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7" r:id="rId8"/>
    <p:sldId id="262" r:id="rId9"/>
    <p:sldId id="268"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9092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7304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65522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034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72936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99219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163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1792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51281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4082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25764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6DAD3-EFF3-4EB2-AA97-759078D589B5}" type="slidenum">
              <a:rPr lang="en-US" smtClean="0"/>
              <a:t>‹N°›</a:t>
            </a:fld>
            <a:endParaRPr lang="en-US" dirty="0"/>
          </a:p>
        </p:txBody>
      </p:sp>
    </p:spTree>
    <p:extLst>
      <p:ext uri="{BB962C8B-B14F-4D97-AF65-F5344CB8AC3E}">
        <p14:creationId xmlns:p14="http://schemas.microsoft.com/office/powerpoint/2010/main" val="298663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02675" y="2705443"/>
            <a:ext cx="8536311" cy="1015663"/>
          </a:xfrm>
          <a:prstGeom prst="rect">
            <a:avLst/>
          </a:prstGeom>
          <a:noFill/>
        </p:spPr>
        <p:txBody>
          <a:bodyPr wrap="none" rtlCol="0">
            <a:spAutoFit/>
          </a:bodyPr>
          <a:lstStyle/>
          <a:p>
            <a:pPr algn="ctr"/>
            <a:r>
              <a:rPr lang="fr-FR" sz="6000"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ARBRE GENEALOGIQUE</a:t>
            </a:r>
            <a:endParaRPr lang="en-US" sz="6000"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5" name="ZoneTexte 4"/>
          <p:cNvSpPr txBox="1"/>
          <p:nvPr/>
        </p:nvSpPr>
        <p:spPr>
          <a:xfrm>
            <a:off x="431074" y="5303520"/>
            <a:ext cx="4607480" cy="923330"/>
          </a:xfrm>
          <a:prstGeom prst="rect">
            <a:avLst/>
          </a:prstGeom>
          <a:noFill/>
        </p:spPr>
        <p:txBody>
          <a:bodyPr wrap="none" rtlCol="0">
            <a:spAutoFit/>
          </a:bodyPr>
          <a:lstStyle/>
          <a:p>
            <a:r>
              <a:rPr lang="fr-FR" dirty="0" smtClean="0"/>
              <a:t>Présenter par : TAHIENDRAZA Ravilimita Zidane</a:t>
            </a:r>
          </a:p>
          <a:p>
            <a:r>
              <a:rPr lang="fr-FR" dirty="0" smtClean="0"/>
              <a:t>Niveau : L3</a:t>
            </a:r>
          </a:p>
          <a:p>
            <a:r>
              <a:rPr lang="fr-FR" dirty="0" smtClean="0"/>
              <a:t>Parcours : Génie Informatique</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347276"/>
            <a:ext cx="1596650" cy="115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txBox="1">
            <a:spLocks/>
          </p:cNvSpPr>
          <p:nvPr/>
        </p:nvSpPr>
        <p:spPr>
          <a:xfrm>
            <a:off x="2309789" y="517093"/>
            <a:ext cx="6989401" cy="2043227"/>
          </a:xfrm>
          <a:prstGeom prst="rect">
            <a:avLst/>
          </a:prstGeom>
        </p:spPr>
        <p:txBody>
          <a:bodyPr vert="horz" lIns="81226" tIns="40613" rIns="81226" bIns="40613"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812262"/>
            <a:r>
              <a:rPr lang="fr-FR" sz="2100" dirty="0">
                <a:solidFill>
                  <a:sysClr val="windowText" lastClr="000000"/>
                </a:solidFill>
                <a:latin typeface="Calibri" panose="020F0502020204030204" pitchFamily="34" charset="0"/>
                <a:cs typeface="Calibri" panose="020F0502020204030204" pitchFamily="34" charset="0"/>
              </a:rPr>
              <a:t>MINISTÈRE DE L‘ENSEIGNEMENT  SUPÉRIEUR  ET DE LA RECHERCHE SCIENTIFIQUE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UNIVERSITÉ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INSTITUT SUPÉRIEUR DES SCIENCES ET TECHNOLOGIES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MENTION STNPA</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ln w="0"/>
                <a:solidFill>
                  <a:srgbClr val="5B9BD5"/>
                </a:solidFill>
                <a:effectLst>
                  <a:outerShdw blurRad="38100" dist="25400" dir="5400000" algn="ctr" rotWithShape="0">
                    <a:srgbClr val="6E747A">
                      <a:alpha val="43000"/>
                    </a:srgbClr>
                  </a:outerShdw>
                </a:effectLst>
                <a:latin typeface="Calibri Light"/>
              </a:rPr>
              <a:t/>
            </a:r>
            <a:br>
              <a:rPr lang="fr-FR" sz="2100" dirty="0">
                <a:ln w="0"/>
                <a:solidFill>
                  <a:srgbClr val="5B9BD5"/>
                </a:solidFill>
                <a:effectLst>
                  <a:outerShdw blurRad="38100" dist="25400" dir="5400000" algn="ctr" rotWithShape="0">
                    <a:srgbClr val="6E747A">
                      <a:alpha val="43000"/>
                    </a:srgbClr>
                  </a:outerShdw>
                </a:effectLst>
                <a:latin typeface="Calibri Light"/>
              </a:rPr>
            </a:br>
            <a:endParaRPr lang="fr-FR" sz="2100" dirty="0">
              <a:solidFill>
                <a:sysClr val="windowText" lastClr="000000"/>
              </a:solidFill>
              <a:latin typeface="Calibri Ligh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954" y="347276"/>
            <a:ext cx="1894114" cy="140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4658181" y="3927537"/>
            <a:ext cx="2292615" cy="584775"/>
          </a:xfrm>
          <a:prstGeom prst="rect">
            <a:avLst/>
          </a:prstGeom>
          <a:noFill/>
        </p:spPr>
        <p:txBody>
          <a:bodyPr wrap="none" rtlCol="0">
            <a:spAutoFit/>
          </a:bodyPr>
          <a:lstStyle/>
          <a:p>
            <a:r>
              <a:rPr lang="fr-FR" sz="3200" i="1"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En Python</a:t>
            </a:r>
            <a:endParaRPr lang="en-US" sz="3200" i="1"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257980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034"/>
            <a:ext cx="12151343" cy="5229577"/>
          </a:xfrm>
          <a:prstGeom prst="rect">
            <a:avLst/>
          </a:prstGeom>
        </p:spPr>
      </p:pic>
      <p:sp>
        <p:nvSpPr>
          <p:cNvPr id="3" name="ZoneTexte 2"/>
          <p:cNvSpPr txBox="1"/>
          <p:nvPr/>
        </p:nvSpPr>
        <p:spPr>
          <a:xfrm>
            <a:off x="1162594" y="418012"/>
            <a:ext cx="5862952" cy="461665"/>
          </a:xfrm>
          <a:prstGeom prst="rect">
            <a:avLst/>
          </a:prstGeom>
          <a:noFill/>
        </p:spPr>
        <p:txBody>
          <a:bodyPr wrap="none" rtlCol="0">
            <a:spAutoFit/>
          </a:bodyPr>
          <a:lstStyle/>
          <a:p>
            <a:pPr marL="342900" indent="-342900">
              <a:buFont typeface="Wingdings" panose="05000000000000000000" pitchFamily="2" charset="2"/>
              <a:buChar char="v"/>
            </a:pPr>
            <a:r>
              <a:rPr lang="fr-FR" sz="2400" b="1" u="sng" dirty="0" smtClean="0">
                <a:solidFill>
                  <a:schemeClr val="accent2">
                    <a:lumMod val="75000"/>
                  </a:schemeClr>
                </a:solidFill>
              </a:rPr>
              <a:t>Schéma représente la table « personnes »</a:t>
            </a:r>
            <a:endParaRPr lang="en-US" sz="2400" b="1" u="sng" dirty="0">
              <a:solidFill>
                <a:schemeClr val="accent2">
                  <a:lumMod val="75000"/>
                </a:schemeClr>
              </a:solidFill>
            </a:endParaRPr>
          </a:p>
        </p:txBody>
      </p:sp>
    </p:spTree>
    <p:extLst>
      <p:ext uri="{BB962C8B-B14F-4D97-AF65-F5344CB8AC3E}">
        <p14:creationId xmlns:p14="http://schemas.microsoft.com/office/powerpoint/2010/main" val="108483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05840" y="1240970"/>
            <a:ext cx="9517059" cy="3170099"/>
          </a:xfrm>
          <a:prstGeom prst="rect">
            <a:avLst/>
          </a:prstGeom>
          <a:noFill/>
        </p:spPr>
        <p:txBody>
          <a:bodyPr wrap="square" rtlCol="0">
            <a:spAutoFit/>
          </a:bodyPr>
          <a:lstStyle/>
          <a:p>
            <a:r>
              <a:rPr lang="fr-FR" sz="2000" dirty="0" smtClean="0"/>
              <a:t>      En </a:t>
            </a:r>
            <a:r>
              <a:rPr lang="fr-FR" sz="2000" dirty="0"/>
              <a:t>somme, ce projet d'arbre généalogique interactif, développé en Python avec Tkinter, a permis de concrétiser une visualisation claire et fonctionnelle des liens familiaux. </a:t>
            </a:r>
            <a:endParaRPr lang="fr-FR" sz="2000" dirty="0" smtClean="0"/>
          </a:p>
          <a:p>
            <a:r>
              <a:rPr lang="fr-FR" sz="2000" dirty="0"/>
              <a:t> </a:t>
            </a:r>
            <a:r>
              <a:rPr lang="fr-FR" sz="2000" dirty="0" smtClean="0"/>
              <a:t>     Nous </a:t>
            </a:r>
            <a:r>
              <a:rPr lang="fr-FR" sz="2000" dirty="0"/>
              <a:t>avons réussi à mettre en place une structure de données robuste via MySQL, essentielle pour organiser les informations complexes et les relations de parenté. Ce travail a démontré notre capacité à intégrer différentes technologies pour créer une application conviviale et évolutive</a:t>
            </a:r>
            <a:r>
              <a:rPr lang="fr-FR" sz="2000" dirty="0" smtClean="0"/>
              <a:t>.</a:t>
            </a:r>
          </a:p>
          <a:p>
            <a:r>
              <a:rPr lang="fr-FR" sz="2000" dirty="0"/>
              <a:t> </a:t>
            </a:r>
            <a:r>
              <a:rPr lang="fr-FR" sz="2000" dirty="0" smtClean="0"/>
              <a:t>     </a:t>
            </a:r>
            <a:r>
              <a:rPr lang="fr-FR" sz="2000" dirty="0"/>
              <a:t>Bien que cette version offre déjà une exploration intuitive de l'arbre, des perspectives d'amélioration telles que l'ajout de fonctionnalités d'édition ou la gestion de scénarios familiaux plus complexes restent envisageables pour l'avenir.</a:t>
            </a:r>
            <a:endParaRPr lang="en-US" sz="2000" dirty="0"/>
          </a:p>
        </p:txBody>
      </p:sp>
      <p:sp>
        <p:nvSpPr>
          <p:cNvPr id="3" name="ZoneTexte 2"/>
          <p:cNvSpPr txBox="1"/>
          <p:nvPr/>
        </p:nvSpPr>
        <p:spPr>
          <a:xfrm>
            <a:off x="4448945" y="535576"/>
            <a:ext cx="2630849" cy="523220"/>
          </a:xfrm>
          <a:prstGeom prst="rect">
            <a:avLst/>
          </a:prstGeom>
          <a:noFill/>
        </p:spPr>
        <p:txBody>
          <a:bodyPr wrap="none" rtlCol="0">
            <a:spAutoFit/>
          </a:bodyPr>
          <a:lstStyle/>
          <a:p>
            <a:pPr marL="514350" indent="-514350" algn="ctr">
              <a:buFont typeface="+mj-lt"/>
              <a:buAutoNum type="romanUcPeriod" startAt="5"/>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Conclusion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56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Émoticône 2"/>
          <p:cNvSpPr/>
          <p:nvPr/>
        </p:nvSpPr>
        <p:spPr>
          <a:xfrm>
            <a:off x="5381898" y="3304174"/>
            <a:ext cx="757646" cy="67926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chemin horizontal 4"/>
          <p:cNvSpPr/>
          <p:nvPr/>
        </p:nvSpPr>
        <p:spPr>
          <a:xfrm>
            <a:off x="1391195" y="1919875"/>
            <a:ext cx="9287691" cy="10972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600" dirty="0">
                <a:solidFill>
                  <a:schemeClr val="accent2">
                    <a:lumMod val="50000"/>
                  </a:schemeClr>
                </a:solidFill>
                <a:latin typeface="Algerian" panose="04020705040A02060702" pitchFamily="82" charset="0"/>
              </a:rPr>
              <a:t>MERCI DE VOTRE AIMABLE ATTENTION </a:t>
            </a:r>
            <a:r>
              <a:rPr lang="fr-FR" sz="3600" dirty="0" smtClean="0">
                <a:solidFill>
                  <a:schemeClr val="accent2">
                    <a:lumMod val="50000"/>
                  </a:schemeClr>
                </a:solidFill>
                <a:latin typeface="Algerian" panose="04020705040A02060702" pitchFamily="82" charset="0"/>
              </a:rPr>
              <a:t>!!!</a:t>
            </a:r>
            <a:endParaRPr lang="fr-FR" sz="36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8950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2960" y="522514"/>
            <a:ext cx="1495922" cy="584775"/>
          </a:xfrm>
          <a:prstGeom prst="rect">
            <a:avLst/>
          </a:prstGeom>
          <a:noFill/>
        </p:spPr>
        <p:txBody>
          <a:bodyPr wrap="none" rtlCol="0">
            <a:spAutoFit/>
          </a:bodyPr>
          <a:lstStyle/>
          <a:p>
            <a:pPr marL="342900" indent="-342900">
              <a:buFont typeface="Wingdings" panose="05000000000000000000" pitchFamily="2" charset="2"/>
              <a:buChar char="v"/>
            </a:pPr>
            <a:r>
              <a:rPr lang="fr-FR" sz="3200"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a:t>
            </a:r>
            <a:endParaRPr lang="en-US" sz="3200" u="sng"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ZoneTexte 2"/>
          <p:cNvSpPr txBox="1"/>
          <p:nvPr/>
        </p:nvSpPr>
        <p:spPr>
          <a:xfrm>
            <a:off x="2756263" y="1107289"/>
            <a:ext cx="6862520" cy="3231654"/>
          </a:xfrm>
          <a:prstGeom prst="rect">
            <a:avLst/>
          </a:prstGeom>
          <a:noFill/>
        </p:spPr>
        <p:txBody>
          <a:bodyPr wrap="none" rtlCol="0">
            <a:spAutoFit/>
          </a:bodyPr>
          <a:lstStyle/>
          <a:p>
            <a:pPr marL="285750" indent="-285750">
              <a:buFont typeface="Wingdings" panose="05000000000000000000" pitchFamily="2" charset="2"/>
              <a:buChar char="q"/>
            </a:pPr>
            <a:r>
              <a:rPr lang="fr-FR" sz="2800" dirty="0" smtClean="0"/>
              <a:t>Introduction :</a:t>
            </a:r>
          </a:p>
          <a:p>
            <a:pPr marL="914400" lvl="1" indent="-457200">
              <a:buFont typeface="Wingdings" panose="05000000000000000000" pitchFamily="2" charset="2"/>
              <a:buChar char="Ø"/>
            </a:pPr>
            <a:r>
              <a:rPr lang="fr-FR" sz="2000" dirty="0" smtClean="0"/>
              <a:t>A propos du projet</a:t>
            </a:r>
          </a:p>
          <a:p>
            <a:pPr lvl="1"/>
            <a:endParaRPr lang="fr-FR" sz="2000" dirty="0" smtClean="0"/>
          </a:p>
          <a:p>
            <a:pPr marL="285750" indent="-285750">
              <a:buFont typeface="Wingdings" panose="05000000000000000000" pitchFamily="2" charset="2"/>
              <a:buChar char="q"/>
            </a:pPr>
            <a:r>
              <a:rPr lang="fr-FR" sz="2800" dirty="0" smtClean="0"/>
              <a:t>Développement:</a:t>
            </a:r>
          </a:p>
          <a:p>
            <a:pPr marL="800100" lvl="1" indent="-342900">
              <a:buFont typeface="Wingdings" panose="05000000000000000000" pitchFamily="2" charset="2"/>
              <a:buChar char="Ø"/>
            </a:pPr>
            <a:r>
              <a:rPr lang="fr-FR" sz="2000" dirty="0" smtClean="0"/>
              <a:t>Présentation des personnages dans l’arbre généalogique</a:t>
            </a:r>
          </a:p>
          <a:p>
            <a:pPr marL="800100" lvl="1" indent="-342900">
              <a:buFont typeface="Wingdings" panose="05000000000000000000" pitchFamily="2" charset="2"/>
              <a:buChar char="Ø"/>
            </a:pPr>
            <a:r>
              <a:rPr lang="fr-FR" sz="2000" dirty="0" smtClean="0"/>
              <a:t>Choix des outils et technologies de développement</a:t>
            </a:r>
          </a:p>
          <a:p>
            <a:pPr marL="800100" lvl="1" indent="-342900">
              <a:buFont typeface="Wingdings" panose="05000000000000000000" pitchFamily="2" charset="2"/>
              <a:buChar char="Ø"/>
            </a:pPr>
            <a:r>
              <a:rPr lang="fr-FR" sz="2000" dirty="0" smtClean="0"/>
              <a:t>Présentation des tables dans la base de données</a:t>
            </a:r>
          </a:p>
          <a:p>
            <a:pPr lvl="1"/>
            <a:endParaRPr lang="fr-FR" sz="2000" dirty="0" smtClean="0"/>
          </a:p>
          <a:p>
            <a:pPr marL="285750" indent="-285750">
              <a:buFont typeface="Wingdings" panose="05000000000000000000" pitchFamily="2" charset="2"/>
              <a:buChar char="q"/>
            </a:pPr>
            <a:r>
              <a:rPr lang="fr-FR" sz="2800" dirty="0" smtClean="0"/>
              <a:t>Conclusion</a:t>
            </a:r>
          </a:p>
        </p:txBody>
      </p:sp>
    </p:spTree>
    <p:extLst>
      <p:ext uri="{BB962C8B-B14F-4D97-AF65-F5344CB8AC3E}">
        <p14:creationId xmlns:p14="http://schemas.microsoft.com/office/powerpoint/2010/main" val="25317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060598" y="726204"/>
            <a:ext cx="2749407" cy="523220"/>
          </a:xfrm>
          <a:prstGeom prst="rect">
            <a:avLst/>
          </a:prstGeom>
          <a:noFill/>
        </p:spPr>
        <p:txBody>
          <a:bodyPr wrap="none" rtlCol="0">
            <a:spAutoFit/>
          </a:bodyPr>
          <a:lstStyle/>
          <a:p>
            <a:pPr marL="400050" indent="-400050">
              <a:buFont typeface="+mj-lt"/>
              <a:buAutoNum type="romanUcPeriod"/>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Introduction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613954" y="1432304"/>
            <a:ext cx="9642694" cy="1477328"/>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        Ce </a:t>
            </a:r>
            <a:r>
              <a:rPr lang="fr-FR" dirty="0">
                <a:latin typeface="Times New Roman" panose="02020603050405020304" pitchFamily="18" charset="0"/>
                <a:cs typeface="Times New Roman" panose="02020603050405020304" pitchFamily="18" charset="0"/>
              </a:rPr>
              <a:t>projet présente la conception et la réalisation d'un arbre généalogique interactif</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développé </a:t>
            </a:r>
            <a:r>
              <a:rPr lang="fr-FR" dirty="0">
                <a:latin typeface="Times New Roman" panose="02020603050405020304" pitchFamily="18" charset="0"/>
                <a:cs typeface="Times New Roman" panose="02020603050405020304" pitchFamily="18" charset="0"/>
              </a:rPr>
              <a:t>à l'aide du langage de programmation Python et de la bibliothèque graphique Tkinter</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L'objectif </a:t>
            </a:r>
            <a:r>
              <a:rPr lang="fr-FR" dirty="0">
                <a:latin typeface="Times New Roman" panose="02020603050405020304" pitchFamily="18" charset="0"/>
                <a:cs typeface="Times New Roman" panose="02020603050405020304" pitchFamily="18" charset="0"/>
              </a:rPr>
              <a:t>principal est de fournir une plateforme visuelle et intuitive pour explorer les relations familiales à travers les générations. En offrant une représentation claire des liens de parenté</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cette application permet une navigation aisée et une compréhension approfondie de l'histoire familiale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53143" y="548641"/>
            <a:ext cx="6910866" cy="461665"/>
          </a:xfrm>
          <a:prstGeom prst="rect">
            <a:avLst/>
          </a:prstGeom>
          <a:noFill/>
        </p:spPr>
        <p:txBody>
          <a:bodyPr wrap="none" rtlCol="0">
            <a:spAutoFit/>
          </a:bodyPr>
          <a:lstStyle/>
          <a:p>
            <a:pPr marL="514350" lvl="1" indent="-514350">
              <a:buFont typeface="+mj-lt"/>
              <a:buAutoNum type="romanUcPeriod" startAt="2"/>
            </a:pP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Présentation et informations </a:t>
            </a:r>
            <a:r>
              <a:rPr lang="fr-FR" sz="2400" b="1" u="sng" dirty="0">
                <a:solidFill>
                  <a:schemeClr val="accent6">
                    <a:lumMod val="75000"/>
                  </a:schemeClr>
                </a:solidFill>
                <a:latin typeface="Times New Roman" panose="02020603050405020304" pitchFamily="18" charset="0"/>
                <a:cs typeface="Times New Roman" panose="02020603050405020304" pitchFamily="18" charset="0"/>
              </a:rPr>
              <a:t>des personnages </a:t>
            </a:r>
            <a:r>
              <a:rPr lang="en-US" sz="2400" b="1" u="sng" dirty="0" smtClean="0">
                <a:solidFill>
                  <a:schemeClr val="accent6">
                    <a:lumMod val="75000"/>
                  </a:schemeClr>
                </a:solidFill>
                <a:latin typeface="Times New Roman" panose="02020603050405020304" pitchFamily="18" charset="0"/>
                <a:cs typeface="Times New Roman" panose="02020603050405020304" pitchFamily="18" charset="0"/>
              </a:rPr>
              <a:t> :</a:t>
            </a:r>
            <a:endParaRPr lang="fr-FR"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rot="10800000" flipV="1">
            <a:off x="1275932" y="1179213"/>
            <a:ext cx="102716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Grands-parents :</a:t>
            </a:r>
            <a:r>
              <a:rPr kumimoji="0" lang="en-US" altLang="en-US" sz="1800" b="1" i="0" strike="noStrike" cap="none" normalizeH="0" baseline="0" dirty="0" smtClean="0">
                <a:ln>
                  <a:noFill/>
                </a:ln>
                <a:solidFill>
                  <a:schemeClr val="accent5">
                    <a:lumMod val="75000"/>
                  </a:schemeClr>
                </a:solidFill>
                <a:effectLst/>
                <a:latin typeface="Arial" panose="020B0604020202020204" pitchFamily="34" charset="0"/>
              </a:rPr>
              <a:t> </a:t>
            </a:r>
            <a:r>
              <a:rPr lang="en-US" altLang="en-US" dirty="0" smtClean="0">
                <a:latin typeface="Arial" panose="020B0604020202020204" pitchFamily="34" charset="0"/>
              </a:rPr>
              <a:t>représente comme la première génération (</a:t>
            </a:r>
            <a:r>
              <a:rPr lang="en-US" altLang="en-US" dirty="0">
                <a:latin typeface="Arial" panose="020B0604020202020204" pitchFamily="34" charset="0"/>
              </a:rPr>
              <a:t>le couple </a:t>
            </a:r>
            <a:r>
              <a:rPr lang="en-US" altLang="en-US" dirty="0" smtClean="0">
                <a:latin typeface="Arial" panose="020B0604020202020204" pitchFamily="34" charset="0"/>
              </a:rPr>
              <a:t>initial).</a:t>
            </a:r>
            <a:endParaRPr lang="en-US" altLang="en-US" u="sng" dirty="0" smtClean="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Mariette</a:t>
            </a:r>
            <a:r>
              <a:rPr kumimoji="0" lang="en-US" altLang="en-US" b="0" i="0" u="none" strike="noStrike" cap="none" normalizeH="0" dirty="0" smtClean="0">
                <a:ln>
                  <a:noFill/>
                </a:ln>
                <a:solidFill>
                  <a:schemeClr val="tx1"/>
                </a:solidFill>
                <a:effectLst/>
                <a:latin typeface="Arial" panose="020B0604020202020204" pitchFamily="34" charset="0"/>
              </a:rPr>
              <a:t> : Grand-mère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fr-FR" altLang="en-US" dirty="0" smtClean="0">
                <a:latin typeface="Arial" panose="020B0604020202020204" pitchFamily="34" charset="0"/>
              </a:rPr>
              <a:t>Motherland : Grand-père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Parents (incluant les oncles/tantes) :</a:t>
            </a:r>
            <a:r>
              <a:rPr lang="en-US" altLang="en-US" b="1" dirty="0">
                <a:solidFill>
                  <a:schemeClr val="accent5">
                    <a:lumMod val="75000"/>
                  </a:schemeClr>
                </a:solidFill>
                <a:latin typeface="Arial" panose="020B0604020202020204" pitchFamily="34" charset="0"/>
              </a:rPr>
              <a:t> </a:t>
            </a:r>
            <a:r>
              <a:rPr lang="en-US" altLang="en-US" dirty="0">
                <a:latin typeface="Arial" panose="020B0604020202020204" pitchFamily="34" charset="0"/>
              </a:rPr>
              <a:t>R</a:t>
            </a:r>
            <a:r>
              <a:rPr lang="en-US" altLang="en-US" dirty="0" smtClean="0">
                <a:latin typeface="Arial" panose="020B0604020202020204" pitchFamily="34" charset="0"/>
              </a:rPr>
              <a:t>eprésente </a:t>
            </a:r>
            <a:r>
              <a:rPr lang="en-US" altLang="en-US" dirty="0">
                <a:latin typeface="Arial" panose="020B0604020202020204" pitchFamily="34" charset="0"/>
              </a:rPr>
              <a:t>les enfants des grands-parents et leurs conjoints</a:t>
            </a:r>
            <a:r>
              <a:rPr lang="en-US" altLang="en-US" dirty="0" smtClean="0">
                <a:latin typeface="Arial" panose="020B0604020202020204" pitchFamily="34" charset="0"/>
              </a:rPr>
              <a:t>. ( deuxième génération ). </a:t>
            </a:r>
            <a:endParaRPr lang="en-US" altLang="en-US" u="sng" dirty="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Mana Thomas : Père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Sidonie</a:t>
            </a:r>
            <a:r>
              <a:rPr lang="en-US" altLang="en-US" dirty="0">
                <a:latin typeface="Arial" panose="020B0604020202020204" pitchFamily="34" charset="0"/>
              </a:rPr>
              <a:t> </a:t>
            </a:r>
            <a:r>
              <a:rPr lang="en-US" altLang="en-US" dirty="0" smtClean="0">
                <a:latin typeface="Arial" panose="020B0604020202020204" pitchFamily="34" charset="0"/>
              </a:rPr>
              <a:t>: Mère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Tambou </a:t>
            </a:r>
            <a:r>
              <a:rPr lang="en-US" altLang="en-US" dirty="0" smtClean="0">
                <a:latin typeface="Arial" panose="020B0604020202020204" pitchFamily="34" charset="0"/>
              </a:rPr>
              <a:t>: Oncle</a:t>
            </a:r>
            <a:r>
              <a:rPr lang="en-US" altLang="en-US" dirty="0">
                <a:latin typeface="Arial" panose="020B0604020202020204" pitchFamily="34" charset="0"/>
              </a:rPr>
              <a:t> </a:t>
            </a:r>
            <a:r>
              <a:rPr lang="en-US" altLang="en-US" dirty="0" smtClean="0">
                <a:latin typeface="Arial" panose="020B0604020202020204" pitchFamily="34" charset="0"/>
              </a:rPr>
              <a:t>(</a:t>
            </a:r>
            <a:r>
              <a:rPr lang="en-US" altLang="en-US" dirty="0">
                <a:latin typeface="Arial" panose="020B0604020202020204" pitchFamily="34" charset="0"/>
              </a:rPr>
              <a:t>P</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Felana</a:t>
            </a:r>
            <a:r>
              <a:rPr lang="en-US" altLang="en-US" dirty="0">
                <a:latin typeface="Arial" panose="020B0604020202020204" pitchFamily="34" charset="0"/>
              </a:rPr>
              <a:t> </a:t>
            </a:r>
            <a:r>
              <a:rPr lang="en-US" altLang="en-US" dirty="0" smtClean="0">
                <a:latin typeface="Arial" panose="020B0604020202020204" pitchFamily="34" charset="0"/>
              </a:rPr>
              <a:t>: Tante (</a:t>
            </a:r>
            <a:r>
              <a:rPr lang="en-US" altLang="en-US" dirty="0">
                <a:latin typeface="Arial" panose="020B0604020202020204" pitchFamily="34" charset="0"/>
              </a:rPr>
              <a:t>M</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Parally</a:t>
            </a:r>
            <a:r>
              <a:rPr lang="en-US" altLang="en-US" dirty="0" smtClean="0">
                <a:latin typeface="Arial" panose="020B0604020202020204" pitchFamily="34" charset="0"/>
              </a:rPr>
              <a:t> : Oncle (Père de </a:t>
            </a:r>
            <a:r>
              <a:rPr lang="en-US" altLang="en-US" dirty="0">
                <a:latin typeface="Arial" panose="020B0604020202020204" pitchFamily="34" charset="0"/>
              </a:rPr>
              <a:t>C</a:t>
            </a:r>
            <a:r>
              <a:rPr lang="en-US" altLang="en-US" dirty="0" smtClean="0">
                <a:latin typeface="Arial" panose="020B0604020202020204" pitchFamily="34" charset="0"/>
              </a:rPr>
              <a:t>heria et Dinot)</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Niry</a:t>
            </a:r>
            <a:r>
              <a:rPr lang="en-US" altLang="en-US" dirty="0">
                <a:latin typeface="Arial" panose="020B0604020202020204" pitchFamily="34" charset="0"/>
              </a:rPr>
              <a:t> </a:t>
            </a:r>
            <a:r>
              <a:rPr lang="en-US" altLang="en-US" dirty="0" smtClean="0">
                <a:latin typeface="Arial" panose="020B0604020202020204" pitchFamily="34" charset="0"/>
              </a:rPr>
              <a:t>: Tante (Mère de Cheria et Dinot)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32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381" y="733421"/>
            <a:ext cx="10694127" cy="3416320"/>
          </a:xfrm>
          <a:prstGeom prst="rect">
            <a:avLst/>
          </a:prstGeom>
        </p:spPr>
        <p:txBody>
          <a:bodyPr wrap="square">
            <a:spAutoFit/>
          </a:bodyPr>
          <a:lstStyle/>
          <a:p>
            <a:pPr eaLnBrk="0" fontAlgn="base" hangingPunct="0">
              <a:spcBef>
                <a:spcPct val="0"/>
              </a:spcBef>
              <a:spcAft>
                <a:spcPct val="0"/>
              </a:spcAft>
              <a:buFontTx/>
              <a:buChar char="•"/>
            </a:pPr>
            <a:r>
              <a:rPr lang="en-US" altLang="en-US" b="1" u="sng" dirty="0">
                <a:solidFill>
                  <a:schemeClr val="accent5">
                    <a:lumMod val="75000"/>
                  </a:schemeClr>
                </a:solidFill>
                <a:latin typeface="Arial" panose="020B0604020202020204" pitchFamily="34" charset="0"/>
              </a:rPr>
              <a:t>Enfants (cousins/cousines, </a:t>
            </a:r>
            <a:r>
              <a:rPr lang="en-US" altLang="en-US" b="1" u="sng" dirty="0" smtClean="0">
                <a:solidFill>
                  <a:schemeClr val="accent5">
                    <a:lumMod val="75000"/>
                  </a:schemeClr>
                </a:solidFill>
                <a:latin typeface="Arial" panose="020B0604020202020204" pitchFamily="34" charset="0"/>
              </a:rPr>
              <a:t>moi </a:t>
            </a:r>
            <a:r>
              <a:rPr lang="en-US" altLang="en-US" b="1" u="sng" dirty="0">
                <a:solidFill>
                  <a:schemeClr val="accent5">
                    <a:lumMod val="75000"/>
                  </a:schemeClr>
                </a:solidFill>
                <a:latin typeface="Arial" panose="020B0604020202020204" pitchFamily="34" charset="0"/>
              </a:rPr>
              <a:t>et </a:t>
            </a:r>
            <a:r>
              <a:rPr lang="en-US" altLang="en-US" b="1" u="sng" dirty="0" smtClean="0">
                <a:solidFill>
                  <a:schemeClr val="accent5">
                    <a:lumMod val="75000"/>
                  </a:schemeClr>
                </a:solidFill>
                <a:latin typeface="Arial" panose="020B0604020202020204" pitchFamily="34" charset="0"/>
              </a:rPr>
              <a:t>ma </a:t>
            </a:r>
            <a:r>
              <a:rPr lang="en-US" altLang="en-US" b="1" u="sng" dirty="0">
                <a:solidFill>
                  <a:schemeClr val="accent5">
                    <a:lumMod val="75000"/>
                  </a:schemeClr>
                </a:solidFill>
                <a:latin typeface="Arial" panose="020B0604020202020204" pitchFamily="34" charset="0"/>
              </a:rPr>
              <a:t>sœur) </a:t>
            </a:r>
            <a:r>
              <a:rPr lang="en-US" altLang="en-US" b="1" u="sng" dirty="0" smtClean="0">
                <a:solidFill>
                  <a:schemeClr val="accent5">
                    <a:lumMod val="75000"/>
                  </a:schemeClr>
                </a:solidFill>
                <a:latin typeface="Arial" panose="020B0604020202020204" pitchFamily="34" charset="0"/>
              </a:rPr>
              <a:t>:</a:t>
            </a:r>
            <a:r>
              <a:rPr lang="en-US" altLang="en-US" b="1" dirty="0" smtClean="0">
                <a:solidFill>
                  <a:schemeClr val="accent5">
                    <a:lumMod val="75000"/>
                  </a:schemeClr>
                </a:solidFill>
                <a:latin typeface="Arial" panose="020B0604020202020204" pitchFamily="34" charset="0"/>
              </a:rPr>
              <a:t> </a:t>
            </a:r>
            <a:r>
              <a:rPr lang="en-US" altLang="en-US" dirty="0">
                <a:latin typeface="Arial" panose="020B0604020202020204" pitchFamily="34" charset="0"/>
              </a:rPr>
              <a:t>Représente les enfants des </a:t>
            </a:r>
            <a:r>
              <a:rPr lang="en-US" altLang="en-US" dirty="0" smtClean="0">
                <a:latin typeface="Arial" panose="020B0604020202020204" pitchFamily="34" charset="0"/>
              </a:rPr>
              <a:t>parents (troisième </a:t>
            </a:r>
            <a:r>
              <a:rPr lang="en-US" altLang="en-US" dirty="0">
                <a:latin typeface="Arial" panose="020B0604020202020204" pitchFamily="34" charset="0"/>
              </a:rPr>
              <a:t>génération ). </a:t>
            </a:r>
            <a:endParaRPr lang="en-US" altLang="en-US" u="sng" dirty="0">
              <a:latin typeface="Arial" panose="020B0604020202020204" pitchFamily="34" charset="0"/>
            </a:endParaRPr>
          </a:p>
          <a:p>
            <a:pPr lvl="0" eaLnBrk="0" fontAlgn="base" hangingPunct="0">
              <a:spcBef>
                <a:spcPct val="0"/>
              </a:spcBef>
              <a:spcAft>
                <a:spcPct val="0"/>
              </a:spcAft>
              <a:buFontTx/>
              <a:buChar char="•"/>
            </a:pPr>
            <a:endParaRPr lang="en-US" altLang="en-US" u="sng" dirty="0">
              <a:solidFill>
                <a:schemeClr val="accent5">
                  <a:lumMod val="75000"/>
                </a:schemeClr>
              </a:solidFill>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Zidane</a:t>
            </a:r>
            <a:r>
              <a:rPr lang="en-US" altLang="en-US" dirty="0">
                <a:latin typeface="Arial" panose="020B0604020202020204" pitchFamily="34" charset="0"/>
              </a:rPr>
              <a:t> </a:t>
            </a:r>
            <a:r>
              <a:rPr lang="en-US" altLang="en-US" dirty="0" smtClean="0">
                <a:latin typeface="Arial" panose="020B0604020202020204" pitchFamily="34" charset="0"/>
              </a:rPr>
              <a:t>: Moi</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Juana : Ma Soeur</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Echa : Cousine (Fille de Tabou et Felana)</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Iliman : Cousine </a:t>
            </a:r>
            <a:r>
              <a:rPr lang="en-US" altLang="en-US" dirty="0">
                <a:latin typeface="Arial" panose="020B0604020202020204" pitchFamily="34" charset="0"/>
              </a:rPr>
              <a:t>(Fille de Tabou et Felana)</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Dinot</a:t>
            </a:r>
            <a:r>
              <a:rPr lang="en-US" altLang="en-US" dirty="0">
                <a:latin typeface="Arial" panose="020B0604020202020204" pitchFamily="34" charset="0"/>
              </a:rPr>
              <a:t> </a:t>
            </a:r>
            <a:r>
              <a:rPr lang="en-US" altLang="en-US" dirty="0" smtClean="0">
                <a:latin typeface="Arial" panose="020B0604020202020204" pitchFamily="34" charset="0"/>
              </a:rPr>
              <a:t>: Cousin (Fils de Parally et Niry</a:t>
            </a:r>
            <a:r>
              <a:rPr lang="en-US" altLang="en-US" dirty="0">
                <a:latin typeface="Arial" panose="020B0604020202020204" pitchFamily="34" charset="0"/>
              </a:rPr>
              <a:t>)</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Cheria : Cousine </a:t>
            </a:r>
            <a:r>
              <a:rPr lang="en-US" altLang="en-US" dirty="0">
                <a:latin typeface="Arial" panose="020B0604020202020204" pitchFamily="34" charset="0"/>
              </a:rPr>
              <a:t>(</a:t>
            </a:r>
            <a:r>
              <a:rPr lang="en-US" altLang="en-US" dirty="0" smtClean="0">
                <a:latin typeface="Arial" panose="020B0604020202020204" pitchFamily="34" charset="0"/>
              </a:rPr>
              <a:t>Fille </a:t>
            </a:r>
            <a:r>
              <a:rPr lang="en-US" altLang="en-US" dirty="0">
                <a:latin typeface="Arial" panose="020B0604020202020204" pitchFamily="34" charset="0"/>
              </a:rPr>
              <a:t>de Parally et Niry)</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u="sng" dirty="0">
                <a:solidFill>
                  <a:schemeClr val="accent2">
                    <a:lumMod val="75000"/>
                  </a:schemeClr>
                </a:solidFill>
                <a:latin typeface="Arial" panose="020B0604020202020204" pitchFamily="34" charset="0"/>
              </a:rPr>
              <a:t>Type d'informations affichées par personnage :</a:t>
            </a:r>
            <a:r>
              <a:rPr lang="en-US" altLang="en-US" u="sng" dirty="0">
                <a:solidFill>
                  <a:schemeClr val="accent2">
                    <a:lumMod val="75000"/>
                  </a:schemeClr>
                </a:solidFill>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
            </a:pPr>
            <a:r>
              <a:rPr lang="en-US" altLang="en-US" dirty="0">
                <a:latin typeface="Arial" panose="020B0604020202020204" pitchFamily="34" charset="0"/>
              </a:rPr>
              <a:t>Nom, âge, avatar, informations supplémentaires (infos). </a:t>
            </a:r>
          </a:p>
        </p:txBody>
      </p:sp>
    </p:spTree>
    <p:extLst>
      <p:ext uri="{BB962C8B-B14F-4D97-AF65-F5344CB8AC3E}">
        <p14:creationId xmlns:p14="http://schemas.microsoft.com/office/powerpoint/2010/main" val="3564751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891" y="361460"/>
            <a:ext cx="7360989" cy="461665"/>
          </a:xfrm>
          <a:prstGeom prst="rect">
            <a:avLst/>
          </a:prstGeom>
          <a:noFill/>
        </p:spPr>
        <p:txBody>
          <a:bodyPr wrap="none" rtlCol="0">
            <a:spAutoFit/>
          </a:bodyPr>
          <a:lstStyle/>
          <a:p>
            <a:pPr marL="514350" indent="-514350">
              <a:buFont typeface="+mj-lt"/>
              <a:buAutoNum type="romanUcPeriod" startAt="3"/>
            </a:pPr>
            <a:r>
              <a:rPr lang="fr-FR" sz="2400" b="1" u="sng" dirty="0">
                <a:solidFill>
                  <a:schemeClr val="accent6">
                    <a:lumMod val="75000"/>
                  </a:schemeClr>
                </a:solidFill>
                <a:latin typeface="Times New Roman" panose="02020603050405020304" pitchFamily="18" charset="0"/>
                <a:cs typeface="Times New Roman" panose="02020603050405020304" pitchFamily="18" charset="0"/>
              </a:rPr>
              <a:t>Choix des outils et technologies de </a:t>
            </a: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développement :</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0891" y="953754"/>
            <a:ext cx="1078057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kumimoji="0" lang="en-US" altLang="en-US" b="1" i="0" u="sng" strike="noStrike" cap="none" normalizeH="0" baseline="0" dirty="0" err="1" smtClean="0">
                <a:ln>
                  <a:noFill/>
                </a:ln>
                <a:solidFill>
                  <a:schemeClr val="accent5">
                    <a:lumMod val="75000"/>
                  </a:schemeClr>
                </a:solidFill>
                <a:effectLst/>
                <a:latin typeface="Arial" panose="020B0604020202020204" pitchFamily="34" charset="0"/>
              </a:rPr>
              <a:t>Langage</a:t>
            </a:r>
            <a:r>
              <a:rPr kumimoji="0" lang="en-US" altLang="en-US" b="1" i="0" u="sng" strike="noStrike" cap="none" normalizeH="0" baseline="0" dirty="0" smtClean="0">
                <a:ln>
                  <a:noFill/>
                </a:ln>
                <a:solidFill>
                  <a:schemeClr val="accent5">
                    <a:lumMod val="75000"/>
                  </a:schemeClr>
                </a:solidFill>
                <a:effectLst/>
                <a:latin typeface="Arial" panose="020B0604020202020204" pitchFamily="34" charset="0"/>
              </a:rPr>
              <a:t> de </a:t>
            </a:r>
            <a:r>
              <a:rPr kumimoji="0" lang="en-US" altLang="en-US" b="1" i="0" u="sng" strike="noStrike" cap="none" normalizeH="0" baseline="0" dirty="0" err="1" smtClean="0">
                <a:ln>
                  <a:noFill/>
                </a:ln>
                <a:solidFill>
                  <a:schemeClr val="accent5">
                    <a:lumMod val="75000"/>
                  </a:schemeClr>
                </a:solidFill>
                <a:effectLst/>
                <a:latin typeface="Arial" panose="020B0604020202020204" pitchFamily="34" charset="0"/>
              </a:rPr>
              <a:t>Programmation</a:t>
            </a:r>
            <a:r>
              <a:rPr kumimoji="0" lang="en-US" altLang="en-US" b="1" i="0" u="sng" strike="noStrike" cap="none" normalizeH="0" baseline="0" dirty="0" smtClean="0">
                <a:ln>
                  <a:noFill/>
                </a:ln>
                <a:solidFill>
                  <a:schemeClr val="accent5">
                    <a:lumMod val="75000"/>
                  </a:schemeClr>
                </a:solidFill>
                <a:effectLst/>
                <a:latin typeface="Arial" panose="020B0604020202020204" pitchFamily="34" charset="0"/>
              </a:rPr>
              <a:t> :</a:t>
            </a:r>
            <a:r>
              <a:rPr kumimoji="0" lang="en-US" altLang="en-US" b="1" i="0" strike="noStrike" cap="none" normalizeH="0" baseline="0" dirty="0" smtClean="0">
                <a:ln>
                  <a:noFill/>
                </a:ln>
                <a:solidFill>
                  <a:schemeClr val="accent5">
                    <a:lumMod val="75000"/>
                  </a:schemeClr>
                </a:solidFill>
                <a:effectLst/>
                <a:latin typeface="Arial" panose="020B0604020202020204" pitchFamily="34" charset="0"/>
              </a:rPr>
              <a:t> “ </a:t>
            </a:r>
            <a:r>
              <a:rPr lang="en-US" altLang="en-US" b="1" dirty="0" smtClean="0">
                <a:latin typeface="Arial" panose="020B0604020202020204" pitchFamily="34" charset="0"/>
              </a:rPr>
              <a:t>Python</a:t>
            </a:r>
            <a:r>
              <a:rPr kumimoji="0" lang="en-US" altLang="en-US" b="1" i="0" strike="noStrike" cap="none" normalizeH="0" baseline="0" dirty="0" smtClean="0">
                <a:ln>
                  <a:noFill/>
                </a:ln>
                <a:solidFill>
                  <a:schemeClr val="accent5">
                    <a:lumMod val="75000"/>
                  </a:schemeClr>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742950" lvl="1" indent="-285750" eaLnBrk="0" fontAlgn="base" hangingPunct="0">
              <a:lnSpc>
                <a:spcPct val="150000"/>
              </a:lnSpc>
              <a:spcBef>
                <a:spcPct val="0"/>
              </a:spcBef>
              <a:spcAft>
                <a:spcPct val="0"/>
              </a:spcAft>
              <a:buFont typeface="Wingdings" panose="05000000000000000000" pitchFamily="2" charset="2"/>
              <a:buChar char="v"/>
            </a:pPr>
            <a:r>
              <a:rPr kumimoji="0" lang="en-US" altLang="en-US" b="1" i="0" u="none" strike="noStrike" cap="none" normalizeH="0" baseline="0" dirty="0" err="1" smtClean="0">
                <a:ln>
                  <a:noFill/>
                </a:ln>
                <a:solidFill>
                  <a:srgbClr val="C00000"/>
                </a:solidFill>
                <a:effectLst/>
                <a:latin typeface="Arial" panose="020B0604020202020204" pitchFamily="34" charset="0"/>
              </a:rPr>
              <a:t>Pourquoi</a:t>
            </a:r>
            <a:r>
              <a:rPr kumimoji="0" lang="en-US" altLang="en-US" b="1" i="0" u="none" strike="noStrike" cap="none" normalizeH="0" baseline="0" dirty="0" smtClean="0">
                <a:ln>
                  <a:noFill/>
                </a:ln>
                <a:solidFill>
                  <a:srgbClr val="C00000"/>
                </a:solidFill>
                <a:effectLst/>
                <a:latin typeface="Arial" panose="020B0604020202020204" pitchFamily="34" charset="0"/>
              </a:rPr>
              <a:t> Python ?</a:t>
            </a:r>
            <a:r>
              <a:rPr kumimoji="0" lang="en-US" altLang="en-US" b="0"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err="1" smtClean="0">
                <a:ln>
                  <a:noFill/>
                </a:ln>
                <a:solidFill>
                  <a:schemeClr val="tx1"/>
                </a:solidFill>
                <a:effectLst/>
                <a:latin typeface="Arial" panose="020B0604020202020204" pitchFamily="34" charset="0"/>
              </a:rPr>
              <a:t>Facilité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d'apprentissage</a:t>
            </a:r>
            <a:r>
              <a:rPr kumimoji="0" lang="en-US" altLang="en-US" b="0" i="0" u="none" strike="noStrike" cap="none" normalizeH="0" baseline="0" dirty="0" smtClean="0">
                <a:ln>
                  <a:noFill/>
                </a:ln>
                <a:solidFill>
                  <a:schemeClr val="tx1"/>
                </a:solidFill>
                <a:effectLst/>
                <a:latin typeface="Arial" panose="020B0604020202020204" pitchFamily="34" charset="0"/>
              </a:rPr>
              <a:t>, polyvalence, </a:t>
            </a:r>
            <a:r>
              <a:rPr kumimoji="0" lang="en-US" altLang="en-US" b="0" i="0" u="none" strike="noStrike" cap="none" normalizeH="0" baseline="0" dirty="0" err="1" smtClean="0">
                <a:ln>
                  <a:noFill/>
                </a:ln>
                <a:solidFill>
                  <a:schemeClr val="tx1"/>
                </a:solidFill>
                <a:effectLst/>
                <a:latin typeface="Arial" panose="020B0604020202020204" pitchFamily="34" charset="0"/>
              </a:rPr>
              <a:t>vaste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écosystème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bibliothèques</a:t>
            </a:r>
            <a:r>
              <a:rPr kumimoji="0" lang="en-US" altLang="en-US" b="0" i="0" u="none" strike="noStrike" cap="none" normalizeH="0" baseline="0" dirty="0" smtClean="0">
                <a:ln>
                  <a:noFill/>
                </a:ln>
                <a:solidFill>
                  <a:schemeClr val="tx1"/>
                </a:solidFill>
                <a:effectLst/>
                <a:latin typeface="Arial" panose="020B0604020202020204" pitchFamily="34" charset="0"/>
              </a:rPr>
              <a:t>. </a:t>
            </a:r>
            <a:endParaRPr lang="en-US" altLang="en-US" dirty="0">
              <a:latin typeface="Arial" panose="020B0604020202020204" pitchFamily="34" charset="0"/>
            </a:endParaRP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50000"/>
              </a:lnSpc>
              <a:spcBef>
                <a:spcPct val="0"/>
              </a:spcBef>
              <a:spcAft>
                <a:spcPct val="0"/>
              </a:spcAft>
              <a:buFont typeface="Wingdings" panose="05000000000000000000" pitchFamily="2" charset="2"/>
              <a:buChar char="v"/>
            </a:pPr>
            <a:r>
              <a:rPr kumimoji="0" lang="en-US" altLang="en-US" b="1" i="0" u="none" strike="noStrike" cap="none" normalizeH="0" baseline="0" dirty="0" smtClean="0">
                <a:ln>
                  <a:noFill/>
                </a:ln>
                <a:solidFill>
                  <a:srgbClr val="C00000"/>
                </a:solidFill>
                <a:effectLst/>
                <a:latin typeface="Arial" panose="020B0604020202020204" pitchFamily="34" charset="0"/>
              </a:rPr>
              <a:t>Interface </a:t>
            </a:r>
            <a:r>
              <a:rPr kumimoji="0" lang="en-US" altLang="en-US" b="1" i="0" u="none" strike="noStrike" cap="none" normalizeH="0" baseline="0" dirty="0" err="1" smtClean="0">
                <a:ln>
                  <a:noFill/>
                </a:ln>
                <a:solidFill>
                  <a:srgbClr val="C00000"/>
                </a:solidFill>
                <a:effectLst/>
                <a:latin typeface="Arial" panose="020B0604020202020204" pitchFamily="34" charset="0"/>
              </a:rPr>
              <a:t>Graphique</a:t>
            </a:r>
            <a:r>
              <a:rPr kumimoji="0" lang="en-US" altLang="en-US" b="1"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rPr>
              <a:t>Tkinter</a:t>
            </a:r>
            <a:r>
              <a:rPr kumimoji="0" lang="en-US" altLang="en-US" b="1" i="0" u="none" strike="noStrike" cap="none" normalizeH="0" baseline="0" dirty="0" smtClean="0">
                <a:ln>
                  <a:noFill/>
                </a:ln>
                <a:solidFill>
                  <a:schemeClr val="tx1"/>
                </a:solidFill>
                <a:effectLst/>
              </a:rPr>
              <a:t> (via </a:t>
            </a:r>
            <a:r>
              <a:rPr kumimoji="0" lang="en-US" altLang="en-US" b="1" i="0" u="none" strike="noStrike" cap="none" normalizeH="0" baseline="0" dirty="0" err="1" smtClean="0">
                <a:ln>
                  <a:noFill/>
                </a:ln>
                <a:solidFill>
                  <a:schemeClr val="tx1"/>
                </a:solidFill>
                <a:effectLst/>
              </a:rPr>
              <a:t>CustomTkinter</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rPr>
              <a:t>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err="1" smtClean="0">
                <a:ln>
                  <a:noFill/>
                </a:ln>
                <a:solidFill>
                  <a:srgbClr val="C00000"/>
                </a:solidFill>
                <a:effectLst/>
                <a:latin typeface="Arial" panose="020B0604020202020204" pitchFamily="34" charset="0"/>
              </a:rPr>
              <a:t>Pourquoi</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r>
              <a:rPr kumimoji="0" lang="en-US" altLang="en-US" sz="1800" b="1" i="0" u="none" strike="noStrike" cap="none" normalizeH="0" baseline="0" dirty="0" err="1" smtClean="0">
                <a:ln>
                  <a:noFill/>
                </a:ln>
                <a:solidFill>
                  <a:srgbClr val="C00000"/>
                </a:solidFill>
                <a:effectLst/>
                <a:latin typeface="Arial" panose="020B0604020202020204" pitchFamily="34" charset="0"/>
              </a:rPr>
              <a:t>Tkinter</a:t>
            </a:r>
            <a:r>
              <a:rPr kumimoji="0" lang="en-US" altLang="en-US" sz="1800" b="1" i="0" u="none" strike="noStrike" cap="none" normalizeH="0" baseline="0" dirty="0" smtClean="0">
                <a:ln>
                  <a:noFill/>
                </a:ln>
                <a:solidFill>
                  <a:srgbClr val="C00000"/>
                </a:solidFill>
                <a:effectLst/>
                <a:latin typeface="Arial" panose="020B0604020202020204" pitchFamily="34" charset="0"/>
              </a:rPr>
              <a:t>/</a:t>
            </a:r>
            <a:r>
              <a:rPr kumimoji="0" lang="en-US" altLang="en-US" sz="1800" b="1" i="0" u="none" strike="noStrike" cap="none" normalizeH="0" baseline="0" dirty="0" err="1" smtClean="0">
                <a:ln>
                  <a:noFill/>
                </a:ln>
                <a:solidFill>
                  <a:srgbClr val="C00000"/>
                </a:solidFill>
                <a:effectLst/>
                <a:latin typeface="Arial" panose="020B0604020202020204" pitchFamily="34" charset="0"/>
              </a:rPr>
              <a:t>CustomTkinter</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Bibliothèque</a:t>
            </a:r>
            <a:r>
              <a:rPr kumimoji="0" lang="en-US" altLang="en-US" b="0" i="0" u="none" strike="noStrike" cap="none" normalizeH="0" baseline="0" dirty="0" smtClean="0">
                <a:ln>
                  <a:noFill/>
                </a:ln>
                <a:solidFill>
                  <a:schemeClr val="tx1"/>
                </a:solidFill>
                <a:effectLst/>
                <a:latin typeface="Arial" panose="020B0604020202020204" pitchFamily="34" charset="0"/>
              </a:rPr>
              <a:t> standard de Python, </a:t>
            </a:r>
            <a:r>
              <a:rPr kumimoji="0" lang="en-US" altLang="en-US" b="0" i="0" u="none" strike="noStrike" cap="none" normalizeH="0" baseline="0" dirty="0" err="1" smtClean="0">
                <a:ln>
                  <a:noFill/>
                </a:ln>
                <a:solidFill>
                  <a:schemeClr val="tx1"/>
                </a:solidFill>
                <a:effectLst/>
                <a:latin typeface="Arial" panose="020B0604020202020204" pitchFamily="34" charset="0"/>
              </a:rPr>
              <a:t>légèreté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facilité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d'intégration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permet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une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personnalisation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moderne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l'interface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utilisateur</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err="1" smtClean="0">
                <a:ln>
                  <a:noFill/>
                </a:ln>
                <a:solidFill>
                  <a:srgbClr val="C00000"/>
                </a:solidFill>
                <a:effectLst/>
                <a:latin typeface="Arial" panose="020B0604020202020204" pitchFamily="34" charset="0"/>
              </a:rPr>
              <a:t>Bibliothèques</a:t>
            </a:r>
            <a:r>
              <a:rPr kumimoji="0" lang="en-US" altLang="en-US" sz="1800" b="1" i="0" u="none" strike="noStrike" cap="none" normalizeH="0" baseline="0" dirty="0" smtClean="0">
                <a:ln>
                  <a:noFill/>
                </a:ln>
                <a:solidFill>
                  <a:srgbClr val="C00000"/>
                </a:solidFill>
                <a:effectLst/>
                <a:latin typeface="Arial" panose="020B0604020202020204" pitchFamily="34" charset="0"/>
              </a:rPr>
              <a:t> Python </a:t>
            </a:r>
            <a:r>
              <a:rPr kumimoji="0" lang="en-US" altLang="en-US" sz="1800" b="1" i="0" u="none" strike="noStrike" cap="none" normalizeH="0" baseline="0" dirty="0" err="1" smtClean="0">
                <a:ln>
                  <a:noFill/>
                </a:ln>
                <a:solidFill>
                  <a:srgbClr val="C00000"/>
                </a:solidFill>
                <a:effectLst/>
                <a:latin typeface="Arial" panose="020B0604020202020204" pitchFamily="34" charset="0"/>
              </a:rPr>
              <a:t>additionnelles</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r>
              <a:rPr kumimoji="0" lang="en-US" altLang="en-US" sz="1800" b="0" i="0" u="none" strike="noStrike" cap="none" normalizeH="0" baseline="0" dirty="0" smtClean="0">
                <a:ln>
                  <a:noFill/>
                </a:ln>
                <a:solidFill>
                  <a:srgbClr val="C00000"/>
                </a:solidFill>
                <a:effectLst/>
                <a:latin typeface="Arial" panose="020B0604020202020204" pitchFamily="34" charset="0"/>
              </a:rPr>
              <a:t>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Pillow (PIL) </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Pour la manipulation et </a:t>
            </a:r>
            <a:r>
              <a:rPr kumimoji="0" lang="en-US" altLang="en-US" b="0" i="0" u="none" strike="noStrike" cap="none" normalizeH="0" baseline="0" dirty="0" err="1" smtClean="0">
                <a:ln>
                  <a:noFill/>
                </a:ln>
                <a:solidFill>
                  <a:schemeClr val="tx1"/>
                </a:solidFill>
                <a:effectLst/>
                <a:latin typeface="Arial" panose="020B0604020202020204" pitchFamily="34" charset="0"/>
              </a:rPr>
              <a:t>l'affichage</a:t>
            </a:r>
            <a:r>
              <a:rPr kumimoji="0" lang="en-US" altLang="en-US" b="0" i="0" u="none" strike="noStrike" cap="none" normalizeH="0" baseline="0" dirty="0" smtClean="0">
                <a:ln>
                  <a:noFill/>
                </a:ln>
                <a:solidFill>
                  <a:schemeClr val="tx1"/>
                </a:solidFill>
                <a:effectLst/>
                <a:latin typeface="Arial" panose="020B0604020202020204" pitchFamily="34" charset="0"/>
              </a:rPr>
              <a:t> des images (avatars).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rPr>
              <a:t>subprocess</a:t>
            </a:r>
            <a:r>
              <a:rPr kumimoji="0" lang="en-US" altLang="en-US" sz="1100" b="1"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panose="020B0604020202020204" pitchFamily="34" charset="0"/>
              </a:rPr>
              <a:t> Pour </a:t>
            </a:r>
            <a:r>
              <a:rPr kumimoji="0" lang="en-US" altLang="en-US" b="0" i="0" u="none" strike="noStrike" cap="none" normalizeH="0" baseline="0" dirty="0" err="1" smtClean="0">
                <a:ln>
                  <a:noFill/>
                </a:ln>
                <a:solidFill>
                  <a:schemeClr val="tx1"/>
                </a:solidFill>
                <a:effectLst/>
                <a:latin typeface="Arial" panose="020B0604020202020204" pitchFamily="34" charset="0"/>
              </a:rPr>
              <a:t>l'ouverture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fenêtres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secondaires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ou</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l'exécution</a:t>
            </a:r>
            <a:r>
              <a:rPr kumimoji="0" lang="en-US" altLang="en-US" b="0" i="0" u="none" strike="noStrike" cap="none" normalizeH="0" baseline="0" dirty="0" smtClean="0">
                <a:ln>
                  <a:noFill/>
                </a:ln>
                <a:solidFill>
                  <a:schemeClr val="tx1"/>
                </a:solidFill>
                <a:effectLst/>
                <a:latin typeface="Arial" panose="020B0604020202020204" pitchFamily="34" charset="0"/>
              </a:rPr>
              <a:t> de scripts </a:t>
            </a:r>
            <a:r>
              <a:rPr kumimoji="0" lang="en-US" altLang="en-US" b="0" i="0" u="none" strike="noStrike" cap="none" normalizeH="0" baseline="0" dirty="0" err="1" smtClean="0">
                <a:ln>
                  <a:noFill/>
                </a:ln>
                <a:solidFill>
                  <a:schemeClr val="tx1"/>
                </a:solidFill>
                <a:effectLst/>
                <a:latin typeface="Arial" panose="020B0604020202020204" pitchFamily="34" charset="0"/>
              </a:rPr>
              <a:t>externes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plus_infos_fenetre.py</a:t>
            </a:r>
            <a:r>
              <a:rPr kumimoji="0" lang="en-US" altLang="en-US" sz="1100" b="0"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rPr>
              <a:t>os</a:t>
            </a:r>
            <a:r>
              <a:rPr kumimoji="0" lang="en-US" altLang="en-US" b="1" i="0" u="none" strike="noStrike" cap="none" normalizeH="0" baseline="0" dirty="0" smtClean="0">
                <a:ln>
                  <a:noFill/>
                </a:ln>
                <a:solidFill>
                  <a:schemeClr val="tx1"/>
                </a:solidFill>
                <a:effectLst/>
              </a:rPr>
              <a:t> </a:t>
            </a:r>
            <a:r>
              <a:rPr kumimoji="0" lang="en-US" altLang="en-US" sz="1100"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Pour la </a:t>
            </a:r>
            <a:r>
              <a:rPr kumimoji="0" lang="en-US" altLang="en-US" b="0" i="0" u="none" strike="noStrike" cap="none" normalizeH="0" baseline="0" dirty="0" err="1" smtClean="0">
                <a:ln>
                  <a:noFill/>
                </a:ln>
                <a:solidFill>
                  <a:schemeClr val="tx1"/>
                </a:solidFill>
                <a:effectLst/>
                <a:latin typeface="Arial" panose="020B0604020202020204" pitchFamily="34" charset="0"/>
              </a:rPr>
              <a:t>gestion</a:t>
            </a:r>
            <a:r>
              <a:rPr kumimoji="0" lang="en-US" altLang="en-US" b="0" i="0" u="none" strike="noStrike" cap="none" normalizeH="0" baseline="0" dirty="0" smtClean="0">
                <a:ln>
                  <a:noFill/>
                </a:ln>
                <a:solidFill>
                  <a:schemeClr val="tx1"/>
                </a:solidFill>
                <a:effectLst/>
                <a:latin typeface="Arial" panose="020B0604020202020204" pitchFamily="34" charset="0"/>
              </a:rPr>
              <a:t> des </a:t>
            </a:r>
            <a:r>
              <a:rPr kumimoji="0" lang="en-US" altLang="en-US" b="0" i="0" u="none" strike="noStrike" cap="none" normalizeH="0" baseline="0" dirty="0" err="1" smtClean="0">
                <a:ln>
                  <a:noFill/>
                </a:ln>
                <a:solidFill>
                  <a:schemeClr val="tx1"/>
                </a:solidFill>
                <a:effectLst/>
                <a:latin typeface="Arial" panose="020B0604020202020204" pitchFamily="34" charset="0"/>
              </a:rPr>
              <a:t>chemins</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fichiers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7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885" y="1169687"/>
            <a:ext cx="8355874" cy="2862322"/>
          </a:xfrm>
          <a:prstGeom prst="rect">
            <a:avLst/>
          </a:prstGeom>
        </p:spPr>
        <p:txBody>
          <a:bodyPr wrap="square">
            <a:spAutoFit/>
          </a:bodyPr>
          <a:lstStyle/>
          <a:p>
            <a:pPr marL="285750" lvl="0" indent="-285750" eaLnBrk="0" fontAlgn="base" hangingPunct="0">
              <a:lnSpc>
                <a:spcPct val="150000"/>
              </a:lnSpc>
              <a:spcBef>
                <a:spcPct val="0"/>
              </a:spcBef>
              <a:spcAft>
                <a:spcPct val="0"/>
              </a:spcAft>
              <a:buFont typeface="Wingdings" panose="05000000000000000000" pitchFamily="2" charset="2"/>
              <a:buChar char="q"/>
            </a:pPr>
            <a:r>
              <a:rPr lang="en-US" altLang="en-US" b="1" u="sng" dirty="0" smtClean="0">
                <a:latin typeface="Arial" panose="020B0604020202020204" pitchFamily="34" charset="0"/>
              </a:rPr>
              <a:t>MySQL</a:t>
            </a:r>
            <a:r>
              <a:rPr lang="en-US" altLang="en-US" b="1" dirty="0" smtClean="0">
                <a:latin typeface="Arial" panose="020B0604020202020204" pitchFamily="34" charset="0"/>
              </a:rPr>
              <a:t> </a:t>
            </a:r>
            <a:r>
              <a:rPr lang="en-US" altLang="en-US" b="1" dirty="0">
                <a:latin typeface="Arial" panose="020B0604020202020204" pitchFamily="34" charset="0"/>
              </a:rPr>
              <a:t>(via </a:t>
            </a:r>
            <a:r>
              <a:rPr lang="en-US" altLang="en-US" b="1" dirty="0" err="1">
                <a:latin typeface="Arial" panose="020B0604020202020204" pitchFamily="34" charset="0"/>
              </a:rPr>
              <a:t>phpMyAdmin</a:t>
            </a:r>
            <a:r>
              <a:rPr lang="en-US" altLang="en-US" b="1" dirty="0">
                <a:latin typeface="Arial" panose="020B0604020202020204" pitchFamily="34" charset="0"/>
              </a:rPr>
              <a:t>)</a:t>
            </a:r>
            <a:r>
              <a:rPr lang="en-US" altLang="en-US" dirty="0">
                <a:latin typeface="Arial" panose="020B0604020202020204" pitchFamily="34" charset="0"/>
              </a:rPr>
              <a:t> </a:t>
            </a:r>
            <a:r>
              <a:rPr lang="en-US" altLang="en-US" dirty="0" smtClean="0">
                <a:latin typeface="Arial" panose="020B0604020202020204" pitchFamily="34" charset="0"/>
              </a:rPr>
              <a:t>:</a:t>
            </a:r>
            <a:endParaRPr lang="en-US" altLang="en-US" dirty="0">
              <a:latin typeface="Arial" panose="020B0604020202020204" pitchFamily="34" charset="0"/>
            </a:endParaRPr>
          </a:p>
          <a:p>
            <a:pPr lvl="0" eaLnBrk="0" fontAlgn="base" hangingPunct="0">
              <a:spcBef>
                <a:spcPct val="0"/>
              </a:spcBef>
              <a:spcAft>
                <a:spcPct val="0"/>
              </a:spcAft>
              <a:buFontTx/>
              <a:buChar char="•"/>
            </a:pPr>
            <a:endParaRPr lang="fr-FR" altLang="en-US" dirty="0" smtClean="0">
              <a:latin typeface="Arial" panose="020B0604020202020204" pitchFamily="34" charset="0"/>
            </a:endParaRPr>
          </a:p>
          <a:p>
            <a:pPr lvl="0" eaLnBrk="0" fontAlgn="base" hangingPunct="0">
              <a:spcBef>
                <a:spcPct val="0"/>
              </a:spcBef>
              <a:spcAft>
                <a:spcPct val="0"/>
              </a:spcAft>
              <a:buFontTx/>
              <a:buChar char="•"/>
            </a:pPr>
            <a:endParaRPr lang="fr-FR"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smtClean="0">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b="1" dirty="0" err="1" smtClean="0">
                <a:latin typeface="Arial" panose="020B0604020202020204" pitchFamily="34" charset="0"/>
              </a:rPr>
              <a:t>Pourquoi</a:t>
            </a:r>
            <a:r>
              <a:rPr lang="en-US" altLang="en-US" b="1" dirty="0" smtClean="0">
                <a:latin typeface="Arial" panose="020B0604020202020204" pitchFamily="34" charset="0"/>
              </a:rPr>
              <a:t> </a:t>
            </a:r>
            <a:r>
              <a:rPr lang="en-US" altLang="en-US" b="1" dirty="0">
                <a:latin typeface="Arial" panose="020B0604020202020204" pitchFamily="34" charset="0"/>
              </a:rPr>
              <a:t>MySQL ?</a:t>
            </a:r>
            <a:r>
              <a:rPr lang="en-US" altLang="en-US" dirty="0">
                <a:latin typeface="Arial" panose="020B0604020202020204" pitchFamily="34" charset="0"/>
              </a:rPr>
              <a:t> Base de </a:t>
            </a:r>
            <a:r>
              <a:rPr lang="en-US" altLang="en-US" dirty="0" err="1">
                <a:latin typeface="Arial" panose="020B0604020202020204" pitchFamily="34" charset="0"/>
              </a:rPr>
              <a:t>données</a:t>
            </a:r>
            <a:r>
              <a:rPr lang="en-US" altLang="en-US" dirty="0">
                <a:latin typeface="Arial" panose="020B0604020202020204" pitchFamily="34" charset="0"/>
              </a:rPr>
              <a:t> </a:t>
            </a:r>
            <a:r>
              <a:rPr lang="en-US" altLang="en-US" dirty="0" err="1">
                <a:latin typeface="Arial" panose="020B0604020202020204" pitchFamily="34" charset="0"/>
              </a:rPr>
              <a:t>relationnelle</a:t>
            </a:r>
            <a:r>
              <a:rPr lang="en-US" altLang="en-US" dirty="0">
                <a:latin typeface="Arial" panose="020B0604020202020204" pitchFamily="34" charset="0"/>
              </a:rPr>
              <a:t> </a:t>
            </a:r>
            <a:r>
              <a:rPr lang="en-US" altLang="en-US" dirty="0" err="1">
                <a:latin typeface="Arial" panose="020B0604020202020204" pitchFamily="34" charset="0"/>
              </a:rPr>
              <a:t>robuste</a:t>
            </a:r>
            <a:r>
              <a:rPr lang="en-US" altLang="en-US" dirty="0">
                <a:latin typeface="Arial" panose="020B0604020202020204" pitchFamily="34" charset="0"/>
              </a:rPr>
              <a:t> et </a:t>
            </a:r>
            <a:r>
              <a:rPr lang="en-US" altLang="en-US" dirty="0" err="1">
                <a:latin typeface="Arial" panose="020B0604020202020204" pitchFamily="34" charset="0"/>
              </a:rPr>
              <a:t>largement</a:t>
            </a:r>
            <a:r>
              <a:rPr lang="en-US" altLang="en-US" dirty="0">
                <a:latin typeface="Arial" panose="020B0604020202020204" pitchFamily="34" charset="0"/>
              </a:rPr>
              <a:t> </a:t>
            </a:r>
            <a:r>
              <a:rPr lang="en-US" altLang="en-US" dirty="0" smtClean="0">
                <a:latin typeface="Arial" panose="020B0604020202020204" pitchFamily="34" charset="0"/>
              </a:rPr>
              <a:t>                     				</a:t>
            </a:r>
            <a:r>
              <a:rPr lang="en-US" altLang="en-US" dirty="0" err="1" smtClean="0">
                <a:latin typeface="Arial" panose="020B0604020202020204" pitchFamily="34" charset="0"/>
              </a:rPr>
              <a:t>ilisée</a:t>
            </a:r>
            <a:r>
              <a:rPr lang="en-US" altLang="en-US" dirty="0">
                <a:latin typeface="Arial" panose="020B0604020202020204" pitchFamily="34" charset="0"/>
              </a:rPr>
              <a:t>, open-source. </a:t>
            </a:r>
            <a:endParaRPr lang="en-US" altLang="en-US" dirty="0" smtClean="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b="1" dirty="0" err="1">
                <a:latin typeface="Arial" panose="020B0604020202020204" pitchFamily="34" charset="0"/>
              </a:rPr>
              <a:t>phpMyAdmin</a:t>
            </a:r>
            <a:r>
              <a:rPr lang="en-US" altLang="en-US" b="1" dirty="0">
                <a:latin typeface="Arial" panose="020B0604020202020204" pitchFamily="34" charset="0"/>
              </a:rPr>
              <a:t> :</a:t>
            </a:r>
            <a:r>
              <a:rPr lang="en-US" altLang="en-US" dirty="0">
                <a:latin typeface="Arial" panose="020B0604020202020204" pitchFamily="34" charset="0"/>
              </a:rPr>
              <a:t> </a:t>
            </a:r>
            <a:r>
              <a:rPr lang="en-US" altLang="en-US" dirty="0" err="1">
                <a:latin typeface="Arial" panose="020B0604020202020204" pitchFamily="34" charset="0"/>
              </a:rPr>
              <a:t>Outil</a:t>
            </a:r>
            <a:r>
              <a:rPr lang="en-US" altLang="en-US" dirty="0">
                <a:latin typeface="Arial" panose="020B0604020202020204" pitchFamily="34" charset="0"/>
              </a:rPr>
              <a:t> web pour </a:t>
            </a:r>
            <a:r>
              <a:rPr lang="en-US" altLang="en-US" dirty="0" err="1">
                <a:latin typeface="Arial" panose="020B0604020202020204" pitchFamily="34" charset="0"/>
              </a:rPr>
              <a:t>l'administration</a:t>
            </a:r>
            <a:r>
              <a:rPr lang="en-US" altLang="en-US" dirty="0">
                <a:latin typeface="Arial" panose="020B0604020202020204" pitchFamily="34" charset="0"/>
              </a:rPr>
              <a:t> facile de la base de </a:t>
            </a:r>
            <a:r>
              <a:rPr lang="en-US" altLang="en-US" dirty="0" err="1">
                <a:latin typeface="Arial" panose="020B0604020202020204" pitchFamily="34" charset="0"/>
              </a:rPr>
              <a:t>données</a:t>
            </a:r>
            <a:r>
              <a:rPr lang="en-US" altLang="en-US" dirty="0">
                <a:latin typeface="Arial" panose="020B0604020202020204" pitchFamily="34" charset="0"/>
              </a:rPr>
              <a:t>. </a:t>
            </a:r>
            <a:endParaRPr lang="en-US" dirty="0"/>
          </a:p>
        </p:txBody>
      </p:sp>
      <p:sp>
        <p:nvSpPr>
          <p:cNvPr id="3" name="ZoneTexte 2"/>
          <p:cNvSpPr txBox="1"/>
          <p:nvPr/>
        </p:nvSpPr>
        <p:spPr>
          <a:xfrm>
            <a:off x="731520" y="509451"/>
            <a:ext cx="4370107" cy="461665"/>
          </a:xfrm>
          <a:prstGeom prst="rect">
            <a:avLst/>
          </a:prstGeom>
          <a:noFill/>
        </p:spPr>
        <p:txBody>
          <a:bodyPr wrap="none" rtlCol="0">
            <a:spAutoFit/>
          </a:bodyPr>
          <a:lstStyle/>
          <a:p>
            <a:pPr marL="342900" indent="-342900">
              <a:buFont typeface="Wingdings" panose="05000000000000000000" pitchFamily="2" charset="2"/>
              <a:buChar char="v"/>
            </a:pPr>
            <a:r>
              <a:rPr lang="fr-FR" sz="2400" b="1" u="sng" dirty="0" smtClean="0">
                <a:solidFill>
                  <a:schemeClr val="accent4">
                    <a:lumMod val="75000"/>
                  </a:schemeClr>
                </a:solidFill>
                <a:latin typeface="Times New Roman" panose="02020603050405020304" pitchFamily="18" charset="0"/>
                <a:cs typeface="Times New Roman" panose="02020603050405020304" pitchFamily="18" charset="0"/>
              </a:rPr>
              <a:t>Gestion de Base de Données :</a:t>
            </a:r>
            <a:endParaRPr lang="en-US" sz="2400" b="1"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3446" y="910266"/>
            <a:ext cx="2336075" cy="1206973"/>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9521" y="3148948"/>
            <a:ext cx="3657854" cy="2585645"/>
          </a:xfrm>
          <a:prstGeom prst="rect">
            <a:avLst/>
          </a:prstGeom>
        </p:spPr>
      </p:pic>
    </p:spTree>
    <p:extLst>
      <p:ext uri="{BB962C8B-B14F-4D97-AF65-F5344CB8AC3E}">
        <p14:creationId xmlns:p14="http://schemas.microsoft.com/office/powerpoint/2010/main" val="35208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5278" y="388743"/>
            <a:ext cx="1118795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Expliquez</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le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rôle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de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chaque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table :</a:t>
            </a:r>
            <a:r>
              <a:rPr kumimoji="0" lang="en-US" altLang="en-US" sz="2400" b="0" i="0" strike="noStrike" cap="none" normalizeH="0" baseline="0" dirty="0" smtClean="0">
                <a:ln>
                  <a:noFill/>
                </a:ln>
                <a:solidFill>
                  <a:schemeClr val="accent2">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Chaque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lang="en-US" altLang="en-US" dirty="0" err="1" smtClean="0">
                <a:cs typeface="Times New Roman" panose="02020603050405020304" pitchFamily="18" charset="0"/>
              </a:rPr>
              <a:t>stocke</a:t>
            </a:r>
            <a:r>
              <a:rPr lang="en-US" altLang="en-US" dirty="0" smtClean="0">
                <a:cs typeface="Times New Roman" panose="02020603050405020304" pitchFamily="18" charset="0"/>
              </a:rPr>
              <a:t> </a:t>
            </a:r>
            <a:r>
              <a:rPr lang="en-US" altLang="en-US" dirty="0">
                <a:cs typeface="Times New Roman" panose="02020603050405020304" pitchFamily="18" charset="0"/>
              </a:rPr>
              <a:t>les informations des grands-parents </a:t>
            </a:r>
            <a:endParaRPr lang="en-US" altLang="en-US" dirty="0" smtClean="0">
              <a:cs typeface="Times New Roman" panose="02020603050405020304" pitchFamily="18" charset="0"/>
            </a:endParaRPr>
          </a:p>
          <a:p>
            <a:pPr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ID, nom, âge, infos, avatar). </a:t>
            </a: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err="1" smtClean="0">
                <a:ln>
                  <a:noFill/>
                </a:ln>
                <a:solidFill>
                  <a:schemeClr val="accent5">
                    <a:lumMod val="75000"/>
                  </a:schemeClr>
                </a:solidFill>
                <a:effectLst/>
                <a:cs typeface="Times New Roman" panose="02020603050405020304" pitchFamily="18" charset="0"/>
              </a:rPr>
              <a:t>grand_parents</a:t>
            </a: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parents</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oncle1_tante1 et oncle2_tante2: </a:t>
            </a:r>
            <a:r>
              <a:rPr kumimoji="0" lang="en-US" altLang="en-US" b="0" i="0" u="none" strike="noStrike" cap="none" normalizeH="0" baseline="0" dirty="0" smtClean="0">
                <a:ln>
                  <a:noFill/>
                </a:ln>
                <a:solidFill>
                  <a:schemeClr val="tx1"/>
                </a:solidFill>
                <a:effectLst/>
                <a:cs typeface="Times New Roman" panose="02020603050405020304" pitchFamily="18" charset="0"/>
              </a:rPr>
              <a:t>Tables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spécifiques</a:t>
            </a:r>
            <a:r>
              <a:rPr kumimoji="0" lang="en-US" altLang="en-US" b="0" i="0" u="none" strike="noStrike" cap="none" normalizeH="0" baseline="0" dirty="0" smtClean="0">
                <a:ln>
                  <a:noFill/>
                </a:ln>
                <a:solidFill>
                  <a:schemeClr val="tx1"/>
                </a:solidFill>
                <a:effectLst/>
                <a:cs typeface="Times New Roman" panose="02020603050405020304" pitchFamily="18" charset="0"/>
              </a:rPr>
              <a:t> pour les oncles et tantes,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aussi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considérés</a:t>
            </a:r>
            <a:r>
              <a:rPr kumimoji="0" lang="en-US" altLang="en-US" b="0" i="0" u="none" strike="noStrike" cap="none" normalizeH="0" baseline="0" dirty="0" smtClean="0">
                <a:ln>
                  <a:noFill/>
                </a:ln>
                <a:solidFill>
                  <a:schemeClr val="tx1"/>
                </a:solidFill>
                <a:effectLst/>
                <a:cs typeface="Times New Roman" panose="02020603050405020304" pitchFamily="18" charset="0"/>
              </a:rPr>
              <a:t> comme "Parents"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 Python.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u="none" strike="noStrike" cap="none" normalizeH="0" baseline="0" dirty="0" err="1" smtClean="0">
                <a:ln>
                  <a:noFill/>
                </a:ln>
                <a:solidFill>
                  <a:schemeClr val="accent5">
                    <a:lumMod val="75000"/>
                  </a:schemeClr>
                </a:solidFill>
                <a:effectLst/>
                <a:cs typeface="Times New Roman" panose="02020603050405020304" pitchFamily="18" charset="0"/>
              </a:rPr>
              <a:t>moi_et_ma_soeur</a:t>
            </a:r>
            <a:r>
              <a:rPr kumimoji="0" lang="en-US" altLang="en-US" sz="2000" b="0" i="0" u="none" strike="noStrike" cap="none" normalizeH="0" baseline="0" dirty="0" smtClean="0">
                <a:ln>
                  <a:noFill/>
                </a:ln>
                <a:solidFill>
                  <a:schemeClr val="accent5">
                    <a:lumMod val="75000"/>
                  </a:schemeClr>
                </a:solidFill>
                <a:effectLst/>
                <a:cs typeface="Times New Roman" panose="02020603050405020304" pitchFamily="18" charset="0"/>
              </a:rPr>
              <a:t>, cousine_1_cousin_1, cousine_2_3: </a:t>
            </a:r>
            <a:r>
              <a:rPr kumimoji="0" lang="en-US" altLang="en-US" b="0" i="0" u="none" strike="noStrike" cap="none" normalizeH="0" baseline="0" dirty="0" smtClean="0">
                <a:ln>
                  <a:noFill/>
                </a:ln>
                <a:solidFill>
                  <a:schemeClr val="tx1"/>
                </a:solidFill>
                <a:effectLst/>
                <a:cs typeface="Times New Roman" panose="02020603050405020304" pitchFamily="18" charset="0"/>
              </a:rPr>
              <a:t>Tables pour les enfants de la génération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jeune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classées</a:t>
            </a:r>
            <a:r>
              <a:rPr kumimoji="0" lang="en-US" altLang="en-US" b="0" i="0" u="none" strike="noStrike" cap="none" normalizeH="0" baseline="0" dirty="0" smtClean="0">
                <a:ln>
                  <a:noFill/>
                </a:ln>
                <a:solidFill>
                  <a:schemeClr val="tx1"/>
                </a:solidFill>
                <a:effectLst/>
                <a:cs typeface="Times New Roman" panose="02020603050405020304" pitchFamily="18" charset="0"/>
              </a:rPr>
              <a:t> par </a:t>
            </a:r>
            <a:r>
              <a:rPr kumimoji="0" lang="en-US" altLang="en-US" b="0" i="0" u="none" strike="noStrike" cap="none" normalizeH="0" baseline="0" dirty="0" err="1" smtClean="0">
                <a:ln>
                  <a:noFill/>
                </a:ln>
                <a:solidFill>
                  <a:schemeClr val="tx1"/>
                </a:solidFill>
                <a:effectLst/>
                <a:cs typeface="Times New Roman" panose="02020603050405020304" pitchFamily="18" charset="0"/>
              </a:rPr>
              <a:t>groupes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familiaux</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personnes</a:t>
            </a:r>
            <a:r>
              <a:rPr kumimoji="0" lang="en-US" altLang="en-US" b="1" i="0" u="none" strike="noStrike" cap="none" normalizeH="0" baseline="0" dirty="0" smtClean="0">
                <a:ln>
                  <a:noFill/>
                </a:ln>
                <a:solidFill>
                  <a:schemeClr val="tx1"/>
                </a:solidFill>
                <a:effectLst/>
                <a:cs typeface="Times New Roman" panose="02020603050405020304" pitchFamily="18" charset="0"/>
              </a:rPr>
              <a:t> (TABLE CENTRALE):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la table 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importante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logique</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cs typeface="Times New Roman" panose="02020603050405020304" pitchFamily="18" charset="0"/>
              </a:rPr>
              <a:t>Elle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contienne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toutes</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personnes</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Clés</a:t>
            </a: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étrangères</a:t>
            </a: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Expliquez</a:t>
            </a:r>
            <a:r>
              <a:rPr kumimoji="0" lang="en-US" altLang="en-US" b="0" i="0" u="none" strike="noStrike" cap="none" normalizeH="0" baseline="0" dirty="0" smtClean="0">
                <a:ln>
                  <a:noFill/>
                </a:ln>
                <a:solidFill>
                  <a:schemeClr val="tx1"/>
                </a:solidFill>
                <a:effectLst/>
                <a:cs typeface="Times New Roman" panose="02020603050405020304" pitchFamily="18" charset="0"/>
              </a:rPr>
              <a:t> comment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id_pere</a:t>
            </a:r>
            <a:r>
              <a:rPr kumimoji="0" lang="en-US" altLang="en-US" b="0" i="0" u="none" strike="noStrike" cap="none" normalizeH="0" baseline="0" dirty="0" smtClean="0">
                <a:ln>
                  <a:noFill/>
                </a:ln>
                <a:solidFill>
                  <a:schemeClr val="tx1"/>
                </a:solidFill>
                <a:effectLst/>
                <a:cs typeface="Times New Roman" panose="02020603050405020304" pitchFamily="18" charset="0"/>
              </a:rPr>
              <a:t> et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id_mere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référençant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id_personne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même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utilisées</a:t>
            </a:r>
            <a:r>
              <a:rPr kumimoji="0" lang="en-US" altLang="en-US" b="0" i="0" u="none" strike="noStrike" cap="none" normalizeH="0" baseline="0" dirty="0" smtClean="0">
                <a:ln>
                  <a:noFill/>
                </a:ln>
                <a:solidFill>
                  <a:schemeClr val="tx1"/>
                </a:solidFill>
                <a:effectLst/>
                <a:cs typeface="Times New Roman" panose="02020603050405020304" pitchFamily="18" charset="0"/>
              </a:rPr>
              <a: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établir</a:t>
            </a:r>
            <a:r>
              <a:rPr kumimoji="0" lang="en-US" altLang="en-US" b="0" i="0" u="none" strike="noStrike" cap="none" normalizeH="0" baseline="0" dirty="0" smtClean="0">
                <a:ln>
                  <a:noFill/>
                </a:ln>
                <a:solidFill>
                  <a:schemeClr val="tx1"/>
                </a:solidFill>
                <a:effectLst/>
                <a:cs typeface="Times New Roman" panose="02020603050405020304" pitchFamily="18" charset="0"/>
              </a:rPr>
              <a:t> les liens de filiation. </a:t>
            </a:r>
            <a:r>
              <a:rPr kumimoji="0" lang="en-US" altLang="en-US" b="0" i="0" u="none" strike="noStrike" cap="none" normalizeH="0" baseline="0" dirty="0" err="1" smtClean="0">
                <a:ln>
                  <a:noFill/>
                </a:ln>
                <a:solidFill>
                  <a:schemeClr val="tx1"/>
                </a:solidFill>
                <a:effectLst/>
                <a:cs typeface="Times New Roman" panose="02020603050405020304" pitchFamily="18" charset="0"/>
              </a:rPr>
              <a:t>Soulignez</a:t>
            </a:r>
            <a:r>
              <a:rPr kumimoji="0" lang="en-US" altLang="en-US" b="0" i="0" u="none" strike="noStrike" cap="none" normalizeH="0" baseline="0" dirty="0" smtClean="0">
                <a:ln>
                  <a:noFill/>
                </a:ln>
                <a:solidFill>
                  <a:schemeClr val="tx1"/>
                </a:solidFill>
                <a:effectLst/>
                <a:cs typeface="Times New Roman" panose="02020603050405020304" pitchFamily="18" charset="0"/>
              </a:rPr>
              <a:t> que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a:t>
            </a:r>
            <a:r>
              <a:rPr kumimoji="0" lang="en-US" altLang="en-US" b="0" i="0" u="none" strike="noStrike" cap="none" normalizeH="0" baseline="0" dirty="0" smtClean="0">
                <a:ln>
                  <a:noFill/>
                </a:ln>
                <a:solidFill>
                  <a:schemeClr val="tx1"/>
                </a:solidFill>
                <a:effectLst/>
                <a:cs typeface="Times New Roman" panose="02020603050405020304" pitchFamily="18" charset="0"/>
              </a:rPr>
              <a:t> 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permet</a:t>
            </a:r>
            <a:r>
              <a:rPr kumimoji="0" lang="en-US" altLang="en-US" b="0" i="0" u="none" strike="noStrike" cap="none" normalizeH="0" baseline="0" dirty="0" smtClean="0">
                <a:ln>
                  <a:noFill/>
                </a:ln>
                <a:solidFill>
                  <a:schemeClr val="tx1"/>
                </a:solidFill>
                <a:effectLst/>
                <a:cs typeface="Times New Roman" panose="02020603050405020304" pitchFamily="18" charset="0"/>
              </a:rPr>
              <a:t> de savoir 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est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l'enfant</a:t>
            </a:r>
            <a:r>
              <a:rPr kumimoji="0" lang="en-US" altLang="en-US" b="0" i="0" u="none" strike="noStrike" cap="none" normalizeH="0" baseline="0" dirty="0" smtClean="0">
                <a:ln>
                  <a:noFill/>
                </a:ln>
                <a:solidFill>
                  <a:schemeClr val="tx1"/>
                </a:solidFill>
                <a:effectLst/>
                <a:cs typeface="Times New Roman" panose="02020603050405020304" pitchFamily="18" charset="0"/>
              </a:rPr>
              <a:t> de qui.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Mentionnez</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autres</a:t>
            </a:r>
            <a:r>
              <a:rPr kumimoji="0" lang="en-US" altLang="en-US" b="0" i="0" u="none" strike="noStrike" cap="none" normalizeH="0" baseline="0" dirty="0" smtClean="0">
                <a:ln>
                  <a:noFill/>
                </a:ln>
                <a:solidFill>
                  <a:schemeClr val="tx1"/>
                </a:solidFill>
                <a:effectLst/>
                <a:cs typeface="Times New Roman" panose="02020603050405020304" pitchFamily="18" charset="0"/>
              </a:rPr>
              <a:t> champs comme </a:t>
            </a:r>
            <a:r>
              <a:rPr kumimoji="0" lang="en-US" altLang="en-US" b="0" i="0" u="none" strike="noStrike" cap="none" normalizeH="0" baseline="0" dirty="0" err="1" smtClean="0">
                <a:ln>
                  <a:noFill/>
                </a:ln>
                <a:solidFill>
                  <a:schemeClr val="tx1"/>
                </a:solidFill>
                <a:effectLst/>
                <a:cs typeface="Times New Roman" panose="02020603050405020304" pitchFamily="18" charset="0"/>
              </a:rPr>
              <a:t>sexe</a:t>
            </a:r>
            <a:r>
              <a:rPr kumimoji="0" lang="en-US" altLang="en-US" b="0" i="0" u="none" strike="noStrike" cap="none" normalizeH="0" baseline="0" dirty="0" smtClean="0">
                <a:ln>
                  <a:noFill/>
                </a:ln>
                <a:solidFill>
                  <a:schemeClr val="tx1"/>
                </a:solidFill>
                <a:effectLst/>
                <a:cs typeface="Times New Roman" panose="02020603050405020304" pitchFamily="18" charset="0"/>
              </a:rPr>
              <a:t> et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id_conjoint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même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s'ils</a:t>
            </a:r>
            <a:r>
              <a:rPr kumimoji="0" lang="en-US" altLang="en-US" b="0" i="0" u="none" strike="noStrike" cap="none" normalizeH="0" baseline="0" dirty="0" smtClean="0">
                <a:ln>
                  <a:noFill/>
                </a:ln>
                <a:solidFill>
                  <a:schemeClr val="tx1"/>
                </a:solidFill>
                <a:effectLst/>
                <a:cs typeface="Times New Roman" panose="02020603050405020304" pitchFamily="18" charset="0"/>
              </a:rPr>
              <a:t> ne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pas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l'affichage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actuel</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ils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peuvent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être</a:t>
            </a:r>
            <a:r>
              <a:rPr kumimoji="0" lang="en-US" altLang="en-US" b="0" i="0" u="none" strike="noStrike" cap="none" normalizeH="0" baseline="0" dirty="0" smtClean="0">
                <a:ln>
                  <a:noFill/>
                </a:ln>
                <a:solidFill>
                  <a:schemeClr val="tx1"/>
                </a:solidFill>
                <a:effectLst/>
                <a:cs typeface="Times New Roman" panose="02020603050405020304" pitchFamily="18" charset="0"/>
              </a:rPr>
              <a:t> des extensions futures.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users</a:t>
            </a:r>
            <a:r>
              <a:rPr kumimoji="0" lang="en-US" altLang="en-US" b="1"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gestion</a:t>
            </a:r>
            <a:r>
              <a:rPr kumimoji="0" lang="en-US" altLang="en-US" b="0" i="0" u="none" strike="noStrike" cap="none" normalizeH="0" baseline="0" dirty="0" smtClean="0">
                <a:ln>
                  <a:noFill/>
                </a:ln>
                <a:solidFill>
                  <a:schemeClr val="tx1"/>
                </a:solidFill>
                <a:effectLst/>
                <a:cs typeface="Times New Roman" panose="02020603050405020304" pitchFamily="18" charset="0"/>
              </a:rPr>
              <a:t> des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utilisateurs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connexion</a:t>
            </a:r>
            <a:r>
              <a:rPr kumimoji="0" lang="en-US" altLang="en-US" b="0" i="0" u="none" strike="noStrike" cap="none" normalizeH="0" baseline="0" dirty="0" smtClean="0">
                <a:ln>
                  <a:noFill/>
                </a:ln>
                <a:solidFill>
                  <a:schemeClr val="tx1"/>
                </a:solidFill>
                <a:effectLst/>
                <a:cs typeface="Times New Roman" panose="02020603050405020304" pitchFamily="18" charset="0"/>
              </a:rPr>
              <a:t>, etc.), </a:t>
            </a:r>
            <a:r>
              <a:rPr kumimoji="0" lang="en-US" altLang="en-US" b="0" i="0" u="none" strike="noStrike" cap="none" normalizeH="0" baseline="0" dirty="0" err="1" smtClean="0">
                <a:ln>
                  <a:noFill/>
                </a:ln>
                <a:solidFill>
                  <a:schemeClr val="tx1"/>
                </a:solidFill>
                <a:effectLst/>
                <a:cs typeface="Times New Roman" panose="02020603050405020304" pitchFamily="18" charset="0"/>
              </a:rPr>
              <a:t>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pertinent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3477146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Stockage interne 1"/>
          <p:cNvSpPr/>
          <p:nvPr/>
        </p:nvSpPr>
        <p:spPr>
          <a:xfrm>
            <a:off x="822960" y="1175657"/>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p:cNvSpPr txBox="1"/>
          <p:nvPr/>
        </p:nvSpPr>
        <p:spPr>
          <a:xfrm>
            <a:off x="1186768" y="1175653"/>
            <a:ext cx="1534010" cy="369332"/>
          </a:xfrm>
          <a:prstGeom prst="rect">
            <a:avLst/>
          </a:prstGeom>
          <a:noFill/>
        </p:spPr>
        <p:txBody>
          <a:bodyPr wrap="none" rtlCol="0">
            <a:spAutoFit/>
          </a:bodyPr>
          <a:lstStyle/>
          <a:p>
            <a:r>
              <a:rPr lang="fr-FR" dirty="0" err="1" smtClean="0"/>
              <a:t>Grand-Parents</a:t>
            </a:r>
            <a:endParaRPr lang="en-US" dirty="0"/>
          </a:p>
        </p:txBody>
      </p:sp>
      <p:sp>
        <p:nvSpPr>
          <p:cNvPr id="4" name="ZoneTexte 3"/>
          <p:cNvSpPr txBox="1"/>
          <p:nvPr/>
        </p:nvSpPr>
        <p:spPr>
          <a:xfrm>
            <a:off x="1242384" y="1741972"/>
            <a:ext cx="1136469" cy="1323439"/>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6" name="Organigramme : Stockage interne 5"/>
          <p:cNvSpPr/>
          <p:nvPr/>
        </p:nvSpPr>
        <p:spPr>
          <a:xfrm>
            <a:off x="4239773" y="1188008"/>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rganigramme : Stockage interne 6"/>
          <p:cNvSpPr/>
          <p:nvPr/>
        </p:nvSpPr>
        <p:spPr>
          <a:xfrm>
            <a:off x="8003177" y="1175656"/>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ZoneTexte 7"/>
          <p:cNvSpPr txBox="1"/>
          <p:nvPr/>
        </p:nvSpPr>
        <p:spPr>
          <a:xfrm>
            <a:off x="4810522" y="1751954"/>
            <a:ext cx="1136469" cy="1323439"/>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9" name="ZoneTexte 8"/>
          <p:cNvSpPr txBox="1"/>
          <p:nvPr/>
        </p:nvSpPr>
        <p:spPr>
          <a:xfrm>
            <a:off x="8422601" y="1830957"/>
            <a:ext cx="1136469" cy="1354217"/>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10" name="ZoneTexte 9"/>
          <p:cNvSpPr txBox="1"/>
          <p:nvPr/>
        </p:nvSpPr>
        <p:spPr>
          <a:xfrm>
            <a:off x="4784764" y="1188008"/>
            <a:ext cx="887935" cy="369332"/>
          </a:xfrm>
          <a:prstGeom prst="rect">
            <a:avLst/>
          </a:prstGeom>
          <a:noFill/>
        </p:spPr>
        <p:txBody>
          <a:bodyPr wrap="none" rtlCol="0">
            <a:spAutoFit/>
          </a:bodyPr>
          <a:lstStyle/>
          <a:p>
            <a:r>
              <a:rPr lang="fr-FR" dirty="0" smtClean="0"/>
              <a:t>Parents</a:t>
            </a:r>
            <a:endParaRPr lang="en-US" dirty="0"/>
          </a:p>
        </p:txBody>
      </p:sp>
      <p:sp>
        <p:nvSpPr>
          <p:cNvPr id="11" name="ZoneTexte 10"/>
          <p:cNvSpPr txBox="1"/>
          <p:nvPr/>
        </p:nvSpPr>
        <p:spPr>
          <a:xfrm>
            <a:off x="4788469" y="3992912"/>
            <a:ext cx="1158522" cy="369332"/>
          </a:xfrm>
          <a:prstGeom prst="rect">
            <a:avLst/>
          </a:prstGeom>
          <a:noFill/>
        </p:spPr>
        <p:txBody>
          <a:bodyPr wrap="none" rtlCol="0">
            <a:spAutoFit/>
          </a:bodyPr>
          <a:lstStyle/>
          <a:p>
            <a:r>
              <a:rPr lang="fr-FR" dirty="0" smtClean="0"/>
              <a:t>personnes</a:t>
            </a:r>
            <a:endParaRPr lang="en-US" dirty="0"/>
          </a:p>
        </p:txBody>
      </p:sp>
      <p:sp>
        <p:nvSpPr>
          <p:cNvPr id="12" name="Rectangle 11"/>
          <p:cNvSpPr/>
          <p:nvPr/>
        </p:nvSpPr>
        <p:spPr>
          <a:xfrm>
            <a:off x="4492096" y="3291836"/>
            <a:ext cx="1727125" cy="54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51371" y="3252643"/>
            <a:ext cx="1727125" cy="54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p:cNvSpPr txBox="1"/>
          <p:nvPr/>
        </p:nvSpPr>
        <p:spPr>
          <a:xfrm>
            <a:off x="4865091" y="3234574"/>
            <a:ext cx="965239" cy="584775"/>
          </a:xfrm>
          <a:prstGeom prst="rect">
            <a:avLst/>
          </a:prstGeom>
          <a:noFill/>
        </p:spPr>
        <p:txBody>
          <a:bodyPr wrap="square" rtlCol="0">
            <a:spAutoFit/>
          </a:bodyPr>
          <a:lstStyle/>
          <a:p>
            <a:r>
              <a:rPr lang="fr-FR" sz="1600" dirty="0" err="1" smtClean="0"/>
              <a:t>id_pere</a:t>
            </a:r>
            <a:endParaRPr lang="fr-FR" sz="1600" dirty="0" smtClean="0"/>
          </a:p>
          <a:p>
            <a:r>
              <a:rPr lang="fr-FR" sz="1600" dirty="0" err="1" smtClean="0"/>
              <a:t>id_mere</a:t>
            </a:r>
            <a:endParaRPr lang="en-US" sz="1600" dirty="0"/>
          </a:p>
        </p:txBody>
      </p:sp>
      <p:sp>
        <p:nvSpPr>
          <p:cNvPr id="17" name="ZoneTexte 16"/>
          <p:cNvSpPr txBox="1"/>
          <p:nvPr/>
        </p:nvSpPr>
        <p:spPr>
          <a:xfrm>
            <a:off x="8632313" y="3255700"/>
            <a:ext cx="965239" cy="584775"/>
          </a:xfrm>
          <a:prstGeom prst="rect">
            <a:avLst/>
          </a:prstGeom>
          <a:noFill/>
        </p:spPr>
        <p:txBody>
          <a:bodyPr wrap="square" rtlCol="0">
            <a:spAutoFit/>
          </a:bodyPr>
          <a:lstStyle/>
          <a:p>
            <a:r>
              <a:rPr lang="fr-FR" sz="1600" dirty="0" err="1" smtClean="0"/>
              <a:t>id_pere</a:t>
            </a:r>
            <a:endParaRPr lang="fr-FR" sz="1600" dirty="0" smtClean="0"/>
          </a:p>
          <a:p>
            <a:r>
              <a:rPr lang="fr-FR" sz="1600" dirty="0" err="1" smtClean="0"/>
              <a:t>id_mere</a:t>
            </a:r>
            <a:endParaRPr lang="en-US" sz="1600" dirty="0"/>
          </a:p>
        </p:txBody>
      </p:sp>
      <p:cxnSp>
        <p:nvCxnSpPr>
          <p:cNvPr id="19" name="Connecteur en angle 18"/>
          <p:cNvCxnSpPr/>
          <p:nvPr/>
        </p:nvCxnSpPr>
        <p:spPr>
          <a:xfrm>
            <a:off x="2837410" y="1741972"/>
            <a:ext cx="1364532" cy="3195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a:off x="6255525" y="1919941"/>
            <a:ext cx="1786785" cy="141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1953773" y="247837"/>
            <a:ext cx="7051930" cy="523220"/>
          </a:xfrm>
          <a:prstGeom prst="rect">
            <a:avLst/>
          </a:prstGeom>
          <a:noFill/>
        </p:spPr>
        <p:txBody>
          <a:bodyPr wrap="none" rtlCol="0">
            <a:spAutoFit/>
          </a:bodyPr>
          <a:lstStyle/>
          <a:p>
            <a:r>
              <a:rPr lang="fr-FR" sz="2800" u="sng" dirty="0" smtClean="0">
                <a:solidFill>
                  <a:srgbClr val="C00000"/>
                </a:solidFill>
                <a:latin typeface="Times New Roman" panose="02020603050405020304" pitchFamily="18" charset="0"/>
                <a:cs typeface="Times New Roman" panose="02020603050405020304" pitchFamily="18" charset="0"/>
              </a:rPr>
              <a:t>Représentation des tables dans Base de données</a:t>
            </a:r>
            <a:endParaRPr lang="en-US" sz="2800" u="sng" dirty="0">
              <a:solidFill>
                <a:srgbClr val="C00000"/>
              </a:solidFill>
              <a:latin typeface="Times New Roman" panose="02020603050405020304" pitchFamily="18" charset="0"/>
              <a:cs typeface="Times New Roman" panose="02020603050405020304" pitchFamily="18" charset="0"/>
            </a:endParaRPr>
          </a:p>
        </p:txBody>
      </p:sp>
      <p:sp>
        <p:nvSpPr>
          <p:cNvPr id="18" name="Organigramme : Stockage interne 17"/>
          <p:cNvSpPr/>
          <p:nvPr/>
        </p:nvSpPr>
        <p:spPr>
          <a:xfrm>
            <a:off x="4224816" y="3978531"/>
            <a:ext cx="2245010" cy="2740164"/>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p:cNvSpPr txBox="1"/>
          <p:nvPr/>
        </p:nvSpPr>
        <p:spPr>
          <a:xfrm>
            <a:off x="8535671" y="1188008"/>
            <a:ext cx="880434" cy="369332"/>
          </a:xfrm>
          <a:prstGeom prst="rect">
            <a:avLst/>
          </a:prstGeom>
          <a:noFill/>
        </p:spPr>
        <p:txBody>
          <a:bodyPr wrap="none" rtlCol="0">
            <a:spAutoFit/>
          </a:bodyPr>
          <a:lstStyle/>
          <a:p>
            <a:r>
              <a:rPr lang="fr-FR" dirty="0"/>
              <a:t>E</a:t>
            </a:r>
            <a:r>
              <a:rPr lang="fr-FR" dirty="0" smtClean="0"/>
              <a:t>nfants</a:t>
            </a:r>
            <a:endParaRPr lang="en-US" dirty="0"/>
          </a:p>
        </p:txBody>
      </p:sp>
      <p:sp>
        <p:nvSpPr>
          <p:cNvPr id="22" name="ZoneTexte 21"/>
          <p:cNvSpPr txBox="1"/>
          <p:nvPr/>
        </p:nvSpPr>
        <p:spPr>
          <a:xfrm>
            <a:off x="4699021" y="5713660"/>
            <a:ext cx="1550816" cy="1077218"/>
          </a:xfrm>
          <a:prstGeom prst="rect">
            <a:avLst/>
          </a:prstGeom>
          <a:noFill/>
        </p:spPr>
        <p:txBody>
          <a:bodyPr wrap="square" rtlCol="0">
            <a:spAutoFit/>
          </a:bodyPr>
          <a:lstStyle/>
          <a:p>
            <a:r>
              <a:rPr lang="fr-FR" sz="1600" dirty="0" err="1" smtClean="0"/>
              <a:t>id_personne</a:t>
            </a:r>
            <a:endParaRPr lang="fr-FR" sz="1600" dirty="0" smtClean="0"/>
          </a:p>
          <a:p>
            <a:r>
              <a:rPr lang="fr-FR" sz="1600" dirty="0" err="1" smtClean="0"/>
              <a:t>id_pere</a:t>
            </a:r>
            <a:endParaRPr lang="fr-FR" sz="1600" dirty="0" smtClean="0"/>
          </a:p>
          <a:p>
            <a:r>
              <a:rPr lang="fr-FR" sz="1600" dirty="0" err="1" smtClean="0"/>
              <a:t>id_mere</a:t>
            </a:r>
            <a:endParaRPr lang="fr-FR" sz="1600" dirty="0" smtClean="0"/>
          </a:p>
          <a:p>
            <a:r>
              <a:rPr lang="fr-FR" sz="1600" dirty="0" err="1" smtClean="0"/>
              <a:t>id_conjoint</a:t>
            </a:r>
            <a:endParaRPr lang="en-US" sz="1600" dirty="0"/>
          </a:p>
        </p:txBody>
      </p:sp>
      <p:sp>
        <p:nvSpPr>
          <p:cNvPr id="23" name="Rectangle 22"/>
          <p:cNvSpPr/>
          <p:nvPr/>
        </p:nvSpPr>
        <p:spPr>
          <a:xfrm>
            <a:off x="4508550" y="5720941"/>
            <a:ext cx="1931759" cy="101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4810522" y="4331047"/>
            <a:ext cx="787588" cy="1477328"/>
          </a:xfrm>
          <a:prstGeom prst="rect">
            <a:avLst/>
          </a:prstGeom>
          <a:noFill/>
        </p:spPr>
        <p:txBody>
          <a:bodyPr wrap="none" rtlCol="0">
            <a:spAutoFit/>
          </a:bodyPr>
          <a:lstStyle/>
          <a:p>
            <a:r>
              <a:rPr lang="fr-FR" dirty="0" smtClean="0"/>
              <a:t>nom</a:t>
            </a:r>
          </a:p>
          <a:p>
            <a:r>
              <a:rPr lang="fr-FR" dirty="0" err="1" smtClean="0"/>
              <a:t>age</a:t>
            </a:r>
            <a:endParaRPr lang="fr-FR" dirty="0" smtClean="0"/>
          </a:p>
          <a:p>
            <a:r>
              <a:rPr lang="fr-FR" dirty="0" smtClean="0"/>
              <a:t>infos</a:t>
            </a:r>
          </a:p>
          <a:p>
            <a:r>
              <a:rPr lang="fr-FR" dirty="0" smtClean="0"/>
              <a:t>avatar</a:t>
            </a:r>
          </a:p>
          <a:p>
            <a:r>
              <a:rPr lang="fr-FR" dirty="0" smtClean="0"/>
              <a:t>sexe</a:t>
            </a:r>
            <a:endParaRPr lang="en-US" dirty="0"/>
          </a:p>
        </p:txBody>
      </p:sp>
      <p:cxnSp>
        <p:nvCxnSpPr>
          <p:cNvPr id="38" name="Connecteur en angle 37"/>
          <p:cNvCxnSpPr/>
          <p:nvPr/>
        </p:nvCxnSpPr>
        <p:spPr>
          <a:xfrm>
            <a:off x="2837410" y="3801282"/>
            <a:ext cx="1364532" cy="560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ngle 39"/>
          <p:cNvCxnSpPr/>
          <p:nvPr/>
        </p:nvCxnSpPr>
        <p:spPr>
          <a:xfrm rot="10800000" flipV="1">
            <a:off x="6532698" y="3383279"/>
            <a:ext cx="1378623" cy="9477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5378756" y="3852831"/>
            <a:ext cx="0" cy="14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8181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794</Words>
  <Application>Microsoft Office PowerPoint</Application>
  <PresentationFormat>Grand écran</PresentationFormat>
  <Paragraphs>125</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 Unicode MS</vt:lpstr>
      <vt:lpstr>Algerian</vt: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ZIDANE Dane</dc:creator>
  <cp:lastModifiedBy>ZIDANE Dane</cp:lastModifiedBy>
  <cp:revision>52</cp:revision>
  <dcterms:created xsi:type="dcterms:W3CDTF">2025-03-15T07:12:10Z</dcterms:created>
  <dcterms:modified xsi:type="dcterms:W3CDTF">2025-06-12T19:47:56Z</dcterms:modified>
</cp:coreProperties>
</file>