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7" r:id="rId8"/>
    <p:sldId id="262" r:id="rId9"/>
    <p:sldId id="269" r:id="rId10"/>
    <p:sldId id="270" r:id="rId11"/>
    <p:sldId id="268" r:id="rId12"/>
    <p:sldId id="266"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6/13/2025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39092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6/13/2025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37304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6/13/2025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65522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6/13/2025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90343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735EC88F-6CF8-4911-B764-5B0306CAC496}" type="datetimeFigureOut">
              <a:rPr lang="en-US" smtClean="0"/>
              <a:t>6/13/2025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72936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735EC88F-6CF8-4911-B764-5B0306CAC496}" type="datetimeFigureOut">
              <a:rPr lang="en-US" smtClean="0"/>
              <a:t>6/13/2025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99219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735EC88F-6CF8-4911-B764-5B0306CAC496}" type="datetimeFigureOut">
              <a:rPr lang="en-US" smtClean="0"/>
              <a:t>6/13/2025</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16354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735EC88F-6CF8-4911-B764-5B0306CAC496}" type="datetimeFigureOut">
              <a:rPr lang="en-US" smtClean="0"/>
              <a:t>6/13/2025</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91792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5EC88F-6CF8-4911-B764-5B0306CAC496}" type="datetimeFigureOut">
              <a:rPr lang="en-US" smtClean="0"/>
              <a:t>6/13/2025</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51281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35EC88F-6CF8-4911-B764-5B0306CAC496}" type="datetimeFigureOut">
              <a:rPr lang="en-US" smtClean="0"/>
              <a:t>6/13/2025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40825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35EC88F-6CF8-4911-B764-5B0306CAC496}" type="datetimeFigureOut">
              <a:rPr lang="en-US" smtClean="0"/>
              <a:t>6/13/2025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25764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EC88F-6CF8-4911-B764-5B0306CAC496}" type="datetimeFigureOut">
              <a:rPr lang="en-US" smtClean="0"/>
              <a:t>6/13/2025</a:t>
            </a:fld>
            <a:endParaRPr lang="en-US"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6DAD3-EFF3-4EB2-AA97-759078D589B5}" type="slidenum">
              <a:rPr lang="en-US" smtClean="0"/>
              <a:t>‹N°›</a:t>
            </a:fld>
            <a:endParaRPr lang="en-US" dirty="0"/>
          </a:p>
        </p:txBody>
      </p:sp>
    </p:spTree>
    <p:extLst>
      <p:ext uri="{BB962C8B-B14F-4D97-AF65-F5344CB8AC3E}">
        <p14:creationId xmlns:p14="http://schemas.microsoft.com/office/powerpoint/2010/main" val="298663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802675" y="2705443"/>
            <a:ext cx="8536311" cy="1015663"/>
          </a:xfrm>
          <a:prstGeom prst="rect">
            <a:avLst/>
          </a:prstGeom>
          <a:noFill/>
        </p:spPr>
        <p:txBody>
          <a:bodyPr wrap="none" rtlCol="0">
            <a:spAutoFit/>
          </a:bodyPr>
          <a:lstStyle/>
          <a:p>
            <a:pPr algn="ctr"/>
            <a:r>
              <a:rPr lang="fr-FR" sz="6000" dirty="0" smtClean="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ARBRE GENEALOGIQUE</a:t>
            </a:r>
            <a:endParaRPr lang="en-US" sz="6000"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5" name="ZoneTexte 4"/>
          <p:cNvSpPr txBox="1"/>
          <p:nvPr/>
        </p:nvSpPr>
        <p:spPr>
          <a:xfrm>
            <a:off x="431074" y="5303520"/>
            <a:ext cx="4607480" cy="923330"/>
          </a:xfrm>
          <a:prstGeom prst="rect">
            <a:avLst/>
          </a:prstGeom>
          <a:noFill/>
        </p:spPr>
        <p:txBody>
          <a:bodyPr wrap="none" rtlCol="0">
            <a:spAutoFit/>
          </a:bodyPr>
          <a:lstStyle/>
          <a:p>
            <a:r>
              <a:rPr lang="fr-FR" dirty="0" smtClean="0"/>
              <a:t>Présenter par : TAHIENDRAZA Ravilimita Zidane</a:t>
            </a:r>
          </a:p>
          <a:p>
            <a:r>
              <a:rPr lang="fr-FR" dirty="0" smtClean="0"/>
              <a:t>Niveau : L3</a:t>
            </a:r>
          </a:p>
          <a:p>
            <a:r>
              <a:rPr lang="fr-FR" dirty="0" smtClean="0"/>
              <a:t>Parcours : Génie Informatique</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347276"/>
            <a:ext cx="1596650" cy="115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re 1"/>
          <p:cNvSpPr txBox="1">
            <a:spLocks/>
          </p:cNvSpPr>
          <p:nvPr/>
        </p:nvSpPr>
        <p:spPr>
          <a:xfrm>
            <a:off x="2309789" y="517093"/>
            <a:ext cx="6989401" cy="2043227"/>
          </a:xfrm>
          <a:prstGeom prst="rect">
            <a:avLst/>
          </a:prstGeom>
        </p:spPr>
        <p:txBody>
          <a:bodyPr vert="horz" lIns="81226" tIns="40613" rIns="81226" bIns="40613"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812262"/>
            <a:r>
              <a:rPr lang="fr-FR" sz="2100" dirty="0">
                <a:solidFill>
                  <a:sysClr val="windowText" lastClr="000000"/>
                </a:solidFill>
                <a:latin typeface="Calibri" panose="020F0502020204030204" pitchFamily="34" charset="0"/>
                <a:cs typeface="Calibri" panose="020F0502020204030204" pitchFamily="34" charset="0"/>
              </a:rPr>
              <a:t>MINISTÈRE DE L‘ENSEIGNEMENT  SUPÉRIEUR  ET DE LA RECHERCHE SCIENTIFIQUE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UNIVERSITÉ DE MAHAJANGA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INSTITUT SUPÉRIEUR DES SCIENCES ET TECHNOLOGIES DE MAHAJANGA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MENTION STNPA</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ln w="0"/>
                <a:solidFill>
                  <a:srgbClr val="5B9BD5"/>
                </a:solidFill>
                <a:effectLst>
                  <a:outerShdw blurRad="38100" dist="25400" dir="5400000" algn="ctr" rotWithShape="0">
                    <a:srgbClr val="6E747A">
                      <a:alpha val="43000"/>
                    </a:srgbClr>
                  </a:outerShdw>
                </a:effectLst>
                <a:latin typeface="Calibri Light"/>
              </a:rPr>
              <a:t/>
            </a:r>
            <a:br>
              <a:rPr lang="fr-FR" sz="2100" dirty="0">
                <a:ln w="0"/>
                <a:solidFill>
                  <a:srgbClr val="5B9BD5"/>
                </a:solidFill>
                <a:effectLst>
                  <a:outerShdw blurRad="38100" dist="25400" dir="5400000" algn="ctr" rotWithShape="0">
                    <a:srgbClr val="6E747A">
                      <a:alpha val="43000"/>
                    </a:srgbClr>
                  </a:outerShdw>
                </a:effectLst>
                <a:latin typeface="Calibri Light"/>
              </a:rPr>
            </a:br>
            <a:endParaRPr lang="fr-FR" sz="2100" dirty="0">
              <a:solidFill>
                <a:sysClr val="windowText" lastClr="000000"/>
              </a:solidFill>
              <a:latin typeface="Calibri Light"/>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7954" y="347276"/>
            <a:ext cx="1894114" cy="140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ZoneTexte 8"/>
          <p:cNvSpPr txBox="1"/>
          <p:nvPr/>
        </p:nvSpPr>
        <p:spPr>
          <a:xfrm>
            <a:off x="4658181" y="3927537"/>
            <a:ext cx="2292615" cy="584775"/>
          </a:xfrm>
          <a:prstGeom prst="rect">
            <a:avLst/>
          </a:prstGeom>
          <a:noFill/>
        </p:spPr>
        <p:txBody>
          <a:bodyPr wrap="none" rtlCol="0">
            <a:spAutoFit/>
          </a:bodyPr>
          <a:lstStyle/>
          <a:p>
            <a:r>
              <a:rPr lang="fr-FR" sz="3200" i="1" dirty="0" smtClean="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En Python</a:t>
            </a:r>
            <a:endParaRPr lang="en-US" sz="3200" i="1"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2257980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2784743509"/>
              </p:ext>
            </p:extLst>
          </p:nvPr>
        </p:nvGraphicFramePr>
        <p:xfrm>
          <a:off x="1693884" y="1450036"/>
          <a:ext cx="8011818" cy="4351340"/>
        </p:xfrm>
        <a:graphic>
          <a:graphicData uri="http://schemas.openxmlformats.org/drawingml/2006/table">
            <a:tbl>
              <a:tblPr/>
              <a:tblGrid>
                <a:gridCol w="2670606">
                  <a:extLst>
                    <a:ext uri="{9D8B030D-6E8A-4147-A177-3AD203B41FA5}">
                      <a16:colId xmlns:a16="http://schemas.microsoft.com/office/drawing/2014/main" val="7027581"/>
                    </a:ext>
                  </a:extLst>
                </a:gridCol>
                <a:gridCol w="2670606">
                  <a:extLst>
                    <a:ext uri="{9D8B030D-6E8A-4147-A177-3AD203B41FA5}">
                      <a16:colId xmlns:a16="http://schemas.microsoft.com/office/drawing/2014/main" val="566347697"/>
                    </a:ext>
                  </a:extLst>
                </a:gridCol>
                <a:gridCol w="2670606">
                  <a:extLst>
                    <a:ext uri="{9D8B030D-6E8A-4147-A177-3AD203B41FA5}">
                      <a16:colId xmlns:a16="http://schemas.microsoft.com/office/drawing/2014/main" val="63961649"/>
                    </a:ext>
                  </a:extLst>
                </a:gridCol>
              </a:tblGrid>
              <a:tr h="285334">
                <a:tc>
                  <a:txBody>
                    <a:bodyPr/>
                    <a:lstStyle/>
                    <a:p>
                      <a:r>
                        <a:rPr lang="en-US" sz="1400"/>
                        <a:t>Champ</a:t>
                      </a:r>
                    </a:p>
                  </a:txBody>
                  <a:tcPr marL="71333" marR="71333" marT="35667" marB="35667" anchor="ctr">
                    <a:lnL>
                      <a:noFill/>
                    </a:lnL>
                    <a:lnR>
                      <a:noFill/>
                    </a:lnR>
                    <a:lnT>
                      <a:noFill/>
                    </a:lnT>
                    <a:lnB>
                      <a:noFill/>
                    </a:lnB>
                  </a:tcPr>
                </a:tc>
                <a:tc>
                  <a:txBody>
                    <a:bodyPr/>
                    <a:lstStyle/>
                    <a:p>
                      <a:r>
                        <a:rPr lang="en-US" sz="1400"/>
                        <a:t>Type</a:t>
                      </a:r>
                    </a:p>
                  </a:txBody>
                  <a:tcPr marL="71333" marR="71333" marT="35667" marB="35667" anchor="ctr">
                    <a:lnL>
                      <a:noFill/>
                    </a:lnL>
                    <a:lnR>
                      <a:noFill/>
                    </a:lnR>
                    <a:lnT>
                      <a:noFill/>
                    </a:lnT>
                    <a:lnB>
                      <a:noFill/>
                    </a:lnB>
                  </a:tcPr>
                </a:tc>
                <a:tc>
                  <a:txBody>
                    <a:bodyPr/>
                    <a:lstStyle/>
                    <a:p>
                      <a:r>
                        <a:rPr lang="en-US" sz="1400"/>
                        <a:t>Utilité</a:t>
                      </a:r>
                    </a:p>
                  </a:txBody>
                  <a:tcPr marL="71333" marR="71333" marT="35667" marB="35667" anchor="ctr">
                    <a:lnL>
                      <a:noFill/>
                    </a:lnL>
                    <a:lnR>
                      <a:noFill/>
                    </a:lnR>
                    <a:lnT>
                      <a:noFill/>
                    </a:lnT>
                    <a:lnB>
                      <a:noFill/>
                    </a:lnB>
                  </a:tcPr>
                </a:tc>
                <a:extLst>
                  <a:ext uri="{0D108BD9-81ED-4DB2-BD59-A6C34878D82A}">
                    <a16:rowId xmlns:a16="http://schemas.microsoft.com/office/drawing/2014/main" val="1712088229"/>
                  </a:ext>
                </a:extLst>
              </a:tr>
              <a:tr h="499334">
                <a:tc>
                  <a:txBody>
                    <a:bodyPr/>
                    <a:lstStyle/>
                    <a:p>
                      <a:r>
                        <a:rPr lang="en-US" sz="1400"/>
                        <a:t>id_personne</a:t>
                      </a:r>
                    </a:p>
                  </a:txBody>
                  <a:tcPr marL="71333" marR="71333" marT="35667" marB="35667" anchor="ctr">
                    <a:lnL>
                      <a:noFill/>
                    </a:lnL>
                    <a:lnR>
                      <a:noFill/>
                    </a:lnR>
                    <a:lnT>
                      <a:noFill/>
                    </a:lnT>
                    <a:lnB>
                      <a:noFill/>
                    </a:lnB>
                  </a:tcPr>
                </a:tc>
                <a:tc>
                  <a:txBody>
                    <a:bodyPr/>
                    <a:lstStyle/>
                    <a:p>
                      <a:r>
                        <a:rPr lang="en-US" sz="1400" dirty="0"/>
                        <a:t>INT</a:t>
                      </a:r>
                    </a:p>
                  </a:txBody>
                  <a:tcPr marL="71333" marR="71333" marT="35667" marB="35667" anchor="ctr">
                    <a:lnL>
                      <a:noFill/>
                    </a:lnL>
                    <a:lnR>
                      <a:noFill/>
                    </a:lnR>
                    <a:lnT>
                      <a:noFill/>
                    </a:lnT>
                    <a:lnB>
                      <a:noFill/>
                    </a:lnB>
                  </a:tcPr>
                </a:tc>
                <a:tc>
                  <a:txBody>
                    <a:bodyPr/>
                    <a:lstStyle/>
                    <a:p>
                      <a:r>
                        <a:rPr lang="fr-FR" sz="1400" dirty="0"/>
                        <a:t>Clé primaire — identifiant unique de chaque personne</a:t>
                      </a:r>
                    </a:p>
                  </a:txBody>
                  <a:tcPr marL="71333" marR="71333" marT="35667" marB="35667" anchor="ctr">
                    <a:lnL>
                      <a:noFill/>
                    </a:lnL>
                    <a:lnR>
                      <a:noFill/>
                    </a:lnR>
                    <a:lnT>
                      <a:noFill/>
                    </a:lnT>
                    <a:lnB>
                      <a:noFill/>
                    </a:lnB>
                  </a:tcPr>
                </a:tc>
                <a:extLst>
                  <a:ext uri="{0D108BD9-81ED-4DB2-BD59-A6C34878D82A}">
                    <a16:rowId xmlns:a16="http://schemas.microsoft.com/office/drawing/2014/main" val="3800817321"/>
                  </a:ext>
                </a:extLst>
              </a:tr>
              <a:tr h="285334">
                <a:tc>
                  <a:txBody>
                    <a:bodyPr/>
                    <a:lstStyle/>
                    <a:p>
                      <a:r>
                        <a:rPr lang="en-US" sz="1400" dirty="0"/>
                        <a:t>nom</a:t>
                      </a:r>
                    </a:p>
                  </a:txBody>
                  <a:tcPr marL="71333" marR="71333" marT="35667" marB="35667" anchor="ctr">
                    <a:lnL>
                      <a:noFill/>
                    </a:lnL>
                    <a:lnR>
                      <a:noFill/>
                    </a:lnR>
                    <a:lnT>
                      <a:noFill/>
                    </a:lnT>
                    <a:lnB>
                      <a:noFill/>
                    </a:lnB>
                  </a:tcPr>
                </a:tc>
                <a:tc>
                  <a:txBody>
                    <a:bodyPr/>
                    <a:lstStyle/>
                    <a:p>
                      <a:r>
                        <a:rPr lang="en-US" sz="1400"/>
                        <a:t>VARCHAR</a:t>
                      </a:r>
                    </a:p>
                  </a:txBody>
                  <a:tcPr marL="71333" marR="71333" marT="35667" marB="35667" anchor="ctr">
                    <a:lnL>
                      <a:noFill/>
                    </a:lnL>
                    <a:lnR>
                      <a:noFill/>
                    </a:lnR>
                    <a:lnT>
                      <a:noFill/>
                    </a:lnT>
                    <a:lnB>
                      <a:noFill/>
                    </a:lnB>
                  </a:tcPr>
                </a:tc>
                <a:tc>
                  <a:txBody>
                    <a:bodyPr/>
                    <a:lstStyle/>
                    <a:p>
                      <a:r>
                        <a:rPr lang="fr-FR" sz="1400" dirty="0"/>
                        <a:t>Le nom de la personne</a:t>
                      </a:r>
                    </a:p>
                  </a:txBody>
                  <a:tcPr marL="71333" marR="71333" marT="35667" marB="35667" anchor="ctr">
                    <a:lnL>
                      <a:noFill/>
                    </a:lnL>
                    <a:lnR>
                      <a:noFill/>
                    </a:lnR>
                    <a:lnT>
                      <a:noFill/>
                    </a:lnT>
                    <a:lnB>
                      <a:noFill/>
                    </a:lnB>
                  </a:tcPr>
                </a:tc>
                <a:extLst>
                  <a:ext uri="{0D108BD9-81ED-4DB2-BD59-A6C34878D82A}">
                    <a16:rowId xmlns:a16="http://schemas.microsoft.com/office/drawing/2014/main" val="4066088939"/>
                  </a:ext>
                </a:extLst>
              </a:tr>
              <a:tr h="499334">
                <a:tc>
                  <a:txBody>
                    <a:bodyPr/>
                    <a:lstStyle/>
                    <a:p>
                      <a:r>
                        <a:rPr lang="en-US" sz="1400"/>
                        <a:t>age</a:t>
                      </a:r>
                    </a:p>
                  </a:txBody>
                  <a:tcPr marL="71333" marR="71333" marT="35667" marB="35667" anchor="ctr">
                    <a:lnL>
                      <a:noFill/>
                    </a:lnL>
                    <a:lnR>
                      <a:noFill/>
                    </a:lnR>
                    <a:lnT>
                      <a:noFill/>
                    </a:lnT>
                    <a:lnB>
                      <a:noFill/>
                    </a:lnB>
                  </a:tcPr>
                </a:tc>
                <a:tc>
                  <a:txBody>
                    <a:bodyPr/>
                    <a:lstStyle/>
                    <a:p>
                      <a:r>
                        <a:rPr lang="en-US" sz="1400" dirty="0"/>
                        <a:t>INT</a:t>
                      </a:r>
                    </a:p>
                  </a:txBody>
                  <a:tcPr marL="71333" marR="71333" marT="35667" marB="35667" anchor="ctr">
                    <a:lnL>
                      <a:noFill/>
                    </a:lnL>
                    <a:lnR>
                      <a:noFill/>
                    </a:lnR>
                    <a:lnT>
                      <a:noFill/>
                    </a:lnT>
                    <a:lnB>
                      <a:noFill/>
                    </a:lnB>
                  </a:tcPr>
                </a:tc>
                <a:tc>
                  <a:txBody>
                    <a:bodyPr/>
                    <a:lstStyle/>
                    <a:p>
                      <a:r>
                        <a:rPr lang="fr-FR" sz="1400" dirty="0"/>
                        <a:t>L’âge de la personne (utile dans l’affichage)</a:t>
                      </a:r>
                    </a:p>
                  </a:txBody>
                  <a:tcPr marL="71333" marR="71333" marT="35667" marB="35667" anchor="ctr">
                    <a:lnL>
                      <a:noFill/>
                    </a:lnL>
                    <a:lnR>
                      <a:noFill/>
                    </a:lnR>
                    <a:lnT>
                      <a:noFill/>
                    </a:lnT>
                    <a:lnB>
                      <a:noFill/>
                    </a:lnB>
                  </a:tcPr>
                </a:tc>
                <a:extLst>
                  <a:ext uri="{0D108BD9-81ED-4DB2-BD59-A6C34878D82A}">
                    <a16:rowId xmlns:a16="http://schemas.microsoft.com/office/drawing/2014/main" val="393334572"/>
                  </a:ext>
                </a:extLst>
              </a:tr>
              <a:tr h="499334">
                <a:tc>
                  <a:txBody>
                    <a:bodyPr/>
                    <a:lstStyle/>
                    <a:p>
                      <a:r>
                        <a:rPr lang="en-US" sz="1400"/>
                        <a:t>infos</a:t>
                      </a:r>
                    </a:p>
                  </a:txBody>
                  <a:tcPr marL="71333" marR="71333" marT="35667" marB="35667" anchor="ctr">
                    <a:lnL>
                      <a:noFill/>
                    </a:lnL>
                    <a:lnR>
                      <a:noFill/>
                    </a:lnR>
                    <a:lnT>
                      <a:noFill/>
                    </a:lnT>
                    <a:lnB>
                      <a:noFill/>
                    </a:lnB>
                  </a:tcPr>
                </a:tc>
                <a:tc>
                  <a:txBody>
                    <a:bodyPr/>
                    <a:lstStyle/>
                    <a:p>
                      <a:r>
                        <a:rPr lang="en-US" sz="1400"/>
                        <a:t>TEXT</a:t>
                      </a:r>
                    </a:p>
                  </a:txBody>
                  <a:tcPr marL="71333" marR="71333" marT="35667" marB="35667" anchor="ctr">
                    <a:lnL>
                      <a:noFill/>
                    </a:lnL>
                    <a:lnR>
                      <a:noFill/>
                    </a:lnR>
                    <a:lnT>
                      <a:noFill/>
                    </a:lnT>
                    <a:lnB>
                      <a:noFill/>
                    </a:lnB>
                  </a:tcPr>
                </a:tc>
                <a:tc>
                  <a:txBody>
                    <a:bodyPr/>
                    <a:lstStyle/>
                    <a:p>
                      <a:r>
                        <a:rPr lang="fr-FR" sz="1400" dirty="0"/>
                        <a:t>Informations complémentaires (biographie, emploi, etc.)</a:t>
                      </a:r>
                    </a:p>
                  </a:txBody>
                  <a:tcPr marL="71333" marR="71333" marT="35667" marB="35667" anchor="ctr">
                    <a:lnL>
                      <a:noFill/>
                    </a:lnL>
                    <a:lnR>
                      <a:noFill/>
                    </a:lnR>
                    <a:lnT>
                      <a:noFill/>
                    </a:lnT>
                    <a:lnB>
                      <a:noFill/>
                    </a:lnB>
                  </a:tcPr>
                </a:tc>
                <a:extLst>
                  <a:ext uri="{0D108BD9-81ED-4DB2-BD59-A6C34878D82A}">
                    <a16:rowId xmlns:a16="http://schemas.microsoft.com/office/drawing/2014/main" val="3135358601"/>
                  </a:ext>
                </a:extLst>
              </a:tr>
              <a:tr h="499334">
                <a:tc>
                  <a:txBody>
                    <a:bodyPr/>
                    <a:lstStyle/>
                    <a:p>
                      <a:r>
                        <a:rPr lang="en-US" sz="1400"/>
                        <a:t>sexe</a:t>
                      </a:r>
                    </a:p>
                  </a:txBody>
                  <a:tcPr marL="71333" marR="71333" marT="35667" marB="35667" anchor="ctr">
                    <a:lnL>
                      <a:noFill/>
                    </a:lnL>
                    <a:lnR>
                      <a:noFill/>
                    </a:lnR>
                    <a:lnT>
                      <a:noFill/>
                    </a:lnT>
                    <a:lnB>
                      <a:noFill/>
                    </a:lnB>
                  </a:tcPr>
                </a:tc>
                <a:tc>
                  <a:txBody>
                    <a:bodyPr/>
                    <a:lstStyle/>
                    <a:p>
                      <a:r>
                        <a:rPr lang="en-US" sz="1400"/>
                        <a:t>VARCHAR</a:t>
                      </a:r>
                    </a:p>
                  </a:txBody>
                  <a:tcPr marL="71333" marR="71333" marT="35667" marB="35667" anchor="ctr">
                    <a:lnL>
                      <a:noFill/>
                    </a:lnL>
                    <a:lnR>
                      <a:noFill/>
                    </a:lnR>
                    <a:lnT>
                      <a:noFill/>
                    </a:lnT>
                    <a:lnB>
                      <a:noFill/>
                    </a:lnB>
                  </a:tcPr>
                </a:tc>
                <a:tc>
                  <a:txBody>
                    <a:bodyPr/>
                    <a:lstStyle/>
                    <a:p>
                      <a:r>
                        <a:rPr lang="fr-FR" sz="1400" b="1" dirty="0"/>
                        <a:t>(Extension)</a:t>
                      </a:r>
                      <a:r>
                        <a:rPr lang="fr-FR" sz="1400" dirty="0"/>
                        <a:t> — H pour homme, F pour femme, etc.</a:t>
                      </a:r>
                    </a:p>
                  </a:txBody>
                  <a:tcPr marL="71333" marR="71333" marT="35667" marB="35667" anchor="ctr">
                    <a:lnL>
                      <a:noFill/>
                    </a:lnL>
                    <a:lnR>
                      <a:noFill/>
                    </a:lnR>
                    <a:lnT>
                      <a:noFill/>
                    </a:lnT>
                    <a:lnB>
                      <a:noFill/>
                    </a:lnB>
                  </a:tcPr>
                </a:tc>
                <a:extLst>
                  <a:ext uri="{0D108BD9-81ED-4DB2-BD59-A6C34878D82A}">
                    <a16:rowId xmlns:a16="http://schemas.microsoft.com/office/drawing/2014/main" val="1772195854"/>
                  </a:ext>
                </a:extLst>
              </a:tr>
              <a:tr h="499334">
                <a:tc>
                  <a:txBody>
                    <a:bodyPr/>
                    <a:lstStyle/>
                    <a:p>
                      <a:r>
                        <a:rPr lang="en-US" sz="1400"/>
                        <a:t>id_pere</a:t>
                      </a:r>
                    </a:p>
                  </a:txBody>
                  <a:tcPr marL="71333" marR="71333" marT="35667" marB="35667" anchor="ctr">
                    <a:lnL>
                      <a:noFill/>
                    </a:lnL>
                    <a:lnR>
                      <a:noFill/>
                    </a:lnR>
                    <a:lnT>
                      <a:noFill/>
                    </a:lnT>
                    <a:lnB>
                      <a:noFill/>
                    </a:lnB>
                  </a:tcPr>
                </a:tc>
                <a:tc>
                  <a:txBody>
                    <a:bodyPr/>
                    <a:lstStyle/>
                    <a:p>
                      <a:r>
                        <a:rPr lang="en-US" sz="1400"/>
                        <a:t>INT</a:t>
                      </a:r>
                    </a:p>
                  </a:txBody>
                  <a:tcPr marL="71333" marR="71333" marT="35667" marB="35667" anchor="ctr">
                    <a:lnL>
                      <a:noFill/>
                    </a:lnL>
                    <a:lnR>
                      <a:noFill/>
                    </a:lnR>
                    <a:lnT>
                      <a:noFill/>
                    </a:lnT>
                    <a:lnB>
                      <a:noFill/>
                    </a:lnB>
                  </a:tcPr>
                </a:tc>
                <a:tc>
                  <a:txBody>
                    <a:bodyPr/>
                    <a:lstStyle/>
                    <a:p>
                      <a:r>
                        <a:rPr lang="fr-FR" sz="1400" dirty="0"/>
                        <a:t>Lien vers le père (</a:t>
                      </a:r>
                      <a:r>
                        <a:rPr lang="fr-FR" sz="1400" dirty="0" err="1"/>
                        <a:t>id_personne</a:t>
                      </a:r>
                      <a:r>
                        <a:rPr lang="fr-FR" sz="1400" dirty="0"/>
                        <a:t> d’un autre individu)</a:t>
                      </a:r>
                    </a:p>
                  </a:txBody>
                  <a:tcPr marL="71333" marR="71333" marT="35667" marB="35667" anchor="ctr">
                    <a:lnL>
                      <a:noFill/>
                    </a:lnL>
                    <a:lnR>
                      <a:noFill/>
                    </a:lnR>
                    <a:lnT>
                      <a:noFill/>
                    </a:lnT>
                    <a:lnB>
                      <a:noFill/>
                    </a:lnB>
                  </a:tcPr>
                </a:tc>
                <a:extLst>
                  <a:ext uri="{0D108BD9-81ED-4DB2-BD59-A6C34878D82A}">
                    <a16:rowId xmlns:a16="http://schemas.microsoft.com/office/drawing/2014/main" val="701669973"/>
                  </a:ext>
                </a:extLst>
              </a:tr>
              <a:tr h="285334">
                <a:tc>
                  <a:txBody>
                    <a:bodyPr/>
                    <a:lstStyle/>
                    <a:p>
                      <a:r>
                        <a:rPr lang="en-US" sz="1400"/>
                        <a:t>id_mere</a:t>
                      </a:r>
                    </a:p>
                  </a:txBody>
                  <a:tcPr marL="71333" marR="71333" marT="35667" marB="35667" anchor="ctr">
                    <a:lnL>
                      <a:noFill/>
                    </a:lnL>
                    <a:lnR>
                      <a:noFill/>
                    </a:lnR>
                    <a:lnT>
                      <a:noFill/>
                    </a:lnT>
                    <a:lnB>
                      <a:noFill/>
                    </a:lnB>
                  </a:tcPr>
                </a:tc>
                <a:tc>
                  <a:txBody>
                    <a:bodyPr/>
                    <a:lstStyle/>
                    <a:p>
                      <a:r>
                        <a:rPr lang="en-US" sz="1400"/>
                        <a:t>INT</a:t>
                      </a:r>
                    </a:p>
                  </a:txBody>
                  <a:tcPr marL="71333" marR="71333" marT="35667" marB="35667" anchor="ctr">
                    <a:lnL>
                      <a:noFill/>
                    </a:lnL>
                    <a:lnR>
                      <a:noFill/>
                    </a:lnR>
                    <a:lnT>
                      <a:noFill/>
                    </a:lnT>
                    <a:lnB>
                      <a:noFill/>
                    </a:lnB>
                  </a:tcPr>
                </a:tc>
                <a:tc>
                  <a:txBody>
                    <a:bodyPr/>
                    <a:lstStyle/>
                    <a:p>
                      <a:r>
                        <a:rPr lang="en-US" sz="1400" dirty="0"/>
                        <a:t>Lien </a:t>
                      </a:r>
                      <a:r>
                        <a:rPr lang="en-US" sz="1400" dirty="0" err="1"/>
                        <a:t>vers</a:t>
                      </a:r>
                      <a:r>
                        <a:rPr lang="en-US" sz="1400" dirty="0"/>
                        <a:t> la </a:t>
                      </a:r>
                      <a:r>
                        <a:rPr lang="en-US" sz="1400" dirty="0" err="1"/>
                        <a:t>mère</a:t>
                      </a:r>
                      <a:endParaRPr lang="en-US" sz="1400" dirty="0"/>
                    </a:p>
                  </a:txBody>
                  <a:tcPr marL="71333" marR="71333" marT="35667" marB="35667" anchor="ctr">
                    <a:lnL>
                      <a:noFill/>
                    </a:lnL>
                    <a:lnR>
                      <a:noFill/>
                    </a:lnR>
                    <a:lnT>
                      <a:noFill/>
                    </a:lnT>
                    <a:lnB>
                      <a:noFill/>
                    </a:lnB>
                  </a:tcPr>
                </a:tc>
                <a:extLst>
                  <a:ext uri="{0D108BD9-81ED-4DB2-BD59-A6C34878D82A}">
                    <a16:rowId xmlns:a16="http://schemas.microsoft.com/office/drawing/2014/main" val="3656568780"/>
                  </a:ext>
                </a:extLst>
              </a:tr>
              <a:tr h="499334">
                <a:tc>
                  <a:txBody>
                    <a:bodyPr/>
                    <a:lstStyle/>
                    <a:p>
                      <a:r>
                        <a:rPr lang="en-US" sz="1400"/>
                        <a:t>id_conjoint</a:t>
                      </a:r>
                    </a:p>
                  </a:txBody>
                  <a:tcPr marL="71333" marR="71333" marT="35667" marB="35667" anchor="ctr">
                    <a:lnL>
                      <a:noFill/>
                    </a:lnL>
                    <a:lnR>
                      <a:noFill/>
                    </a:lnR>
                    <a:lnT>
                      <a:noFill/>
                    </a:lnT>
                    <a:lnB>
                      <a:noFill/>
                    </a:lnB>
                  </a:tcPr>
                </a:tc>
                <a:tc>
                  <a:txBody>
                    <a:bodyPr/>
                    <a:lstStyle/>
                    <a:p>
                      <a:r>
                        <a:rPr lang="en-US" sz="1400"/>
                        <a:t>INT</a:t>
                      </a:r>
                    </a:p>
                  </a:txBody>
                  <a:tcPr marL="71333" marR="71333" marT="35667" marB="35667" anchor="ctr">
                    <a:lnL>
                      <a:noFill/>
                    </a:lnL>
                    <a:lnR>
                      <a:noFill/>
                    </a:lnR>
                    <a:lnT>
                      <a:noFill/>
                    </a:lnT>
                    <a:lnB>
                      <a:noFill/>
                    </a:lnB>
                  </a:tcPr>
                </a:tc>
                <a:tc>
                  <a:txBody>
                    <a:bodyPr/>
                    <a:lstStyle/>
                    <a:p>
                      <a:r>
                        <a:rPr lang="fr-FR" sz="1400" b="1" dirty="0"/>
                        <a:t>(Extension)</a:t>
                      </a:r>
                      <a:r>
                        <a:rPr lang="fr-FR" sz="1400" dirty="0"/>
                        <a:t> — Lien vers le conjoint (époux ou épouse)</a:t>
                      </a:r>
                    </a:p>
                  </a:txBody>
                  <a:tcPr marL="71333" marR="71333" marT="35667" marB="35667" anchor="ctr">
                    <a:lnL>
                      <a:noFill/>
                    </a:lnL>
                    <a:lnR>
                      <a:noFill/>
                    </a:lnR>
                    <a:lnT>
                      <a:noFill/>
                    </a:lnT>
                    <a:lnB>
                      <a:noFill/>
                    </a:lnB>
                  </a:tcPr>
                </a:tc>
                <a:extLst>
                  <a:ext uri="{0D108BD9-81ED-4DB2-BD59-A6C34878D82A}">
                    <a16:rowId xmlns:a16="http://schemas.microsoft.com/office/drawing/2014/main" val="24451900"/>
                  </a:ext>
                </a:extLst>
              </a:tr>
              <a:tr h="499334">
                <a:tc>
                  <a:txBody>
                    <a:bodyPr/>
                    <a:lstStyle/>
                    <a:p>
                      <a:r>
                        <a:rPr lang="en-US" sz="1400" dirty="0"/>
                        <a:t>avatar</a:t>
                      </a:r>
                    </a:p>
                  </a:txBody>
                  <a:tcPr marL="71333" marR="71333" marT="35667" marB="35667" anchor="ctr">
                    <a:lnL>
                      <a:noFill/>
                    </a:lnL>
                    <a:lnR>
                      <a:noFill/>
                    </a:lnR>
                    <a:lnT>
                      <a:noFill/>
                    </a:lnT>
                    <a:lnB>
                      <a:noFill/>
                    </a:lnB>
                  </a:tcPr>
                </a:tc>
                <a:tc>
                  <a:txBody>
                    <a:bodyPr/>
                    <a:lstStyle/>
                    <a:p>
                      <a:r>
                        <a:rPr lang="en-US" sz="1400"/>
                        <a:t>VARCHAR</a:t>
                      </a:r>
                    </a:p>
                  </a:txBody>
                  <a:tcPr marL="71333" marR="71333" marT="35667" marB="35667" anchor="ctr">
                    <a:lnL>
                      <a:noFill/>
                    </a:lnL>
                    <a:lnR>
                      <a:noFill/>
                    </a:lnR>
                    <a:lnT>
                      <a:noFill/>
                    </a:lnT>
                    <a:lnB>
                      <a:noFill/>
                    </a:lnB>
                  </a:tcPr>
                </a:tc>
                <a:tc>
                  <a:txBody>
                    <a:bodyPr/>
                    <a:lstStyle/>
                    <a:p>
                      <a:r>
                        <a:rPr lang="fr-FR" sz="1400" dirty="0"/>
                        <a:t>Nom de fichier image pour l’affichage graphique</a:t>
                      </a:r>
                    </a:p>
                  </a:txBody>
                  <a:tcPr marL="71333" marR="71333" marT="35667" marB="35667" anchor="ctr">
                    <a:lnL>
                      <a:noFill/>
                    </a:lnL>
                    <a:lnR>
                      <a:noFill/>
                    </a:lnR>
                    <a:lnT>
                      <a:noFill/>
                    </a:lnT>
                    <a:lnB>
                      <a:noFill/>
                    </a:lnB>
                  </a:tcPr>
                </a:tc>
                <a:extLst>
                  <a:ext uri="{0D108BD9-81ED-4DB2-BD59-A6C34878D82A}">
                    <a16:rowId xmlns:a16="http://schemas.microsoft.com/office/drawing/2014/main" val="3472841198"/>
                  </a:ext>
                </a:extLst>
              </a:tr>
            </a:tbl>
          </a:graphicData>
        </a:graphic>
      </p:graphicFrame>
      <p:sp>
        <p:nvSpPr>
          <p:cNvPr id="3" name="ZoneTexte 2"/>
          <p:cNvSpPr txBox="1"/>
          <p:nvPr/>
        </p:nvSpPr>
        <p:spPr>
          <a:xfrm>
            <a:off x="1693884" y="404948"/>
            <a:ext cx="4109779" cy="461665"/>
          </a:xfrm>
          <a:prstGeom prst="rect">
            <a:avLst/>
          </a:prstGeom>
          <a:noFill/>
        </p:spPr>
        <p:txBody>
          <a:bodyPr wrap="none" rtlCol="0">
            <a:spAutoFit/>
          </a:bodyPr>
          <a:lstStyle/>
          <a:p>
            <a:pPr marL="342900" indent="-342900">
              <a:buFont typeface="Wingdings" panose="05000000000000000000" pitchFamily="2" charset="2"/>
              <a:buChar char="q"/>
            </a:pPr>
            <a:r>
              <a:rPr lang="fr-FR" sz="2400" b="1" u="sng" dirty="0" smtClean="0">
                <a:solidFill>
                  <a:schemeClr val="accent6">
                    <a:lumMod val="75000"/>
                  </a:schemeClr>
                </a:solidFill>
              </a:rPr>
              <a:t>Structure du table personne</a:t>
            </a:r>
            <a:endParaRPr lang="en-US" sz="2400" b="1" u="sng" dirty="0">
              <a:solidFill>
                <a:schemeClr val="accent6">
                  <a:lumMod val="75000"/>
                </a:schemeClr>
              </a:solidFill>
            </a:endParaRPr>
          </a:p>
        </p:txBody>
      </p:sp>
    </p:spTree>
    <p:extLst>
      <p:ext uri="{BB962C8B-B14F-4D97-AF65-F5344CB8AC3E}">
        <p14:creationId xmlns:p14="http://schemas.microsoft.com/office/powerpoint/2010/main" val="3230917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Stockage interne 1"/>
          <p:cNvSpPr/>
          <p:nvPr/>
        </p:nvSpPr>
        <p:spPr>
          <a:xfrm>
            <a:off x="822960" y="1175657"/>
            <a:ext cx="1975319" cy="2664823"/>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p:cNvSpPr txBox="1"/>
          <p:nvPr/>
        </p:nvSpPr>
        <p:spPr>
          <a:xfrm>
            <a:off x="1186768" y="1175653"/>
            <a:ext cx="1534010" cy="369332"/>
          </a:xfrm>
          <a:prstGeom prst="rect">
            <a:avLst/>
          </a:prstGeom>
          <a:noFill/>
        </p:spPr>
        <p:txBody>
          <a:bodyPr wrap="none" rtlCol="0">
            <a:spAutoFit/>
          </a:bodyPr>
          <a:lstStyle/>
          <a:p>
            <a:r>
              <a:rPr lang="fr-FR" dirty="0" err="1" smtClean="0"/>
              <a:t>Grand-Parents</a:t>
            </a:r>
            <a:endParaRPr lang="en-US" dirty="0"/>
          </a:p>
        </p:txBody>
      </p:sp>
      <p:sp>
        <p:nvSpPr>
          <p:cNvPr id="4" name="ZoneTexte 3"/>
          <p:cNvSpPr txBox="1"/>
          <p:nvPr/>
        </p:nvSpPr>
        <p:spPr>
          <a:xfrm>
            <a:off x="1242384" y="1741972"/>
            <a:ext cx="1136469" cy="1323439"/>
          </a:xfrm>
          <a:prstGeom prst="rect">
            <a:avLst/>
          </a:prstGeom>
          <a:noFill/>
        </p:spPr>
        <p:txBody>
          <a:bodyPr wrap="square" rtlCol="0">
            <a:spAutoFit/>
          </a:bodyPr>
          <a:lstStyle/>
          <a:p>
            <a:r>
              <a:rPr lang="fr-FR" sz="1600" dirty="0" smtClean="0"/>
              <a:t>id</a:t>
            </a:r>
          </a:p>
          <a:p>
            <a:r>
              <a:rPr lang="fr-FR" sz="1600" dirty="0" smtClean="0"/>
              <a:t>nom</a:t>
            </a:r>
          </a:p>
          <a:p>
            <a:r>
              <a:rPr lang="fr-FR" sz="1600" dirty="0" err="1" smtClean="0"/>
              <a:t>age</a:t>
            </a:r>
            <a:endParaRPr lang="fr-FR" sz="1600" dirty="0" smtClean="0"/>
          </a:p>
          <a:p>
            <a:r>
              <a:rPr lang="fr-FR" sz="1600" dirty="0" smtClean="0"/>
              <a:t>infos</a:t>
            </a:r>
          </a:p>
          <a:p>
            <a:r>
              <a:rPr lang="fr-FR" sz="1600" dirty="0" smtClean="0"/>
              <a:t>avatar</a:t>
            </a:r>
            <a:endParaRPr lang="en-US" sz="1600" dirty="0"/>
          </a:p>
        </p:txBody>
      </p:sp>
      <p:sp>
        <p:nvSpPr>
          <p:cNvPr id="6" name="Organigramme : Stockage interne 5"/>
          <p:cNvSpPr/>
          <p:nvPr/>
        </p:nvSpPr>
        <p:spPr>
          <a:xfrm>
            <a:off x="4239773" y="1188008"/>
            <a:ext cx="1975319" cy="2664823"/>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rganigramme : Stockage interne 6"/>
          <p:cNvSpPr/>
          <p:nvPr/>
        </p:nvSpPr>
        <p:spPr>
          <a:xfrm>
            <a:off x="8003177" y="1175656"/>
            <a:ext cx="1975319" cy="2664823"/>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ZoneTexte 7"/>
          <p:cNvSpPr txBox="1"/>
          <p:nvPr/>
        </p:nvSpPr>
        <p:spPr>
          <a:xfrm>
            <a:off x="4810522" y="1751954"/>
            <a:ext cx="1136469" cy="1323439"/>
          </a:xfrm>
          <a:prstGeom prst="rect">
            <a:avLst/>
          </a:prstGeom>
          <a:noFill/>
        </p:spPr>
        <p:txBody>
          <a:bodyPr wrap="square" rtlCol="0">
            <a:spAutoFit/>
          </a:bodyPr>
          <a:lstStyle/>
          <a:p>
            <a:r>
              <a:rPr lang="fr-FR" sz="1600" dirty="0" smtClean="0"/>
              <a:t>id</a:t>
            </a:r>
          </a:p>
          <a:p>
            <a:r>
              <a:rPr lang="fr-FR" sz="1600" dirty="0" smtClean="0"/>
              <a:t>nom</a:t>
            </a:r>
          </a:p>
          <a:p>
            <a:r>
              <a:rPr lang="fr-FR" sz="1600" dirty="0" err="1" smtClean="0"/>
              <a:t>age</a:t>
            </a:r>
            <a:endParaRPr lang="fr-FR" sz="1600" dirty="0" smtClean="0"/>
          </a:p>
          <a:p>
            <a:r>
              <a:rPr lang="fr-FR" sz="1600" dirty="0" smtClean="0"/>
              <a:t>infos</a:t>
            </a:r>
          </a:p>
          <a:p>
            <a:r>
              <a:rPr lang="fr-FR" sz="1600" dirty="0" smtClean="0"/>
              <a:t>avatar</a:t>
            </a:r>
            <a:endParaRPr lang="en-US" sz="1600" dirty="0"/>
          </a:p>
        </p:txBody>
      </p:sp>
      <p:sp>
        <p:nvSpPr>
          <p:cNvPr id="9" name="ZoneTexte 8"/>
          <p:cNvSpPr txBox="1"/>
          <p:nvPr/>
        </p:nvSpPr>
        <p:spPr>
          <a:xfrm>
            <a:off x="8422601" y="1830957"/>
            <a:ext cx="1136469" cy="1354217"/>
          </a:xfrm>
          <a:prstGeom prst="rect">
            <a:avLst/>
          </a:prstGeom>
          <a:noFill/>
        </p:spPr>
        <p:txBody>
          <a:bodyPr wrap="square" rtlCol="0">
            <a:spAutoFit/>
          </a:bodyPr>
          <a:lstStyle/>
          <a:p>
            <a:r>
              <a:rPr lang="fr-FR" sz="1600" dirty="0" smtClean="0"/>
              <a:t>id</a:t>
            </a:r>
          </a:p>
          <a:p>
            <a:r>
              <a:rPr lang="fr-FR" sz="1600" dirty="0" smtClean="0"/>
              <a:t>nom</a:t>
            </a:r>
          </a:p>
          <a:p>
            <a:r>
              <a:rPr lang="fr-FR" sz="1600" dirty="0" err="1" smtClean="0"/>
              <a:t>age</a:t>
            </a:r>
            <a:endParaRPr lang="fr-FR" sz="1600" dirty="0" smtClean="0"/>
          </a:p>
          <a:p>
            <a:r>
              <a:rPr lang="fr-FR" sz="1600" dirty="0" smtClean="0"/>
              <a:t>infos</a:t>
            </a:r>
          </a:p>
          <a:p>
            <a:r>
              <a:rPr lang="fr-FR" sz="1600" dirty="0" smtClean="0"/>
              <a:t>avatar</a:t>
            </a:r>
            <a:endParaRPr lang="en-US" sz="1600" dirty="0"/>
          </a:p>
        </p:txBody>
      </p:sp>
      <p:sp>
        <p:nvSpPr>
          <p:cNvPr id="10" name="ZoneTexte 9"/>
          <p:cNvSpPr txBox="1"/>
          <p:nvPr/>
        </p:nvSpPr>
        <p:spPr>
          <a:xfrm>
            <a:off x="4784764" y="1188008"/>
            <a:ext cx="887935" cy="369332"/>
          </a:xfrm>
          <a:prstGeom prst="rect">
            <a:avLst/>
          </a:prstGeom>
          <a:noFill/>
        </p:spPr>
        <p:txBody>
          <a:bodyPr wrap="none" rtlCol="0">
            <a:spAutoFit/>
          </a:bodyPr>
          <a:lstStyle/>
          <a:p>
            <a:r>
              <a:rPr lang="fr-FR" dirty="0" smtClean="0"/>
              <a:t>Parents</a:t>
            </a:r>
            <a:endParaRPr lang="en-US" dirty="0"/>
          </a:p>
        </p:txBody>
      </p:sp>
      <p:sp>
        <p:nvSpPr>
          <p:cNvPr id="11" name="ZoneTexte 10"/>
          <p:cNvSpPr txBox="1"/>
          <p:nvPr/>
        </p:nvSpPr>
        <p:spPr>
          <a:xfrm>
            <a:off x="4788469" y="3992912"/>
            <a:ext cx="1158522" cy="369332"/>
          </a:xfrm>
          <a:prstGeom prst="rect">
            <a:avLst/>
          </a:prstGeom>
          <a:noFill/>
        </p:spPr>
        <p:txBody>
          <a:bodyPr wrap="none" rtlCol="0">
            <a:spAutoFit/>
          </a:bodyPr>
          <a:lstStyle/>
          <a:p>
            <a:r>
              <a:rPr lang="fr-FR" dirty="0" smtClean="0"/>
              <a:t>personnes</a:t>
            </a:r>
            <a:endParaRPr lang="en-US" dirty="0"/>
          </a:p>
        </p:txBody>
      </p:sp>
      <p:sp>
        <p:nvSpPr>
          <p:cNvPr id="12" name="Rectangle 11"/>
          <p:cNvSpPr/>
          <p:nvPr/>
        </p:nvSpPr>
        <p:spPr>
          <a:xfrm>
            <a:off x="4492096" y="3291836"/>
            <a:ext cx="1727125" cy="548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251371" y="3252643"/>
            <a:ext cx="1727125" cy="548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ZoneTexte 15"/>
          <p:cNvSpPr txBox="1"/>
          <p:nvPr/>
        </p:nvSpPr>
        <p:spPr>
          <a:xfrm>
            <a:off x="4865091" y="3234574"/>
            <a:ext cx="965239" cy="584775"/>
          </a:xfrm>
          <a:prstGeom prst="rect">
            <a:avLst/>
          </a:prstGeom>
          <a:noFill/>
        </p:spPr>
        <p:txBody>
          <a:bodyPr wrap="square" rtlCol="0">
            <a:spAutoFit/>
          </a:bodyPr>
          <a:lstStyle/>
          <a:p>
            <a:r>
              <a:rPr lang="fr-FR" sz="1600" dirty="0" err="1" smtClean="0"/>
              <a:t>id_pere</a:t>
            </a:r>
            <a:endParaRPr lang="fr-FR" sz="1600" dirty="0" smtClean="0"/>
          </a:p>
          <a:p>
            <a:r>
              <a:rPr lang="fr-FR" sz="1600" dirty="0" err="1" smtClean="0"/>
              <a:t>id_mere</a:t>
            </a:r>
            <a:endParaRPr lang="en-US" sz="1600" dirty="0"/>
          </a:p>
        </p:txBody>
      </p:sp>
      <p:sp>
        <p:nvSpPr>
          <p:cNvPr id="17" name="ZoneTexte 16"/>
          <p:cNvSpPr txBox="1"/>
          <p:nvPr/>
        </p:nvSpPr>
        <p:spPr>
          <a:xfrm>
            <a:off x="8632313" y="3255700"/>
            <a:ext cx="965239" cy="584775"/>
          </a:xfrm>
          <a:prstGeom prst="rect">
            <a:avLst/>
          </a:prstGeom>
          <a:noFill/>
        </p:spPr>
        <p:txBody>
          <a:bodyPr wrap="square" rtlCol="0">
            <a:spAutoFit/>
          </a:bodyPr>
          <a:lstStyle/>
          <a:p>
            <a:r>
              <a:rPr lang="fr-FR" sz="1600" dirty="0" err="1" smtClean="0"/>
              <a:t>id_pere</a:t>
            </a:r>
            <a:endParaRPr lang="fr-FR" sz="1600" dirty="0" smtClean="0"/>
          </a:p>
          <a:p>
            <a:r>
              <a:rPr lang="fr-FR" sz="1600" dirty="0" err="1" smtClean="0"/>
              <a:t>id_mere</a:t>
            </a:r>
            <a:endParaRPr lang="en-US" sz="1600" dirty="0"/>
          </a:p>
        </p:txBody>
      </p:sp>
      <p:cxnSp>
        <p:nvCxnSpPr>
          <p:cNvPr id="19" name="Connecteur en angle 18"/>
          <p:cNvCxnSpPr/>
          <p:nvPr/>
        </p:nvCxnSpPr>
        <p:spPr>
          <a:xfrm>
            <a:off x="2837410" y="1741972"/>
            <a:ext cx="1364532" cy="3195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p:nvPr/>
        </p:nvCxnSpPr>
        <p:spPr>
          <a:xfrm>
            <a:off x="6255525" y="1919941"/>
            <a:ext cx="1786785" cy="141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1953773" y="247837"/>
            <a:ext cx="7051930" cy="523220"/>
          </a:xfrm>
          <a:prstGeom prst="rect">
            <a:avLst/>
          </a:prstGeom>
          <a:noFill/>
        </p:spPr>
        <p:txBody>
          <a:bodyPr wrap="none" rtlCol="0">
            <a:spAutoFit/>
          </a:bodyPr>
          <a:lstStyle/>
          <a:p>
            <a:r>
              <a:rPr lang="fr-FR" sz="2800" u="sng" dirty="0" smtClean="0">
                <a:solidFill>
                  <a:srgbClr val="C00000"/>
                </a:solidFill>
                <a:latin typeface="Times New Roman" panose="02020603050405020304" pitchFamily="18" charset="0"/>
                <a:cs typeface="Times New Roman" panose="02020603050405020304" pitchFamily="18" charset="0"/>
              </a:rPr>
              <a:t>Représentation des tables dans Base de données</a:t>
            </a:r>
            <a:endParaRPr lang="en-US" sz="2800" u="sng" dirty="0">
              <a:solidFill>
                <a:srgbClr val="C00000"/>
              </a:solidFill>
              <a:latin typeface="Times New Roman" panose="02020603050405020304" pitchFamily="18" charset="0"/>
              <a:cs typeface="Times New Roman" panose="02020603050405020304" pitchFamily="18" charset="0"/>
            </a:endParaRPr>
          </a:p>
        </p:txBody>
      </p:sp>
      <p:sp>
        <p:nvSpPr>
          <p:cNvPr id="18" name="Organigramme : Stockage interne 17"/>
          <p:cNvSpPr/>
          <p:nvPr/>
        </p:nvSpPr>
        <p:spPr>
          <a:xfrm>
            <a:off x="4224816" y="3978531"/>
            <a:ext cx="2245010" cy="2740164"/>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p:cNvSpPr txBox="1"/>
          <p:nvPr/>
        </p:nvSpPr>
        <p:spPr>
          <a:xfrm>
            <a:off x="8535671" y="1188008"/>
            <a:ext cx="880434" cy="369332"/>
          </a:xfrm>
          <a:prstGeom prst="rect">
            <a:avLst/>
          </a:prstGeom>
          <a:noFill/>
        </p:spPr>
        <p:txBody>
          <a:bodyPr wrap="none" rtlCol="0">
            <a:spAutoFit/>
          </a:bodyPr>
          <a:lstStyle/>
          <a:p>
            <a:r>
              <a:rPr lang="fr-FR" dirty="0"/>
              <a:t>E</a:t>
            </a:r>
            <a:r>
              <a:rPr lang="fr-FR" dirty="0" smtClean="0"/>
              <a:t>nfants</a:t>
            </a:r>
            <a:endParaRPr lang="en-US" dirty="0"/>
          </a:p>
        </p:txBody>
      </p:sp>
      <p:sp>
        <p:nvSpPr>
          <p:cNvPr id="22" name="ZoneTexte 21"/>
          <p:cNvSpPr txBox="1"/>
          <p:nvPr/>
        </p:nvSpPr>
        <p:spPr>
          <a:xfrm>
            <a:off x="4699021" y="5713660"/>
            <a:ext cx="1550816" cy="1077218"/>
          </a:xfrm>
          <a:prstGeom prst="rect">
            <a:avLst/>
          </a:prstGeom>
          <a:noFill/>
        </p:spPr>
        <p:txBody>
          <a:bodyPr wrap="square" rtlCol="0">
            <a:spAutoFit/>
          </a:bodyPr>
          <a:lstStyle/>
          <a:p>
            <a:r>
              <a:rPr lang="fr-FR" sz="1600" dirty="0" err="1" smtClean="0"/>
              <a:t>id_personne</a:t>
            </a:r>
            <a:endParaRPr lang="fr-FR" sz="1600" dirty="0" smtClean="0"/>
          </a:p>
          <a:p>
            <a:r>
              <a:rPr lang="fr-FR" sz="1600" dirty="0" err="1" smtClean="0"/>
              <a:t>id_pere</a:t>
            </a:r>
            <a:endParaRPr lang="fr-FR" sz="1600" dirty="0" smtClean="0"/>
          </a:p>
          <a:p>
            <a:r>
              <a:rPr lang="fr-FR" sz="1600" dirty="0" err="1" smtClean="0"/>
              <a:t>id_mere</a:t>
            </a:r>
            <a:endParaRPr lang="fr-FR" sz="1600" dirty="0" smtClean="0"/>
          </a:p>
          <a:p>
            <a:r>
              <a:rPr lang="fr-FR" sz="1600" dirty="0" err="1" smtClean="0"/>
              <a:t>id_conjoint</a:t>
            </a:r>
            <a:endParaRPr lang="en-US" sz="1600" dirty="0"/>
          </a:p>
        </p:txBody>
      </p:sp>
      <p:sp>
        <p:nvSpPr>
          <p:cNvPr id="23" name="Rectangle 22"/>
          <p:cNvSpPr/>
          <p:nvPr/>
        </p:nvSpPr>
        <p:spPr>
          <a:xfrm>
            <a:off x="4508550" y="5720941"/>
            <a:ext cx="1931759" cy="1011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p:cNvSpPr txBox="1"/>
          <p:nvPr/>
        </p:nvSpPr>
        <p:spPr>
          <a:xfrm>
            <a:off x="4810522" y="4331047"/>
            <a:ext cx="787588" cy="1477328"/>
          </a:xfrm>
          <a:prstGeom prst="rect">
            <a:avLst/>
          </a:prstGeom>
          <a:noFill/>
        </p:spPr>
        <p:txBody>
          <a:bodyPr wrap="none" rtlCol="0">
            <a:spAutoFit/>
          </a:bodyPr>
          <a:lstStyle/>
          <a:p>
            <a:r>
              <a:rPr lang="fr-FR" dirty="0" smtClean="0"/>
              <a:t>nom</a:t>
            </a:r>
          </a:p>
          <a:p>
            <a:r>
              <a:rPr lang="fr-FR" dirty="0" err="1" smtClean="0"/>
              <a:t>age</a:t>
            </a:r>
            <a:endParaRPr lang="fr-FR" dirty="0" smtClean="0"/>
          </a:p>
          <a:p>
            <a:r>
              <a:rPr lang="fr-FR" dirty="0" smtClean="0"/>
              <a:t>infos</a:t>
            </a:r>
          </a:p>
          <a:p>
            <a:r>
              <a:rPr lang="fr-FR" dirty="0" smtClean="0"/>
              <a:t>avatar</a:t>
            </a:r>
          </a:p>
          <a:p>
            <a:r>
              <a:rPr lang="fr-FR" dirty="0" smtClean="0"/>
              <a:t>sexe</a:t>
            </a:r>
            <a:endParaRPr lang="en-US" dirty="0"/>
          </a:p>
        </p:txBody>
      </p:sp>
      <p:cxnSp>
        <p:nvCxnSpPr>
          <p:cNvPr id="38" name="Connecteur en angle 37"/>
          <p:cNvCxnSpPr/>
          <p:nvPr/>
        </p:nvCxnSpPr>
        <p:spPr>
          <a:xfrm>
            <a:off x="2837410" y="3801282"/>
            <a:ext cx="1364532" cy="5609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en angle 39"/>
          <p:cNvCxnSpPr/>
          <p:nvPr/>
        </p:nvCxnSpPr>
        <p:spPr>
          <a:xfrm rot="10800000" flipV="1">
            <a:off x="6532698" y="3383279"/>
            <a:ext cx="1378623" cy="9477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5378756" y="3852831"/>
            <a:ext cx="0" cy="14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818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034"/>
            <a:ext cx="12151343" cy="5229577"/>
          </a:xfrm>
          <a:prstGeom prst="rect">
            <a:avLst/>
          </a:prstGeom>
        </p:spPr>
      </p:pic>
      <p:sp>
        <p:nvSpPr>
          <p:cNvPr id="3" name="ZoneTexte 2"/>
          <p:cNvSpPr txBox="1"/>
          <p:nvPr/>
        </p:nvSpPr>
        <p:spPr>
          <a:xfrm>
            <a:off x="1162594" y="418012"/>
            <a:ext cx="5862952" cy="461665"/>
          </a:xfrm>
          <a:prstGeom prst="rect">
            <a:avLst/>
          </a:prstGeom>
          <a:noFill/>
        </p:spPr>
        <p:txBody>
          <a:bodyPr wrap="none" rtlCol="0">
            <a:spAutoFit/>
          </a:bodyPr>
          <a:lstStyle/>
          <a:p>
            <a:pPr marL="342900" indent="-342900">
              <a:buFont typeface="Wingdings" panose="05000000000000000000" pitchFamily="2" charset="2"/>
              <a:buChar char="v"/>
            </a:pPr>
            <a:r>
              <a:rPr lang="fr-FR" sz="2400" b="1" u="sng" dirty="0" smtClean="0">
                <a:solidFill>
                  <a:schemeClr val="accent2">
                    <a:lumMod val="75000"/>
                  </a:schemeClr>
                </a:solidFill>
              </a:rPr>
              <a:t>Schéma représente la table « personnes »</a:t>
            </a:r>
            <a:endParaRPr lang="en-US" sz="2400" b="1" u="sng" dirty="0">
              <a:solidFill>
                <a:schemeClr val="accent2">
                  <a:lumMod val="75000"/>
                </a:schemeClr>
              </a:solidFill>
            </a:endParaRPr>
          </a:p>
        </p:txBody>
      </p:sp>
    </p:spTree>
    <p:extLst>
      <p:ext uri="{BB962C8B-B14F-4D97-AF65-F5344CB8AC3E}">
        <p14:creationId xmlns:p14="http://schemas.microsoft.com/office/powerpoint/2010/main" val="108483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05840" y="1240970"/>
            <a:ext cx="9517059" cy="3170099"/>
          </a:xfrm>
          <a:prstGeom prst="rect">
            <a:avLst/>
          </a:prstGeom>
          <a:noFill/>
        </p:spPr>
        <p:txBody>
          <a:bodyPr wrap="square" rtlCol="0">
            <a:spAutoFit/>
          </a:bodyPr>
          <a:lstStyle/>
          <a:p>
            <a:r>
              <a:rPr lang="fr-FR" sz="2000" dirty="0" smtClean="0"/>
              <a:t>      En </a:t>
            </a:r>
            <a:r>
              <a:rPr lang="fr-FR" sz="2000" dirty="0"/>
              <a:t>somme, ce projet d'arbre généalogique interactif, développé en Python avec Tkinter, a permis de concrétiser une visualisation claire et fonctionnelle des liens familiaux. </a:t>
            </a:r>
            <a:endParaRPr lang="fr-FR" sz="2000" dirty="0" smtClean="0"/>
          </a:p>
          <a:p>
            <a:r>
              <a:rPr lang="fr-FR" sz="2000" dirty="0"/>
              <a:t> </a:t>
            </a:r>
            <a:r>
              <a:rPr lang="fr-FR" sz="2000" dirty="0" smtClean="0"/>
              <a:t>     Nous </a:t>
            </a:r>
            <a:r>
              <a:rPr lang="fr-FR" sz="2000" dirty="0"/>
              <a:t>avons réussi à mettre en place une structure de données robuste via MySQL, essentielle pour organiser les informations complexes et les relations de parenté. Ce travail a démontré notre capacité à intégrer différentes technologies pour créer une application conviviale et évolutive</a:t>
            </a:r>
            <a:r>
              <a:rPr lang="fr-FR" sz="2000" dirty="0" smtClean="0"/>
              <a:t>.</a:t>
            </a:r>
          </a:p>
          <a:p>
            <a:r>
              <a:rPr lang="fr-FR" sz="2000" dirty="0"/>
              <a:t> </a:t>
            </a:r>
            <a:r>
              <a:rPr lang="fr-FR" sz="2000" dirty="0" smtClean="0"/>
              <a:t>     </a:t>
            </a:r>
            <a:r>
              <a:rPr lang="fr-FR" sz="2000" dirty="0"/>
              <a:t>Bien que cette version offre déjà une exploration intuitive de l'arbre, des perspectives d'amélioration telles que l'ajout de fonctionnalités d'édition ou la gestion de scénarios familiaux plus complexes restent envisageables pour l'avenir.</a:t>
            </a:r>
            <a:endParaRPr lang="en-US" sz="2000" dirty="0"/>
          </a:p>
        </p:txBody>
      </p:sp>
      <p:sp>
        <p:nvSpPr>
          <p:cNvPr id="3" name="ZoneTexte 2"/>
          <p:cNvSpPr txBox="1"/>
          <p:nvPr/>
        </p:nvSpPr>
        <p:spPr>
          <a:xfrm>
            <a:off x="4448945" y="535576"/>
            <a:ext cx="2630849" cy="523220"/>
          </a:xfrm>
          <a:prstGeom prst="rect">
            <a:avLst/>
          </a:prstGeom>
          <a:noFill/>
        </p:spPr>
        <p:txBody>
          <a:bodyPr wrap="none" rtlCol="0">
            <a:spAutoFit/>
          </a:bodyPr>
          <a:lstStyle/>
          <a:p>
            <a:pPr marL="514350" indent="-514350" algn="ctr">
              <a:buFont typeface="+mj-lt"/>
              <a:buAutoNum type="romanUcPeriod" startAt="5"/>
            </a:pPr>
            <a:r>
              <a:rPr lang="fr-FR" sz="2800" b="1" u="sng" dirty="0" smtClean="0">
                <a:solidFill>
                  <a:schemeClr val="accent6">
                    <a:lumMod val="75000"/>
                  </a:schemeClr>
                </a:solidFill>
                <a:latin typeface="Times New Roman" panose="02020603050405020304" pitchFamily="18" charset="0"/>
                <a:cs typeface="Times New Roman" panose="02020603050405020304" pitchFamily="18" charset="0"/>
              </a:rPr>
              <a:t>Conclusion :</a:t>
            </a:r>
            <a:endParaRPr lang="en-US" sz="2800" b="1" u="sng"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567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Émoticône 2"/>
          <p:cNvSpPr/>
          <p:nvPr/>
        </p:nvSpPr>
        <p:spPr>
          <a:xfrm>
            <a:off x="5381898" y="3304174"/>
            <a:ext cx="757646" cy="67926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chemin horizontal 4"/>
          <p:cNvSpPr/>
          <p:nvPr/>
        </p:nvSpPr>
        <p:spPr>
          <a:xfrm>
            <a:off x="1391195" y="1919875"/>
            <a:ext cx="9287691" cy="1097280"/>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3600" dirty="0">
                <a:solidFill>
                  <a:schemeClr val="accent2">
                    <a:lumMod val="50000"/>
                  </a:schemeClr>
                </a:solidFill>
                <a:latin typeface="Algerian" panose="04020705040A02060702" pitchFamily="82" charset="0"/>
              </a:rPr>
              <a:t>MERCI DE VOTRE AIMABLE ATTENTION </a:t>
            </a:r>
            <a:r>
              <a:rPr lang="fr-FR" sz="3600" dirty="0" smtClean="0">
                <a:solidFill>
                  <a:schemeClr val="accent2">
                    <a:lumMod val="50000"/>
                  </a:schemeClr>
                </a:solidFill>
                <a:latin typeface="Algerian" panose="04020705040A02060702" pitchFamily="82" charset="0"/>
              </a:rPr>
              <a:t>!!!</a:t>
            </a:r>
            <a:endParaRPr lang="fr-FR" sz="3600" dirty="0">
              <a:solidFill>
                <a:schemeClr val="accent2">
                  <a:lumMod val="50000"/>
                </a:schemeClr>
              </a:solidFill>
              <a:latin typeface="Algerian" panose="04020705040A02060702" pitchFamily="82" charset="0"/>
            </a:endParaRPr>
          </a:p>
        </p:txBody>
      </p:sp>
    </p:spTree>
    <p:extLst>
      <p:ext uri="{BB962C8B-B14F-4D97-AF65-F5344CB8AC3E}">
        <p14:creationId xmlns:p14="http://schemas.microsoft.com/office/powerpoint/2010/main" val="89501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2960" y="522514"/>
            <a:ext cx="1495922" cy="584775"/>
          </a:xfrm>
          <a:prstGeom prst="rect">
            <a:avLst/>
          </a:prstGeom>
          <a:noFill/>
        </p:spPr>
        <p:txBody>
          <a:bodyPr wrap="none" rtlCol="0">
            <a:spAutoFit/>
          </a:bodyPr>
          <a:lstStyle/>
          <a:p>
            <a:pPr marL="342900" indent="-342900">
              <a:buFont typeface="Wingdings" panose="05000000000000000000" pitchFamily="2" charset="2"/>
              <a:buChar char="v"/>
            </a:pPr>
            <a:r>
              <a:rPr lang="fr-FR" sz="3200" u="sng" dirty="0"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 :</a:t>
            </a:r>
            <a:endParaRPr lang="en-US" sz="3200" u="sng"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ZoneTexte 2"/>
          <p:cNvSpPr txBox="1"/>
          <p:nvPr/>
        </p:nvSpPr>
        <p:spPr>
          <a:xfrm>
            <a:off x="2756263" y="1107289"/>
            <a:ext cx="6862520" cy="3231654"/>
          </a:xfrm>
          <a:prstGeom prst="rect">
            <a:avLst/>
          </a:prstGeom>
          <a:noFill/>
        </p:spPr>
        <p:txBody>
          <a:bodyPr wrap="none" rtlCol="0">
            <a:spAutoFit/>
          </a:bodyPr>
          <a:lstStyle/>
          <a:p>
            <a:pPr marL="285750" indent="-285750">
              <a:buFont typeface="Wingdings" panose="05000000000000000000" pitchFamily="2" charset="2"/>
              <a:buChar char="q"/>
            </a:pPr>
            <a:r>
              <a:rPr lang="fr-FR" sz="2800" dirty="0" smtClean="0"/>
              <a:t>Introduction :</a:t>
            </a:r>
          </a:p>
          <a:p>
            <a:pPr marL="914400" lvl="1" indent="-457200">
              <a:buFont typeface="Wingdings" panose="05000000000000000000" pitchFamily="2" charset="2"/>
              <a:buChar char="Ø"/>
            </a:pPr>
            <a:r>
              <a:rPr lang="fr-FR" sz="2000" dirty="0" smtClean="0"/>
              <a:t>A propos du projet</a:t>
            </a:r>
          </a:p>
          <a:p>
            <a:pPr lvl="1"/>
            <a:endParaRPr lang="fr-FR" sz="2000" dirty="0" smtClean="0"/>
          </a:p>
          <a:p>
            <a:pPr marL="285750" indent="-285750">
              <a:buFont typeface="Wingdings" panose="05000000000000000000" pitchFamily="2" charset="2"/>
              <a:buChar char="q"/>
            </a:pPr>
            <a:r>
              <a:rPr lang="fr-FR" sz="2800" dirty="0" smtClean="0"/>
              <a:t>Développement:</a:t>
            </a:r>
          </a:p>
          <a:p>
            <a:pPr marL="800100" lvl="1" indent="-342900">
              <a:buFont typeface="Wingdings" panose="05000000000000000000" pitchFamily="2" charset="2"/>
              <a:buChar char="Ø"/>
            </a:pPr>
            <a:r>
              <a:rPr lang="fr-FR" sz="2000" dirty="0" smtClean="0"/>
              <a:t>Présentation des personnages dans l’arbre généalogique</a:t>
            </a:r>
          </a:p>
          <a:p>
            <a:pPr marL="800100" lvl="1" indent="-342900">
              <a:buFont typeface="Wingdings" panose="05000000000000000000" pitchFamily="2" charset="2"/>
              <a:buChar char="Ø"/>
            </a:pPr>
            <a:r>
              <a:rPr lang="fr-FR" sz="2000" dirty="0" smtClean="0"/>
              <a:t>Choix des outils et technologies de développement</a:t>
            </a:r>
          </a:p>
          <a:p>
            <a:pPr marL="800100" lvl="1" indent="-342900">
              <a:buFont typeface="Wingdings" panose="05000000000000000000" pitchFamily="2" charset="2"/>
              <a:buChar char="Ø"/>
            </a:pPr>
            <a:r>
              <a:rPr lang="fr-FR" sz="2000" dirty="0" smtClean="0"/>
              <a:t>Présentation des tables dans la base de données</a:t>
            </a:r>
          </a:p>
          <a:p>
            <a:pPr lvl="1"/>
            <a:endParaRPr lang="fr-FR" sz="2000" dirty="0" smtClean="0"/>
          </a:p>
          <a:p>
            <a:pPr marL="285750" indent="-285750">
              <a:buFont typeface="Wingdings" panose="05000000000000000000" pitchFamily="2" charset="2"/>
              <a:buChar char="q"/>
            </a:pPr>
            <a:r>
              <a:rPr lang="fr-FR" sz="2800" dirty="0" smtClean="0"/>
              <a:t>Conclusion</a:t>
            </a:r>
          </a:p>
        </p:txBody>
      </p:sp>
    </p:spTree>
    <p:extLst>
      <p:ext uri="{BB962C8B-B14F-4D97-AF65-F5344CB8AC3E}">
        <p14:creationId xmlns:p14="http://schemas.microsoft.com/office/powerpoint/2010/main" val="253175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060598" y="726204"/>
            <a:ext cx="2749407" cy="523220"/>
          </a:xfrm>
          <a:prstGeom prst="rect">
            <a:avLst/>
          </a:prstGeom>
          <a:noFill/>
        </p:spPr>
        <p:txBody>
          <a:bodyPr wrap="none" rtlCol="0">
            <a:spAutoFit/>
          </a:bodyPr>
          <a:lstStyle/>
          <a:p>
            <a:pPr marL="400050" indent="-400050">
              <a:buFont typeface="+mj-lt"/>
              <a:buAutoNum type="romanUcPeriod"/>
            </a:pPr>
            <a:r>
              <a:rPr lang="fr-FR" sz="2800" b="1" u="sng" dirty="0" smtClean="0">
                <a:solidFill>
                  <a:schemeClr val="accent6">
                    <a:lumMod val="75000"/>
                  </a:schemeClr>
                </a:solidFill>
                <a:latin typeface="Times New Roman" panose="02020603050405020304" pitchFamily="18" charset="0"/>
                <a:cs typeface="Times New Roman" panose="02020603050405020304" pitchFamily="18" charset="0"/>
              </a:rPr>
              <a:t>Introduction :</a:t>
            </a:r>
            <a:endParaRPr lang="en-US" sz="28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613954" y="1432304"/>
            <a:ext cx="9642694" cy="1477328"/>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        Ce </a:t>
            </a:r>
            <a:r>
              <a:rPr lang="fr-FR" dirty="0">
                <a:latin typeface="Times New Roman" panose="02020603050405020304" pitchFamily="18" charset="0"/>
                <a:cs typeface="Times New Roman" panose="02020603050405020304" pitchFamily="18" charset="0"/>
              </a:rPr>
              <a:t>projet présente la conception et la réalisation d'un arbre généalogique interactif</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développé </a:t>
            </a:r>
            <a:r>
              <a:rPr lang="fr-FR" dirty="0">
                <a:latin typeface="Times New Roman" panose="02020603050405020304" pitchFamily="18" charset="0"/>
                <a:cs typeface="Times New Roman" panose="02020603050405020304" pitchFamily="18" charset="0"/>
              </a:rPr>
              <a:t>à l'aide du langage de programmation Python et de la bibliothèque graphique Tkinter</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        L'objectif </a:t>
            </a:r>
            <a:r>
              <a:rPr lang="fr-FR" dirty="0">
                <a:latin typeface="Times New Roman" panose="02020603050405020304" pitchFamily="18" charset="0"/>
                <a:cs typeface="Times New Roman" panose="02020603050405020304" pitchFamily="18" charset="0"/>
              </a:rPr>
              <a:t>principal est de fournir une plateforme visuelle et intuitive pour explorer les relations familiales à travers les générations. En offrant une représentation claire des liens de parenté</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cette application permet une navigation aisée et une compréhension approfondie de l'histoire familiale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5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53143" y="548641"/>
            <a:ext cx="6910866" cy="461665"/>
          </a:xfrm>
          <a:prstGeom prst="rect">
            <a:avLst/>
          </a:prstGeom>
          <a:noFill/>
        </p:spPr>
        <p:txBody>
          <a:bodyPr wrap="none" rtlCol="0">
            <a:spAutoFit/>
          </a:bodyPr>
          <a:lstStyle/>
          <a:p>
            <a:pPr marL="514350" lvl="1" indent="-514350">
              <a:buFont typeface="+mj-lt"/>
              <a:buAutoNum type="romanUcPeriod" startAt="2"/>
            </a:pPr>
            <a:r>
              <a:rPr lang="fr-FR" sz="2400" b="1" u="sng" dirty="0" smtClean="0">
                <a:solidFill>
                  <a:schemeClr val="accent6">
                    <a:lumMod val="75000"/>
                  </a:schemeClr>
                </a:solidFill>
                <a:latin typeface="Times New Roman" panose="02020603050405020304" pitchFamily="18" charset="0"/>
                <a:cs typeface="Times New Roman" panose="02020603050405020304" pitchFamily="18" charset="0"/>
              </a:rPr>
              <a:t>Présentation et informations </a:t>
            </a:r>
            <a:r>
              <a:rPr lang="fr-FR" sz="2400" b="1" u="sng" dirty="0">
                <a:solidFill>
                  <a:schemeClr val="accent6">
                    <a:lumMod val="75000"/>
                  </a:schemeClr>
                </a:solidFill>
                <a:latin typeface="Times New Roman" panose="02020603050405020304" pitchFamily="18" charset="0"/>
                <a:cs typeface="Times New Roman" panose="02020603050405020304" pitchFamily="18" charset="0"/>
              </a:rPr>
              <a:t>des personnages </a:t>
            </a:r>
            <a:r>
              <a:rPr lang="en-US" sz="2400" b="1" u="sng" dirty="0" smtClean="0">
                <a:solidFill>
                  <a:schemeClr val="accent6">
                    <a:lumMod val="75000"/>
                  </a:schemeClr>
                </a:solidFill>
                <a:latin typeface="Times New Roman" panose="02020603050405020304" pitchFamily="18" charset="0"/>
                <a:cs typeface="Times New Roman" panose="02020603050405020304" pitchFamily="18" charset="0"/>
              </a:rPr>
              <a:t> :</a:t>
            </a:r>
            <a:endParaRPr lang="fr-FR" sz="24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rot="10800000" flipV="1">
            <a:off x="1275932" y="1179213"/>
            <a:ext cx="102716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en-US" altLang="en-US" sz="1800" b="1" i="0" u="sng" strike="noStrike" cap="none" normalizeH="0" baseline="0" dirty="0" smtClean="0">
                <a:ln>
                  <a:noFill/>
                </a:ln>
                <a:solidFill>
                  <a:schemeClr val="accent5">
                    <a:lumMod val="75000"/>
                  </a:schemeClr>
                </a:solidFill>
                <a:effectLst/>
                <a:latin typeface="Arial" panose="020B0604020202020204" pitchFamily="34" charset="0"/>
              </a:rPr>
              <a:t>Grands-parents :</a:t>
            </a:r>
            <a:r>
              <a:rPr kumimoji="0" lang="en-US" altLang="en-US" sz="1800" b="1" i="0" strike="noStrike" cap="none" normalizeH="0" baseline="0" dirty="0" smtClean="0">
                <a:ln>
                  <a:noFill/>
                </a:ln>
                <a:solidFill>
                  <a:schemeClr val="accent5">
                    <a:lumMod val="75000"/>
                  </a:schemeClr>
                </a:solidFill>
                <a:effectLst/>
                <a:latin typeface="Arial" panose="020B0604020202020204" pitchFamily="34" charset="0"/>
              </a:rPr>
              <a:t> </a:t>
            </a:r>
            <a:r>
              <a:rPr lang="en-US" altLang="en-US" dirty="0" smtClean="0">
                <a:latin typeface="Arial" panose="020B0604020202020204" pitchFamily="34" charset="0"/>
              </a:rPr>
              <a:t>représente comme la première génération (</a:t>
            </a:r>
            <a:r>
              <a:rPr lang="en-US" altLang="en-US" dirty="0">
                <a:latin typeface="Arial" panose="020B0604020202020204" pitchFamily="34" charset="0"/>
              </a:rPr>
              <a:t>le couple </a:t>
            </a:r>
            <a:r>
              <a:rPr lang="en-US" altLang="en-US" dirty="0" smtClean="0">
                <a:latin typeface="Arial" panose="020B0604020202020204" pitchFamily="34" charset="0"/>
              </a:rPr>
              <a:t>initial).</a:t>
            </a:r>
            <a:endParaRPr lang="en-US" altLang="en-US" u="sng" dirty="0" smtClean="0">
              <a:latin typeface="Arial" panose="020B0604020202020204" pitchFamily="34" charset="0"/>
            </a:endParaRPr>
          </a:p>
          <a:p>
            <a:pPr marL="1200150" lvl="2" indent="-285750"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Mariette</a:t>
            </a:r>
            <a:r>
              <a:rPr kumimoji="0" lang="en-US" altLang="en-US" b="0" i="0" u="none" strike="noStrike" cap="none" normalizeH="0" dirty="0" smtClean="0">
                <a:ln>
                  <a:noFill/>
                </a:ln>
                <a:solidFill>
                  <a:schemeClr val="tx1"/>
                </a:solidFill>
                <a:effectLst/>
                <a:latin typeface="Arial" panose="020B0604020202020204" pitchFamily="34" charset="0"/>
              </a:rPr>
              <a:t> : Grand-mère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fr-FR" altLang="en-US" dirty="0" smtClean="0">
                <a:latin typeface="Arial" panose="020B0604020202020204" pitchFamily="34" charset="0"/>
              </a:rPr>
              <a:t>Motherland : Grand-père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1" i="0" u="sng" strike="noStrike" cap="none" normalizeH="0" baseline="0" dirty="0" smtClean="0">
                <a:ln>
                  <a:noFill/>
                </a:ln>
                <a:solidFill>
                  <a:schemeClr val="accent5">
                    <a:lumMod val="75000"/>
                  </a:schemeClr>
                </a:solidFill>
                <a:effectLst/>
                <a:latin typeface="Arial" panose="020B0604020202020204" pitchFamily="34" charset="0"/>
              </a:rPr>
              <a:t>Parents (incluant les oncles/tantes) :</a:t>
            </a:r>
            <a:r>
              <a:rPr lang="en-US" altLang="en-US" b="1" dirty="0">
                <a:solidFill>
                  <a:schemeClr val="accent5">
                    <a:lumMod val="75000"/>
                  </a:schemeClr>
                </a:solidFill>
                <a:latin typeface="Arial" panose="020B0604020202020204" pitchFamily="34" charset="0"/>
              </a:rPr>
              <a:t> </a:t>
            </a:r>
            <a:r>
              <a:rPr lang="en-US" altLang="en-US" dirty="0">
                <a:latin typeface="Arial" panose="020B0604020202020204" pitchFamily="34" charset="0"/>
              </a:rPr>
              <a:t>R</a:t>
            </a:r>
            <a:r>
              <a:rPr lang="en-US" altLang="en-US" dirty="0" smtClean="0">
                <a:latin typeface="Arial" panose="020B0604020202020204" pitchFamily="34" charset="0"/>
              </a:rPr>
              <a:t>eprésente </a:t>
            </a:r>
            <a:r>
              <a:rPr lang="en-US" altLang="en-US" dirty="0">
                <a:latin typeface="Arial" panose="020B0604020202020204" pitchFamily="34" charset="0"/>
              </a:rPr>
              <a:t>les enfants des grands-parents et leurs conjoints</a:t>
            </a:r>
            <a:r>
              <a:rPr lang="en-US" altLang="en-US" dirty="0" smtClean="0">
                <a:latin typeface="Arial" panose="020B0604020202020204" pitchFamily="34" charset="0"/>
              </a:rPr>
              <a:t>. ( deuxième génération ). </a:t>
            </a:r>
            <a:endParaRPr lang="en-US" altLang="en-US" u="sng" dirty="0">
              <a:latin typeface="Arial" panose="020B0604020202020204" pitchFamily="34" charset="0"/>
            </a:endParaRPr>
          </a:p>
          <a:p>
            <a:pPr marL="1200150" lvl="2" indent="-285750"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Mana Thomas : Père</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Sidonie</a:t>
            </a:r>
            <a:r>
              <a:rPr lang="en-US" altLang="en-US" dirty="0">
                <a:latin typeface="Arial" panose="020B0604020202020204" pitchFamily="34" charset="0"/>
              </a:rPr>
              <a:t> </a:t>
            </a:r>
            <a:r>
              <a:rPr lang="en-US" altLang="en-US" dirty="0" smtClean="0">
                <a:latin typeface="Arial" panose="020B0604020202020204" pitchFamily="34" charset="0"/>
              </a:rPr>
              <a:t>: Mère</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Tambou </a:t>
            </a:r>
            <a:r>
              <a:rPr lang="en-US" altLang="en-US" dirty="0" smtClean="0">
                <a:latin typeface="Arial" panose="020B0604020202020204" pitchFamily="34" charset="0"/>
              </a:rPr>
              <a:t>: Oncle</a:t>
            </a:r>
            <a:r>
              <a:rPr lang="en-US" altLang="en-US" dirty="0">
                <a:latin typeface="Arial" panose="020B0604020202020204" pitchFamily="34" charset="0"/>
              </a:rPr>
              <a:t> </a:t>
            </a:r>
            <a:r>
              <a:rPr lang="en-US" altLang="en-US" dirty="0" smtClean="0">
                <a:latin typeface="Arial" panose="020B0604020202020204" pitchFamily="34" charset="0"/>
              </a:rPr>
              <a:t>(</a:t>
            </a:r>
            <a:r>
              <a:rPr lang="en-US" altLang="en-US" dirty="0">
                <a:latin typeface="Arial" panose="020B0604020202020204" pitchFamily="34" charset="0"/>
              </a:rPr>
              <a:t>P</a:t>
            </a:r>
            <a:r>
              <a:rPr lang="en-US" altLang="en-US" dirty="0" smtClean="0">
                <a:latin typeface="Arial" panose="020B0604020202020204" pitchFamily="34" charset="0"/>
              </a:rPr>
              <a:t>ère de Echa et Iliman)</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Felana</a:t>
            </a:r>
            <a:r>
              <a:rPr lang="en-US" altLang="en-US" dirty="0">
                <a:latin typeface="Arial" panose="020B0604020202020204" pitchFamily="34" charset="0"/>
              </a:rPr>
              <a:t> </a:t>
            </a:r>
            <a:r>
              <a:rPr lang="en-US" altLang="en-US" dirty="0" smtClean="0">
                <a:latin typeface="Arial" panose="020B0604020202020204" pitchFamily="34" charset="0"/>
              </a:rPr>
              <a:t>: Tante (</a:t>
            </a:r>
            <a:r>
              <a:rPr lang="en-US" altLang="en-US" dirty="0">
                <a:latin typeface="Arial" panose="020B0604020202020204" pitchFamily="34" charset="0"/>
              </a:rPr>
              <a:t>M</a:t>
            </a:r>
            <a:r>
              <a:rPr lang="en-US" altLang="en-US" dirty="0" smtClean="0">
                <a:latin typeface="Arial" panose="020B0604020202020204" pitchFamily="34" charset="0"/>
              </a:rPr>
              <a:t>ère de Echa et Iliman)</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Parally</a:t>
            </a:r>
            <a:r>
              <a:rPr lang="en-US" altLang="en-US" dirty="0" smtClean="0">
                <a:latin typeface="Arial" panose="020B0604020202020204" pitchFamily="34" charset="0"/>
              </a:rPr>
              <a:t> : Oncle (Père de </a:t>
            </a:r>
            <a:r>
              <a:rPr lang="en-US" altLang="en-US" dirty="0">
                <a:latin typeface="Arial" panose="020B0604020202020204" pitchFamily="34" charset="0"/>
              </a:rPr>
              <a:t>C</a:t>
            </a:r>
            <a:r>
              <a:rPr lang="en-US" altLang="en-US" dirty="0" smtClean="0">
                <a:latin typeface="Arial" panose="020B0604020202020204" pitchFamily="34" charset="0"/>
              </a:rPr>
              <a:t>heria et Dinot)</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Niry</a:t>
            </a:r>
            <a:r>
              <a:rPr lang="en-US" altLang="en-US" dirty="0">
                <a:latin typeface="Arial" panose="020B0604020202020204" pitchFamily="34" charset="0"/>
              </a:rPr>
              <a:t> </a:t>
            </a:r>
            <a:r>
              <a:rPr lang="en-US" altLang="en-US" dirty="0" smtClean="0">
                <a:latin typeface="Arial" panose="020B0604020202020204" pitchFamily="34" charset="0"/>
              </a:rPr>
              <a:t>: Tante (Mère de Cheria et Dinot)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324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381" y="733421"/>
            <a:ext cx="10694127" cy="3416320"/>
          </a:xfrm>
          <a:prstGeom prst="rect">
            <a:avLst/>
          </a:prstGeom>
        </p:spPr>
        <p:txBody>
          <a:bodyPr wrap="square">
            <a:spAutoFit/>
          </a:bodyPr>
          <a:lstStyle/>
          <a:p>
            <a:pPr eaLnBrk="0" fontAlgn="base" hangingPunct="0">
              <a:spcBef>
                <a:spcPct val="0"/>
              </a:spcBef>
              <a:spcAft>
                <a:spcPct val="0"/>
              </a:spcAft>
              <a:buFontTx/>
              <a:buChar char="•"/>
            </a:pPr>
            <a:r>
              <a:rPr lang="en-US" altLang="en-US" b="1" u="sng" dirty="0">
                <a:solidFill>
                  <a:schemeClr val="accent5">
                    <a:lumMod val="75000"/>
                  </a:schemeClr>
                </a:solidFill>
                <a:latin typeface="Arial" panose="020B0604020202020204" pitchFamily="34" charset="0"/>
              </a:rPr>
              <a:t>Enfants (cousins/cousines, </a:t>
            </a:r>
            <a:r>
              <a:rPr lang="en-US" altLang="en-US" b="1" u="sng" dirty="0" smtClean="0">
                <a:solidFill>
                  <a:schemeClr val="accent5">
                    <a:lumMod val="75000"/>
                  </a:schemeClr>
                </a:solidFill>
                <a:latin typeface="Arial" panose="020B0604020202020204" pitchFamily="34" charset="0"/>
              </a:rPr>
              <a:t>moi </a:t>
            </a:r>
            <a:r>
              <a:rPr lang="en-US" altLang="en-US" b="1" u="sng" dirty="0">
                <a:solidFill>
                  <a:schemeClr val="accent5">
                    <a:lumMod val="75000"/>
                  </a:schemeClr>
                </a:solidFill>
                <a:latin typeface="Arial" panose="020B0604020202020204" pitchFamily="34" charset="0"/>
              </a:rPr>
              <a:t>et </a:t>
            </a:r>
            <a:r>
              <a:rPr lang="en-US" altLang="en-US" b="1" u="sng" dirty="0" smtClean="0">
                <a:solidFill>
                  <a:schemeClr val="accent5">
                    <a:lumMod val="75000"/>
                  </a:schemeClr>
                </a:solidFill>
                <a:latin typeface="Arial" panose="020B0604020202020204" pitchFamily="34" charset="0"/>
              </a:rPr>
              <a:t>ma </a:t>
            </a:r>
            <a:r>
              <a:rPr lang="en-US" altLang="en-US" b="1" u="sng" dirty="0">
                <a:solidFill>
                  <a:schemeClr val="accent5">
                    <a:lumMod val="75000"/>
                  </a:schemeClr>
                </a:solidFill>
                <a:latin typeface="Arial" panose="020B0604020202020204" pitchFamily="34" charset="0"/>
              </a:rPr>
              <a:t>sœur) </a:t>
            </a:r>
            <a:r>
              <a:rPr lang="en-US" altLang="en-US" b="1" u="sng" dirty="0" smtClean="0">
                <a:solidFill>
                  <a:schemeClr val="accent5">
                    <a:lumMod val="75000"/>
                  </a:schemeClr>
                </a:solidFill>
                <a:latin typeface="Arial" panose="020B0604020202020204" pitchFamily="34" charset="0"/>
              </a:rPr>
              <a:t>:</a:t>
            </a:r>
            <a:r>
              <a:rPr lang="en-US" altLang="en-US" b="1" dirty="0" smtClean="0">
                <a:solidFill>
                  <a:schemeClr val="accent5">
                    <a:lumMod val="75000"/>
                  </a:schemeClr>
                </a:solidFill>
                <a:latin typeface="Arial" panose="020B0604020202020204" pitchFamily="34" charset="0"/>
              </a:rPr>
              <a:t> </a:t>
            </a:r>
            <a:r>
              <a:rPr lang="en-US" altLang="en-US" dirty="0">
                <a:latin typeface="Arial" panose="020B0604020202020204" pitchFamily="34" charset="0"/>
              </a:rPr>
              <a:t>Représente les enfants des </a:t>
            </a:r>
            <a:r>
              <a:rPr lang="en-US" altLang="en-US" dirty="0" smtClean="0">
                <a:latin typeface="Arial" panose="020B0604020202020204" pitchFamily="34" charset="0"/>
              </a:rPr>
              <a:t>parents (troisième </a:t>
            </a:r>
            <a:r>
              <a:rPr lang="en-US" altLang="en-US" dirty="0">
                <a:latin typeface="Arial" panose="020B0604020202020204" pitchFamily="34" charset="0"/>
              </a:rPr>
              <a:t>génération ). </a:t>
            </a:r>
            <a:endParaRPr lang="en-US" altLang="en-US" u="sng" dirty="0">
              <a:latin typeface="Arial" panose="020B0604020202020204" pitchFamily="34" charset="0"/>
            </a:endParaRPr>
          </a:p>
          <a:p>
            <a:pPr lvl="0" eaLnBrk="0" fontAlgn="base" hangingPunct="0">
              <a:spcBef>
                <a:spcPct val="0"/>
              </a:spcBef>
              <a:spcAft>
                <a:spcPct val="0"/>
              </a:spcAft>
              <a:buFontTx/>
              <a:buChar char="•"/>
            </a:pPr>
            <a:endParaRPr lang="en-US" altLang="en-US" u="sng" dirty="0">
              <a:solidFill>
                <a:schemeClr val="accent5">
                  <a:lumMod val="75000"/>
                </a:schemeClr>
              </a:solidFill>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Zidane</a:t>
            </a:r>
            <a:r>
              <a:rPr lang="en-US" altLang="en-US" dirty="0">
                <a:latin typeface="Arial" panose="020B0604020202020204" pitchFamily="34" charset="0"/>
              </a:rPr>
              <a:t> </a:t>
            </a:r>
            <a:r>
              <a:rPr lang="en-US" altLang="en-US" dirty="0" smtClean="0">
                <a:latin typeface="Arial" panose="020B0604020202020204" pitchFamily="34" charset="0"/>
              </a:rPr>
              <a:t>: Moi</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Juana : Ma Soeur</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Echa : Cousine (Fille de Tabou et Felana)</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Iliman : Cousine </a:t>
            </a:r>
            <a:r>
              <a:rPr lang="en-US" altLang="en-US" dirty="0">
                <a:latin typeface="Arial" panose="020B0604020202020204" pitchFamily="34" charset="0"/>
              </a:rPr>
              <a:t>(Fille de Tabou et Felana)</a:t>
            </a:r>
            <a:endParaRPr lang="en-US" altLang="en-US" dirty="0" smtClean="0">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Dinot</a:t>
            </a:r>
            <a:r>
              <a:rPr lang="en-US" altLang="en-US" dirty="0">
                <a:latin typeface="Arial" panose="020B0604020202020204" pitchFamily="34" charset="0"/>
              </a:rPr>
              <a:t> </a:t>
            </a:r>
            <a:r>
              <a:rPr lang="en-US" altLang="en-US" dirty="0" smtClean="0">
                <a:latin typeface="Arial" panose="020B0604020202020204" pitchFamily="34" charset="0"/>
              </a:rPr>
              <a:t>: Cousin (Fils de Parally et Niry</a:t>
            </a:r>
            <a:r>
              <a:rPr lang="en-US" altLang="en-US" dirty="0">
                <a:latin typeface="Arial" panose="020B0604020202020204" pitchFamily="34" charset="0"/>
              </a:rPr>
              <a:t>)</a:t>
            </a:r>
            <a:endParaRPr lang="en-US" altLang="en-US" dirty="0" smtClean="0">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Cheria : Cousine </a:t>
            </a:r>
            <a:r>
              <a:rPr lang="en-US" altLang="en-US" dirty="0">
                <a:latin typeface="Arial" panose="020B0604020202020204" pitchFamily="34" charset="0"/>
              </a:rPr>
              <a:t>(</a:t>
            </a:r>
            <a:r>
              <a:rPr lang="en-US" altLang="en-US" dirty="0" smtClean="0">
                <a:latin typeface="Arial" panose="020B0604020202020204" pitchFamily="34" charset="0"/>
              </a:rPr>
              <a:t>Fille </a:t>
            </a:r>
            <a:r>
              <a:rPr lang="en-US" altLang="en-US" dirty="0">
                <a:latin typeface="Arial" panose="020B0604020202020204" pitchFamily="34" charset="0"/>
              </a:rPr>
              <a:t>de Parally et Niry)</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u="sng" dirty="0">
                <a:solidFill>
                  <a:schemeClr val="accent2">
                    <a:lumMod val="75000"/>
                  </a:schemeClr>
                </a:solidFill>
                <a:latin typeface="Arial" panose="020B0604020202020204" pitchFamily="34" charset="0"/>
              </a:rPr>
              <a:t>Type d'informations affichées par personnage :</a:t>
            </a:r>
            <a:r>
              <a:rPr lang="en-US" altLang="en-US" u="sng" dirty="0">
                <a:solidFill>
                  <a:schemeClr val="accent2">
                    <a:lumMod val="75000"/>
                  </a:schemeClr>
                </a:solidFill>
                <a:latin typeface="Arial" panose="020B0604020202020204" pitchFamily="34" charset="0"/>
              </a:rPr>
              <a:t> </a:t>
            </a:r>
          </a:p>
          <a:p>
            <a:pPr marL="1200150" lvl="2" indent="-285750" eaLnBrk="0" fontAlgn="base" hangingPunct="0">
              <a:spcBef>
                <a:spcPct val="0"/>
              </a:spcBef>
              <a:spcAft>
                <a:spcPct val="0"/>
              </a:spcAft>
              <a:buFont typeface="Wingdings" panose="05000000000000000000" pitchFamily="2" charset="2"/>
              <a:buChar char="§"/>
            </a:pPr>
            <a:r>
              <a:rPr lang="en-US" altLang="en-US" dirty="0">
                <a:latin typeface="Arial" panose="020B0604020202020204" pitchFamily="34" charset="0"/>
              </a:rPr>
              <a:t>Nom, âge, avatar, informations supplémentaires (infos). </a:t>
            </a:r>
          </a:p>
        </p:txBody>
      </p:sp>
    </p:spTree>
    <p:extLst>
      <p:ext uri="{BB962C8B-B14F-4D97-AF65-F5344CB8AC3E}">
        <p14:creationId xmlns:p14="http://schemas.microsoft.com/office/powerpoint/2010/main" val="3564751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0891" y="361460"/>
            <a:ext cx="7360989" cy="461665"/>
          </a:xfrm>
          <a:prstGeom prst="rect">
            <a:avLst/>
          </a:prstGeom>
          <a:noFill/>
        </p:spPr>
        <p:txBody>
          <a:bodyPr wrap="none" rtlCol="0">
            <a:spAutoFit/>
          </a:bodyPr>
          <a:lstStyle/>
          <a:p>
            <a:pPr marL="514350" indent="-514350">
              <a:buFont typeface="+mj-lt"/>
              <a:buAutoNum type="romanUcPeriod" startAt="3"/>
            </a:pPr>
            <a:r>
              <a:rPr lang="fr-FR" sz="2400" b="1" u="sng" dirty="0">
                <a:solidFill>
                  <a:schemeClr val="accent6">
                    <a:lumMod val="75000"/>
                  </a:schemeClr>
                </a:solidFill>
                <a:latin typeface="Times New Roman" panose="02020603050405020304" pitchFamily="18" charset="0"/>
                <a:cs typeface="Times New Roman" panose="02020603050405020304" pitchFamily="18" charset="0"/>
              </a:rPr>
              <a:t>Choix des outils et technologies de </a:t>
            </a:r>
            <a:r>
              <a:rPr lang="fr-FR" sz="2400" b="1" u="sng" dirty="0" smtClean="0">
                <a:solidFill>
                  <a:schemeClr val="accent6">
                    <a:lumMod val="75000"/>
                  </a:schemeClr>
                </a:solidFill>
                <a:latin typeface="Times New Roman" panose="02020603050405020304" pitchFamily="18" charset="0"/>
                <a:cs typeface="Times New Roman" panose="02020603050405020304" pitchFamily="18" charset="0"/>
              </a:rPr>
              <a:t>développement :</a:t>
            </a:r>
            <a:endParaRPr lang="en-US" sz="24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600891" y="953754"/>
            <a:ext cx="10780572"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FontTx/>
              <a:buChar char="•"/>
            </a:pPr>
            <a:r>
              <a:rPr kumimoji="0" lang="en-US" altLang="en-US" b="1" i="0" u="sng" strike="noStrike" cap="none" normalizeH="0" baseline="0" dirty="0" err="1" smtClean="0">
                <a:ln>
                  <a:noFill/>
                </a:ln>
                <a:solidFill>
                  <a:schemeClr val="accent5">
                    <a:lumMod val="75000"/>
                  </a:schemeClr>
                </a:solidFill>
                <a:effectLst/>
                <a:latin typeface="Arial" panose="020B0604020202020204" pitchFamily="34" charset="0"/>
              </a:rPr>
              <a:t>Langage</a:t>
            </a:r>
            <a:r>
              <a:rPr kumimoji="0" lang="en-US" altLang="en-US" b="1" i="0" u="sng" strike="noStrike" cap="none" normalizeH="0" baseline="0" dirty="0" smtClean="0">
                <a:ln>
                  <a:noFill/>
                </a:ln>
                <a:solidFill>
                  <a:schemeClr val="accent5">
                    <a:lumMod val="75000"/>
                  </a:schemeClr>
                </a:solidFill>
                <a:effectLst/>
                <a:latin typeface="Arial" panose="020B0604020202020204" pitchFamily="34" charset="0"/>
              </a:rPr>
              <a:t> de </a:t>
            </a:r>
            <a:r>
              <a:rPr kumimoji="0" lang="en-US" altLang="en-US" b="1" i="0" u="sng" strike="noStrike" cap="none" normalizeH="0" baseline="0" dirty="0" err="1" smtClean="0">
                <a:ln>
                  <a:noFill/>
                </a:ln>
                <a:solidFill>
                  <a:schemeClr val="accent5">
                    <a:lumMod val="75000"/>
                  </a:schemeClr>
                </a:solidFill>
                <a:effectLst/>
                <a:latin typeface="Arial" panose="020B0604020202020204" pitchFamily="34" charset="0"/>
              </a:rPr>
              <a:t>Programmation</a:t>
            </a:r>
            <a:r>
              <a:rPr kumimoji="0" lang="en-US" altLang="en-US" b="1" i="0" u="sng" strike="noStrike" cap="none" normalizeH="0" baseline="0" dirty="0" smtClean="0">
                <a:ln>
                  <a:noFill/>
                </a:ln>
                <a:solidFill>
                  <a:schemeClr val="accent5">
                    <a:lumMod val="75000"/>
                  </a:schemeClr>
                </a:solidFill>
                <a:effectLst/>
                <a:latin typeface="Arial" panose="020B0604020202020204" pitchFamily="34" charset="0"/>
              </a:rPr>
              <a:t> :</a:t>
            </a:r>
            <a:r>
              <a:rPr kumimoji="0" lang="en-US" altLang="en-US" b="1" i="0" strike="noStrike" cap="none" normalizeH="0" baseline="0" dirty="0" smtClean="0">
                <a:ln>
                  <a:noFill/>
                </a:ln>
                <a:solidFill>
                  <a:schemeClr val="accent5">
                    <a:lumMod val="75000"/>
                  </a:schemeClr>
                </a:solidFill>
                <a:effectLst/>
                <a:latin typeface="Arial" panose="020B0604020202020204" pitchFamily="34" charset="0"/>
              </a:rPr>
              <a:t> “ </a:t>
            </a:r>
            <a:r>
              <a:rPr lang="en-US" altLang="en-US" b="1" dirty="0" smtClean="0">
                <a:latin typeface="Arial" panose="020B0604020202020204" pitchFamily="34" charset="0"/>
              </a:rPr>
              <a:t>Python</a:t>
            </a:r>
            <a:r>
              <a:rPr kumimoji="0" lang="en-US" altLang="en-US" b="1" i="0" strike="noStrike" cap="none" normalizeH="0" baseline="0" dirty="0" smtClean="0">
                <a:ln>
                  <a:noFill/>
                </a:ln>
                <a:solidFill>
                  <a:schemeClr val="accent5">
                    <a:lumMod val="75000"/>
                  </a:schemeClr>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742950" lvl="1" indent="-285750" eaLnBrk="0" fontAlgn="base" hangingPunct="0">
              <a:lnSpc>
                <a:spcPct val="150000"/>
              </a:lnSpc>
              <a:spcBef>
                <a:spcPct val="0"/>
              </a:spcBef>
              <a:spcAft>
                <a:spcPct val="0"/>
              </a:spcAft>
              <a:buFont typeface="Wingdings" panose="05000000000000000000" pitchFamily="2" charset="2"/>
              <a:buChar char="v"/>
            </a:pPr>
            <a:r>
              <a:rPr kumimoji="0" lang="en-US" altLang="en-US" b="1" i="0" u="none" strike="noStrike" cap="none" normalizeH="0" baseline="0" dirty="0" err="1" smtClean="0">
                <a:ln>
                  <a:noFill/>
                </a:ln>
                <a:solidFill>
                  <a:srgbClr val="C00000"/>
                </a:solidFill>
                <a:effectLst/>
                <a:latin typeface="Arial" panose="020B0604020202020204" pitchFamily="34" charset="0"/>
              </a:rPr>
              <a:t>Pourquoi</a:t>
            </a:r>
            <a:r>
              <a:rPr kumimoji="0" lang="en-US" altLang="en-US" b="1" i="0" u="none" strike="noStrike" cap="none" normalizeH="0" baseline="0" dirty="0" smtClean="0">
                <a:ln>
                  <a:noFill/>
                </a:ln>
                <a:solidFill>
                  <a:srgbClr val="C00000"/>
                </a:solidFill>
                <a:effectLst/>
                <a:latin typeface="Arial" panose="020B0604020202020204" pitchFamily="34" charset="0"/>
              </a:rPr>
              <a:t> Python ?</a:t>
            </a:r>
            <a:r>
              <a:rPr kumimoji="0" lang="en-US" altLang="en-US" b="0" i="0" u="none" strike="noStrike" cap="none" normalizeH="0" baseline="0" dirty="0" smtClean="0">
                <a:ln>
                  <a:noFill/>
                </a:ln>
                <a:solidFill>
                  <a:srgbClr val="C00000"/>
                </a:solidFill>
                <a:effectLst/>
                <a:latin typeface="Arial" panose="020B0604020202020204" pitchFamily="34" charset="0"/>
              </a:rPr>
              <a:t> </a:t>
            </a:r>
          </a:p>
          <a:p>
            <a:pPr marL="1200150" lvl="2" indent="-285750" eaLnBrk="0" fontAlgn="base" hangingPunct="0">
              <a:lnSpc>
                <a:spcPct val="150000"/>
              </a:lnSpc>
              <a:spcBef>
                <a:spcPct val="0"/>
              </a:spcBef>
              <a:spcAft>
                <a:spcPct val="0"/>
              </a:spcAft>
              <a:buFont typeface="Wingdings" panose="05000000000000000000" pitchFamily="2" charset="2"/>
              <a:buChar char="Ø"/>
            </a:pPr>
            <a:r>
              <a:rPr kumimoji="0" lang="en-US" altLang="en-US" b="0" i="0" u="none" strike="noStrike" cap="none" normalizeH="0" baseline="0" dirty="0" err="1" smtClean="0">
                <a:ln>
                  <a:noFill/>
                </a:ln>
                <a:solidFill>
                  <a:schemeClr val="tx1"/>
                </a:solidFill>
                <a:effectLst/>
                <a:latin typeface="Arial" panose="020B0604020202020204" pitchFamily="34" charset="0"/>
              </a:rPr>
              <a:t>Facilité</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d'apprentissage</a:t>
            </a:r>
            <a:r>
              <a:rPr kumimoji="0" lang="en-US" altLang="en-US" b="0" i="0" u="none" strike="noStrike" cap="none" normalizeH="0" baseline="0" dirty="0" smtClean="0">
                <a:ln>
                  <a:noFill/>
                </a:ln>
                <a:solidFill>
                  <a:schemeClr val="tx1"/>
                </a:solidFill>
                <a:effectLst/>
                <a:latin typeface="Arial" panose="020B0604020202020204" pitchFamily="34" charset="0"/>
              </a:rPr>
              <a:t>, polyvalence, </a:t>
            </a:r>
            <a:r>
              <a:rPr kumimoji="0" lang="en-US" altLang="en-US" b="0" i="0" u="none" strike="noStrike" cap="none" normalizeH="0" baseline="0" dirty="0" err="1" smtClean="0">
                <a:ln>
                  <a:noFill/>
                </a:ln>
                <a:solidFill>
                  <a:schemeClr val="tx1"/>
                </a:solidFill>
                <a:effectLst/>
                <a:latin typeface="Arial" panose="020B0604020202020204" pitchFamily="34" charset="0"/>
              </a:rPr>
              <a:t>vaste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écosystème</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bibliothèques</a:t>
            </a:r>
            <a:r>
              <a:rPr kumimoji="0" lang="en-US" altLang="en-US" b="0" i="0" u="none" strike="noStrike" cap="none" normalizeH="0" baseline="0" dirty="0" smtClean="0">
                <a:ln>
                  <a:noFill/>
                </a:ln>
                <a:solidFill>
                  <a:schemeClr val="tx1"/>
                </a:solidFill>
                <a:effectLst/>
                <a:latin typeface="Arial" panose="020B0604020202020204" pitchFamily="34" charset="0"/>
              </a:rPr>
              <a:t>. </a:t>
            </a:r>
            <a:endParaRPr lang="en-US" altLang="en-US" dirty="0">
              <a:latin typeface="Arial" panose="020B0604020202020204" pitchFamily="34" charset="0"/>
            </a:endParaRP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742950" lvl="1" indent="-285750" eaLnBrk="0" fontAlgn="base" hangingPunct="0">
              <a:lnSpc>
                <a:spcPct val="150000"/>
              </a:lnSpc>
              <a:spcBef>
                <a:spcPct val="0"/>
              </a:spcBef>
              <a:spcAft>
                <a:spcPct val="0"/>
              </a:spcAft>
              <a:buFont typeface="Wingdings" panose="05000000000000000000" pitchFamily="2" charset="2"/>
              <a:buChar char="v"/>
            </a:pPr>
            <a:r>
              <a:rPr kumimoji="0" lang="en-US" altLang="en-US" b="1" i="0" u="none" strike="noStrike" cap="none" normalizeH="0" baseline="0" dirty="0" smtClean="0">
                <a:ln>
                  <a:noFill/>
                </a:ln>
                <a:solidFill>
                  <a:srgbClr val="C00000"/>
                </a:solidFill>
                <a:effectLst/>
                <a:latin typeface="Arial" panose="020B0604020202020204" pitchFamily="34" charset="0"/>
              </a:rPr>
              <a:t>Interface </a:t>
            </a:r>
            <a:r>
              <a:rPr kumimoji="0" lang="en-US" altLang="en-US" b="1" i="0" u="none" strike="noStrike" cap="none" normalizeH="0" baseline="0" dirty="0" err="1" smtClean="0">
                <a:ln>
                  <a:noFill/>
                </a:ln>
                <a:solidFill>
                  <a:srgbClr val="C00000"/>
                </a:solidFill>
                <a:effectLst/>
                <a:latin typeface="Arial" panose="020B0604020202020204" pitchFamily="34" charset="0"/>
              </a:rPr>
              <a:t>Graphique</a:t>
            </a:r>
            <a:r>
              <a:rPr kumimoji="0" lang="en-US" altLang="en-US" b="1" i="0" u="none" strike="noStrike" cap="none" normalizeH="0" baseline="0" dirty="0" smtClean="0">
                <a:ln>
                  <a:noFill/>
                </a:ln>
                <a:solidFill>
                  <a:srgbClr val="C00000"/>
                </a:solidFill>
                <a:effectLst/>
                <a:latin typeface="Arial" panose="020B0604020202020204" pitchFamily="34" charset="0"/>
              </a:rPr>
              <a:t> :</a:t>
            </a:r>
          </a:p>
          <a:p>
            <a:pPr marL="1200150" lvl="2" indent="-285750" eaLnBrk="0" fontAlgn="base" hangingPunct="0">
              <a:spcBef>
                <a:spcPct val="0"/>
              </a:spcBef>
              <a:spcAft>
                <a:spcPct val="0"/>
              </a:spcAft>
              <a:buFont typeface="Wingdings" panose="05000000000000000000" pitchFamily="2" charset="2"/>
              <a:buChar char="Ø"/>
            </a:pP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rPr>
              <a:t>Tkinter</a:t>
            </a:r>
            <a:r>
              <a:rPr kumimoji="0" lang="en-US" altLang="en-US" b="1" i="0" u="none" strike="noStrike" cap="none" normalizeH="0" baseline="0" dirty="0" smtClean="0">
                <a:ln>
                  <a:noFill/>
                </a:ln>
                <a:solidFill>
                  <a:schemeClr val="tx1"/>
                </a:solidFill>
                <a:effectLst/>
              </a:rPr>
              <a:t> (via </a:t>
            </a:r>
            <a:r>
              <a:rPr kumimoji="0" lang="en-US" altLang="en-US" b="1" i="0" u="none" strike="noStrike" cap="none" normalizeH="0" baseline="0" dirty="0" err="1" smtClean="0">
                <a:ln>
                  <a:noFill/>
                </a:ln>
                <a:solidFill>
                  <a:schemeClr val="tx1"/>
                </a:solidFill>
                <a:effectLst/>
              </a:rPr>
              <a:t>CustomTkinter</a:t>
            </a:r>
            <a:r>
              <a:rPr kumimoji="0" lang="en-US" altLang="en-US" b="1"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rPr>
              <a:t> </a:t>
            </a: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err="1" smtClean="0">
                <a:ln>
                  <a:noFill/>
                </a:ln>
                <a:solidFill>
                  <a:srgbClr val="C00000"/>
                </a:solidFill>
                <a:effectLst/>
                <a:latin typeface="Arial" panose="020B0604020202020204" pitchFamily="34" charset="0"/>
              </a:rPr>
              <a:t>Pourquoi</a:t>
            </a:r>
            <a:r>
              <a:rPr kumimoji="0" lang="en-US" altLang="en-US" sz="1800" b="1" i="0" u="none" strike="noStrike" cap="none" normalizeH="0" baseline="0" dirty="0" smtClean="0">
                <a:ln>
                  <a:noFill/>
                </a:ln>
                <a:solidFill>
                  <a:srgbClr val="C00000"/>
                </a:solidFill>
                <a:effectLst/>
                <a:latin typeface="Arial" panose="020B0604020202020204" pitchFamily="34" charset="0"/>
              </a:rPr>
              <a:t> </a:t>
            </a:r>
            <a:r>
              <a:rPr kumimoji="0" lang="en-US" altLang="en-US" sz="1800" b="1" i="0" u="none" strike="noStrike" cap="none" normalizeH="0" baseline="0" dirty="0" err="1" smtClean="0">
                <a:ln>
                  <a:noFill/>
                </a:ln>
                <a:solidFill>
                  <a:srgbClr val="C00000"/>
                </a:solidFill>
                <a:effectLst/>
                <a:latin typeface="Arial" panose="020B0604020202020204" pitchFamily="34" charset="0"/>
              </a:rPr>
              <a:t>Tkinter</a:t>
            </a:r>
            <a:r>
              <a:rPr kumimoji="0" lang="en-US" altLang="en-US" sz="1800" b="1" i="0" u="none" strike="noStrike" cap="none" normalizeH="0" baseline="0" dirty="0" smtClean="0">
                <a:ln>
                  <a:noFill/>
                </a:ln>
                <a:solidFill>
                  <a:srgbClr val="C00000"/>
                </a:solidFill>
                <a:effectLst/>
                <a:latin typeface="Arial" panose="020B0604020202020204" pitchFamily="34" charset="0"/>
              </a:rPr>
              <a:t>/</a:t>
            </a:r>
            <a:r>
              <a:rPr kumimoji="0" lang="en-US" altLang="en-US" sz="1800" b="1" i="0" u="none" strike="noStrike" cap="none" normalizeH="0" baseline="0" dirty="0" err="1" smtClean="0">
                <a:ln>
                  <a:noFill/>
                </a:ln>
                <a:solidFill>
                  <a:srgbClr val="C00000"/>
                </a:solidFill>
                <a:effectLst/>
                <a:latin typeface="Arial" panose="020B0604020202020204" pitchFamily="34" charset="0"/>
              </a:rPr>
              <a:t>CustomTkinter</a:t>
            </a:r>
            <a:r>
              <a:rPr kumimoji="0" lang="en-US" altLang="en-US" sz="1800" b="1" i="0" u="none" strike="noStrike" cap="none" normalizeH="0" baseline="0" dirty="0" smtClean="0">
                <a:ln>
                  <a:noFill/>
                </a:ln>
                <a:solidFill>
                  <a:srgbClr val="C00000"/>
                </a:solidFill>
                <a:effectLst/>
                <a:latin typeface="Arial" panose="020B0604020202020204" pitchFamily="34" charset="0"/>
              </a:rPr>
              <a:t> ?</a:t>
            </a:r>
          </a:p>
          <a:p>
            <a:pPr marL="1200150" lvl="2" indent="-285750" eaLnBrk="0" fontAlgn="base" hangingPunct="0">
              <a:spcBef>
                <a:spcPct val="0"/>
              </a:spcBef>
              <a:spcAft>
                <a:spcPct val="0"/>
              </a:spcAft>
              <a:buFont typeface="Wingdings" panose="05000000000000000000" pitchFamily="2" charset="2"/>
              <a:buChar char="Ø"/>
            </a:pP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Bibliothèque</a:t>
            </a:r>
            <a:r>
              <a:rPr kumimoji="0" lang="en-US" altLang="en-US" b="0" i="0" u="none" strike="noStrike" cap="none" normalizeH="0" baseline="0" dirty="0" smtClean="0">
                <a:ln>
                  <a:noFill/>
                </a:ln>
                <a:solidFill>
                  <a:schemeClr val="tx1"/>
                </a:solidFill>
                <a:effectLst/>
                <a:latin typeface="Arial" panose="020B0604020202020204" pitchFamily="34" charset="0"/>
              </a:rPr>
              <a:t> standard de Python, </a:t>
            </a:r>
            <a:r>
              <a:rPr kumimoji="0" lang="en-US" altLang="en-US" b="0" i="0" u="none" strike="noStrike" cap="none" normalizeH="0" baseline="0" dirty="0" err="1" smtClean="0">
                <a:ln>
                  <a:noFill/>
                </a:ln>
                <a:solidFill>
                  <a:schemeClr val="tx1"/>
                </a:solidFill>
                <a:effectLst/>
                <a:latin typeface="Arial" panose="020B0604020202020204" pitchFamily="34" charset="0"/>
              </a:rPr>
              <a:t>légèreté</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facilité</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d'intégration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permet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une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personnalisation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moderne</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l'interface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utilisateur</a:t>
            </a:r>
            <a:r>
              <a:rPr kumimoji="0" lang="en-US" altLang="en-US" b="0" i="0" u="none" strike="noStrike" cap="none" normalizeH="0" baseline="0" dirty="0" smtClean="0">
                <a:ln>
                  <a:noFill/>
                </a:ln>
                <a:solidFill>
                  <a:schemeClr val="tx1"/>
                </a:solidFill>
                <a:effectLst/>
                <a:latin typeface="Arial" panose="020B0604020202020204" pitchFamily="34" charset="0"/>
              </a:rPr>
              <a:t>. </a:t>
            </a: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err="1" smtClean="0">
                <a:ln>
                  <a:noFill/>
                </a:ln>
                <a:solidFill>
                  <a:srgbClr val="C00000"/>
                </a:solidFill>
                <a:effectLst/>
                <a:latin typeface="Arial" panose="020B0604020202020204" pitchFamily="34" charset="0"/>
              </a:rPr>
              <a:t>Bibliothèques</a:t>
            </a:r>
            <a:r>
              <a:rPr kumimoji="0" lang="en-US" altLang="en-US" sz="1800" b="1" i="0" u="none" strike="noStrike" cap="none" normalizeH="0" baseline="0" dirty="0" smtClean="0">
                <a:ln>
                  <a:noFill/>
                </a:ln>
                <a:solidFill>
                  <a:srgbClr val="C00000"/>
                </a:solidFill>
                <a:effectLst/>
                <a:latin typeface="Arial" panose="020B0604020202020204" pitchFamily="34" charset="0"/>
              </a:rPr>
              <a:t> Python </a:t>
            </a:r>
            <a:r>
              <a:rPr kumimoji="0" lang="en-US" altLang="en-US" sz="1800" b="1" i="0" u="none" strike="noStrike" cap="none" normalizeH="0" baseline="0" dirty="0" err="1" smtClean="0">
                <a:ln>
                  <a:noFill/>
                </a:ln>
                <a:solidFill>
                  <a:srgbClr val="C00000"/>
                </a:solidFill>
                <a:effectLst/>
                <a:latin typeface="Arial" panose="020B0604020202020204" pitchFamily="34" charset="0"/>
              </a:rPr>
              <a:t>additionnelles</a:t>
            </a:r>
            <a:r>
              <a:rPr kumimoji="0" lang="en-US" altLang="en-US" sz="1800" b="1" i="0" u="none" strike="noStrike" cap="none" normalizeH="0" baseline="0" dirty="0" smtClean="0">
                <a:ln>
                  <a:noFill/>
                </a:ln>
                <a:solidFill>
                  <a:srgbClr val="C00000"/>
                </a:solidFill>
                <a:effectLst/>
                <a:latin typeface="Arial" panose="020B0604020202020204" pitchFamily="34" charset="0"/>
              </a:rPr>
              <a:t> :</a:t>
            </a:r>
            <a:r>
              <a:rPr kumimoji="0" lang="en-US" altLang="en-US" sz="1800" b="0" i="0" u="none" strike="noStrike" cap="none" normalizeH="0" baseline="0" dirty="0" smtClean="0">
                <a:ln>
                  <a:noFill/>
                </a:ln>
                <a:solidFill>
                  <a:srgbClr val="C00000"/>
                </a:solidFill>
                <a:effectLst/>
                <a:latin typeface="Arial" panose="020B0604020202020204" pitchFamily="34" charset="0"/>
              </a:rPr>
              <a:t> </a:t>
            </a:r>
          </a:p>
          <a:p>
            <a:pPr lvl="1" eaLnBrk="0" fontAlgn="base" hangingPunct="0">
              <a:lnSpc>
                <a:spcPct val="150000"/>
              </a:lnSpc>
              <a:spcBef>
                <a:spcPct val="0"/>
              </a:spcBef>
              <a:spcAft>
                <a:spcPct val="0"/>
              </a:spcAft>
              <a:buFontTx/>
              <a:buChar char="•"/>
            </a:pPr>
            <a:r>
              <a:rPr kumimoji="0" lang="en-US" altLang="en-US" b="1" i="0" u="none" strike="noStrike" cap="none" normalizeH="0" baseline="0" dirty="0" smtClean="0">
                <a:ln>
                  <a:noFill/>
                </a:ln>
                <a:solidFill>
                  <a:schemeClr val="tx1"/>
                </a:solidFill>
                <a:effectLst/>
              </a:rPr>
              <a:t>Pillow (PIL) </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Pour la manipulation et </a:t>
            </a:r>
            <a:r>
              <a:rPr kumimoji="0" lang="en-US" altLang="en-US" b="0" i="0" u="none" strike="noStrike" cap="none" normalizeH="0" baseline="0" dirty="0" err="1" smtClean="0">
                <a:ln>
                  <a:noFill/>
                </a:ln>
                <a:solidFill>
                  <a:schemeClr val="tx1"/>
                </a:solidFill>
                <a:effectLst/>
                <a:latin typeface="Arial" panose="020B0604020202020204" pitchFamily="34" charset="0"/>
              </a:rPr>
              <a:t>l'affichage</a:t>
            </a:r>
            <a:r>
              <a:rPr kumimoji="0" lang="en-US" altLang="en-US" b="0" i="0" u="none" strike="noStrike" cap="none" normalizeH="0" baseline="0" dirty="0" smtClean="0">
                <a:ln>
                  <a:noFill/>
                </a:ln>
                <a:solidFill>
                  <a:schemeClr val="tx1"/>
                </a:solidFill>
                <a:effectLst/>
                <a:latin typeface="Arial" panose="020B0604020202020204" pitchFamily="34" charset="0"/>
              </a:rPr>
              <a:t> des images (avatars). </a:t>
            </a:r>
          </a:p>
          <a:p>
            <a:pPr lvl="1" eaLnBrk="0" fontAlgn="base" hangingPunct="0">
              <a:lnSpc>
                <a:spcPct val="150000"/>
              </a:lnSpc>
              <a:spcBef>
                <a:spcPct val="0"/>
              </a:spcBef>
              <a:spcAft>
                <a:spcPct val="0"/>
              </a:spcAft>
              <a:buFontTx/>
              <a:buChar char="•"/>
            </a:pPr>
            <a:r>
              <a:rPr kumimoji="0" lang="en-US" altLang="en-US" b="1" i="0" u="none" strike="noStrike" cap="none" normalizeH="0" baseline="0" dirty="0" err="1" smtClean="0">
                <a:ln>
                  <a:noFill/>
                </a:ln>
                <a:solidFill>
                  <a:schemeClr val="tx1"/>
                </a:solidFill>
                <a:effectLst/>
              </a:rPr>
              <a:t>subprocess</a:t>
            </a:r>
            <a:r>
              <a:rPr kumimoji="0" lang="en-US" altLang="en-US" sz="1100" b="1"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panose="020B0604020202020204" pitchFamily="34" charset="0"/>
              </a:rPr>
              <a:t> Pour </a:t>
            </a:r>
            <a:r>
              <a:rPr kumimoji="0" lang="en-US" altLang="en-US" b="0" i="0" u="none" strike="noStrike" cap="none" normalizeH="0" baseline="0" dirty="0" err="1" smtClean="0">
                <a:ln>
                  <a:noFill/>
                </a:ln>
                <a:solidFill>
                  <a:schemeClr val="tx1"/>
                </a:solidFill>
                <a:effectLst/>
                <a:latin typeface="Arial" panose="020B0604020202020204" pitchFamily="34" charset="0"/>
              </a:rPr>
              <a:t>l'ouverture</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fenêtres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secondaires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ou</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l'exécution</a:t>
            </a:r>
            <a:r>
              <a:rPr kumimoji="0" lang="en-US" altLang="en-US" b="0" i="0" u="none" strike="noStrike" cap="none" normalizeH="0" baseline="0" dirty="0" smtClean="0">
                <a:ln>
                  <a:noFill/>
                </a:ln>
                <a:solidFill>
                  <a:schemeClr val="tx1"/>
                </a:solidFill>
                <a:effectLst/>
                <a:latin typeface="Arial" panose="020B0604020202020204" pitchFamily="34" charset="0"/>
              </a:rPr>
              <a:t> de scripts </a:t>
            </a:r>
            <a:r>
              <a:rPr kumimoji="0" lang="en-US" altLang="en-US" b="0" i="0" u="none" strike="noStrike" cap="none" normalizeH="0" baseline="0" dirty="0" err="1" smtClean="0">
                <a:ln>
                  <a:noFill/>
                </a:ln>
                <a:solidFill>
                  <a:schemeClr val="tx1"/>
                </a:solidFill>
                <a:effectLst/>
                <a:latin typeface="Arial" panose="020B0604020202020204" pitchFamily="34" charset="0"/>
              </a:rPr>
              <a:t>externes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plus_infos_fenetre.py</a:t>
            </a:r>
            <a:r>
              <a:rPr kumimoji="0" lang="en-US" altLang="en-US" sz="1100" b="0"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a:t>
            </a:r>
          </a:p>
          <a:p>
            <a:pPr lvl="1" eaLnBrk="0" fontAlgn="base" hangingPunct="0">
              <a:lnSpc>
                <a:spcPct val="150000"/>
              </a:lnSpc>
              <a:spcBef>
                <a:spcPct val="0"/>
              </a:spcBef>
              <a:spcAft>
                <a:spcPct val="0"/>
              </a:spcAft>
              <a:buFontTx/>
              <a:buChar char="•"/>
            </a:pPr>
            <a:r>
              <a:rPr kumimoji="0" lang="en-US" altLang="en-US" b="1" i="0" u="none" strike="noStrike" cap="none" normalizeH="0" baseline="0" dirty="0" err="1" smtClean="0">
                <a:ln>
                  <a:noFill/>
                </a:ln>
                <a:solidFill>
                  <a:schemeClr val="tx1"/>
                </a:solidFill>
                <a:effectLst/>
              </a:rPr>
              <a:t>os</a:t>
            </a:r>
            <a:r>
              <a:rPr kumimoji="0" lang="en-US" altLang="en-US" b="1" i="0" u="none" strike="noStrike" cap="none" normalizeH="0" baseline="0" dirty="0" smtClean="0">
                <a:ln>
                  <a:noFill/>
                </a:ln>
                <a:solidFill>
                  <a:schemeClr val="tx1"/>
                </a:solidFill>
                <a:effectLst/>
              </a:rPr>
              <a:t> </a:t>
            </a:r>
            <a:r>
              <a:rPr kumimoji="0" lang="en-US" altLang="en-US" sz="1100" b="1"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Pour la </a:t>
            </a:r>
            <a:r>
              <a:rPr kumimoji="0" lang="en-US" altLang="en-US" b="0" i="0" u="none" strike="noStrike" cap="none" normalizeH="0" baseline="0" dirty="0" err="1" smtClean="0">
                <a:ln>
                  <a:noFill/>
                </a:ln>
                <a:solidFill>
                  <a:schemeClr val="tx1"/>
                </a:solidFill>
                <a:effectLst/>
                <a:latin typeface="Arial" panose="020B0604020202020204" pitchFamily="34" charset="0"/>
              </a:rPr>
              <a:t>gestion</a:t>
            </a:r>
            <a:r>
              <a:rPr kumimoji="0" lang="en-US" altLang="en-US" b="0" i="0" u="none" strike="noStrike" cap="none" normalizeH="0" baseline="0" dirty="0" smtClean="0">
                <a:ln>
                  <a:noFill/>
                </a:ln>
                <a:solidFill>
                  <a:schemeClr val="tx1"/>
                </a:solidFill>
                <a:effectLst/>
                <a:latin typeface="Arial" panose="020B0604020202020204" pitchFamily="34" charset="0"/>
              </a:rPr>
              <a:t> des </a:t>
            </a:r>
            <a:r>
              <a:rPr kumimoji="0" lang="en-US" altLang="en-US" b="0" i="0" u="none" strike="noStrike" cap="none" normalizeH="0" baseline="0" dirty="0" err="1" smtClean="0">
                <a:ln>
                  <a:noFill/>
                </a:ln>
                <a:solidFill>
                  <a:schemeClr val="tx1"/>
                </a:solidFill>
                <a:effectLst/>
                <a:latin typeface="Arial" panose="020B0604020202020204" pitchFamily="34" charset="0"/>
              </a:rPr>
              <a:t>chemins</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fichiers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78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3885" y="1169687"/>
            <a:ext cx="8355874" cy="2862322"/>
          </a:xfrm>
          <a:prstGeom prst="rect">
            <a:avLst/>
          </a:prstGeom>
        </p:spPr>
        <p:txBody>
          <a:bodyPr wrap="square">
            <a:spAutoFit/>
          </a:bodyPr>
          <a:lstStyle/>
          <a:p>
            <a:pPr marL="285750" lvl="0" indent="-285750" eaLnBrk="0" fontAlgn="base" hangingPunct="0">
              <a:lnSpc>
                <a:spcPct val="150000"/>
              </a:lnSpc>
              <a:spcBef>
                <a:spcPct val="0"/>
              </a:spcBef>
              <a:spcAft>
                <a:spcPct val="0"/>
              </a:spcAft>
              <a:buFont typeface="Wingdings" panose="05000000000000000000" pitchFamily="2" charset="2"/>
              <a:buChar char="q"/>
            </a:pPr>
            <a:r>
              <a:rPr lang="en-US" altLang="en-US" b="1" u="sng" dirty="0" smtClean="0">
                <a:latin typeface="Arial" panose="020B0604020202020204" pitchFamily="34" charset="0"/>
              </a:rPr>
              <a:t>MySQL</a:t>
            </a:r>
            <a:r>
              <a:rPr lang="en-US" altLang="en-US" b="1" dirty="0" smtClean="0">
                <a:latin typeface="Arial" panose="020B0604020202020204" pitchFamily="34" charset="0"/>
              </a:rPr>
              <a:t> </a:t>
            </a:r>
            <a:r>
              <a:rPr lang="en-US" altLang="en-US" b="1" dirty="0">
                <a:latin typeface="Arial" panose="020B0604020202020204" pitchFamily="34" charset="0"/>
              </a:rPr>
              <a:t>(via </a:t>
            </a:r>
            <a:r>
              <a:rPr lang="en-US" altLang="en-US" b="1" dirty="0" err="1">
                <a:latin typeface="Arial" panose="020B0604020202020204" pitchFamily="34" charset="0"/>
              </a:rPr>
              <a:t>phpMyAdmin</a:t>
            </a:r>
            <a:r>
              <a:rPr lang="en-US" altLang="en-US" b="1" dirty="0">
                <a:latin typeface="Arial" panose="020B0604020202020204" pitchFamily="34" charset="0"/>
              </a:rPr>
              <a:t>)</a:t>
            </a:r>
            <a:r>
              <a:rPr lang="en-US" altLang="en-US" dirty="0">
                <a:latin typeface="Arial" panose="020B0604020202020204" pitchFamily="34" charset="0"/>
              </a:rPr>
              <a:t> </a:t>
            </a:r>
            <a:r>
              <a:rPr lang="en-US" altLang="en-US" dirty="0" smtClean="0">
                <a:latin typeface="Arial" panose="020B0604020202020204" pitchFamily="34" charset="0"/>
              </a:rPr>
              <a:t>:</a:t>
            </a:r>
            <a:endParaRPr lang="en-US" altLang="en-US" dirty="0">
              <a:latin typeface="Arial" panose="020B0604020202020204" pitchFamily="34" charset="0"/>
            </a:endParaRPr>
          </a:p>
          <a:p>
            <a:pPr lvl="0" eaLnBrk="0" fontAlgn="base" hangingPunct="0">
              <a:spcBef>
                <a:spcPct val="0"/>
              </a:spcBef>
              <a:spcAft>
                <a:spcPct val="0"/>
              </a:spcAft>
              <a:buFontTx/>
              <a:buChar char="•"/>
            </a:pPr>
            <a:endParaRPr lang="fr-FR" altLang="en-US" dirty="0" smtClean="0">
              <a:latin typeface="Arial" panose="020B0604020202020204" pitchFamily="34" charset="0"/>
            </a:endParaRPr>
          </a:p>
          <a:p>
            <a:pPr lvl="0" eaLnBrk="0" fontAlgn="base" hangingPunct="0">
              <a:spcBef>
                <a:spcPct val="0"/>
              </a:spcBef>
              <a:spcAft>
                <a:spcPct val="0"/>
              </a:spcAft>
              <a:buFontTx/>
              <a:buChar char="•"/>
            </a:pPr>
            <a:endParaRPr lang="fr-FR"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smtClean="0">
              <a:latin typeface="Arial" panose="020B0604020202020204" pitchFamily="34" charset="0"/>
            </a:endParaRPr>
          </a:p>
          <a:p>
            <a:pPr lvl="0" eaLnBrk="0" fontAlgn="base" hangingPunct="0">
              <a:lnSpc>
                <a:spcPct val="150000"/>
              </a:lnSpc>
              <a:spcBef>
                <a:spcPct val="0"/>
              </a:spcBef>
              <a:spcAft>
                <a:spcPct val="0"/>
              </a:spcAft>
              <a:buFontTx/>
              <a:buChar char="•"/>
            </a:pPr>
            <a:r>
              <a:rPr lang="en-US" altLang="en-US" b="1" dirty="0" err="1" smtClean="0">
                <a:latin typeface="Arial" panose="020B0604020202020204" pitchFamily="34" charset="0"/>
              </a:rPr>
              <a:t>Pourquoi</a:t>
            </a:r>
            <a:r>
              <a:rPr lang="en-US" altLang="en-US" b="1" dirty="0" smtClean="0">
                <a:latin typeface="Arial" panose="020B0604020202020204" pitchFamily="34" charset="0"/>
              </a:rPr>
              <a:t> </a:t>
            </a:r>
            <a:r>
              <a:rPr lang="en-US" altLang="en-US" b="1" dirty="0">
                <a:latin typeface="Arial" panose="020B0604020202020204" pitchFamily="34" charset="0"/>
              </a:rPr>
              <a:t>MySQL ?</a:t>
            </a:r>
            <a:r>
              <a:rPr lang="en-US" altLang="en-US" dirty="0">
                <a:latin typeface="Arial" panose="020B0604020202020204" pitchFamily="34" charset="0"/>
              </a:rPr>
              <a:t> Base de </a:t>
            </a:r>
            <a:r>
              <a:rPr lang="en-US" altLang="en-US" dirty="0" err="1">
                <a:latin typeface="Arial" panose="020B0604020202020204" pitchFamily="34" charset="0"/>
              </a:rPr>
              <a:t>données</a:t>
            </a:r>
            <a:r>
              <a:rPr lang="en-US" altLang="en-US" dirty="0">
                <a:latin typeface="Arial" panose="020B0604020202020204" pitchFamily="34" charset="0"/>
              </a:rPr>
              <a:t> </a:t>
            </a:r>
            <a:r>
              <a:rPr lang="en-US" altLang="en-US" dirty="0" err="1">
                <a:latin typeface="Arial" panose="020B0604020202020204" pitchFamily="34" charset="0"/>
              </a:rPr>
              <a:t>relationnelle</a:t>
            </a:r>
            <a:r>
              <a:rPr lang="en-US" altLang="en-US" dirty="0">
                <a:latin typeface="Arial" panose="020B0604020202020204" pitchFamily="34" charset="0"/>
              </a:rPr>
              <a:t> </a:t>
            </a:r>
            <a:r>
              <a:rPr lang="en-US" altLang="en-US" dirty="0" err="1">
                <a:latin typeface="Arial" panose="020B0604020202020204" pitchFamily="34" charset="0"/>
              </a:rPr>
              <a:t>robuste</a:t>
            </a:r>
            <a:r>
              <a:rPr lang="en-US" altLang="en-US" dirty="0">
                <a:latin typeface="Arial" panose="020B0604020202020204" pitchFamily="34" charset="0"/>
              </a:rPr>
              <a:t> et </a:t>
            </a:r>
            <a:r>
              <a:rPr lang="en-US" altLang="en-US" dirty="0" err="1">
                <a:latin typeface="Arial" panose="020B0604020202020204" pitchFamily="34" charset="0"/>
              </a:rPr>
              <a:t>largement</a:t>
            </a:r>
            <a:r>
              <a:rPr lang="en-US" altLang="en-US" dirty="0">
                <a:latin typeface="Arial" panose="020B0604020202020204" pitchFamily="34" charset="0"/>
              </a:rPr>
              <a:t> </a:t>
            </a:r>
            <a:r>
              <a:rPr lang="en-US" altLang="en-US" dirty="0" smtClean="0">
                <a:latin typeface="Arial" panose="020B0604020202020204" pitchFamily="34" charset="0"/>
              </a:rPr>
              <a:t>                     				</a:t>
            </a:r>
            <a:r>
              <a:rPr lang="en-US" altLang="en-US" dirty="0" err="1" smtClean="0">
                <a:latin typeface="Arial" panose="020B0604020202020204" pitchFamily="34" charset="0"/>
              </a:rPr>
              <a:t>ilisée</a:t>
            </a:r>
            <a:r>
              <a:rPr lang="en-US" altLang="en-US" dirty="0">
                <a:latin typeface="Arial" panose="020B0604020202020204" pitchFamily="34" charset="0"/>
              </a:rPr>
              <a:t>, open-source. </a:t>
            </a:r>
            <a:endParaRPr lang="en-US" altLang="en-US" dirty="0" smtClean="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lnSpc>
                <a:spcPct val="150000"/>
              </a:lnSpc>
              <a:spcBef>
                <a:spcPct val="0"/>
              </a:spcBef>
              <a:spcAft>
                <a:spcPct val="0"/>
              </a:spcAft>
              <a:buFontTx/>
              <a:buChar char="•"/>
            </a:pPr>
            <a:r>
              <a:rPr lang="en-US" altLang="en-US" b="1" dirty="0" err="1">
                <a:latin typeface="Arial" panose="020B0604020202020204" pitchFamily="34" charset="0"/>
              </a:rPr>
              <a:t>phpMyAdmin</a:t>
            </a:r>
            <a:r>
              <a:rPr lang="en-US" altLang="en-US" b="1" dirty="0">
                <a:latin typeface="Arial" panose="020B0604020202020204" pitchFamily="34" charset="0"/>
              </a:rPr>
              <a:t> :</a:t>
            </a:r>
            <a:r>
              <a:rPr lang="en-US" altLang="en-US" dirty="0">
                <a:latin typeface="Arial" panose="020B0604020202020204" pitchFamily="34" charset="0"/>
              </a:rPr>
              <a:t> </a:t>
            </a:r>
            <a:r>
              <a:rPr lang="en-US" altLang="en-US" dirty="0" err="1">
                <a:latin typeface="Arial" panose="020B0604020202020204" pitchFamily="34" charset="0"/>
              </a:rPr>
              <a:t>Outil</a:t>
            </a:r>
            <a:r>
              <a:rPr lang="en-US" altLang="en-US" dirty="0">
                <a:latin typeface="Arial" panose="020B0604020202020204" pitchFamily="34" charset="0"/>
              </a:rPr>
              <a:t> web pour </a:t>
            </a:r>
            <a:r>
              <a:rPr lang="en-US" altLang="en-US" dirty="0" err="1">
                <a:latin typeface="Arial" panose="020B0604020202020204" pitchFamily="34" charset="0"/>
              </a:rPr>
              <a:t>l'administration</a:t>
            </a:r>
            <a:r>
              <a:rPr lang="en-US" altLang="en-US" dirty="0">
                <a:latin typeface="Arial" panose="020B0604020202020204" pitchFamily="34" charset="0"/>
              </a:rPr>
              <a:t> facile de la base de </a:t>
            </a:r>
            <a:r>
              <a:rPr lang="en-US" altLang="en-US" dirty="0" err="1">
                <a:latin typeface="Arial" panose="020B0604020202020204" pitchFamily="34" charset="0"/>
              </a:rPr>
              <a:t>données</a:t>
            </a:r>
            <a:r>
              <a:rPr lang="en-US" altLang="en-US" dirty="0">
                <a:latin typeface="Arial" panose="020B0604020202020204" pitchFamily="34" charset="0"/>
              </a:rPr>
              <a:t>. </a:t>
            </a:r>
            <a:endParaRPr lang="en-US" dirty="0"/>
          </a:p>
        </p:txBody>
      </p:sp>
      <p:sp>
        <p:nvSpPr>
          <p:cNvPr id="3" name="ZoneTexte 2"/>
          <p:cNvSpPr txBox="1"/>
          <p:nvPr/>
        </p:nvSpPr>
        <p:spPr>
          <a:xfrm>
            <a:off x="731520" y="509451"/>
            <a:ext cx="4370107" cy="461665"/>
          </a:xfrm>
          <a:prstGeom prst="rect">
            <a:avLst/>
          </a:prstGeom>
          <a:noFill/>
        </p:spPr>
        <p:txBody>
          <a:bodyPr wrap="none" rtlCol="0">
            <a:spAutoFit/>
          </a:bodyPr>
          <a:lstStyle/>
          <a:p>
            <a:pPr marL="342900" indent="-342900">
              <a:buFont typeface="Wingdings" panose="05000000000000000000" pitchFamily="2" charset="2"/>
              <a:buChar char="v"/>
            </a:pPr>
            <a:r>
              <a:rPr lang="fr-FR" sz="2400" b="1" u="sng" dirty="0" smtClean="0">
                <a:solidFill>
                  <a:schemeClr val="accent4">
                    <a:lumMod val="75000"/>
                  </a:schemeClr>
                </a:solidFill>
                <a:latin typeface="Times New Roman" panose="02020603050405020304" pitchFamily="18" charset="0"/>
                <a:cs typeface="Times New Roman" panose="02020603050405020304" pitchFamily="18" charset="0"/>
              </a:rPr>
              <a:t>Gestion de Base de Données :</a:t>
            </a:r>
            <a:endParaRPr lang="en-US" sz="2400" b="1" u="sng"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3446" y="910266"/>
            <a:ext cx="2336075" cy="1206973"/>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9521" y="3148948"/>
            <a:ext cx="3657854" cy="2585645"/>
          </a:xfrm>
          <a:prstGeom prst="rect">
            <a:avLst/>
          </a:prstGeom>
        </p:spPr>
      </p:pic>
    </p:spTree>
    <p:extLst>
      <p:ext uri="{BB962C8B-B14F-4D97-AF65-F5344CB8AC3E}">
        <p14:creationId xmlns:p14="http://schemas.microsoft.com/office/powerpoint/2010/main" val="352084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03027" y="610978"/>
            <a:ext cx="11187953"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v"/>
            </a:pP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Expliquez</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le </a:t>
            </a: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rôle</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de </a:t>
            </a: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chaque</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table :</a:t>
            </a:r>
            <a:r>
              <a:rPr kumimoji="0" lang="en-US" altLang="en-US" sz="2400" b="0" i="0" strike="noStrike" cap="none" normalizeH="0" baseline="0" dirty="0" smtClean="0">
                <a:ln>
                  <a:noFill/>
                </a:ln>
                <a:solidFill>
                  <a:schemeClr val="accent2">
                    <a:lumMod val="75000"/>
                  </a:schemeClr>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Chaque</a:t>
            </a:r>
            <a:r>
              <a:rPr kumimoji="0" lang="en-US" altLang="en-US" b="0" i="0" u="none" strike="noStrike" cap="none" normalizeH="0" baseline="0" dirty="0" smtClean="0">
                <a:ln>
                  <a:noFill/>
                </a:ln>
                <a:solidFill>
                  <a:schemeClr val="tx1"/>
                </a:solidFill>
                <a:effectLst/>
                <a:cs typeface="Times New Roman" panose="02020603050405020304" pitchFamily="18" charset="0"/>
              </a:rPr>
              <a:t> table </a:t>
            </a:r>
            <a:r>
              <a:rPr lang="en-US" altLang="en-US" dirty="0" err="1" smtClean="0">
                <a:cs typeface="Times New Roman" panose="02020603050405020304" pitchFamily="18" charset="0"/>
              </a:rPr>
              <a:t>stocke</a:t>
            </a:r>
            <a:r>
              <a:rPr lang="en-US" altLang="en-US" dirty="0" smtClean="0">
                <a:cs typeface="Times New Roman" panose="02020603050405020304" pitchFamily="18" charset="0"/>
              </a:rPr>
              <a:t> </a:t>
            </a:r>
            <a:r>
              <a:rPr lang="en-US" altLang="en-US" dirty="0">
                <a:cs typeface="Times New Roman" panose="02020603050405020304" pitchFamily="18" charset="0"/>
              </a:rPr>
              <a:t>les informations des grands-parents </a:t>
            </a:r>
            <a:endParaRPr lang="en-US" altLang="en-US" dirty="0" smtClean="0">
              <a:cs typeface="Times New Roman" panose="02020603050405020304" pitchFamily="18" charset="0"/>
            </a:endParaRPr>
          </a:p>
          <a:p>
            <a:pPr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lang="en-US" altLang="en-US" dirty="0">
                <a:cs typeface="Times New Roman" panose="02020603050405020304" pitchFamily="18" charset="0"/>
              </a:rPr>
              <a:t>ID, nom, âge, infos, avatar). </a:t>
            </a: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strike="noStrike" cap="none" normalizeH="0" baseline="0" dirty="0" err="1" smtClean="0">
                <a:ln>
                  <a:noFill/>
                </a:ln>
                <a:solidFill>
                  <a:schemeClr val="accent5">
                    <a:lumMod val="75000"/>
                  </a:schemeClr>
                </a:solidFill>
                <a:effectLst/>
                <a:cs typeface="Times New Roman" panose="02020603050405020304" pitchFamily="18" charset="0"/>
              </a:rPr>
              <a:t>grand_parents</a:t>
            </a:r>
            <a:r>
              <a:rPr kumimoji="0" lang="en-US" altLang="en-US" sz="2000" b="0" i="0" strike="noStrike" cap="none" normalizeH="0" baseline="0" dirty="0" smtClean="0">
                <a:ln>
                  <a:noFill/>
                </a:ln>
                <a:solidFill>
                  <a:schemeClr val="accent5">
                    <a:lumMod val="75000"/>
                  </a:schemeClr>
                </a:solidFill>
                <a:effectLst/>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parents</a:t>
            </a: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strike="noStrike" cap="none" normalizeH="0" baseline="0" dirty="0" smtClean="0">
                <a:ln>
                  <a:noFill/>
                </a:ln>
                <a:solidFill>
                  <a:schemeClr val="accent5">
                    <a:lumMod val="75000"/>
                  </a:schemeClr>
                </a:solidFill>
                <a:effectLst/>
                <a:cs typeface="Times New Roman" panose="02020603050405020304" pitchFamily="18" charset="0"/>
              </a:rPr>
              <a:t>oncle1_tante1 et oncle2_tante2: </a:t>
            </a:r>
            <a:r>
              <a:rPr kumimoji="0" lang="en-US" altLang="en-US" b="0" i="0" u="none" strike="noStrike" cap="none" normalizeH="0" baseline="0" dirty="0" smtClean="0">
                <a:ln>
                  <a:noFill/>
                </a:ln>
                <a:solidFill>
                  <a:schemeClr val="tx1"/>
                </a:solidFill>
                <a:effectLst/>
                <a:cs typeface="Times New Roman" panose="02020603050405020304" pitchFamily="18" charset="0"/>
              </a:rPr>
              <a:t>Tables </a:t>
            </a:r>
            <a:r>
              <a:rPr kumimoji="0" lang="en-US" altLang="en-US" b="0" i="0" u="none" strike="noStrike" cap="none" normalizeH="0" baseline="0" dirty="0" err="1" smtClean="0">
                <a:ln>
                  <a:noFill/>
                </a:ln>
                <a:solidFill>
                  <a:schemeClr val="tx1"/>
                </a:solidFill>
                <a:effectLst/>
                <a:cs typeface="Times New Roman" panose="02020603050405020304" pitchFamily="18" charset="0"/>
              </a:rPr>
              <a:t>spécifiques</a:t>
            </a:r>
            <a:r>
              <a:rPr kumimoji="0" lang="en-US" altLang="en-US" b="0" i="0" u="none" strike="noStrike" cap="none" normalizeH="0" baseline="0" dirty="0" smtClean="0">
                <a:ln>
                  <a:noFill/>
                </a:ln>
                <a:solidFill>
                  <a:schemeClr val="tx1"/>
                </a:solidFill>
                <a:effectLst/>
                <a:cs typeface="Times New Roman" panose="02020603050405020304" pitchFamily="18" charset="0"/>
              </a:rPr>
              <a:t> pour les oncles et tantes, </a:t>
            </a:r>
          </a:p>
          <a:p>
            <a:pPr lvl="2"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qui </a:t>
            </a:r>
            <a:r>
              <a:rPr kumimoji="0" lang="en-US" altLang="en-US" b="0" i="0" u="none" strike="noStrike" cap="none" normalizeH="0" baseline="0" dirty="0" err="1" smtClean="0">
                <a:ln>
                  <a:noFill/>
                </a:ln>
                <a:solidFill>
                  <a:schemeClr val="tx1"/>
                </a:solidFill>
                <a:effectLst/>
                <a:cs typeface="Times New Roman" panose="02020603050405020304" pitchFamily="18" charset="0"/>
              </a:rPr>
              <a:t>sont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aussi</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considérés</a:t>
            </a:r>
            <a:r>
              <a:rPr kumimoji="0" lang="en-US" altLang="en-US" b="0" i="0" u="none" strike="noStrike" cap="none" normalizeH="0" baseline="0" dirty="0" smtClean="0">
                <a:ln>
                  <a:noFill/>
                </a:ln>
                <a:solidFill>
                  <a:schemeClr val="tx1"/>
                </a:solidFill>
                <a:effectLst/>
                <a:cs typeface="Times New Roman" panose="02020603050405020304" pitchFamily="18" charset="0"/>
              </a:rPr>
              <a:t> comme "Parents" </a:t>
            </a:r>
            <a:r>
              <a:rPr kumimoji="0" lang="en-US" altLang="en-US" b="0" i="0" u="none" strike="noStrike" cap="none" normalizeH="0" baseline="0" dirty="0" err="1" smtClean="0">
                <a:ln>
                  <a:noFill/>
                </a:ln>
                <a:solidFill>
                  <a:schemeClr val="tx1"/>
                </a:solidFill>
                <a:effectLst/>
                <a:cs typeface="Times New Roman" panose="02020603050405020304" pitchFamily="18" charset="0"/>
              </a:rPr>
              <a:t>dans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votre</a:t>
            </a:r>
            <a:r>
              <a:rPr kumimoji="0" lang="en-US" altLang="en-US" b="0" i="0" u="none" strike="noStrike" cap="none" normalizeH="0" baseline="0" dirty="0" smtClean="0">
                <a:ln>
                  <a:noFill/>
                </a:ln>
                <a:solidFill>
                  <a:schemeClr val="tx1"/>
                </a:solidFill>
                <a:effectLst/>
                <a:cs typeface="Times New Roman" panose="02020603050405020304" pitchFamily="18" charset="0"/>
              </a:rPr>
              <a:t> application Python. </a:t>
            </a: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u="none" strike="noStrike" cap="none" normalizeH="0" baseline="0" dirty="0" err="1" smtClean="0">
                <a:ln>
                  <a:noFill/>
                </a:ln>
                <a:solidFill>
                  <a:schemeClr val="accent5">
                    <a:lumMod val="75000"/>
                  </a:schemeClr>
                </a:solidFill>
                <a:effectLst/>
                <a:cs typeface="Times New Roman" panose="02020603050405020304" pitchFamily="18" charset="0"/>
              </a:rPr>
              <a:t>moi_et_ma_soeur</a:t>
            </a:r>
            <a:r>
              <a:rPr kumimoji="0" lang="en-US" altLang="en-US" sz="2000" b="0" i="0" u="none" strike="noStrike" cap="none" normalizeH="0" baseline="0" dirty="0" smtClean="0">
                <a:ln>
                  <a:noFill/>
                </a:ln>
                <a:solidFill>
                  <a:schemeClr val="accent5">
                    <a:lumMod val="75000"/>
                  </a:schemeClr>
                </a:solidFill>
                <a:effectLst/>
                <a:cs typeface="Times New Roman" panose="02020603050405020304" pitchFamily="18" charset="0"/>
              </a:rPr>
              <a:t>, cousine_1_cousin_1, cousine_2_3: </a:t>
            </a:r>
            <a:r>
              <a:rPr kumimoji="0" lang="en-US" altLang="en-US" b="0" i="0" u="none" strike="noStrike" cap="none" normalizeH="0" baseline="0" dirty="0" smtClean="0">
                <a:ln>
                  <a:noFill/>
                </a:ln>
                <a:solidFill>
                  <a:schemeClr val="tx1"/>
                </a:solidFill>
                <a:effectLst/>
                <a:cs typeface="Times New Roman" panose="02020603050405020304" pitchFamily="18" charset="0"/>
              </a:rPr>
              <a:t>Tables pour les enfants de la génération </a:t>
            </a:r>
          </a:p>
          <a:p>
            <a:pPr lvl="2"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la plus </a:t>
            </a:r>
            <a:r>
              <a:rPr kumimoji="0" lang="en-US" altLang="en-US" b="0" i="0" u="none" strike="noStrike" cap="none" normalizeH="0" baseline="0" dirty="0" err="1" smtClean="0">
                <a:ln>
                  <a:noFill/>
                </a:ln>
                <a:solidFill>
                  <a:schemeClr val="tx1"/>
                </a:solidFill>
                <a:effectLst/>
                <a:cs typeface="Times New Roman" panose="02020603050405020304" pitchFamily="18" charset="0"/>
              </a:rPr>
              <a:t>jeune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classées</a:t>
            </a:r>
            <a:r>
              <a:rPr kumimoji="0" lang="en-US" altLang="en-US" b="0" i="0" u="none" strike="noStrike" cap="none" normalizeH="0" baseline="0" dirty="0" smtClean="0">
                <a:ln>
                  <a:noFill/>
                </a:ln>
                <a:solidFill>
                  <a:schemeClr val="tx1"/>
                </a:solidFill>
                <a:effectLst/>
                <a:cs typeface="Times New Roman" panose="02020603050405020304" pitchFamily="18" charset="0"/>
              </a:rPr>
              <a:t> par </a:t>
            </a:r>
            <a:r>
              <a:rPr kumimoji="0" lang="en-US" altLang="en-US" b="0" i="0" u="none" strike="noStrike" cap="none" normalizeH="0" baseline="0" dirty="0" err="1" smtClean="0">
                <a:ln>
                  <a:noFill/>
                </a:ln>
                <a:solidFill>
                  <a:schemeClr val="tx1"/>
                </a:solidFill>
                <a:effectLst/>
                <a:cs typeface="Times New Roman" panose="02020603050405020304" pitchFamily="18" charset="0"/>
              </a:rPr>
              <a:t>groupes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familiaux</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err="1" smtClean="0">
                <a:ln>
                  <a:noFill/>
                </a:ln>
                <a:solidFill>
                  <a:schemeClr val="accent6">
                    <a:lumMod val="75000"/>
                  </a:schemeClr>
                </a:solidFill>
                <a:effectLst/>
                <a:cs typeface="Times New Roman" panose="02020603050405020304" pitchFamily="18" charset="0"/>
              </a:rPr>
              <a:t>personnes</a:t>
            </a:r>
            <a:r>
              <a:rPr kumimoji="0" lang="en-US" altLang="en-US" b="1" i="0" u="none" strike="noStrike" cap="none" normalizeH="0" baseline="0" dirty="0" smtClean="0">
                <a:ln>
                  <a:noFill/>
                </a:ln>
                <a:solidFill>
                  <a:schemeClr val="tx1"/>
                </a:solidFill>
                <a:effectLst/>
                <a:cs typeface="Times New Roman" panose="02020603050405020304" pitchFamily="18" charset="0"/>
              </a:rPr>
              <a:t> (TABLE CENTRALE):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cs typeface="Times New Roman" panose="02020603050405020304" pitchFamily="18" charset="0"/>
              </a:rPr>
              <a:t>C'est</a:t>
            </a:r>
            <a:r>
              <a:rPr kumimoji="0" lang="en-US" altLang="en-US" b="0" i="0" u="none" strike="noStrike" cap="none" normalizeH="0" baseline="0" dirty="0" smtClean="0">
                <a:ln>
                  <a:noFill/>
                </a:ln>
                <a:solidFill>
                  <a:schemeClr val="tx1"/>
                </a:solidFill>
                <a:effectLst/>
                <a:cs typeface="Times New Roman" panose="02020603050405020304" pitchFamily="18" charset="0"/>
              </a:rPr>
              <a:t> la table la plus </a:t>
            </a:r>
            <a:r>
              <a:rPr kumimoji="0" lang="en-US" altLang="en-US" b="0" i="0" u="none" strike="noStrike" cap="none" normalizeH="0" baseline="0" dirty="0" err="1" smtClean="0">
                <a:ln>
                  <a:noFill/>
                </a:ln>
                <a:solidFill>
                  <a:schemeClr val="tx1"/>
                </a:solidFill>
                <a:effectLst/>
                <a:cs typeface="Times New Roman" panose="02020603050405020304" pitchFamily="18" charset="0"/>
              </a:rPr>
              <a:t>importante</a:t>
            </a:r>
            <a:r>
              <a:rPr kumimoji="0" lang="en-US" altLang="en-US" b="0" i="0" u="none" strike="noStrike" cap="none" normalizeH="0" baseline="0" dirty="0" smtClean="0">
                <a:ln>
                  <a:noFill/>
                </a:ln>
                <a:solidFill>
                  <a:schemeClr val="tx1"/>
                </a:solidFill>
                <a:effectLst/>
                <a:cs typeface="Times New Roman" panose="02020603050405020304" pitchFamily="18" charset="0"/>
              </a:rPr>
              <a:t> pour la </a:t>
            </a:r>
            <a:r>
              <a:rPr kumimoji="0" lang="en-US" altLang="en-US" b="0" i="0" u="none" strike="noStrike" cap="none" normalizeH="0" baseline="0" dirty="0" err="1" smtClean="0">
                <a:ln>
                  <a:noFill/>
                </a:ln>
                <a:solidFill>
                  <a:schemeClr val="tx1"/>
                </a:solidFill>
                <a:effectLst/>
                <a:cs typeface="Times New Roman" panose="02020603050405020304" pitchFamily="18" charset="0"/>
              </a:rPr>
              <a:t>logique</a:t>
            </a:r>
            <a:r>
              <a:rPr kumimoji="0" lang="en-US" altLang="en-US" b="0" i="0" u="none" strike="noStrike" cap="none" normalizeH="0" baseline="0" dirty="0" smtClean="0">
                <a:ln>
                  <a:noFill/>
                </a:ln>
                <a:solidFill>
                  <a:schemeClr val="tx1"/>
                </a:solidFill>
                <a:effectLst/>
                <a:cs typeface="Times New Roman" panose="02020603050405020304" pitchFamily="18" charset="0"/>
              </a:rPr>
              <a:t> de </a:t>
            </a:r>
            <a:r>
              <a:rPr kumimoji="0" lang="en-US" altLang="en-US" b="0" i="0" u="none" strike="noStrike" cap="none" normalizeH="0" baseline="0" dirty="0" err="1" smtClean="0">
                <a:ln>
                  <a:noFill/>
                </a:ln>
                <a:solidFill>
                  <a:schemeClr val="tx1"/>
                </a:solidFill>
                <a:effectLst/>
                <a:cs typeface="Times New Roman" panose="02020603050405020304" pitchFamily="18" charset="0"/>
              </a:rPr>
              <a:t>l'arbre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cs typeface="Times New Roman" panose="02020603050405020304" pitchFamily="18" charset="0"/>
              </a:rPr>
              <a:t>Elle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contienne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toutes</a:t>
            </a:r>
            <a:r>
              <a:rPr kumimoji="0" lang="en-US" altLang="en-US" b="0" i="0" u="none" strike="noStrike" cap="none" normalizeH="0" baseline="0" dirty="0" smtClean="0">
                <a:ln>
                  <a:noFill/>
                </a:ln>
                <a:solidFill>
                  <a:schemeClr val="tx1"/>
                </a:solidFill>
                <a:effectLst/>
                <a:cs typeface="Times New Roman" panose="02020603050405020304" pitchFamily="18" charset="0"/>
              </a:rPr>
              <a:t> les </a:t>
            </a:r>
            <a:r>
              <a:rPr kumimoji="0" lang="en-US" altLang="en-US" b="0" i="0" u="none" strike="noStrike" cap="none" normalizeH="0" baseline="0" dirty="0" err="1" smtClean="0">
                <a:ln>
                  <a:noFill/>
                </a:ln>
                <a:solidFill>
                  <a:schemeClr val="tx1"/>
                </a:solidFill>
                <a:effectLst/>
                <a:cs typeface="Times New Roman" panose="02020603050405020304" pitchFamily="18" charset="0"/>
              </a:rPr>
              <a:t>personnes</a:t>
            </a:r>
            <a:r>
              <a:rPr kumimoji="0" lang="en-US" altLang="en-US" b="0" i="0" u="none" strike="noStrike" cap="none" normalizeH="0" baseline="0" dirty="0" smtClean="0">
                <a:ln>
                  <a:noFill/>
                </a:ln>
                <a:solidFill>
                  <a:schemeClr val="tx1"/>
                </a:solidFill>
                <a:effectLst/>
                <a:cs typeface="Times New Roman" panose="02020603050405020304" pitchFamily="18" charset="0"/>
              </a:rPr>
              <a:t> de </a:t>
            </a:r>
            <a:r>
              <a:rPr kumimoji="0" lang="en-US" altLang="en-US" b="0" i="0" u="none" strike="noStrike" cap="none" normalizeH="0" baseline="0" dirty="0" err="1" smtClean="0">
                <a:ln>
                  <a:noFill/>
                </a:ln>
                <a:solidFill>
                  <a:schemeClr val="tx1"/>
                </a:solidFill>
                <a:effectLst/>
                <a:cs typeface="Times New Roman" panose="02020603050405020304" pitchFamily="18" charset="0"/>
              </a:rPr>
              <a:t>l'arbre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accent6">
                  <a:lumMod val="75000"/>
                </a:schemeClr>
              </a:solidFill>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chemeClr val="accent6">
                    <a:lumMod val="75000"/>
                  </a:schemeClr>
                </a:solidFill>
                <a:effectLst/>
                <a:cs typeface="Times New Roman" panose="02020603050405020304" pitchFamily="18" charset="0"/>
              </a:rPr>
              <a:t>users</a:t>
            </a:r>
            <a:r>
              <a:rPr kumimoji="0" lang="en-US" altLang="en-US" b="1"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Utilisée</a:t>
            </a:r>
            <a:r>
              <a:rPr kumimoji="0" lang="en-US" altLang="en-US" b="0" i="0" u="none" strike="noStrike" cap="none" normalizeH="0" baseline="0" dirty="0" smtClean="0">
                <a:ln>
                  <a:noFill/>
                </a:ln>
                <a:solidFill>
                  <a:schemeClr val="tx1"/>
                </a:solidFill>
                <a:effectLst/>
                <a:cs typeface="Times New Roman" panose="02020603050405020304" pitchFamily="18" charset="0"/>
              </a:rPr>
              <a:t> pour la </a:t>
            </a:r>
            <a:r>
              <a:rPr kumimoji="0" lang="en-US" altLang="en-US" b="0" i="0" u="none" strike="noStrike" cap="none" normalizeH="0" baseline="0" dirty="0" err="1" smtClean="0">
                <a:ln>
                  <a:noFill/>
                </a:ln>
                <a:solidFill>
                  <a:schemeClr val="tx1"/>
                </a:solidFill>
                <a:effectLst/>
                <a:cs typeface="Times New Roman" panose="02020603050405020304" pitchFamily="18" charset="0"/>
              </a:rPr>
              <a:t>gestion</a:t>
            </a:r>
            <a:r>
              <a:rPr kumimoji="0" lang="en-US" altLang="en-US" b="0" i="0" u="none" strike="noStrike" cap="none" normalizeH="0" baseline="0" dirty="0" smtClean="0">
                <a:ln>
                  <a:noFill/>
                </a:ln>
                <a:solidFill>
                  <a:schemeClr val="tx1"/>
                </a:solidFill>
                <a:effectLst/>
                <a:cs typeface="Times New Roman" panose="02020603050405020304" pitchFamily="18" charset="0"/>
              </a:rPr>
              <a:t> des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utilisateurs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connexion</a:t>
            </a:r>
            <a:r>
              <a:rPr kumimoji="0" lang="en-US" altLang="en-US" b="0" i="0" u="none" strike="noStrike" cap="none" normalizeH="0" baseline="0" dirty="0" smtClean="0">
                <a:ln>
                  <a:noFill/>
                </a:ln>
                <a:solidFill>
                  <a:schemeClr val="tx1"/>
                </a:solidFill>
                <a:effectLst/>
                <a:cs typeface="Times New Roman" panose="02020603050405020304" pitchFamily="18" charset="0"/>
              </a:rPr>
              <a:t>, etc.), </a:t>
            </a:r>
            <a:r>
              <a:rPr kumimoji="0" lang="en-US" altLang="en-US" b="0" i="0" u="none" strike="noStrike" cap="none" normalizeH="0" baseline="0" dirty="0" err="1" smtClean="0">
                <a:ln>
                  <a:noFill/>
                </a:ln>
                <a:solidFill>
                  <a:schemeClr val="tx1"/>
                </a:solidFill>
                <a:effectLst/>
                <a:cs typeface="Times New Roman" panose="02020603050405020304" pitchFamily="18" charset="0"/>
              </a:rPr>
              <a:t>si</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c'est</a:t>
            </a:r>
            <a:r>
              <a:rPr kumimoji="0" lang="en-US" altLang="en-US" b="0" i="0" u="none" strike="noStrike" cap="none" normalizeH="0" baseline="0" dirty="0" smtClean="0">
                <a:ln>
                  <a:noFill/>
                </a:ln>
                <a:solidFill>
                  <a:schemeClr val="tx1"/>
                </a:solidFill>
                <a:effectLst/>
                <a:cs typeface="Times New Roman" panose="02020603050405020304" pitchFamily="18" charset="0"/>
              </a:rPr>
              <a:t> pertinent pour </a:t>
            </a:r>
            <a:r>
              <a:rPr kumimoji="0" lang="en-US" altLang="en-US" b="0" i="0" u="none" strike="noStrike" cap="none" normalizeH="0" baseline="0" dirty="0" err="1" smtClean="0">
                <a:ln>
                  <a:noFill/>
                </a:ln>
                <a:solidFill>
                  <a:schemeClr val="tx1"/>
                </a:solidFill>
                <a:effectLst/>
                <a:cs typeface="Times New Roman" panose="02020603050405020304" pitchFamily="18" charset="0"/>
              </a:rPr>
              <a:t>votre</a:t>
            </a:r>
            <a:r>
              <a:rPr kumimoji="0" lang="en-US" altLang="en-US" b="0" i="0" u="none" strike="noStrike" cap="none" normalizeH="0" baseline="0" dirty="0" smtClean="0">
                <a:ln>
                  <a:noFill/>
                </a:ln>
                <a:solidFill>
                  <a:schemeClr val="tx1"/>
                </a:solidFill>
                <a:effectLst/>
                <a:cs typeface="Times New Roman" panose="02020603050405020304" pitchFamily="18" charset="0"/>
              </a:rPr>
              <a:t>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p:txBody>
      </p:sp>
    </p:spTree>
    <p:extLst>
      <p:ext uri="{BB962C8B-B14F-4D97-AF65-F5344CB8AC3E}">
        <p14:creationId xmlns:p14="http://schemas.microsoft.com/office/powerpoint/2010/main" val="3477146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4200" y="1031944"/>
            <a:ext cx="10445931" cy="2585323"/>
          </a:xfrm>
          <a:prstGeom prst="rect">
            <a:avLst/>
          </a:prstGeom>
        </p:spPr>
        <p:txBody>
          <a:bodyPr wrap="square">
            <a:spAutoFit/>
          </a:bodyPr>
          <a:lstStyle/>
          <a:p>
            <a:pPr marL="285750" indent="-285750" eaLnBrk="0" fontAlgn="base" hangingPunct="0">
              <a:spcBef>
                <a:spcPct val="0"/>
              </a:spcBef>
              <a:spcAft>
                <a:spcPct val="0"/>
              </a:spcAft>
              <a:buFont typeface="Wingdings" panose="05000000000000000000" pitchFamily="2" charset="2"/>
              <a:buChar char="q"/>
            </a:pPr>
            <a:r>
              <a:rPr lang="en-US" altLang="en-US" b="1" dirty="0" err="1">
                <a:solidFill>
                  <a:schemeClr val="accent6">
                    <a:lumMod val="75000"/>
                  </a:schemeClr>
                </a:solidFill>
                <a:cs typeface="Times New Roman" panose="02020603050405020304" pitchFamily="18" charset="0"/>
              </a:rPr>
              <a:t>Clés</a:t>
            </a:r>
            <a:r>
              <a:rPr lang="en-US" altLang="en-US" b="1" dirty="0">
                <a:solidFill>
                  <a:schemeClr val="accent6">
                    <a:lumMod val="75000"/>
                  </a:schemeClr>
                </a:solidFill>
                <a:cs typeface="Times New Roman" panose="02020603050405020304" pitchFamily="18" charset="0"/>
              </a:rPr>
              <a:t> </a:t>
            </a:r>
            <a:r>
              <a:rPr lang="en-US" altLang="en-US" b="1" dirty="0" err="1">
                <a:solidFill>
                  <a:schemeClr val="accent6">
                    <a:lumMod val="75000"/>
                  </a:schemeClr>
                </a:solidFill>
                <a:cs typeface="Times New Roman" panose="02020603050405020304" pitchFamily="18" charset="0"/>
              </a:rPr>
              <a:t>étrangères</a:t>
            </a:r>
            <a:r>
              <a:rPr lang="en-US" altLang="en-US" b="1" dirty="0">
                <a:solidFill>
                  <a:schemeClr val="accent6">
                    <a:lumMod val="75000"/>
                  </a:schemeClr>
                </a:solidFill>
                <a:cs typeface="Times New Roman" panose="02020603050405020304" pitchFamily="18" charset="0"/>
              </a:rPr>
              <a:t> </a:t>
            </a:r>
            <a:r>
              <a:rPr lang="en-US" altLang="en-US" b="1" dirty="0" smtClean="0">
                <a:solidFill>
                  <a:schemeClr val="accent6">
                    <a:lumMod val="75000"/>
                  </a:schemeClr>
                </a:solidFill>
                <a:cs typeface="Times New Roman" panose="02020603050405020304" pitchFamily="18" charset="0"/>
              </a:rPr>
              <a:t>: </a:t>
            </a:r>
          </a:p>
          <a:p>
            <a:pPr marL="742950" lvl="1" indent="-285750" eaLnBrk="0" fontAlgn="base" hangingPunct="0">
              <a:spcBef>
                <a:spcPct val="0"/>
              </a:spcBef>
              <a:spcAft>
                <a:spcPct val="0"/>
              </a:spcAft>
              <a:buFont typeface="Wingdings" panose="05000000000000000000" pitchFamily="2" charset="2"/>
              <a:buChar char="Ø"/>
            </a:pPr>
            <a:r>
              <a:rPr lang="en-US" altLang="en-US" dirty="0" smtClean="0">
                <a:cs typeface="Times New Roman" panose="02020603050405020304" pitchFamily="18" charset="0"/>
              </a:rPr>
              <a:t>Les </a:t>
            </a:r>
            <a:r>
              <a:rPr lang="en-US" altLang="en-US" dirty="0" err="1" smtClean="0">
                <a:cs typeface="Times New Roman" panose="02020603050405020304" pitchFamily="18" charset="0"/>
              </a:rPr>
              <a:t>clés</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étrangeres</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id_pee</a:t>
            </a:r>
            <a:r>
              <a:rPr lang="en-US" altLang="en-US" dirty="0" smtClean="0">
                <a:cs typeface="Times New Roman" panose="02020603050405020304" pitchFamily="18" charset="0"/>
              </a:rPr>
              <a:t> et </a:t>
            </a:r>
            <a:r>
              <a:rPr lang="en-US" altLang="en-US" dirty="0" err="1" smtClean="0">
                <a:cs typeface="Times New Roman" panose="02020603050405020304" pitchFamily="18" charset="0"/>
              </a:rPr>
              <a:t>id_mer</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sont</a:t>
            </a:r>
            <a:r>
              <a:rPr lang="en-US" altLang="en-US" dirty="0" smtClean="0">
                <a:cs typeface="Times New Roman" panose="02020603050405020304" pitchFamily="18" charset="0"/>
              </a:rPr>
              <a:t> la base de la structure </a:t>
            </a:r>
            <a:r>
              <a:rPr lang="en-US" altLang="en-US" dirty="0" err="1" smtClean="0">
                <a:cs typeface="Times New Roman" panose="02020603050405020304" pitchFamily="18" charset="0"/>
              </a:rPr>
              <a:t>relationnelle</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familiale</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Elles</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permettent</a:t>
            </a:r>
            <a:r>
              <a:rPr lang="en-US" altLang="en-US" dirty="0" smtClean="0">
                <a:cs typeface="Times New Roman" panose="02020603050405020304" pitchFamily="18" charset="0"/>
              </a:rPr>
              <a:t> de </a:t>
            </a:r>
            <a:r>
              <a:rPr lang="en-US" altLang="en-US" dirty="0" err="1" smtClean="0">
                <a:cs typeface="Times New Roman" panose="02020603050405020304" pitchFamily="18" charset="0"/>
              </a:rPr>
              <a:t>construire</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automatiquement</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l’arbre</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généalogique</a:t>
            </a:r>
            <a:r>
              <a:rPr lang="en-US" altLang="en-US" dirty="0" smtClean="0">
                <a:cs typeface="Times New Roman" panose="02020603050405020304" pitchFamily="18" charset="0"/>
              </a:rPr>
              <a:t>, de </a:t>
            </a:r>
            <a:r>
              <a:rPr lang="en-US" altLang="en-US" dirty="0" err="1" smtClean="0">
                <a:cs typeface="Times New Roman" panose="02020603050405020304" pitchFamily="18" charset="0"/>
              </a:rPr>
              <a:t>manière</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ascendante</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retrouver</a:t>
            </a:r>
            <a:r>
              <a:rPr lang="en-US" altLang="en-US" dirty="0" smtClean="0">
                <a:cs typeface="Times New Roman" panose="02020603050405020304" pitchFamily="18" charset="0"/>
              </a:rPr>
              <a:t> les parents) et </a:t>
            </a:r>
            <a:r>
              <a:rPr lang="en-US" altLang="en-US" dirty="0" err="1" smtClean="0">
                <a:cs typeface="Times New Roman" panose="02020603050405020304" pitchFamily="18" charset="0"/>
              </a:rPr>
              <a:t>descendante</a:t>
            </a:r>
            <a:r>
              <a:rPr lang="en-US" altLang="en-US" dirty="0" smtClean="0">
                <a:cs typeface="Times New Roman" panose="02020603050405020304" pitchFamily="18" charset="0"/>
              </a:rPr>
              <a:t> (</a:t>
            </a:r>
            <a:r>
              <a:rPr lang="en-US" altLang="en-US" dirty="0" err="1" smtClean="0">
                <a:cs typeface="Times New Roman" panose="02020603050405020304" pitchFamily="18" charset="0"/>
              </a:rPr>
              <a:t>retrouver</a:t>
            </a:r>
            <a:r>
              <a:rPr lang="en-US" altLang="en-US" dirty="0" smtClean="0">
                <a:cs typeface="Times New Roman" panose="02020603050405020304" pitchFamily="18" charset="0"/>
              </a:rPr>
              <a:t> les </a:t>
            </a:r>
            <a:r>
              <a:rPr lang="en-US" altLang="en-US" dirty="0" err="1" smtClean="0">
                <a:cs typeface="Times New Roman" panose="02020603050405020304" pitchFamily="18" charset="0"/>
              </a:rPr>
              <a:t>enfants</a:t>
            </a:r>
            <a:r>
              <a:rPr lang="en-US" altLang="en-US" dirty="0" smtClean="0">
                <a:cs typeface="Times New Roman" panose="02020603050405020304" pitchFamily="18" charset="0"/>
              </a:rPr>
              <a:t>).</a:t>
            </a:r>
          </a:p>
          <a:p>
            <a:pPr lvl="1" eaLnBrk="0" fontAlgn="base" hangingPunct="0">
              <a:spcBef>
                <a:spcPct val="0"/>
              </a:spcBef>
              <a:spcAft>
                <a:spcPct val="0"/>
              </a:spcAft>
            </a:pPr>
            <a:endParaRPr lang="en-US" altLang="en-US" dirty="0" smtClean="0">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q"/>
            </a:pPr>
            <a:r>
              <a:rPr lang="fr-FR" altLang="en-US" b="1" dirty="0" err="1" smtClean="0">
                <a:solidFill>
                  <a:schemeClr val="accent6">
                    <a:lumMod val="75000"/>
                  </a:schemeClr>
                </a:solidFill>
                <a:cs typeface="Times New Roman" panose="02020603050405020304" pitchFamily="18" charset="0"/>
              </a:rPr>
              <a:t>id_conjoint</a:t>
            </a:r>
            <a:r>
              <a:rPr lang="fr-FR" altLang="en-US" b="1" dirty="0" smtClean="0">
                <a:solidFill>
                  <a:schemeClr val="accent6">
                    <a:lumMod val="75000"/>
                  </a:schemeClr>
                </a:solidFill>
                <a:cs typeface="Times New Roman" panose="02020603050405020304" pitchFamily="18" charset="0"/>
              </a:rPr>
              <a:t> : </a:t>
            </a:r>
          </a:p>
          <a:p>
            <a:pPr marL="2114550" lvl="4" indent="-285750" eaLnBrk="0" fontAlgn="base" hangingPunct="0">
              <a:spcBef>
                <a:spcPct val="0"/>
              </a:spcBef>
              <a:spcAft>
                <a:spcPct val="0"/>
              </a:spcAft>
              <a:buFont typeface="Wingdings" panose="05000000000000000000" pitchFamily="2" charset="2"/>
              <a:buChar char="Ø"/>
            </a:pPr>
            <a:r>
              <a:rPr lang="fr-FR" altLang="en-US" dirty="0" smtClean="0">
                <a:cs typeface="Times New Roman" panose="02020603050405020304" pitchFamily="18" charset="0"/>
              </a:rPr>
              <a:t>Permet de relier les couples (mariés)</a:t>
            </a:r>
          </a:p>
          <a:p>
            <a:pPr marL="2114550" lvl="4" indent="-285750" eaLnBrk="0" fontAlgn="base" hangingPunct="0">
              <a:spcBef>
                <a:spcPct val="0"/>
              </a:spcBef>
              <a:spcAft>
                <a:spcPct val="0"/>
              </a:spcAft>
              <a:buFont typeface="Wingdings" panose="05000000000000000000" pitchFamily="2" charset="2"/>
              <a:buChar char="Ø"/>
            </a:pPr>
            <a:r>
              <a:rPr lang="fr-FR" altLang="en-US" dirty="0" smtClean="0">
                <a:cs typeface="Times New Roman" panose="02020603050405020304" pitchFamily="18" charset="0"/>
              </a:rPr>
              <a:t>Utile pour dessiner un trait horizontale entre deux </a:t>
            </a:r>
            <a:r>
              <a:rPr lang="fr-FR" altLang="en-US" dirty="0" err="1" smtClean="0">
                <a:cs typeface="Times New Roman" panose="02020603050405020304" pitchFamily="18" charset="0"/>
              </a:rPr>
              <a:t>presonnes</a:t>
            </a:r>
            <a:r>
              <a:rPr lang="fr-FR" altLang="en-US" dirty="0" smtClean="0">
                <a:cs typeface="Times New Roman" panose="02020603050405020304" pitchFamily="18" charset="0"/>
              </a:rPr>
              <a:t> liées</a:t>
            </a:r>
          </a:p>
          <a:p>
            <a:pPr marL="2114550" lvl="4" indent="-285750" eaLnBrk="0" fontAlgn="base" hangingPunct="0">
              <a:spcBef>
                <a:spcPct val="0"/>
              </a:spcBef>
              <a:spcAft>
                <a:spcPct val="0"/>
              </a:spcAft>
              <a:buFont typeface="Wingdings" panose="05000000000000000000" pitchFamily="2" charset="2"/>
              <a:buChar char="Ø"/>
            </a:pPr>
            <a:r>
              <a:rPr lang="fr-FR" altLang="en-US" dirty="0" smtClean="0">
                <a:cs typeface="Times New Roman" panose="02020603050405020304" pitchFamily="18" charset="0"/>
              </a:rPr>
              <a:t>Utile aussi pour trouver les conjoint d’une personne rapidement</a:t>
            </a:r>
            <a:endParaRPr lang="en-US" altLang="en-US" dirty="0" smtClean="0">
              <a:cs typeface="Times New Roman" panose="02020603050405020304" pitchFamily="18" charset="0"/>
            </a:endParaRPr>
          </a:p>
        </p:txBody>
      </p:sp>
    </p:spTree>
    <p:extLst>
      <p:ext uri="{BB962C8B-B14F-4D97-AF65-F5344CB8AC3E}">
        <p14:creationId xmlns:p14="http://schemas.microsoft.com/office/powerpoint/2010/main" val="16247017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1092</TotalTime>
  <Words>902</Words>
  <Application>Microsoft Office PowerPoint</Application>
  <PresentationFormat>Grand écran</PresentationFormat>
  <Paragraphs>160</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 Unicode MS</vt:lpstr>
      <vt:lpstr>Algerian</vt: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ZIDANE Dane</dc:creator>
  <cp:lastModifiedBy>ZIDANE Dane</cp:lastModifiedBy>
  <cp:revision>55</cp:revision>
  <dcterms:created xsi:type="dcterms:W3CDTF">2025-03-15T07:12:10Z</dcterms:created>
  <dcterms:modified xsi:type="dcterms:W3CDTF">2025-06-13T04:48:29Z</dcterms:modified>
</cp:coreProperties>
</file>