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350" r:id="rId5"/>
    <p:sldId id="352" r:id="rId6"/>
    <p:sldId id="373" r:id="rId7"/>
    <p:sldId id="374" r:id="rId8"/>
    <p:sldId id="375" r:id="rId9"/>
    <p:sldId id="37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790E7B-74FF-408E-9C8F-8AEFA70F2EFF}">
          <p14:sldIdLst>
            <p14:sldId id="350"/>
            <p14:sldId id="352"/>
            <p14:sldId id="373"/>
            <p14:sldId id="374"/>
            <p14:sldId id="375"/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78DFEC-5A58-4FFD-97DB-847567466F56}" v="178" dt="2021-12-06T00:25:51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7427" autoAdjust="0"/>
  </p:normalViewPr>
  <p:slideViewPr>
    <p:cSldViewPr snapToGrid="0">
      <p:cViewPr varScale="1">
        <p:scale>
          <a:sx n="78" d="100"/>
          <a:sy n="78" d="100"/>
        </p:scale>
        <p:origin x="106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4,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4,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4, 2021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4,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4,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4,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4,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4,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December 4, 2021</a:t>
            </a:fld>
            <a:endParaRPr 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December 4, 2021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1085316"/>
            <a:ext cx="5491571" cy="2544885"/>
          </a:xfrm>
        </p:spPr>
        <p:txBody>
          <a:bodyPr/>
          <a:lstStyle/>
          <a:p>
            <a:r>
              <a:rPr lang="en-US" dirty="0"/>
              <a:t>Will Your Company be Profitable?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Jason Melnik</a:t>
            </a:r>
            <a:r>
              <a:rPr lang="en-US" dirty="0"/>
              <a:t> </a:t>
            </a:r>
          </a:p>
          <a:p>
            <a:r>
              <a:rPr lang="en-US" dirty="0"/>
              <a:t>12/07/2021</a:t>
            </a:r>
          </a:p>
          <a:p>
            <a:r>
              <a:rPr lang="en-US" dirty="0"/>
              <a:t>DAT-115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127" y="0"/>
            <a:ext cx="2373746" cy="610863"/>
          </a:xfrm>
        </p:spPr>
        <p:txBody>
          <a:bodyPr anchor="b">
            <a:normAutofit/>
          </a:bodyPr>
          <a:lstStyle/>
          <a:p>
            <a:r>
              <a:rPr lang="en-US" dirty="0"/>
              <a:t>Data 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51C2E1-4A30-4A60-B076-26C5B343F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43" y="569026"/>
            <a:ext cx="10159113" cy="628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0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8423BF7-5B93-4213-B0DD-1A03A45B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7"/>
            <a:ext cx="12192528" cy="6858297"/>
          </a:xfrm>
          <a:prstGeom prst="rect">
            <a:avLst/>
          </a:prstGeom>
        </p:spPr>
      </p:pic>
      <p:sp>
        <p:nvSpPr>
          <p:cNvPr id="26" name="Title 2">
            <a:extLst>
              <a:ext uri="{FF2B5EF4-FFF2-40B4-BE49-F238E27FC236}">
                <a16:creationId xmlns:a16="http://schemas.microsoft.com/office/drawing/2014/main" id="{8AAF01B6-67E5-4F61-B898-59A9DA8D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428" y="489623"/>
            <a:ext cx="5669741" cy="610863"/>
          </a:xfrm>
        </p:spPr>
        <p:txBody>
          <a:bodyPr anchor="b">
            <a:normAutofit fontScale="90000"/>
          </a:bodyPr>
          <a:lstStyle/>
          <a:p>
            <a:r>
              <a:rPr lang="en-US" sz="3100" dirty="0"/>
              <a:t>Exploratory Data Analysis - Excel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3BB5FE1-79A6-425E-B32A-38191D10A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2120" y="1397006"/>
            <a:ext cx="4827178" cy="404216"/>
          </a:xfrm>
        </p:spPr>
        <p:txBody>
          <a:bodyPr>
            <a:normAutofit/>
          </a:bodyPr>
          <a:lstStyle/>
          <a:p>
            <a:r>
              <a:rPr lang="en-US" sz="2400" dirty="0"/>
              <a:t>Map Graph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00BBC98-62DC-4D9B-9A05-E514030644C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31525" y="1397006"/>
            <a:ext cx="4764829" cy="404216"/>
          </a:xfrm>
        </p:spPr>
        <p:txBody>
          <a:bodyPr>
            <a:normAutofit/>
          </a:bodyPr>
          <a:lstStyle/>
          <a:p>
            <a:r>
              <a:rPr lang="en-US" sz="2400" dirty="0"/>
              <a:t>Box and Whiskers Graph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F7FB843-60E9-4450-9A8F-6EDA6FBDD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798478"/>
            <a:ext cx="6197308" cy="4059237"/>
          </a:xfrm>
          <a:prstGeom prst="rect">
            <a:avLst/>
          </a:prstGeom>
          <a:noFill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A68F9F4-8510-4914-9D36-5B104E234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0" y="2798478"/>
            <a:ext cx="5829300" cy="4059522"/>
          </a:xfrm>
          <a:prstGeom prst="rect">
            <a:avLst/>
          </a:prstGeom>
          <a:noFill/>
        </p:spPr>
      </p:pic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4E887CE-1B96-464E-948E-E109F2ED0BE0}"/>
              </a:ext>
            </a:extLst>
          </p:cNvPr>
          <p:cNvSpPr txBox="1">
            <a:spLocks/>
          </p:cNvSpPr>
          <p:nvPr/>
        </p:nvSpPr>
        <p:spPr>
          <a:xfrm>
            <a:off x="1002121" y="2097742"/>
            <a:ext cx="4827178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This graph helps visualize which states have the most profits. 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C8EF16B-397F-4306-94E9-CFE72EFB95CE}"/>
              </a:ext>
            </a:extLst>
          </p:cNvPr>
          <p:cNvSpPr txBox="1">
            <a:spLocks/>
          </p:cNvSpPr>
          <p:nvPr/>
        </p:nvSpPr>
        <p:spPr>
          <a:xfrm>
            <a:off x="6331525" y="2097742"/>
            <a:ext cx="4827178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This graph helps visualize which sectors have the highest profits and averages.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B91CA-31FC-4C2F-B4E2-D88A9B7DFB2B}"/>
              </a:ext>
            </a:extLst>
          </p:cNvPr>
          <p:cNvSpPr/>
          <p:nvPr/>
        </p:nvSpPr>
        <p:spPr>
          <a:xfrm>
            <a:off x="1002121" y="1804213"/>
            <a:ext cx="2324100" cy="1037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981685-F29E-4A54-8105-6C28AE77ECB5}"/>
              </a:ext>
            </a:extLst>
          </p:cNvPr>
          <p:cNvSpPr/>
          <p:nvPr/>
        </p:nvSpPr>
        <p:spPr>
          <a:xfrm>
            <a:off x="6331525" y="1804213"/>
            <a:ext cx="2324100" cy="1037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1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8423BF7-5B93-4213-B0DD-1A03A45B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7"/>
            <a:ext cx="12192528" cy="6858297"/>
          </a:xfrm>
          <a:prstGeom prst="rect">
            <a:avLst/>
          </a:prstGeom>
        </p:spPr>
      </p:pic>
      <p:sp>
        <p:nvSpPr>
          <p:cNvPr id="26" name="Title 2">
            <a:extLst>
              <a:ext uri="{FF2B5EF4-FFF2-40B4-BE49-F238E27FC236}">
                <a16:creationId xmlns:a16="http://schemas.microsoft.com/office/drawing/2014/main" id="{8AAF01B6-67E5-4F61-B898-59A9DA8D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428" y="489623"/>
            <a:ext cx="5669741" cy="610863"/>
          </a:xfrm>
        </p:spPr>
        <p:txBody>
          <a:bodyPr anchor="b">
            <a:normAutofit/>
          </a:bodyPr>
          <a:lstStyle/>
          <a:p>
            <a:r>
              <a:rPr lang="en-US" sz="3100" dirty="0"/>
              <a:t>Exploratory Data Analysis – R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3BB5FE1-79A6-425E-B32A-38191D10A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2120" y="1397006"/>
            <a:ext cx="4827178" cy="404216"/>
          </a:xfrm>
        </p:spPr>
        <p:txBody>
          <a:bodyPr>
            <a:normAutofit/>
          </a:bodyPr>
          <a:lstStyle/>
          <a:p>
            <a:r>
              <a:rPr lang="en-US" sz="2400" dirty="0"/>
              <a:t>Histogram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00BBC98-62DC-4D9B-9A05-E514030644C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31525" y="1397006"/>
            <a:ext cx="4764829" cy="404216"/>
          </a:xfrm>
        </p:spPr>
        <p:txBody>
          <a:bodyPr>
            <a:normAutofit/>
          </a:bodyPr>
          <a:lstStyle/>
          <a:p>
            <a:r>
              <a:rPr lang="en-US" sz="2400" dirty="0"/>
              <a:t>Scatterplot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4E887CE-1B96-464E-948E-E109F2ED0BE0}"/>
              </a:ext>
            </a:extLst>
          </p:cNvPr>
          <p:cNvSpPr txBox="1">
            <a:spLocks/>
          </p:cNvSpPr>
          <p:nvPr/>
        </p:nvSpPr>
        <p:spPr>
          <a:xfrm>
            <a:off x="1002121" y="2097742"/>
            <a:ext cx="4827178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This graph shows us that most of the rank changes are between the -50 to 50 range. 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C8EF16B-397F-4306-94E9-CFE72EFB95CE}"/>
              </a:ext>
            </a:extLst>
          </p:cNvPr>
          <p:cNvSpPr txBox="1">
            <a:spLocks/>
          </p:cNvSpPr>
          <p:nvPr/>
        </p:nvSpPr>
        <p:spPr>
          <a:xfrm>
            <a:off x="6331525" y="2097742"/>
            <a:ext cx="4827178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This graph shows us that the lower your rank the lower your revenue is.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B91CA-31FC-4C2F-B4E2-D88A9B7DFB2B}"/>
              </a:ext>
            </a:extLst>
          </p:cNvPr>
          <p:cNvSpPr/>
          <p:nvPr/>
        </p:nvSpPr>
        <p:spPr>
          <a:xfrm>
            <a:off x="1002121" y="1804213"/>
            <a:ext cx="2324100" cy="1037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981685-F29E-4A54-8105-6C28AE77ECB5}"/>
              </a:ext>
            </a:extLst>
          </p:cNvPr>
          <p:cNvSpPr/>
          <p:nvPr/>
        </p:nvSpPr>
        <p:spPr>
          <a:xfrm>
            <a:off x="6331525" y="1804213"/>
            <a:ext cx="2324100" cy="1037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0E30FD-E11B-434B-9B18-C87292278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298" y="2784586"/>
            <a:ext cx="6362701" cy="4073414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D42D38-C598-4D7A-9860-D3D0FE5C9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98525"/>
            <a:ext cx="5347347" cy="3659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97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8423BF7-5B93-4213-B0DD-1A03A45B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" y="0"/>
            <a:ext cx="12191999" cy="6858297"/>
          </a:xfrm>
          <a:prstGeom prst="rect">
            <a:avLst/>
          </a:prstGeom>
        </p:spPr>
      </p:pic>
      <p:sp>
        <p:nvSpPr>
          <p:cNvPr id="26" name="Title 2">
            <a:extLst>
              <a:ext uri="{FF2B5EF4-FFF2-40B4-BE49-F238E27FC236}">
                <a16:creationId xmlns:a16="http://schemas.microsoft.com/office/drawing/2014/main" id="{8AAF01B6-67E5-4F61-B898-59A9DA8D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189" y="392923"/>
            <a:ext cx="2613618" cy="610863"/>
          </a:xfrm>
        </p:spPr>
        <p:txBody>
          <a:bodyPr anchor="b">
            <a:normAutofit/>
          </a:bodyPr>
          <a:lstStyle/>
          <a:p>
            <a:r>
              <a:rPr lang="en-US" sz="3100" dirty="0"/>
              <a:t>Classification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3BB5FE1-79A6-425E-B32A-38191D10A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2120" y="1397006"/>
            <a:ext cx="4827178" cy="404216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C5.0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A00BBC98-62DC-4D9B-9A05-E514030644C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31525" y="1397006"/>
            <a:ext cx="4764829" cy="404216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Random Forest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74E887CE-1B96-464E-948E-E109F2ED0BE0}"/>
              </a:ext>
            </a:extLst>
          </p:cNvPr>
          <p:cNvSpPr txBox="1">
            <a:spLocks/>
          </p:cNvSpPr>
          <p:nvPr/>
        </p:nvSpPr>
        <p:spPr>
          <a:xfrm>
            <a:off x="1002121" y="2097742"/>
            <a:ext cx="4827178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88.0%</a:t>
            </a:r>
            <a:endParaRPr lang="en-US" sz="160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C8EF16B-397F-4306-94E9-CFE72EFB95CE}"/>
              </a:ext>
            </a:extLst>
          </p:cNvPr>
          <p:cNvSpPr txBox="1">
            <a:spLocks/>
          </p:cNvSpPr>
          <p:nvPr/>
        </p:nvSpPr>
        <p:spPr>
          <a:xfrm>
            <a:off x="6331525" y="2097742"/>
            <a:ext cx="4827178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88.5%</a:t>
            </a:r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B91CA-31FC-4C2F-B4E2-D88A9B7DFB2B}"/>
              </a:ext>
            </a:extLst>
          </p:cNvPr>
          <p:cNvSpPr/>
          <p:nvPr/>
        </p:nvSpPr>
        <p:spPr>
          <a:xfrm>
            <a:off x="2253659" y="1804213"/>
            <a:ext cx="2324100" cy="1037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981685-F29E-4A54-8105-6C28AE77ECB5}"/>
              </a:ext>
            </a:extLst>
          </p:cNvPr>
          <p:cNvSpPr/>
          <p:nvPr/>
        </p:nvSpPr>
        <p:spPr>
          <a:xfrm>
            <a:off x="7583064" y="1793815"/>
            <a:ext cx="2324100" cy="10377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83D481-D7C7-4F63-A9DC-E7FC4A91B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3" y="2987104"/>
            <a:ext cx="5772965" cy="38021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719AEDE-42C7-4BD5-BC73-A87ECC599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926178"/>
            <a:ext cx="2309309" cy="12188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D433C56-A49B-443F-BDFD-DC7019CD2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5300" y="1845704"/>
            <a:ext cx="2175524" cy="11356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DB0DF27-F235-4612-BAC2-B6BE7437B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0978" y="2991549"/>
            <a:ext cx="6577873" cy="386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B363A0-F4D9-454D-95B0-8D1833385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576542"/>
            <a:ext cx="7753350" cy="41932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EC8B7D-1F99-4CBF-A6C9-E3EA64B6A66B}"/>
              </a:ext>
            </a:extLst>
          </p:cNvPr>
          <p:cNvSpPr/>
          <p:nvPr/>
        </p:nvSpPr>
        <p:spPr>
          <a:xfrm>
            <a:off x="324465" y="1170039"/>
            <a:ext cx="2418735" cy="16518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EAC3AB11-C7D2-431A-8A90-200781BE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430" y="258402"/>
            <a:ext cx="2013539" cy="610863"/>
          </a:xfrm>
        </p:spPr>
        <p:txBody>
          <a:bodyPr anchor="b">
            <a:normAutofit/>
          </a:bodyPr>
          <a:lstStyle/>
          <a:p>
            <a:r>
              <a:rPr lang="en-US" sz="3100" b="1" dirty="0"/>
              <a:t>Regression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0E08A656-D54F-412F-BD47-1E62D29F17AD}"/>
              </a:ext>
            </a:extLst>
          </p:cNvPr>
          <p:cNvSpPr txBox="1">
            <a:spLocks/>
          </p:cNvSpPr>
          <p:nvPr/>
        </p:nvSpPr>
        <p:spPr>
          <a:xfrm>
            <a:off x="324465" y="869265"/>
            <a:ext cx="5323860" cy="61086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1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AE3F12D1-85A2-42E2-BF22-7BEC85B804AC}"/>
              </a:ext>
            </a:extLst>
          </p:cNvPr>
          <p:cNvSpPr txBox="1">
            <a:spLocks/>
          </p:cNvSpPr>
          <p:nvPr/>
        </p:nvSpPr>
        <p:spPr>
          <a:xfrm>
            <a:off x="546113" y="871755"/>
            <a:ext cx="3892537" cy="411997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b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i="0" kern="1200" spc="100" baseline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Linear Regression with determining Revenue based on number of employees had a RMSE of $19,319.68.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After Multiple Regression and finding the perfect model. The best model has all the variables with a RMSE of $9,921.20.</a:t>
            </a:r>
          </a:p>
        </p:txBody>
      </p:sp>
    </p:spTree>
    <p:extLst>
      <p:ext uri="{BB962C8B-B14F-4D97-AF65-F5344CB8AC3E}">
        <p14:creationId xmlns:p14="http://schemas.microsoft.com/office/powerpoint/2010/main" val="109077859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wiss">
    <a:dk1>
      <a:srgbClr val="000000"/>
    </a:dk1>
    <a:lt1>
      <a:srgbClr val="FFFFFF"/>
    </a:lt1>
    <a:dk2>
      <a:srgbClr val="E4E4E4"/>
    </a:dk2>
    <a:lt2>
      <a:srgbClr val="7CA655"/>
    </a:lt2>
    <a:accent1>
      <a:srgbClr val="A9D4DB"/>
    </a:accent1>
    <a:accent2>
      <a:srgbClr val="FBE284"/>
    </a:accent2>
    <a:accent3>
      <a:srgbClr val="4495A2"/>
    </a:accent3>
    <a:accent4>
      <a:srgbClr val="AA5881"/>
    </a:accent4>
    <a:accent5>
      <a:srgbClr val="E06742"/>
    </a:accent5>
    <a:accent6>
      <a:srgbClr val="F9D448"/>
    </a:accent6>
    <a:hlink>
      <a:srgbClr val="4495A2"/>
    </a:hlink>
    <a:folHlink>
      <a:srgbClr val="AA58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31f168a-d122-4f2d-9c2a-b490f70602a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41649474190744A957452558AB1267" ma:contentTypeVersion="13" ma:contentTypeDescription="Create a new document." ma:contentTypeScope="" ma:versionID="02cdb0e2d1d41cae2f699c498b40da9a">
  <xsd:schema xmlns:xsd="http://www.w3.org/2001/XMLSchema" xmlns:xs="http://www.w3.org/2001/XMLSchema" xmlns:p="http://schemas.microsoft.com/office/2006/metadata/properties" xmlns:ns3="731f168a-d122-4f2d-9c2a-b490f70602aa" xmlns:ns4="ef84bbec-fde0-4b6c-9da8-904970539a27" targetNamespace="http://schemas.microsoft.com/office/2006/metadata/properties" ma:root="true" ma:fieldsID="b1340429dfbc583232f2ba9b78c85ce4" ns3:_="" ns4:_="">
    <xsd:import namespace="731f168a-d122-4f2d-9c2a-b490f70602aa"/>
    <xsd:import namespace="ef84bbec-fde0-4b6c-9da8-904970539a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1f168a-d122-4f2d-9c2a-b490f70602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4bbec-fde0-4b6c-9da8-904970539a2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EC1AB0-9704-404D-B6D3-819D938AC55B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ef84bbec-fde0-4b6c-9da8-904970539a27"/>
    <ds:schemaRef ds:uri="731f168a-d122-4f2d-9c2a-b490f70602aa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684F6E-C4E4-4DE1-BBC0-6D2329D5F6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1f168a-d122-4f2d-9c2a-b490f70602aa"/>
    <ds:schemaRef ds:uri="ef84bbec-fde0-4b6c-9da8-904970539a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2243</TotalTime>
  <Words>137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Wingdings</vt:lpstr>
      <vt:lpstr>Theme1</vt:lpstr>
      <vt:lpstr>Will Your Company be Profitable?</vt:lpstr>
      <vt:lpstr>Data Set</vt:lpstr>
      <vt:lpstr>Exploratory Data Analysis - Excel</vt:lpstr>
      <vt:lpstr>Exploratory Data Analysis – R</vt:lpstr>
      <vt:lpstr>Classification</vt:lpstr>
      <vt:lpstr>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invest into a potential Bankruptcy </dc:title>
  <dc:creator>Jason G. Melnik</dc:creator>
  <cp:lastModifiedBy>Jason G. Melnik</cp:lastModifiedBy>
  <cp:revision>3</cp:revision>
  <dcterms:created xsi:type="dcterms:W3CDTF">2021-12-03T16:20:47Z</dcterms:created>
  <dcterms:modified xsi:type="dcterms:W3CDTF">2021-12-06T07:23:30Z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0x0101000D41649474190744A957452558AB1267</vt:lpwstr>
  </property>
</Properties>
</file>