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p:regular r:id="rId31"/>
      <p:bold r:id="rId32"/>
      <p:italic r:id="rId33"/>
      <p:boldItalic r:id="rId34"/>
    </p:embeddedFont>
    <p:embeddedFont>
      <p:font typeface="Nuni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35" Type="http://schemas.openxmlformats.org/officeDocument/2006/relationships/font" Target="fonts/Nunito-regular.fntdata"/><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37" Type="http://schemas.openxmlformats.org/officeDocument/2006/relationships/font" Target="fonts/Nunito-italic.fntdata"/><Relationship Id="rId14" Type="http://schemas.openxmlformats.org/officeDocument/2006/relationships/slide" Target="slides/slide9.xml"/><Relationship Id="rId36" Type="http://schemas.openxmlformats.org/officeDocument/2006/relationships/font" Target="fonts/Nunito-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Nuni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46492734be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46492734be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2"/>
              </a:buClr>
              <a:buSzPts val="1300"/>
              <a:buFont typeface="Calibri"/>
              <a:buAutoNum type="arabicPeriod"/>
            </a:pPr>
            <a:r>
              <a:rPr lang="en" sz="1200">
                <a:latin typeface="Times New Roman"/>
                <a:ea typeface="Times New Roman"/>
                <a:cs typeface="Times New Roman"/>
                <a:sym typeface="Times New Roman"/>
              </a:rPr>
              <a:t>Provider dimension, it contains the provider names (centers or hospitals).</a:t>
            </a:r>
            <a:endParaRPr sz="1200">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2"/>
              </a:buClr>
              <a:buSzPts val="1300"/>
              <a:buFont typeface="Calibri"/>
              <a:buAutoNum type="arabicPeriod"/>
            </a:pPr>
            <a:r>
              <a:rPr lang="en" sz="1200">
                <a:latin typeface="Times New Roman"/>
                <a:ea typeface="Times New Roman"/>
                <a:cs typeface="Times New Roman"/>
                <a:sym typeface="Times New Roman"/>
              </a:rPr>
              <a:t>Calendar dimension, it enables us to do time related analysis such as when this readmission happened, what were the starting and ending date of this claim, and in which time pattern does readmission happen more often. Specifically, only this dimension is built by existing SQL files rather than on Alteryx. </a:t>
            </a:r>
            <a:endParaRPr sz="1300">
              <a:solidFill>
                <a:schemeClr val="dk2"/>
              </a:solidFill>
              <a:latin typeface="Calibri"/>
              <a:ea typeface="Calibri"/>
              <a:cs typeface="Calibri"/>
              <a:sym typeface="Calibri"/>
            </a:endParaRPr>
          </a:p>
          <a:p>
            <a:pPr indent="-304800" lvl="0" marL="457200" rtl="0" algn="l">
              <a:lnSpc>
                <a:spcPct val="115000"/>
              </a:lnSpc>
              <a:spcBef>
                <a:spcPts val="0"/>
              </a:spcBef>
              <a:spcAft>
                <a:spcPts val="0"/>
              </a:spcAft>
              <a:buClr>
                <a:schemeClr val="dk2"/>
              </a:buClr>
              <a:buSzPts val="1200"/>
              <a:buFont typeface="Times New Roman"/>
              <a:buAutoNum type="arabicPeriod"/>
            </a:pPr>
            <a:r>
              <a:t/>
            </a:r>
            <a:endParaRPr sz="1200">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46492734be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46492734be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46492734be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46492734be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49c52947fd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49c52947fd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464cae052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464cae052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46492734be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46492734be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114300" lvl="0" marL="0" rtl="0" algn="l">
              <a:lnSpc>
                <a:spcPct val="115000"/>
              </a:lnSpc>
              <a:spcBef>
                <a:spcPts val="0"/>
              </a:spcBef>
              <a:spcAft>
                <a:spcPts val="0"/>
              </a:spcAft>
              <a:buClr>
                <a:srgbClr val="000000"/>
              </a:buClr>
              <a:buSzPts val="1100"/>
              <a:buFont typeface="Arial"/>
              <a:buNone/>
            </a:pPr>
            <a:r>
              <a:rPr b="1" lang="en" sz="1200">
                <a:latin typeface="Times New Roman"/>
                <a:ea typeface="Times New Roman"/>
                <a:cs typeface="Times New Roman"/>
                <a:sym typeface="Times New Roman"/>
              </a:rPr>
              <a:t>6.               Acute myocardial infarction – AMI</a:t>
            </a:r>
            <a:endParaRPr b="1" sz="1200">
              <a:latin typeface="Times New Roman"/>
              <a:ea typeface="Times New Roman"/>
              <a:cs typeface="Times New Roman"/>
              <a:sym typeface="Times New Roman"/>
            </a:endParaRPr>
          </a:p>
          <a:p>
            <a:pPr indent="114300" lvl="0" marL="0" rtl="0" algn="l">
              <a:lnSpc>
                <a:spcPct val="115000"/>
              </a:lnSpc>
              <a:spcBef>
                <a:spcPts val="0"/>
              </a:spcBef>
              <a:spcAft>
                <a:spcPts val="0"/>
              </a:spcAft>
              <a:buClr>
                <a:srgbClr val="000000"/>
              </a:buClr>
              <a:buSzPts val="1100"/>
              <a:buFont typeface="Arial"/>
              <a:buNone/>
            </a:pPr>
            <a:r>
              <a:rPr b="1" lang="en" sz="1200">
                <a:latin typeface="Times New Roman"/>
                <a:ea typeface="Times New Roman"/>
                <a:cs typeface="Times New Roman"/>
                <a:sym typeface="Times New Roman"/>
              </a:rPr>
              <a:t>7.               Heart failure – HF</a:t>
            </a:r>
            <a:endParaRPr b="1" sz="1200">
              <a:latin typeface="Times New Roman"/>
              <a:ea typeface="Times New Roman"/>
              <a:cs typeface="Times New Roman"/>
              <a:sym typeface="Times New Roman"/>
            </a:endParaRPr>
          </a:p>
          <a:p>
            <a:pPr indent="114300" lvl="0" marL="0" rtl="0" algn="l">
              <a:lnSpc>
                <a:spcPct val="115000"/>
              </a:lnSpc>
              <a:spcBef>
                <a:spcPts val="0"/>
              </a:spcBef>
              <a:spcAft>
                <a:spcPts val="0"/>
              </a:spcAft>
              <a:buClr>
                <a:srgbClr val="000000"/>
              </a:buClr>
              <a:buSzPts val="1100"/>
              <a:buFont typeface="Arial"/>
              <a:buNone/>
            </a:pPr>
            <a:r>
              <a:rPr b="1" lang="en" sz="1200">
                <a:latin typeface="Times New Roman"/>
                <a:ea typeface="Times New Roman"/>
                <a:cs typeface="Times New Roman"/>
                <a:sym typeface="Times New Roman"/>
              </a:rPr>
              <a:t>8.               Chronic obstructive pulmonary disease – COPD</a:t>
            </a:r>
            <a:endParaRPr b="1" sz="1200">
              <a:latin typeface="Times New Roman"/>
              <a:ea typeface="Times New Roman"/>
              <a:cs typeface="Times New Roman"/>
              <a:sym typeface="Times New Roman"/>
            </a:endParaRPr>
          </a:p>
          <a:p>
            <a:pPr indent="114300" lvl="0" marL="0" rtl="0" algn="l">
              <a:lnSpc>
                <a:spcPct val="115000"/>
              </a:lnSpc>
              <a:spcBef>
                <a:spcPts val="0"/>
              </a:spcBef>
              <a:spcAft>
                <a:spcPts val="0"/>
              </a:spcAft>
              <a:buClr>
                <a:srgbClr val="000000"/>
              </a:buClr>
              <a:buSzPts val="1100"/>
              <a:buFont typeface="Arial"/>
              <a:buNone/>
            </a:pPr>
            <a:r>
              <a:rPr b="1" lang="en" sz="1200">
                <a:latin typeface="Times New Roman"/>
                <a:ea typeface="Times New Roman"/>
                <a:cs typeface="Times New Roman"/>
                <a:sym typeface="Times New Roman"/>
              </a:rPr>
              <a:t>9.               Coronary artery bypass grafting – CABG</a:t>
            </a:r>
            <a:endParaRPr b="1" sz="1200">
              <a:latin typeface="Times New Roman"/>
              <a:ea typeface="Times New Roman"/>
              <a:cs typeface="Times New Roman"/>
              <a:sym typeface="Times New Roman"/>
            </a:endParaRPr>
          </a:p>
          <a:p>
            <a:pPr indent="114300" lvl="0" marL="0" rtl="0" algn="l">
              <a:lnSpc>
                <a:spcPct val="115000"/>
              </a:lnSpc>
              <a:spcBef>
                <a:spcPts val="0"/>
              </a:spcBef>
              <a:spcAft>
                <a:spcPts val="0"/>
              </a:spcAft>
              <a:buClr>
                <a:srgbClr val="000000"/>
              </a:buClr>
              <a:buSzPts val="1100"/>
              <a:buFont typeface="Arial"/>
              <a:buNone/>
            </a:pPr>
            <a:r>
              <a:rPr b="1" lang="en" sz="1200">
                <a:latin typeface="Times New Roman"/>
                <a:ea typeface="Times New Roman"/>
                <a:cs typeface="Times New Roman"/>
                <a:sym typeface="Times New Roman"/>
              </a:rPr>
              <a:t>10.            Stroke –  Stroke</a:t>
            </a:r>
            <a:endParaRPr b="1" sz="12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464cae052f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464cae052f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46492734be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46492734be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49c52947fd_1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49c52947fd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114300" lvl="0" marL="0" rtl="0" algn="l">
              <a:lnSpc>
                <a:spcPct val="107000"/>
              </a:lnSpc>
              <a:spcBef>
                <a:spcPts val="0"/>
              </a:spcBef>
              <a:spcAft>
                <a:spcPts val="0"/>
              </a:spcAft>
              <a:buClr>
                <a:srgbClr val="000000"/>
              </a:buClr>
              <a:buSzPts val="1100"/>
              <a:buFont typeface="Arial"/>
              <a:buNone/>
            </a:pPr>
            <a:r>
              <a:rPr b="1" lang="en" sz="1200">
                <a:latin typeface="Times New Roman"/>
                <a:ea typeface="Times New Roman"/>
                <a:cs typeface="Times New Roman"/>
                <a:sym typeface="Times New Roman"/>
              </a:rPr>
              <a:t>For heart disease readmission</a:t>
            </a:r>
            <a:endParaRPr b="1" sz="1200">
              <a:latin typeface="Times New Roman"/>
              <a:ea typeface="Times New Roman"/>
              <a:cs typeface="Times New Roman"/>
              <a:sym typeface="Times New Roman"/>
            </a:endParaRPr>
          </a:p>
          <a:p>
            <a:pPr indent="114300" lvl="0" marL="0" rtl="0" algn="l">
              <a:lnSpc>
                <a:spcPct val="107000"/>
              </a:lnSpc>
              <a:spcBef>
                <a:spcPts val="0"/>
              </a:spcBef>
              <a:spcAft>
                <a:spcPts val="0"/>
              </a:spcAft>
              <a:buClr>
                <a:srgbClr val="000000"/>
              </a:buClr>
              <a:buSzPts val="1100"/>
              <a:buFont typeface="Arial"/>
              <a:buNone/>
            </a:pPr>
            <a:r>
              <a:rPr b="1" lang="en" sz="1200">
                <a:latin typeface="Times New Roman"/>
                <a:ea typeface="Times New Roman"/>
                <a:cs typeface="Times New Roman"/>
                <a:sym typeface="Times New Roman"/>
              </a:rPr>
              <a:t>o	Male: visit PCP for average 1.75 times for the same diagnosis in last 6 months</a:t>
            </a:r>
            <a:endParaRPr b="1" sz="1200">
              <a:latin typeface="Times New Roman"/>
              <a:ea typeface="Times New Roman"/>
              <a:cs typeface="Times New Roman"/>
              <a:sym typeface="Times New Roman"/>
            </a:endParaRPr>
          </a:p>
          <a:p>
            <a:pPr indent="114300" lvl="0" marL="0" rtl="0" algn="l">
              <a:lnSpc>
                <a:spcPct val="107000"/>
              </a:lnSpc>
              <a:spcBef>
                <a:spcPts val="0"/>
              </a:spcBef>
              <a:spcAft>
                <a:spcPts val="0"/>
              </a:spcAft>
              <a:buClr>
                <a:srgbClr val="000000"/>
              </a:buClr>
              <a:buSzPts val="1100"/>
              <a:buFont typeface="Arial"/>
              <a:buNone/>
            </a:pPr>
            <a:r>
              <a:rPr b="1" lang="en" sz="1200">
                <a:latin typeface="Times New Roman"/>
                <a:ea typeface="Times New Roman"/>
                <a:cs typeface="Times New Roman"/>
                <a:sym typeface="Times New Roman"/>
              </a:rPr>
              <a:t>o	Female: never</a:t>
            </a:r>
            <a:endParaRPr b="1" sz="1200">
              <a:latin typeface="Times New Roman"/>
              <a:ea typeface="Times New Roman"/>
              <a:cs typeface="Times New Roman"/>
              <a:sym typeface="Times New Roman"/>
            </a:endParaRPr>
          </a:p>
          <a:p>
            <a:pPr indent="114300" lvl="0" marL="0" rtl="0" algn="l">
              <a:lnSpc>
                <a:spcPct val="107000"/>
              </a:lnSpc>
              <a:spcBef>
                <a:spcPts val="0"/>
              </a:spcBef>
              <a:spcAft>
                <a:spcPts val="0"/>
              </a:spcAft>
              <a:buClr>
                <a:srgbClr val="000000"/>
              </a:buClr>
              <a:buSzPts val="1100"/>
              <a:buFont typeface="Arial"/>
              <a:buNone/>
            </a:pPr>
            <a:r>
              <a:rPr b="1" lang="en" sz="1200">
                <a:latin typeface="Times New Roman"/>
                <a:ea typeface="Times New Roman"/>
                <a:cs typeface="Times New Roman"/>
                <a:sym typeface="Times New Roman"/>
              </a:rPr>
              <a:t>For stroke</a:t>
            </a:r>
            <a:endParaRPr b="1" sz="1200">
              <a:latin typeface="Times New Roman"/>
              <a:ea typeface="Times New Roman"/>
              <a:cs typeface="Times New Roman"/>
              <a:sym typeface="Times New Roman"/>
            </a:endParaRPr>
          </a:p>
          <a:p>
            <a:pPr indent="114300" lvl="0" marL="0" rtl="0" algn="l">
              <a:lnSpc>
                <a:spcPct val="107000"/>
              </a:lnSpc>
              <a:spcBef>
                <a:spcPts val="0"/>
              </a:spcBef>
              <a:spcAft>
                <a:spcPts val="0"/>
              </a:spcAft>
              <a:buClr>
                <a:srgbClr val="000000"/>
              </a:buClr>
              <a:buSzPts val="1100"/>
              <a:buFont typeface="Arial"/>
              <a:buNone/>
            </a:pPr>
            <a:r>
              <a:rPr b="1" lang="en" sz="1200">
                <a:latin typeface="Times New Roman"/>
                <a:ea typeface="Times New Roman"/>
                <a:cs typeface="Times New Roman"/>
                <a:sym typeface="Times New Roman"/>
              </a:rPr>
              <a:t>o	Male: visit PCP for average 2.3 times for the same diagnosis in last 6 months</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n" sz="1200">
                <a:latin typeface="Times New Roman"/>
                <a:ea typeface="Times New Roman"/>
                <a:cs typeface="Times New Roman"/>
                <a:sym typeface="Times New Roman"/>
              </a:rPr>
              <a:t>o	Female: average 0.25 times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49c52947fd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49c52947fd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Disabled Widow has the highest length of stay, highest R30, a fairly low pcp6m, and also not on this graph, the lowest average age.</a:t>
            </a:r>
            <a:endParaRPr/>
          </a:p>
          <a:p>
            <a:pPr indent="0" lvl="0" marL="0" rtl="0" algn="l">
              <a:spcBef>
                <a:spcPts val="0"/>
              </a:spcBef>
              <a:spcAft>
                <a:spcPts val="0"/>
              </a:spcAft>
              <a:buNone/>
            </a:pPr>
            <a:r>
              <a:rPr lang="en"/>
              <a:t>Divorced Wife and Widow also have very low average pcp6m.</a:t>
            </a:r>
            <a:endParaRPr/>
          </a:p>
          <a:p>
            <a:pPr indent="0" lvl="0" marL="0" rtl="0" algn="l">
              <a:spcBef>
                <a:spcPts val="0"/>
              </a:spcBef>
              <a:spcAft>
                <a:spcPts val="0"/>
              </a:spcAft>
              <a:buNone/>
            </a:pPr>
            <a:r>
              <a:rPr lang="en"/>
              <a:t>Retired Worker is by far the largest group, very average.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462d97fcfc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462d97fcfc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49c52947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49c52947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Most of the admissions for AMI, HF, COPD, CABG, and stroke are emergency cases, about 90%, which is much higher than total rate (~75%).</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49c52947fd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49c52947f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Looking at the average PCP visits 6 months beforehand and the average readmissions within 30 days, we can see that patients who were admitted electively were a lot more likely to have visited their PCP before and also be readmitted within 30 days, especially with the same diagnosis.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49c52947f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49c52947f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Elective patients an average of 2 days longer, pay an average of $10,000 more, but have a 10% lower expiration rate.  We can divide these two groups into the cautious patients, who go to the hospital more electively, visit their pcp much more often, are more aware of their issue, and therefore 10% less likely to expire, and the patients that go to the hospital only when there is an emergency and don’t visit their PCP that often, and try to stay away from hospitals.  These are two broad categories, nobody fits totally into one or the other, but with more data, they can help determine why a patient is being readmitted.  We also analyzed admission based on age, race, medicare status, and zip code, and did not find anything significant, so it is currently difficult to distinguish these groups.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462d97fcfc_4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462d97fcfc_4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49c52947fd_1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49c52947fd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464cae052f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464cae052f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46492734b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46492734b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462d97fcfc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462d97fcfc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49c52947fd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49c52947fd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462d97fcfc_4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462d97fcfc_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2"/>
              </a:buClr>
              <a:buSzPts val="1300"/>
              <a:buFont typeface="Calibri"/>
              <a:buChar char="●"/>
            </a:pPr>
            <a:r>
              <a:rPr lang="en" sz="1200">
                <a:latin typeface="Times New Roman"/>
                <a:ea typeface="Times New Roman"/>
                <a:cs typeface="Times New Roman"/>
                <a:sym typeface="Times New Roman"/>
              </a:rPr>
              <a:t>extracting useful data from operational data sources</a:t>
            </a:r>
            <a:endParaRPr sz="1200">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2"/>
              </a:buClr>
              <a:buSzPts val="1300"/>
              <a:buFont typeface="Calibri"/>
              <a:buChar char="●"/>
            </a:pPr>
            <a:r>
              <a:rPr lang="en" sz="1200">
                <a:latin typeface="Times New Roman"/>
                <a:ea typeface="Times New Roman"/>
                <a:cs typeface="Times New Roman"/>
                <a:sym typeface="Times New Roman"/>
              </a:rPr>
              <a:t> transforming such data to conform to the structure of target data warehouse</a:t>
            </a:r>
            <a:endParaRPr sz="1200">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2"/>
              </a:buClr>
              <a:buSzPts val="1300"/>
              <a:buFont typeface="Calibri"/>
              <a:buChar char="●"/>
            </a:pPr>
            <a:r>
              <a:rPr lang="en" sz="1200">
                <a:latin typeface="Times New Roman"/>
                <a:ea typeface="Times New Roman"/>
                <a:cs typeface="Times New Roman"/>
                <a:sym typeface="Times New Roman"/>
              </a:rPr>
              <a:t>loading the transformed and quality assured data into the data warehouse. </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46492734be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46492734be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46492734be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46492734be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46492734be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46492734be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1" marL="914400" rtl="0" algn="l">
              <a:lnSpc>
                <a:spcPct val="115000"/>
              </a:lnSpc>
              <a:spcBef>
                <a:spcPts val="0"/>
              </a:spcBef>
              <a:spcAft>
                <a:spcPts val="0"/>
              </a:spcAft>
              <a:buClr>
                <a:schemeClr val="dk2"/>
              </a:buClr>
              <a:buSzPts val="1100"/>
              <a:buFont typeface="Calibri"/>
              <a:buChar char="○"/>
            </a:pPr>
            <a:r>
              <a:rPr lang="en" sz="1200">
                <a:latin typeface="Times New Roman"/>
                <a:ea typeface="Times New Roman"/>
                <a:cs typeface="Times New Roman"/>
                <a:sym typeface="Times New Roman"/>
              </a:rPr>
              <a:t> (how many time he or she was admitted by this hospital)</a:t>
            </a:r>
            <a:endParaRPr sz="1200">
              <a:latin typeface="Times New Roman"/>
              <a:ea typeface="Times New Roman"/>
              <a:cs typeface="Times New Roman"/>
              <a:sym typeface="Times New Roman"/>
            </a:endParaRPr>
          </a:p>
          <a:p>
            <a:pPr indent="-304800" lvl="1" marL="914400" rtl="0" algn="l">
              <a:lnSpc>
                <a:spcPct val="115000"/>
              </a:lnSpc>
              <a:spcBef>
                <a:spcPts val="0"/>
              </a:spcBef>
              <a:spcAft>
                <a:spcPts val="0"/>
              </a:spcAft>
              <a:buClr>
                <a:schemeClr val="dk2"/>
              </a:buClr>
              <a:buSzPts val="1200"/>
              <a:buFont typeface="Times New Roman"/>
              <a:buChar char="○"/>
            </a:pPr>
            <a:r>
              <a:t/>
            </a:r>
            <a:endParaRPr sz="1200">
              <a:latin typeface="Times New Roman"/>
              <a:ea typeface="Times New Roman"/>
              <a:cs typeface="Times New Roman"/>
              <a:sym typeface="Times New Roman"/>
            </a:endParaRPr>
          </a:p>
          <a:p>
            <a:pPr indent="-298450" lvl="1" marL="914400" rtl="0" algn="l">
              <a:lnSpc>
                <a:spcPct val="115000"/>
              </a:lnSpc>
              <a:spcBef>
                <a:spcPts val="0"/>
              </a:spcBef>
              <a:spcAft>
                <a:spcPts val="0"/>
              </a:spcAft>
              <a:buClr>
                <a:schemeClr val="dk2"/>
              </a:buClr>
              <a:buSzPts val="1100"/>
              <a:buFont typeface="Calibri"/>
              <a:buChar char="○"/>
            </a:pPr>
            <a:r>
              <a:rPr lang="en" sz="1200">
                <a:latin typeface="Times New Roman"/>
                <a:ea typeface="Times New Roman"/>
                <a:cs typeface="Times New Roman"/>
                <a:sym typeface="Times New Roman"/>
              </a:rPr>
              <a:t>ihe number of other types of claims he or she had during this period, and the bin for that</a:t>
            </a:r>
            <a:endParaRPr>
              <a:solidFill>
                <a:schemeClr val="dk2"/>
              </a:solidFill>
              <a:latin typeface="Calibri"/>
              <a:ea typeface="Calibri"/>
              <a:cs typeface="Calibri"/>
              <a:sym typeface="Calibri"/>
            </a:endParaRPr>
          </a:p>
          <a:p>
            <a:pPr indent="-304800" lvl="1" marL="914400" rtl="0" algn="l">
              <a:lnSpc>
                <a:spcPct val="115000"/>
              </a:lnSpc>
              <a:spcBef>
                <a:spcPts val="0"/>
              </a:spcBef>
              <a:spcAft>
                <a:spcPts val="0"/>
              </a:spcAft>
              <a:buClr>
                <a:schemeClr val="dk2"/>
              </a:buClr>
              <a:buSzPts val="1200"/>
              <a:buFont typeface="Times New Roman"/>
              <a:buChar char="○"/>
            </a:pPr>
            <a:r>
              <a:t/>
            </a:r>
            <a:endParaRPr sz="1200">
              <a:latin typeface="Times New Roman"/>
              <a:ea typeface="Times New Roman"/>
              <a:cs typeface="Times New Roman"/>
              <a:sym typeface="Times New Roman"/>
            </a:endParaRPr>
          </a:p>
          <a:p>
            <a:pPr indent="-304800" lvl="1" marL="914400" rtl="0" algn="l">
              <a:lnSpc>
                <a:spcPct val="115000"/>
              </a:lnSpc>
              <a:spcBef>
                <a:spcPts val="0"/>
              </a:spcBef>
              <a:spcAft>
                <a:spcPts val="0"/>
              </a:spcAft>
              <a:buClr>
                <a:schemeClr val="dk2"/>
              </a:buClr>
              <a:buSzPts val="1200"/>
              <a:buFont typeface="Times New Roman"/>
              <a:buChar char="○"/>
            </a:pPr>
            <a:r>
              <a:rPr lang="en" sz="1200">
                <a:latin typeface="Times New Roman"/>
                <a:ea typeface="Times New Roman"/>
                <a:cs typeface="Times New Roman"/>
                <a:sym typeface="Times New Roman"/>
              </a:rPr>
              <a:t>number of times readmitted within 30 days,</a:t>
            </a:r>
            <a:endParaRPr sz="1200">
              <a:latin typeface="Times New Roman"/>
              <a:ea typeface="Times New Roman"/>
              <a:cs typeface="Times New Roman"/>
              <a:sym typeface="Times New Roman"/>
            </a:endParaRPr>
          </a:p>
          <a:p>
            <a:pPr indent="-298450" lvl="1" marL="914400" rtl="0" algn="l">
              <a:lnSpc>
                <a:spcPct val="115000"/>
              </a:lnSpc>
              <a:spcBef>
                <a:spcPts val="0"/>
              </a:spcBef>
              <a:spcAft>
                <a:spcPts val="0"/>
              </a:spcAft>
              <a:buClr>
                <a:schemeClr val="dk2"/>
              </a:buClr>
              <a:buSzPts val="1100"/>
              <a:buFont typeface="Calibri"/>
              <a:buChar char="○"/>
            </a:pPr>
            <a:r>
              <a:rPr lang="en" sz="1200">
                <a:latin typeface="Times New Roman"/>
                <a:ea typeface="Times New Roman"/>
                <a:cs typeface="Times New Roman"/>
                <a:sym typeface="Times New Roman"/>
              </a:rPr>
              <a:t>ihe number of other types of claims he or she had during this period, and the bin for that</a:t>
            </a:r>
            <a:endParaRPr>
              <a:solidFill>
                <a:schemeClr val="dk2"/>
              </a:solidFill>
              <a:latin typeface="Calibri"/>
              <a:ea typeface="Calibri"/>
              <a:cs typeface="Calibri"/>
              <a:sym typeface="Calibri"/>
            </a:endParaRPr>
          </a:p>
          <a:p>
            <a:pPr indent="-304800" lvl="1" marL="914400" rtl="0" algn="l">
              <a:lnSpc>
                <a:spcPct val="115000"/>
              </a:lnSpc>
              <a:spcBef>
                <a:spcPts val="0"/>
              </a:spcBef>
              <a:spcAft>
                <a:spcPts val="0"/>
              </a:spcAft>
              <a:buClr>
                <a:schemeClr val="dk2"/>
              </a:buClr>
              <a:buSzPts val="1200"/>
              <a:buFont typeface="Times New Roman"/>
              <a:buChar char="○"/>
            </a:pPr>
            <a:r>
              <a:t/>
            </a:r>
            <a:endParaRPr sz="1200">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5.png"/><Relationship Id="rId5"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5.png"/><Relationship Id="rId5"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5.png"/><Relationship Id="rId5"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19.png"/><Relationship Id="rId5"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16.png"/><Relationship Id="rId5"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18.png"/><Relationship Id="rId5"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png"/><Relationship Id="rId4" Type="http://schemas.openxmlformats.org/officeDocument/2006/relationships/image" Target="../media/image15.png"/><Relationship Id="rId5"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9.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Database Management Final Project</a:t>
            </a:r>
            <a:endParaRPr/>
          </a:p>
        </p:txBody>
      </p:sp>
      <p:pic>
        <p:nvPicPr>
          <p:cNvPr id="129" name="Google Shape;129;p13"/>
          <p:cNvPicPr preferRelativeResize="0"/>
          <p:nvPr/>
        </p:nvPicPr>
        <p:blipFill>
          <a:blip r:embed="rId3">
            <a:alphaModFix/>
          </a:blip>
          <a:stretch>
            <a:fillRect/>
          </a:stretch>
        </p:blipFill>
        <p:spPr>
          <a:xfrm>
            <a:off x="6657175" y="208450"/>
            <a:ext cx="2285625" cy="853200"/>
          </a:xfrm>
          <a:prstGeom prst="rect">
            <a:avLst/>
          </a:prstGeom>
          <a:noFill/>
          <a:ln>
            <a:noFill/>
          </a:ln>
        </p:spPr>
      </p:pic>
      <p:sp>
        <p:nvSpPr>
          <p:cNvPr id="130" name="Google Shape;130;p13"/>
          <p:cNvSpPr txBox="1"/>
          <p:nvPr/>
        </p:nvSpPr>
        <p:spPr>
          <a:xfrm>
            <a:off x="1858700" y="3338883"/>
            <a:ext cx="5361300" cy="52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AF7B51"/>
                </a:solidFill>
                <a:latin typeface="Calibri"/>
                <a:ea typeface="Calibri"/>
                <a:cs typeface="Calibri"/>
                <a:sym typeface="Calibri"/>
              </a:rPr>
              <a:t>Team Upsilon</a:t>
            </a:r>
            <a:endParaRPr b="1" sz="1600">
              <a:solidFill>
                <a:srgbClr val="AF7B51"/>
              </a:solidFill>
              <a:latin typeface="Calibri"/>
              <a:ea typeface="Calibri"/>
              <a:cs typeface="Calibri"/>
              <a:sym typeface="Calibri"/>
            </a:endParaRPr>
          </a:p>
          <a:p>
            <a:pPr indent="0" lvl="0" marL="0" rtl="0" algn="ctr">
              <a:spcBef>
                <a:spcPts val="0"/>
              </a:spcBef>
              <a:spcAft>
                <a:spcPts val="0"/>
              </a:spcAft>
              <a:buNone/>
            </a:pPr>
            <a:r>
              <a:rPr lang="en" sz="1600">
                <a:solidFill>
                  <a:srgbClr val="AF7B51"/>
                </a:solidFill>
                <a:latin typeface="Calibri"/>
                <a:ea typeface="Calibri"/>
                <a:cs typeface="Calibri"/>
                <a:sym typeface="Calibri"/>
              </a:rPr>
              <a:t>Claire Duchene, Jessy Sun, George Wei, and Michael Uhrig</a:t>
            </a:r>
            <a:endParaRPr sz="1600">
              <a:solidFill>
                <a:srgbClr val="AF7B51"/>
              </a:solidFill>
              <a:latin typeface="Calibri"/>
              <a:ea typeface="Calibri"/>
              <a:cs typeface="Calibri"/>
              <a:sym typeface="Calibri"/>
            </a:endParaRPr>
          </a:p>
        </p:txBody>
      </p:sp>
      <p:pic>
        <p:nvPicPr>
          <p:cNvPr id="131" name="Google Shape;131;p13"/>
          <p:cNvPicPr preferRelativeResize="0"/>
          <p:nvPr/>
        </p:nvPicPr>
        <p:blipFill>
          <a:blip r:embed="rId4">
            <a:alphaModFix/>
          </a:blip>
          <a:stretch>
            <a:fillRect/>
          </a:stretch>
        </p:blipFill>
        <p:spPr>
          <a:xfrm>
            <a:off x="6871950" y="4128625"/>
            <a:ext cx="2027025" cy="574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pic>
        <p:nvPicPr>
          <p:cNvPr id="228" name="Google Shape;228;p22"/>
          <p:cNvPicPr preferRelativeResize="0"/>
          <p:nvPr/>
        </p:nvPicPr>
        <p:blipFill>
          <a:blip r:embed="rId3">
            <a:alphaModFix/>
          </a:blip>
          <a:stretch>
            <a:fillRect/>
          </a:stretch>
        </p:blipFill>
        <p:spPr>
          <a:xfrm>
            <a:off x="912025" y="440614"/>
            <a:ext cx="3511951" cy="4362090"/>
          </a:xfrm>
          <a:prstGeom prst="rect">
            <a:avLst/>
          </a:prstGeom>
          <a:noFill/>
          <a:ln>
            <a:noFill/>
          </a:ln>
        </p:spPr>
      </p:pic>
      <p:sp>
        <p:nvSpPr>
          <p:cNvPr id="229" name="Google Shape;229;p22"/>
          <p:cNvSpPr txBox="1"/>
          <p:nvPr>
            <p:ph idx="1" type="body"/>
          </p:nvPr>
        </p:nvSpPr>
        <p:spPr>
          <a:xfrm>
            <a:off x="4466350" y="595300"/>
            <a:ext cx="4358100" cy="4207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500"/>
              <a:t>Other </a:t>
            </a:r>
            <a:r>
              <a:rPr b="1" lang="en" sz="1500"/>
              <a:t>Dimensions</a:t>
            </a:r>
            <a:endParaRPr b="1" sz="1500"/>
          </a:p>
          <a:p>
            <a:pPr indent="-311150" lvl="0" marL="457200" rtl="0" algn="l">
              <a:spcBef>
                <a:spcPts val="1600"/>
              </a:spcBef>
              <a:spcAft>
                <a:spcPts val="0"/>
              </a:spcAft>
              <a:buSzPts val="1300"/>
              <a:buAutoNum type="arabicPeriod"/>
            </a:pPr>
            <a:r>
              <a:rPr lang="en" sz="1200">
                <a:solidFill>
                  <a:srgbClr val="000000"/>
                </a:solidFill>
              </a:rPr>
              <a:t> Diagnosis-related group (DRG) </a:t>
            </a:r>
            <a:endParaRPr sz="1200">
              <a:solidFill>
                <a:srgbClr val="000000"/>
              </a:solidFill>
            </a:endParaRPr>
          </a:p>
          <a:p>
            <a:pPr indent="-298450" lvl="1" marL="914400" rtl="0" algn="l">
              <a:spcBef>
                <a:spcPts val="0"/>
              </a:spcBef>
              <a:spcAft>
                <a:spcPts val="0"/>
              </a:spcAft>
              <a:buSzPts val="1100"/>
              <a:buChar char="○"/>
            </a:pPr>
            <a:r>
              <a:rPr lang="en" sz="1200">
                <a:solidFill>
                  <a:srgbClr val="000000"/>
                </a:solidFill>
              </a:rPr>
              <a:t>DRG description</a:t>
            </a:r>
            <a:endParaRPr sz="1200">
              <a:solidFill>
                <a:srgbClr val="000000"/>
              </a:solidFill>
            </a:endParaRPr>
          </a:p>
          <a:p>
            <a:pPr indent="-298450" lvl="1" marL="914400" rtl="0" algn="l">
              <a:spcBef>
                <a:spcPts val="0"/>
              </a:spcBef>
              <a:spcAft>
                <a:spcPts val="0"/>
              </a:spcAft>
              <a:buSzPts val="1100"/>
              <a:buChar char="○"/>
            </a:pPr>
            <a:r>
              <a:rPr lang="en" sz="1200">
                <a:solidFill>
                  <a:srgbClr val="000000"/>
                </a:solidFill>
              </a:rPr>
              <a:t>DRG codes</a:t>
            </a:r>
            <a:endParaRPr sz="1200">
              <a:solidFill>
                <a:srgbClr val="000000"/>
              </a:solidFill>
            </a:endParaRPr>
          </a:p>
          <a:p>
            <a:pPr indent="-311150" lvl="0" marL="457200" rtl="0" algn="l">
              <a:spcBef>
                <a:spcPts val="0"/>
              </a:spcBef>
              <a:spcAft>
                <a:spcPts val="0"/>
              </a:spcAft>
              <a:buSzPts val="1300"/>
              <a:buAutoNum type="arabicPeriod"/>
            </a:pPr>
            <a:r>
              <a:rPr lang="en" sz="1200">
                <a:solidFill>
                  <a:srgbClr val="000000"/>
                </a:solidFill>
              </a:rPr>
              <a:t>Provider dimension</a:t>
            </a:r>
            <a:endParaRPr sz="1200">
              <a:solidFill>
                <a:srgbClr val="000000"/>
              </a:solidFill>
            </a:endParaRPr>
          </a:p>
          <a:p>
            <a:pPr indent="-311150" lvl="0" marL="457200" rtl="0" algn="l">
              <a:spcBef>
                <a:spcPts val="0"/>
              </a:spcBef>
              <a:spcAft>
                <a:spcPts val="0"/>
              </a:spcAft>
              <a:buSzPts val="1300"/>
              <a:buAutoNum type="arabicPeriod"/>
            </a:pPr>
            <a:r>
              <a:rPr lang="en" sz="1200">
                <a:solidFill>
                  <a:srgbClr val="000000"/>
                </a:solidFill>
              </a:rPr>
              <a:t>Admission dimension</a:t>
            </a:r>
            <a:endParaRPr sz="1200">
              <a:solidFill>
                <a:srgbClr val="000000"/>
              </a:solidFill>
            </a:endParaRPr>
          </a:p>
          <a:p>
            <a:pPr indent="-298450" lvl="1" marL="914400" rtl="0" algn="l">
              <a:spcBef>
                <a:spcPts val="0"/>
              </a:spcBef>
              <a:spcAft>
                <a:spcPts val="0"/>
              </a:spcAft>
              <a:buSzPts val="1100"/>
              <a:buChar char="○"/>
            </a:pPr>
            <a:r>
              <a:rPr lang="en" sz="1200">
                <a:solidFill>
                  <a:srgbClr val="000000"/>
                </a:solidFill>
              </a:rPr>
              <a:t>Admission source: referral, transfer, law</a:t>
            </a:r>
            <a:endParaRPr sz="1200">
              <a:solidFill>
                <a:srgbClr val="000000"/>
              </a:solidFill>
            </a:endParaRPr>
          </a:p>
          <a:p>
            <a:pPr indent="-298450" lvl="1" marL="914400" rtl="0" algn="l">
              <a:spcBef>
                <a:spcPts val="0"/>
              </a:spcBef>
              <a:spcAft>
                <a:spcPts val="0"/>
              </a:spcAft>
              <a:buSzPts val="1100"/>
              <a:buChar char="○"/>
            </a:pPr>
            <a:r>
              <a:rPr lang="en" sz="1200">
                <a:solidFill>
                  <a:srgbClr val="000000"/>
                </a:solidFill>
              </a:rPr>
              <a:t>Admission type: elective, emergency, urgent</a:t>
            </a:r>
            <a:endParaRPr sz="1200">
              <a:solidFill>
                <a:srgbClr val="000000"/>
              </a:solidFill>
            </a:endParaRPr>
          </a:p>
          <a:p>
            <a:pPr indent="-311150" lvl="0" marL="457200" rtl="0" algn="l">
              <a:spcBef>
                <a:spcPts val="0"/>
              </a:spcBef>
              <a:spcAft>
                <a:spcPts val="0"/>
              </a:spcAft>
              <a:buSzPts val="1300"/>
              <a:buAutoNum type="arabicPeriod"/>
            </a:pPr>
            <a:r>
              <a:rPr lang="en" sz="1200">
                <a:solidFill>
                  <a:srgbClr val="000000"/>
                </a:solidFill>
              </a:rPr>
              <a:t>Calendar dimension</a:t>
            </a:r>
            <a:endParaRPr sz="1200">
              <a:solidFill>
                <a:srgbClr val="000000"/>
              </a:solidFill>
            </a:endParaRPr>
          </a:p>
          <a:p>
            <a:pPr indent="-304800" lvl="0" marL="457200" rtl="0" algn="l">
              <a:spcBef>
                <a:spcPts val="0"/>
              </a:spcBef>
              <a:spcAft>
                <a:spcPts val="0"/>
              </a:spcAft>
              <a:buClr>
                <a:srgbClr val="000000"/>
              </a:buClr>
              <a:buSzPts val="1200"/>
              <a:buAutoNum type="arabicPeriod"/>
            </a:pPr>
            <a:r>
              <a:rPr lang="en" sz="1200">
                <a:solidFill>
                  <a:srgbClr val="000000"/>
                </a:solidFill>
              </a:rPr>
              <a:t>Diagnosis dimension</a:t>
            </a:r>
            <a:endParaRPr sz="1200">
              <a:solidFill>
                <a:srgbClr val="000000"/>
              </a:solidFill>
            </a:endParaRPr>
          </a:p>
          <a:p>
            <a:pPr indent="-304800" lvl="1" marL="914400" rtl="0" algn="l">
              <a:spcBef>
                <a:spcPts val="0"/>
              </a:spcBef>
              <a:spcAft>
                <a:spcPts val="0"/>
              </a:spcAft>
              <a:buClr>
                <a:srgbClr val="000000"/>
              </a:buClr>
              <a:buSzPts val="1200"/>
              <a:buChar char="○"/>
            </a:pPr>
            <a:r>
              <a:rPr lang="en" sz="1200">
                <a:solidFill>
                  <a:srgbClr val="000000"/>
                </a:solidFill>
              </a:rPr>
              <a:t>Diagnosis Code</a:t>
            </a:r>
            <a:endParaRPr sz="1200">
              <a:solidFill>
                <a:srgbClr val="000000"/>
              </a:solidFill>
            </a:endParaRPr>
          </a:p>
          <a:p>
            <a:pPr indent="-304800" lvl="1" marL="914400" rtl="0" algn="l">
              <a:spcBef>
                <a:spcPts val="0"/>
              </a:spcBef>
              <a:spcAft>
                <a:spcPts val="0"/>
              </a:spcAft>
              <a:buClr>
                <a:srgbClr val="000000"/>
              </a:buClr>
              <a:buSzPts val="1200"/>
              <a:buChar char="○"/>
            </a:pPr>
            <a:r>
              <a:rPr lang="en" sz="1200">
                <a:solidFill>
                  <a:srgbClr val="000000"/>
                </a:solidFill>
              </a:rPr>
              <a:t>Diagnosis</a:t>
            </a:r>
            <a:endParaRPr sz="1200">
              <a:solidFill>
                <a:srgbClr val="000000"/>
              </a:solidFill>
            </a:endParaRPr>
          </a:p>
          <a:p>
            <a:pPr indent="-304800" lvl="1" marL="914400" rtl="0" algn="l">
              <a:spcBef>
                <a:spcPts val="0"/>
              </a:spcBef>
              <a:spcAft>
                <a:spcPts val="0"/>
              </a:spcAft>
              <a:buClr>
                <a:srgbClr val="000000"/>
              </a:buClr>
              <a:buSzPts val="1200"/>
              <a:buChar char="○"/>
            </a:pPr>
            <a:r>
              <a:rPr lang="en" sz="1200">
                <a:solidFill>
                  <a:srgbClr val="000000"/>
                </a:solidFill>
              </a:rPr>
              <a:t>Reform Diagnosis</a:t>
            </a:r>
            <a:endParaRPr sz="1200">
              <a:solidFill>
                <a:srgbClr val="000000"/>
              </a:solidFill>
            </a:endParaRPr>
          </a:p>
          <a:p>
            <a:pPr indent="-279400" lvl="2" marL="1371600" rtl="0" algn="l">
              <a:lnSpc>
                <a:spcPct val="100000"/>
              </a:lnSpc>
              <a:spcBef>
                <a:spcPts val="0"/>
              </a:spcBef>
              <a:spcAft>
                <a:spcPts val="0"/>
              </a:spcAft>
              <a:buClr>
                <a:srgbClr val="000000"/>
              </a:buClr>
              <a:buSzPts val="800"/>
              <a:buChar char="■"/>
            </a:pPr>
            <a:r>
              <a:rPr lang="en" sz="1000">
                <a:solidFill>
                  <a:srgbClr val="000000"/>
                </a:solidFill>
              </a:rPr>
              <a:t>Acute myocardial infarction – AMI</a:t>
            </a:r>
            <a:endParaRPr sz="1000">
              <a:solidFill>
                <a:srgbClr val="000000"/>
              </a:solidFill>
            </a:endParaRPr>
          </a:p>
          <a:p>
            <a:pPr indent="-279400" lvl="2" marL="1371600" rtl="0" algn="l">
              <a:lnSpc>
                <a:spcPct val="100000"/>
              </a:lnSpc>
              <a:spcBef>
                <a:spcPts val="0"/>
              </a:spcBef>
              <a:spcAft>
                <a:spcPts val="0"/>
              </a:spcAft>
              <a:buClr>
                <a:srgbClr val="000000"/>
              </a:buClr>
              <a:buSzPts val="800"/>
              <a:buChar char="■"/>
            </a:pPr>
            <a:r>
              <a:rPr lang="en" sz="1000">
                <a:solidFill>
                  <a:srgbClr val="000000"/>
                </a:solidFill>
              </a:rPr>
              <a:t>Heart failure-HF</a:t>
            </a:r>
            <a:endParaRPr sz="1000">
              <a:solidFill>
                <a:srgbClr val="000000"/>
              </a:solidFill>
            </a:endParaRPr>
          </a:p>
          <a:p>
            <a:pPr indent="-279400" lvl="2" marL="1371600" rtl="0" algn="l">
              <a:lnSpc>
                <a:spcPct val="100000"/>
              </a:lnSpc>
              <a:spcBef>
                <a:spcPts val="0"/>
              </a:spcBef>
              <a:spcAft>
                <a:spcPts val="0"/>
              </a:spcAft>
              <a:buClr>
                <a:srgbClr val="000000"/>
              </a:buClr>
              <a:buSzPts val="800"/>
              <a:buChar char="■"/>
            </a:pPr>
            <a:r>
              <a:rPr lang="en" sz="1000">
                <a:solidFill>
                  <a:srgbClr val="000000"/>
                </a:solidFill>
              </a:rPr>
              <a:t>Chronic obstructive pulmonary disease- COPD</a:t>
            </a:r>
            <a:endParaRPr sz="1000">
              <a:solidFill>
                <a:srgbClr val="000000"/>
              </a:solidFill>
            </a:endParaRPr>
          </a:p>
          <a:p>
            <a:pPr indent="-279400" lvl="2" marL="1371600" rtl="0" algn="l">
              <a:lnSpc>
                <a:spcPct val="100000"/>
              </a:lnSpc>
              <a:spcBef>
                <a:spcPts val="0"/>
              </a:spcBef>
              <a:spcAft>
                <a:spcPts val="0"/>
              </a:spcAft>
              <a:buClr>
                <a:srgbClr val="000000"/>
              </a:buClr>
              <a:buSzPts val="800"/>
              <a:buChar char="■"/>
            </a:pPr>
            <a:r>
              <a:rPr lang="en" sz="1000">
                <a:solidFill>
                  <a:srgbClr val="000000"/>
                </a:solidFill>
              </a:rPr>
              <a:t>Coronary artery bypass grafting – CABG</a:t>
            </a:r>
            <a:endParaRPr sz="1000">
              <a:solidFill>
                <a:srgbClr val="000000"/>
              </a:solidFill>
            </a:endParaRPr>
          </a:p>
          <a:p>
            <a:pPr indent="-279400" lvl="2" marL="1371600" rtl="0" algn="l">
              <a:lnSpc>
                <a:spcPct val="100000"/>
              </a:lnSpc>
              <a:spcBef>
                <a:spcPts val="0"/>
              </a:spcBef>
              <a:spcAft>
                <a:spcPts val="0"/>
              </a:spcAft>
              <a:buClr>
                <a:srgbClr val="000000"/>
              </a:buClr>
              <a:buSzPts val="800"/>
              <a:buChar char="■"/>
            </a:pPr>
            <a:r>
              <a:rPr lang="en" sz="1000">
                <a:solidFill>
                  <a:srgbClr val="000000"/>
                </a:solidFill>
              </a:rPr>
              <a:t>Stroke - Stroke</a:t>
            </a:r>
            <a:endParaRPr sz="800">
              <a:solidFill>
                <a:srgbClr val="000000"/>
              </a:solidFill>
            </a:endParaRPr>
          </a:p>
        </p:txBody>
      </p:sp>
      <p:sp>
        <p:nvSpPr>
          <p:cNvPr id="230" name="Google Shape;230;p2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231" name="Google Shape;231;p22"/>
          <p:cNvPicPr preferRelativeResize="0"/>
          <p:nvPr/>
        </p:nvPicPr>
        <p:blipFill>
          <a:blip r:embed="rId4">
            <a:alphaModFix/>
          </a:blip>
          <a:stretch>
            <a:fillRect/>
          </a:stretch>
        </p:blipFill>
        <p:spPr>
          <a:xfrm>
            <a:off x="6948775" y="235150"/>
            <a:ext cx="1985750" cy="741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pic>
        <p:nvPicPr>
          <p:cNvPr id="236" name="Google Shape;236;p23"/>
          <p:cNvPicPr preferRelativeResize="0"/>
          <p:nvPr/>
        </p:nvPicPr>
        <p:blipFill>
          <a:blip r:embed="rId3">
            <a:alphaModFix/>
          </a:blip>
          <a:stretch>
            <a:fillRect/>
          </a:stretch>
        </p:blipFill>
        <p:spPr>
          <a:xfrm>
            <a:off x="694125" y="1301162"/>
            <a:ext cx="7983076" cy="2698150"/>
          </a:xfrm>
          <a:prstGeom prst="rect">
            <a:avLst/>
          </a:prstGeom>
          <a:noFill/>
          <a:ln>
            <a:noFill/>
          </a:ln>
        </p:spPr>
      </p:pic>
      <p:sp>
        <p:nvSpPr>
          <p:cNvPr id="237" name="Google Shape;237;p23"/>
          <p:cNvSpPr txBox="1"/>
          <p:nvPr/>
        </p:nvSpPr>
        <p:spPr>
          <a:xfrm>
            <a:off x="2114200" y="4138675"/>
            <a:ext cx="3828900" cy="574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Building the fact table… Alteryx 3</a:t>
            </a:r>
            <a:endParaRPr>
              <a:latin typeface="Calibri"/>
              <a:ea typeface="Calibri"/>
              <a:cs typeface="Calibri"/>
              <a:sym typeface="Calibri"/>
            </a:endParaRPr>
          </a:p>
        </p:txBody>
      </p:sp>
      <p:sp>
        <p:nvSpPr>
          <p:cNvPr id="238" name="Google Shape;238;p23"/>
          <p:cNvSpPr txBox="1"/>
          <p:nvPr>
            <p:ph type="title"/>
          </p:nvPr>
        </p:nvSpPr>
        <p:spPr>
          <a:xfrm>
            <a:off x="819150" y="4824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ETL Process Cont’d</a:t>
            </a:r>
            <a:endParaRPr/>
          </a:p>
        </p:txBody>
      </p:sp>
      <p:pic>
        <p:nvPicPr>
          <p:cNvPr id="239" name="Google Shape;239;p23"/>
          <p:cNvPicPr preferRelativeResize="0"/>
          <p:nvPr/>
        </p:nvPicPr>
        <p:blipFill>
          <a:blip r:embed="rId4">
            <a:alphaModFix/>
          </a:blip>
          <a:stretch>
            <a:fillRect/>
          </a:stretch>
        </p:blipFill>
        <p:spPr>
          <a:xfrm>
            <a:off x="6948775" y="235150"/>
            <a:ext cx="1985750" cy="741250"/>
          </a:xfrm>
          <a:prstGeom prst="rect">
            <a:avLst/>
          </a:prstGeom>
          <a:noFill/>
          <a:ln>
            <a:noFill/>
          </a:ln>
        </p:spPr>
      </p:pic>
      <p:sp>
        <p:nvSpPr>
          <p:cNvPr id="240" name="Google Shape;240;p2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241" name="Google Shape;241;p23"/>
          <p:cNvPicPr preferRelativeResize="0"/>
          <p:nvPr/>
        </p:nvPicPr>
        <p:blipFill>
          <a:blip r:embed="rId5">
            <a:alphaModFix/>
          </a:blip>
          <a:stretch>
            <a:fillRect/>
          </a:stretch>
        </p:blipFill>
        <p:spPr>
          <a:xfrm>
            <a:off x="6871950" y="4128625"/>
            <a:ext cx="2027025" cy="574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pic>
        <p:nvPicPr>
          <p:cNvPr id="246" name="Google Shape;246;p24"/>
          <p:cNvPicPr preferRelativeResize="0"/>
          <p:nvPr/>
        </p:nvPicPr>
        <p:blipFill>
          <a:blip r:embed="rId3">
            <a:alphaModFix/>
          </a:blip>
          <a:stretch>
            <a:fillRect/>
          </a:stretch>
        </p:blipFill>
        <p:spPr>
          <a:xfrm>
            <a:off x="485775" y="1195568"/>
            <a:ext cx="8172453" cy="2599958"/>
          </a:xfrm>
          <a:prstGeom prst="rect">
            <a:avLst/>
          </a:prstGeom>
          <a:noFill/>
          <a:ln>
            <a:noFill/>
          </a:ln>
        </p:spPr>
      </p:pic>
      <p:pic>
        <p:nvPicPr>
          <p:cNvPr id="247" name="Google Shape;247;p24"/>
          <p:cNvPicPr preferRelativeResize="0"/>
          <p:nvPr/>
        </p:nvPicPr>
        <p:blipFill>
          <a:blip r:embed="rId4">
            <a:alphaModFix/>
          </a:blip>
          <a:stretch>
            <a:fillRect/>
          </a:stretch>
        </p:blipFill>
        <p:spPr>
          <a:xfrm>
            <a:off x="6948775" y="204850"/>
            <a:ext cx="1985750" cy="741250"/>
          </a:xfrm>
          <a:prstGeom prst="rect">
            <a:avLst/>
          </a:prstGeom>
          <a:noFill/>
          <a:ln>
            <a:noFill/>
          </a:ln>
        </p:spPr>
      </p:pic>
      <p:sp>
        <p:nvSpPr>
          <p:cNvPr id="248" name="Google Shape;248;p24"/>
          <p:cNvSpPr txBox="1"/>
          <p:nvPr>
            <p:ph type="title"/>
          </p:nvPr>
        </p:nvSpPr>
        <p:spPr>
          <a:xfrm>
            <a:off x="819150" y="4824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ETL Process Cont’d</a:t>
            </a:r>
            <a:endParaRPr/>
          </a:p>
        </p:txBody>
      </p:sp>
      <p:sp>
        <p:nvSpPr>
          <p:cNvPr id="249" name="Google Shape;249;p24"/>
          <p:cNvSpPr txBox="1"/>
          <p:nvPr/>
        </p:nvSpPr>
        <p:spPr>
          <a:xfrm>
            <a:off x="728525" y="3735925"/>
            <a:ext cx="5547600" cy="9546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a:latin typeface="Calibri"/>
                <a:ea typeface="Calibri"/>
                <a:cs typeface="Calibri"/>
                <a:sym typeface="Calibri"/>
              </a:rPr>
              <a:t>C</a:t>
            </a:r>
            <a:r>
              <a:rPr lang="en">
                <a:latin typeface="Calibri"/>
                <a:ea typeface="Calibri"/>
                <a:cs typeface="Calibri"/>
                <a:sym typeface="Calibri"/>
              </a:rPr>
              <a:t>ombining the data from the “high-level” and “detailed” files </a:t>
            </a:r>
            <a:endParaRPr>
              <a:latin typeface="Calibri"/>
              <a:ea typeface="Calibri"/>
              <a:cs typeface="Calibri"/>
              <a:sym typeface="Calibri"/>
            </a:endParaRPr>
          </a:p>
          <a:p>
            <a:pPr indent="-311150" lvl="0" marL="457200" rtl="0" algn="l">
              <a:lnSpc>
                <a:spcPct val="115000"/>
              </a:lnSpc>
              <a:spcBef>
                <a:spcPts val="0"/>
              </a:spcBef>
              <a:spcAft>
                <a:spcPts val="0"/>
              </a:spcAft>
              <a:buClr>
                <a:schemeClr val="dk2"/>
              </a:buClr>
              <a:buSzPts val="1300"/>
              <a:buFont typeface="Calibri"/>
              <a:buChar char="●"/>
            </a:pPr>
            <a:r>
              <a:rPr lang="en" sz="1200">
                <a:latin typeface="Calibri"/>
                <a:ea typeface="Calibri"/>
                <a:cs typeface="Calibri"/>
                <a:sym typeface="Calibri"/>
              </a:rPr>
              <a:t>PCP6M </a:t>
            </a:r>
            <a:endParaRPr sz="1200">
              <a:latin typeface="Calibri"/>
              <a:ea typeface="Calibri"/>
              <a:cs typeface="Calibri"/>
              <a:sym typeface="Calibri"/>
            </a:endParaRPr>
          </a:p>
          <a:p>
            <a:pPr indent="-311150" lvl="0" marL="457200" rtl="0" algn="l">
              <a:lnSpc>
                <a:spcPct val="115000"/>
              </a:lnSpc>
              <a:spcBef>
                <a:spcPts val="0"/>
              </a:spcBef>
              <a:spcAft>
                <a:spcPts val="0"/>
              </a:spcAft>
              <a:buClr>
                <a:schemeClr val="dk2"/>
              </a:buClr>
              <a:buSzPts val="1300"/>
              <a:buFont typeface="Calibri"/>
              <a:buChar char="●"/>
            </a:pPr>
            <a:r>
              <a:rPr lang="en" sz="1200">
                <a:latin typeface="Calibri"/>
                <a:ea typeface="Calibri"/>
                <a:cs typeface="Calibri"/>
                <a:sym typeface="Calibri"/>
              </a:rPr>
              <a:t>PCP6MSameDiagnosis</a:t>
            </a:r>
            <a:endParaRPr>
              <a:latin typeface="Calibri"/>
              <a:ea typeface="Calibri"/>
              <a:cs typeface="Calibri"/>
              <a:sym typeface="Calibri"/>
            </a:endParaRPr>
          </a:p>
        </p:txBody>
      </p:sp>
      <p:sp>
        <p:nvSpPr>
          <p:cNvPr id="250" name="Google Shape;250;p2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251" name="Google Shape;251;p24"/>
          <p:cNvPicPr preferRelativeResize="0"/>
          <p:nvPr/>
        </p:nvPicPr>
        <p:blipFill>
          <a:blip r:embed="rId5">
            <a:alphaModFix/>
          </a:blip>
          <a:stretch>
            <a:fillRect/>
          </a:stretch>
        </p:blipFill>
        <p:spPr>
          <a:xfrm>
            <a:off x="6871950" y="4128625"/>
            <a:ext cx="2027025" cy="574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25"/>
          <p:cNvSpPr txBox="1"/>
          <p:nvPr>
            <p:ph type="title"/>
          </p:nvPr>
        </p:nvSpPr>
        <p:spPr>
          <a:xfrm>
            <a:off x="819150" y="4824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Queries &amp; Visualization  </a:t>
            </a:r>
            <a:endParaRPr/>
          </a:p>
        </p:txBody>
      </p:sp>
      <p:pic>
        <p:nvPicPr>
          <p:cNvPr id="257" name="Google Shape;257;p25"/>
          <p:cNvPicPr preferRelativeResize="0"/>
          <p:nvPr/>
        </p:nvPicPr>
        <p:blipFill>
          <a:blip r:embed="rId3">
            <a:alphaModFix/>
          </a:blip>
          <a:stretch>
            <a:fillRect/>
          </a:stretch>
        </p:blipFill>
        <p:spPr>
          <a:xfrm>
            <a:off x="6948775" y="204850"/>
            <a:ext cx="1985750" cy="741250"/>
          </a:xfrm>
          <a:prstGeom prst="rect">
            <a:avLst/>
          </a:prstGeom>
          <a:noFill/>
          <a:ln>
            <a:noFill/>
          </a:ln>
        </p:spPr>
      </p:pic>
      <p:sp>
        <p:nvSpPr>
          <p:cNvPr id="258" name="Google Shape;258;p25"/>
          <p:cNvSpPr txBox="1"/>
          <p:nvPr>
            <p:ph idx="1" type="body"/>
          </p:nvPr>
        </p:nvSpPr>
        <p:spPr>
          <a:xfrm>
            <a:off x="819150" y="1180125"/>
            <a:ext cx="7505700" cy="32586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
              <a:t>We queried our data based o</a:t>
            </a:r>
            <a:r>
              <a:rPr lang="en"/>
              <a:t>n our aim to answer our three research questions, regarding the effect of patient gender, marital status, and admission type on readmission rate</a:t>
            </a:r>
            <a:endParaRPr/>
          </a:p>
          <a:p>
            <a:pPr indent="-311150" lvl="0" marL="457200" rtl="0" algn="l">
              <a:lnSpc>
                <a:spcPct val="150000"/>
              </a:lnSpc>
              <a:spcBef>
                <a:spcPts val="0"/>
              </a:spcBef>
              <a:spcAft>
                <a:spcPts val="0"/>
              </a:spcAft>
              <a:buSzPts val="1300"/>
              <a:buChar char="●"/>
            </a:pPr>
            <a:r>
              <a:rPr lang="en"/>
              <a:t>We then visualized these queries in Tableau </a:t>
            </a:r>
            <a:endParaRPr/>
          </a:p>
          <a:p>
            <a:pPr indent="-311150" lvl="0" marL="457200" rtl="0" algn="l">
              <a:lnSpc>
                <a:spcPct val="150000"/>
              </a:lnSpc>
              <a:spcBef>
                <a:spcPts val="0"/>
              </a:spcBef>
              <a:spcAft>
                <a:spcPts val="0"/>
              </a:spcAft>
              <a:buSzPts val="1300"/>
              <a:buChar char="●"/>
            </a:pPr>
            <a:r>
              <a:rPr lang="en"/>
              <a:t>Some of the things we queried for include:</a:t>
            </a:r>
            <a:endParaRPr/>
          </a:p>
          <a:p>
            <a:pPr indent="-298450" lvl="1" marL="914400" rtl="0" algn="l">
              <a:lnSpc>
                <a:spcPct val="150000"/>
              </a:lnSpc>
              <a:spcBef>
                <a:spcPts val="0"/>
              </a:spcBef>
              <a:spcAft>
                <a:spcPts val="0"/>
              </a:spcAft>
              <a:buSzPts val="1100"/>
              <a:buChar char="○"/>
            </a:pPr>
            <a:r>
              <a:rPr lang="en"/>
              <a:t>Readmission rate for a certain diagnoses, and age- grouped by gender</a:t>
            </a:r>
            <a:endParaRPr/>
          </a:p>
          <a:p>
            <a:pPr indent="-298450" lvl="1" marL="914400" rtl="0" algn="l">
              <a:lnSpc>
                <a:spcPct val="150000"/>
              </a:lnSpc>
              <a:spcBef>
                <a:spcPts val="0"/>
              </a:spcBef>
              <a:spcAft>
                <a:spcPts val="0"/>
              </a:spcAft>
              <a:buSzPts val="1100"/>
              <a:buChar char="○"/>
            </a:pPr>
            <a:r>
              <a:rPr lang="en"/>
              <a:t>Readmission rate, length of stay, average patient age, and number of times patient saw their PCPin the last 60 days- grouped by marital status</a:t>
            </a:r>
            <a:endParaRPr/>
          </a:p>
          <a:p>
            <a:pPr indent="-298450" lvl="1" marL="914400" rtl="0" algn="l">
              <a:lnSpc>
                <a:spcPct val="150000"/>
              </a:lnSpc>
              <a:spcBef>
                <a:spcPts val="0"/>
              </a:spcBef>
              <a:spcAft>
                <a:spcPts val="0"/>
              </a:spcAft>
              <a:buSzPts val="1100"/>
              <a:buChar char="○"/>
            </a:pPr>
            <a:r>
              <a:rPr lang="en"/>
              <a:t>Readmission rate versus the average number of times a patient visited their PCP 60 days prior- grouped by patient gender </a:t>
            </a:r>
            <a:endParaRPr/>
          </a:p>
          <a:p>
            <a:pPr indent="-298450" lvl="1" marL="914400" rtl="0" algn="l">
              <a:lnSpc>
                <a:spcPct val="150000"/>
              </a:lnSpc>
              <a:spcBef>
                <a:spcPts val="0"/>
              </a:spcBef>
              <a:spcAft>
                <a:spcPts val="0"/>
              </a:spcAft>
              <a:buSzPts val="1100"/>
              <a:buChar char="○"/>
            </a:pPr>
            <a:r>
              <a:rPr lang="en"/>
              <a:t>Readmission rate, and related statistics- grouped by admission type</a:t>
            </a:r>
            <a:endParaRPr/>
          </a:p>
        </p:txBody>
      </p:sp>
      <p:sp>
        <p:nvSpPr>
          <p:cNvPr id="259" name="Google Shape;259;p2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260" name="Google Shape;260;p25"/>
          <p:cNvPicPr preferRelativeResize="0"/>
          <p:nvPr/>
        </p:nvPicPr>
        <p:blipFill>
          <a:blip r:embed="rId4">
            <a:alphaModFix/>
          </a:blip>
          <a:stretch>
            <a:fillRect/>
          </a:stretch>
        </p:blipFill>
        <p:spPr>
          <a:xfrm>
            <a:off x="6871950" y="4128625"/>
            <a:ext cx="2027025" cy="574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26"/>
          <p:cNvSpPr txBox="1"/>
          <p:nvPr>
            <p:ph type="title"/>
          </p:nvPr>
        </p:nvSpPr>
        <p:spPr>
          <a:xfrm>
            <a:off x="819150" y="4824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Question 1</a:t>
            </a:r>
            <a:endParaRPr/>
          </a:p>
        </p:txBody>
      </p:sp>
      <p:pic>
        <p:nvPicPr>
          <p:cNvPr id="266" name="Google Shape;266;p26"/>
          <p:cNvPicPr preferRelativeResize="0"/>
          <p:nvPr/>
        </p:nvPicPr>
        <p:blipFill>
          <a:blip r:embed="rId3">
            <a:alphaModFix/>
          </a:blip>
          <a:stretch>
            <a:fillRect/>
          </a:stretch>
        </p:blipFill>
        <p:spPr>
          <a:xfrm>
            <a:off x="6948775" y="204850"/>
            <a:ext cx="1985750" cy="741250"/>
          </a:xfrm>
          <a:prstGeom prst="rect">
            <a:avLst/>
          </a:prstGeom>
          <a:noFill/>
          <a:ln>
            <a:noFill/>
          </a:ln>
        </p:spPr>
      </p:pic>
      <p:pic>
        <p:nvPicPr>
          <p:cNvPr id="267" name="Google Shape;267;p26"/>
          <p:cNvPicPr preferRelativeResize="0"/>
          <p:nvPr/>
        </p:nvPicPr>
        <p:blipFill rotWithShape="1">
          <a:blip r:embed="rId4">
            <a:alphaModFix/>
          </a:blip>
          <a:srcRect b="0" l="0" r="1516" t="16978"/>
          <a:stretch/>
        </p:blipFill>
        <p:spPr>
          <a:xfrm>
            <a:off x="1276275" y="2703875"/>
            <a:ext cx="5932726" cy="1665775"/>
          </a:xfrm>
          <a:prstGeom prst="rect">
            <a:avLst/>
          </a:prstGeom>
          <a:noFill/>
          <a:ln>
            <a:noFill/>
          </a:ln>
        </p:spPr>
      </p:pic>
      <p:sp>
        <p:nvSpPr>
          <p:cNvPr id="268" name="Google Shape;268;p26"/>
          <p:cNvSpPr txBox="1"/>
          <p:nvPr>
            <p:ph idx="1" type="body"/>
          </p:nvPr>
        </p:nvSpPr>
        <p:spPr>
          <a:xfrm>
            <a:off x="819150" y="1180125"/>
            <a:ext cx="7505700" cy="16245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t>Whether gender affects readmission rate?</a:t>
            </a:r>
            <a:endParaRPr b="1"/>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rPr b="1" lang="en"/>
              <a:t>Different number of in-patient claims</a:t>
            </a:r>
            <a:endParaRPr b="1"/>
          </a:p>
          <a:p>
            <a:pPr indent="-298450" lvl="1" marL="914400" rtl="0" algn="l">
              <a:lnSpc>
                <a:spcPct val="150000"/>
              </a:lnSpc>
              <a:spcBef>
                <a:spcPts val="0"/>
              </a:spcBef>
              <a:spcAft>
                <a:spcPts val="0"/>
              </a:spcAft>
              <a:buSzPts val="1100"/>
              <a:buChar char="○"/>
            </a:pPr>
            <a:r>
              <a:rPr lang="en"/>
              <a:t>4</a:t>
            </a:r>
            <a:r>
              <a:rPr lang="en"/>
              <a:t>,443 records are in-patient claims (116,437 non-duplicate records) → </a:t>
            </a:r>
            <a:r>
              <a:rPr lang="en"/>
              <a:t>60 % incurred by female</a:t>
            </a:r>
            <a:endParaRPr/>
          </a:p>
        </p:txBody>
      </p:sp>
      <p:sp>
        <p:nvSpPr>
          <p:cNvPr id="269" name="Google Shape;269;p26"/>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266700" lvl="0" marL="0" rtl="0" algn="l">
              <a:lnSpc>
                <a:spcPct val="115000"/>
              </a:lnSpc>
              <a:spcBef>
                <a:spcPts val="0"/>
              </a:spcBef>
              <a:spcAft>
                <a:spcPts val="0"/>
              </a:spcAft>
              <a:buNone/>
            </a:pPr>
            <a:r>
              <a:t/>
            </a:r>
            <a:endParaRPr/>
          </a:p>
        </p:txBody>
      </p:sp>
      <p:sp>
        <p:nvSpPr>
          <p:cNvPr id="270" name="Google Shape;270;p26"/>
          <p:cNvSpPr txBox="1"/>
          <p:nvPr/>
        </p:nvSpPr>
        <p:spPr>
          <a:xfrm>
            <a:off x="1886700" y="3989725"/>
            <a:ext cx="3427200" cy="1243200"/>
          </a:xfrm>
          <a:prstGeom prst="rect">
            <a:avLst/>
          </a:prstGeom>
          <a:noFill/>
          <a:ln>
            <a:noFill/>
          </a:ln>
        </p:spPr>
        <p:txBody>
          <a:bodyPr anchorCtr="0" anchor="ctr" bIns="91425" lIns="91425" spcFirstLastPara="1" rIns="91425" wrap="square" tIns="91425">
            <a:noAutofit/>
          </a:bodyPr>
          <a:lstStyle/>
          <a:p>
            <a:pPr indent="266700" lvl="0" marL="0" rtl="0" algn="l">
              <a:lnSpc>
                <a:spcPct val="115000"/>
              </a:lnSpc>
              <a:spcBef>
                <a:spcPts val="0"/>
              </a:spcBef>
              <a:spcAft>
                <a:spcPts val="0"/>
              </a:spcAft>
              <a:buNone/>
            </a:pPr>
            <a:r>
              <a:rPr lang="en" sz="1000" u="sng">
                <a:latin typeface="Times New Roman"/>
                <a:ea typeface="Times New Roman"/>
                <a:cs typeface="Times New Roman"/>
                <a:sym typeface="Times New Roman"/>
              </a:rPr>
              <a:t>Graph *1: Total number of in-patient claims by gender</a:t>
            </a:r>
            <a:endParaRPr sz="1000" u="sng">
              <a:latin typeface="Times New Roman"/>
              <a:ea typeface="Times New Roman"/>
              <a:cs typeface="Times New Roman"/>
              <a:sym typeface="Times New Roman"/>
            </a:endParaRPr>
          </a:p>
        </p:txBody>
      </p:sp>
      <p:sp>
        <p:nvSpPr>
          <p:cNvPr id="271" name="Google Shape;271;p2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272" name="Google Shape;272;p26"/>
          <p:cNvPicPr preferRelativeResize="0"/>
          <p:nvPr/>
        </p:nvPicPr>
        <p:blipFill>
          <a:blip r:embed="rId5">
            <a:alphaModFix/>
          </a:blip>
          <a:stretch>
            <a:fillRect/>
          </a:stretch>
        </p:blipFill>
        <p:spPr>
          <a:xfrm>
            <a:off x="6871950" y="4128625"/>
            <a:ext cx="2027025" cy="574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pic>
        <p:nvPicPr>
          <p:cNvPr id="277" name="Google Shape;277;p27"/>
          <p:cNvPicPr preferRelativeResize="0"/>
          <p:nvPr/>
        </p:nvPicPr>
        <p:blipFill rotWithShape="1">
          <a:blip r:embed="rId3">
            <a:alphaModFix/>
          </a:blip>
          <a:srcRect b="48731" l="0" r="1332" t="0"/>
          <a:stretch/>
        </p:blipFill>
        <p:spPr>
          <a:xfrm>
            <a:off x="4572000" y="642675"/>
            <a:ext cx="3439523" cy="1880700"/>
          </a:xfrm>
          <a:prstGeom prst="rect">
            <a:avLst/>
          </a:prstGeom>
          <a:noFill/>
          <a:ln>
            <a:noFill/>
          </a:ln>
        </p:spPr>
      </p:pic>
      <p:pic>
        <p:nvPicPr>
          <p:cNvPr id="278" name="Google Shape;278;p27"/>
          <p:cNvPicPr preferRelativeResize="0"/>
          <p:nvPr/>
        </p:nvPicPr>
        <p:blipFill>
          <a:blip r:embed="rId4">
            <a:alphaModFix/>
          </a:blip>
          <a:stretch>
            <a:fillRect/>
          </a:stretch>
        </p:blipFill>
        <p:spPr>
          <a:xfrm>
            <a:off x="7272800" y="204850"/>
            <a:ext cx="1661725" cy="620300"/>
          </a:xfrm>
          <a:prstGeom prst="rect">
            <a:avLst/>
          </a:prstGeom>
          <a:noFill/>
          <a:ln>
            <a:noFill/>
          </a:ln>
        </p:spPr>
      </p:pic>
      <p:pic>
        <p:nvPicPr>
          <p:cNvPr id="279" name="Google Shape;279;p27"/>
          <p:cNvPicPr preferRelativeResize="0"/>
          <p:nvPr/>
        </p:nvPicPr>
        <p:blipFill rotWithShape="1">
          <a:blip r:embed="rId3">
            <a:alphaModFix/>
          </a:blip>
          <a:srcRect b="0" l="0" r="18273" t="51267"/>
          <a:stretch/>
        </p:blipFill>
        <p:spPr>
          <a:xfrm>
            <a:off x="4572000" y="2523375"/>
            <a:ext cx="2893399" cy="1815501"/>
          </a:xfrm>
          <a:prstGeom prst="rect">
            <a:avLst/>
          </a:prstGeom>
          <a:noFill/>
          <a:ln>
            <a:noFill/>
          </a:ln>
        </p:spPr>
      </p:pic>
      <p:sp>
        <p:nvSpPr>
          <p:cNvPr id="280" name="Google Shape;280;p27"/>
          <p:cNvSpPr txBox="1"/>
          <p:nvPr/>
        </p:nvSpPr>
        <p:spPr>
          <a:xfrm>
            <a:off x="251550" y="531600"/>
            <a:ext cx="4237200" cy="4080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100">
                <a:latin typeface="Times New Roman"/>
                <a:ea typeface="Times New Roman"/>
                <a:cs typeface="Times New Roman"/>
                <a:sym typeface="Times New Roman"/>
              </a:rPr>
              <a:t>Different readmission level</a:t>
            </a:r>
            <a:endParaRPr b="1" sz="11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100">
              <a:latin typeface="Times New Roman"/>
              <a:ea typeface="Times New Roman"/>
              <a:cs typeface="Times New Roman"/>
              <a:sym typeface="Times New Roman"/>
            </a:endParaRPr>
          </a:p>
          <a:p>
            <a:pPr indent="-298450" lvl="0" marL="457200" rtl="0" algn="l">
              <a:lnSpc>
                <a:spcPct val="115000"/>
              </a:lnSpc>
              <a:spcBef>
                <a:spcPts val="0"/>
              </a:spcBef>
              <a:spcAft>
                <a:spcPts val="0"/>
              </a:spcAft>
              <a:buSzPts val="1100"/>
              <a:buFont typeface="Times New Roman"/>
              <a:buChar char="●"/>
            </a:pPr>
            <a:r>
              <a:rPr lang="en" sz="1100">
                <a:latin typeface="Times New Roman"/>
                <a:ea typeface="Times New Roman"/>
                <a:cs typeface="Times New Roman"/>
                <a:sym typeface="Times New Roman"/>
              </a:rPr>
              <a:t>Likelihood of readmission</a:t>
            </a:r>
            <a:endParaRPr sz="1100">
              <a:latin typeface="Times New Roman"/>
              <a:ea typeface="Times New Roman"/>
              <a:cs typeface="Times New Roman"/>
              <a:sym typeface="Times New Roman"/>
            </a:endParaRPr>
          </a:p>
          <a:p>
            <a:pPr indent="-298450" lvl="1" marL="914400" rtl="0" algn="l">
              <a:lnSpc>
                <a:spcPct val="115000"/>
              </a:lnSpc>
              <a:spcBef>
                <a:spcPts val="0"/>
              </a:spcBef>
              <a:spcAft>
                <a:spcPts val="0"/>
              </a:spcAft>
              <a:buSzPts val="1100"/>
              <a:buFont typeface="Times New Roman"/>
              <a:buChar char="○"/>
            </a:pPr>
            <a:r>
              <a:rPr lang="en" sz="1100">
                <a:latin typeface="Times New Roman"/>
                <a:ea typeface="Times New Roman"/>
                <a:cs typeface="Times New Roman"/>
                <a:sym typeface="Times New Roman"/>
              </a:rPr>
              <a:t>F</a:t>
            </a:r>
            <a:r>
              <a:rPr lang="en" sz="1100">
                <a:latin typeface="Times New Roman"/>
                <a:ea typeface="Times New Roman"/>
                <a:cs typeface="Times New Roman"/>
                <a:sym typeface="Times New Roman"/>
              </a:rPr>
              <a:t>emale: higher for AMI and Stroke diagnoses</a:t>
            </a:r>
            <a:endParaRPr sz="1100">
              <a:latin typeface="Times New Roman"/>
              <a:ea typeface="Times New Roman"/>
              <a:cs typeface="Times New Roman"/>
              <a:sym typeface="Times New Roman"/>
            </a:endParaRPr>
          </a:p>
          <a:p>
            <a:pPr indent="-298450" lvl="1" marL="914400" rtl="0" algn="l">
              <a:lnSpc>
                <a:spcPct val="115000"/>
              </a:lnSpc>
              <a:spcBef>
                <a:spcPts val="0"/>
              </a:spcBef>
              <a:spcAft>
                <a:spcPts val="0"/>
              </a:spcAft>
              <a:buSzPts val="1100"/>
              <a:buFont typeface="Times New Roman"/>
              <a:buChar char="○"/>
            </a:pPr>
            <a:r>
              <a:rPr lang="en" sz="1100">
                <a:latin typeface="Times New Roman"/>
                <a:ea typeface="Times New Roman"/>
                <a:cs typeface="Times New Roman"/>
                <a:sym typeface="Times New Roman"/>
              </a:rPr>
              <a:t>Male: higher for COPD and HF </a:t>
            </a:r>
            <a:r>
              <a:rPr lang="en" sz="1100">
                <a:latin typeface="Times New Roman"/>
                <a:ea typeface="Times New Roman"/>
                <a:cs typeface="Times New Roman"/>
                <a:sym typeface="Times New Roman"/>
              </a:rPr>
              <a:t>diagnoses</a:t>
            </a:r>
            <a:endParaRPr sz="1100">
              <a:latin typeface="Times New Roman"/>
              <a:ea typeface="Times New Roman"/>
              <a:cs typeface="Times New Roman"/>
              <a:sym typeface="Times New Roman"/>
            </a:endParaRPr>
          </a:p>
          <a:p>
            <a:pPr indent="-298450" lvl="0" marL="457200" rtl="0" algn="l">
              <a:lnSpc>
                <a:spcPct val="115000"/>
              </a:lnSpc>
              <a:spcBef>
                <a:spcPts val="0"/>
              </a:spcBef>
              <a:spcAft>
                <a:spcPts val="0"/>
              </a:spcAft>
              <a:buSzPts val="1100"/>
              <a:buFont typeface="Times New Roman"/>
              <a:buChar char="●"/>
            </a:pPr>
            <a:r>
              <a:rPr lang="en" sz="1100">
                <a:latin typeface="Times New Roman"/>
                <a:ea typeface="Times New Roman"/>
                <a:cs typeface="Times New Roman"/>
                <a:sym typeface="Times New Roman"/>
              </a:rPr>
              <a:t>Readmission</a:t>
            </a:r>
            <a:r>
              <a:rPr lang="en" sz="1100">
                <a:latin typeface="Times New Roman"/>
                <a:ea typeface="Times New Roman"/>
                <a:cs typeface="Times New Roman"/>
                <a:sym typeface="Times New Roman"/>
              </a:rPr>
              <a:t> by same diagnosis within 30 days?</a:t>
            </a:r>
            <a:endParaRPr sz="1100">
              <a:latin typeface="Times New Roman"/>
              <a:ea typeface="Times New Roman"/>
              <a:cs typeface="Times New Roman"/>
              <a:sym typeface="Times New Roman"/>
            </a:endParaRPr>
          </a:p>
          <a:p>
            <a:pPr indent="-298450" lvl="1" marL="914400" rtl="0" algn="l">
              <a:lnSpc>
                <a:spcPct val="115000"/>
              </a:lnSpc>
              <a:spcBef>
                <a:spcPts val="0"/>
              </a:spcBef>
              <a:spcAft>
                <a:spcPts val="0"/>
              </a:spcAft>
              <a:buSzPts val="1100"/>
              <a:buFont typeface="Times New Roman"/>
              <a:buChar char="○"/>
            </a:pPr>
            <a:r>
              <a:rPr lang="en" sz="1100">
                <a:latin typeface="Times New Roman"/>
                <a:ea typeface="Times New Roman"/>
                <a:cs typeface="Times New Roman"/>
                <a:sym typeface="Times New Roman"/>
              </a:rPr>
              <a:t>O</a:t>
            </a:r>
            <a:r>
              <a:rPr lang="en" sz="1100">
                <a:latin typeface="Times New Roman"/>
                <a:ea typeface="Times New Roman"/>
                <a:cs typeface="Times New Roman"/>
                <a:sym typeface="Times New Roman"/>
              </a:rPr>
              <a:t>nly males got admitted for the same diagnosis as previously under COPD </a:t>
            </a:r>
            <a:endParaRPr sz="1100">
              <a:latin typeface="Times New Roman"/>
              <a:ea typeface="Times New Roman"/>
              <a:cs typeface="Times New Roman"/>
              <a:sym typeface="Times New Roman"/>
            </a:endParaRPr>
          </a:p>
          <a:p>
            <a:pPr indent="-298450" lvl="1" marL="914400" rtl="0" algn="l">
              <a:lnSpc>
                <a:spcPct val="115000"/>
              </a:lnSpc>
              <a:spcBef>
                <a:spcPts val="0"/>
              </a:spcBef>
              <a:spcAft>
                <a:spcPts val="0"/>
              </a:spcAft>
              <a:buSzPts val="1100"/>
              <a:buFont typeface="Times New Roman"/>
              <a:buChar char="○"/>
            </a:pPr>
            <a:r>
              <a:rPr lang="en" sz="1100">
                <a:latin typeface="Times New Roman"/>
                <a:ea typeface="Times New Roman"/>
                <a:cs typeface="Times New Roman"/>
                <a:sym typeface="Times New Roman"/>
              </a:rPr>
              <a:t>Only female patients got admitted for the same diagnosis as previously for Stroke</a:t>
            </a:r>
            <a:endParaRPr sz="1100">
              <a:latin typeface="Times New Roman"/>
              <a:ea typeface="Times New Roman"/>
              <a:cs typeface="Times New Roman"/>
              <a:sym typeface="Times New Roman"/>
            </a:endParaRPr>
          </a:p>
          <a:p>
            <a:pPr indent="-298450" lvl="1" marL="914400" rtl="0" algn="l">
              <a:lnSpc>
                <a:spcPct val="115000"/>
              </a:lnSpc>
              <a:spcBef>
                <a:spcPts val="0"/>
              </a:spcBef>
              <a:spcAft>
                <a:spcPts val="0"/>
              </a:spcAft>
              <a:buSzPts val="1100"/>
              <a:buFont typeface="Times New Roman"/>
              <a:buChar char="○"/>
            </a:pPr>
            <a:r>
              <a:rPr lang="en" sz="1100">
                <a:latin typeface="Times New Roman"/>
                <a:ea typeface="Times New Roman"/>
                <a:cs typeface="Times New Roman"/>
                <a:sym typeface="Times New Roman"/>
              </a:rPr>
              <a:t>Both may be readmitted for the same diagnosis of heart failure</a:t>
            </a:r>
            <a:endParaRPr sz="1100">
              <a:latin typeface="Times New Roman"/>
              <a:ea typeface="Times New Roman"/>
              <a:cs typeface="Times New Roman"/>
              <a:sym typeface="Times New Roman"/>
            </a:endParaRPr>
          </a:p>
          <a:p>
            <a:pPr indent="-298450" lvl="1" marL="914400" rtl="0" algn="l">
              <a:lnSpc>
                <a:spcPct val="115000"/>
              </a:lnSpc>
              <a:spcBef>
                <a:spcPts val="0"/>
              </a:spcBef>
              <a:spcAft>
                <a:spcPts val="0"/>
              </a:spcAft>
              <a:buSzPts val="1100"/>
              <a:buFont typeface="Times New Roman"/>
              <a:buChar char="○"/>
            </a:pPr>
            <a:r>
              <a:rPr lang="en" sz="1100">
                <a:latin typeface="Times New Roman"/>
                <a:ea typeface="Times New Roman"/>
                <a:cs typeface="Times New Roman"/>
                <a:sym typeface="Times New Roman"/>
              </a:rPr>
              <a:t>H</a:t>
            </a:r>
            <a:r>
              <a:rPr lang="en" sz="1100">
                <a:latin typeface="Times New Roman"/>
                <a:ea typeface="Times New Roman"/>
                <a:cs typeface="Times New Roman"/>
                <a:sym typeface="Times New Roman"/>
              </a:rPr>
              <a:t>ospitals are doing well to prevent the readmission with same diagnoses of AMI and CABG</a:t>
            </a:r>
            <a:endParaRPr sz="1100">
              <a:latin typeface="Times New Roman"/>
              <a:ea typeface="Times New Roman"/>
              <a:cs typeface="Times New Roman"/>
              <a:sym typeface="Times New Roman"/>
            </a:endParaRPr>
          </a:p>
          <a:p>
            <a:pPr indent="-298450" lvl="0" marL="457200" rtl="0" algn="l">
              <a:lnSpc>
                <a:spcPct val="115000"/>
              </a:lnSpc>
              <a:spcBef>
                <a:spcPts val="0"/>
              </a:spcBef>
              <a:spcAft>
                <a:spcPts val="0"/>
              </a:spcAft>
              <a:buSzPts val="1100"/>
              <a:buFont typeface="Times New Roman"/>
              <a:buChar char="●"/>
            </a:pPr>
            <a:r>
              <a:rPr lang="en" sz="1100">
                <a:latin typeface="Times New Roman"/>
                <a:ea typeface="Times New Roman"/>
                <a:cs typeface="Times New Roman"/>
                <a:sym typeface="Times New Roman"/>
              </a:rPr>
              <a:t>Suggestion</a:t>
            </a:r>
            <a:endParaRPr sz="1100">
              <a:latin typeface="Times New Roman"/>
              <a:ea typeface="Times New Roman"/>
              <a:cs typeface="Times New Roman"/>
              <a:sym typeface="Times New Roman"/>
            </a:endParaRPr>
          </a:p>
          <a:p>
            <a:pPr indent="-298450" lvl="1" marL="914400" rtl="0" algn="l">
              <a:lnSpc>
                <a:spcPct val="115000"/>
              </a:lnSpc>
              <a:spcBef>
                <a:spcPts val="0"/>
              </a:spcBef>
              <a:spcAft>
                <a:spcPts val="0"/>
              </a:spcAft>
              <a:buSzPts val="1100"/>
              <a:buFont typeface="Times New Roman"/>
              <a:buChar char="○"/>
            </a:pPr>
            <a:r>
              <a:rPr lang="en" sz="1100">
                <a:latin typeface="Times New Roman"/>
                <a:ea typeface="Times New Roman"/>
                <a:cs typeface="Times New Roman"/>
                <a:sym typeface="Times New Roman"/>
              </a:rPr>
              <a:t>Study reasons (different attitudes or physiological constitution between men and women)</a:t>
            </a:r>
            <a:endParaRPr sz="1100">
              <a:latin typeface="Times New Roman"/>
              <a:ea typeface="Times New Roman"/>
              <a:cs typeface="Times New Roman"/>
              <a:sym typeface="Times New Roman"/>
            </a:endParaRPr>
          </a:p>
          <a:p>
            <a:pPr indent="-298450" lvl="1" marL="914400" rtl="0" algn="l">
              <a:lnSpc>
                <a:spcPct val="115000"/>
              </a:lnSpc>
              <a:spcBef>
                <a:spcPts val="0"/>
              </a:spcBef>
              <a:spcAft>
                <a:spcPts val="0"/>
              </a:spcAft>
              <a:buSzPts val="1100"/>
              <a:buFont typeface="Times New Roman"/>
              <a:buChar char="○"/>
            </a:pPr>
            <a:r>
              <a:rPr lang="en" sz="1100">
                <a:latin typeface="Times New Roman"/>
                <a:ea typeface="Times New Roman"/>
                <a:cs typeface="Times New Roman"/>
                <a:sym typeface="Times New Roman"/>
              </a:rPr>
              <a:t>Different measures to reduce readmission with same diagnoses of COPD, HF, and Stroke.</a:t>
            </a:r>
            <a:endParaRPr sz="1100">
              <a:latin typeface="Times New Roman"/>
              <a:ea typeface="Times New Roman"/>
              <a:cs typeface="Times New Roman"/>
              <a:sym typeface="Times New Roman"/>
            </a:endParaRPr>
          </a:p>
        </p:txBody>
      </p:sp>
      <p:sp>
        <p:nvSpPr>
          <p:cNvPr id="281" name="Google Shape;281;p2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282" name="Google Shape;282;p27"/>
          <p:cNvPicPr preferRelativeResize="0"/>
          <p:nvPr/>
        </p:nvPicPr>
        <p:blipFill>
          <a:blip r:embed="rId5">
            <a:alphaModFix/>
          </a:blip>
          <a:stretch>
            <a:fillRect/>
          </a:stretch>
        </p:blipFill>
        <p:spPr>
          <a:xfrm>
            <a:off x="6871950" y="4128625"/>
            <a:ext cx="2027025" cy="574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28"/>
          <p:cNvSpPr txBox="1"/>
          <p:nvPr>
            <p:ph idx="1" type="body"/>
          </p:nvPr>
        </p:nvSpPr>
        <p:spPr>
          <a:xfrm>
            <a:off x="464800" y="557175"/>
            <a:ext cx="5191800" cy="3563400"/>
          </a:xfrm>
          <a:prstGeom prst="rect">
            <a:avLst/>
          </a:prstGeom>
        </p:spPr>
        <p:txBody>
          <a:bodyPr anchorCtr="0" anchor="t" bIns="91425" lIns="91425" spcFirstLastPara="1" rIns="91425" wrap="square" tIns="91425">
            <a:noAutofit/>
          </a:bodyPr>
          <a:lstStyle/>
          <a:p>
            <a:pPr indent="0" lvl="0" marL="0" rtl="0" algn="l">
              <a:lnSpc>
                <a:spcPct val="138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lnSpc>
                <a:spcPct val="138000"/>
              </a:lnSpc>
              <a:spcBef>
                <a:spcPts val="0"/>
              </a:spcBef>
              <a:spcAft>
                <a:spcPts val="0"/>
              </a:spcAft>
              <a:buNone/>
            </a:pPr>
            <a:r>
              <a:rPr b="1" lang="en" sz="1200">
                <a:solidFill>
                  <a:srgbClr val="000000"/>
                </a:solidFill>
                <a:latin typeface="Times New Roman"/>
                <a:ea typeface="Times New Roman"/>
                <a:cs typeface="Times New Roman"/>
                <a:sym typeface="Times New Roman"/>
              </a:rPr>
              <a:t>Average number of readmissions among different age groups</a:t>
            </a:r>
            <a:endParaRPr b="1" sz="1200">
              <a:solidFill>
                <a:srgbClr val="000000"/>
              </a:solidFill>
              <a:latin typeface="Times New Roman"/>
              <a:ea typeface="Times New Roman"/>
              <a:cs typeface="Times New Roman"/>
              <a:sym typeface="Times New Roman"/>
            </a:endParaRPr>
          </a:p>
          <a:p>
            <a:pPr indent="0" lvl="0" marL="0" rtl="0" algn="l">
              <a:lnSpc>
                <a:spcPct val="138000"/>
              </a:lnSpc>
              <a:spcBef>
                <a:spcPts val="0"/>
              </a:spcBef>
              <a:spcAft>
                <a:spcPts val="0"/>
              </a:spcAft>
              <a:buNone/>
            </a:pPr>
            <a:r>
              <a:t/>
            </a:r>
            <a:endParaRPr b="1" sz="1200">
              <a:solidFill>
                <a:srgbClr val="000000"/>
              </a:solidFill>
              <a:latin typeface="Times New Roman"/>
              <a:ea typeface="Times New Roman"/>
              <a:cs typeface="Times New Roman"/>
              <a:sym typeface="Times New Roman"/>
            </a:endParaRPr>
          </a:p>
          <a:p>
            <a:pPr indent="0" lvl="0" marL="0" rtl="0" algn="l">
              <a:lnSpc>
                <a:spcPct val="138000"/>
              </a:lnSpc>
              <a:spcBef>
                <a:spcPts val="0"/>
              </a:spcBef>
              <a:spcAft>
                <a:spcPts val="0"/>
              </a:spcAft>
              <a:buNone/>
            </a:pPr>
            <a:r>
              <a:rPr lang="en" sz="1200">
                <a:solidFill>
                  <a:srgbClr val="000000"/>
                </a:solidFill>
                <a:latin typeface="Times New Roman"/>
                <a:ea typeface="Times New Roman"/>
                <a:cs typeface="Times New Roman"/>
                <a:sym typeface="Times New Roman"/>
              </a:rPr>
              <a:t>Graph above: average readmission</a:t>
            </a:r>
            <a:endParaRPr sz="1200">
              <a:solidFill>
                <a:srgbClr val="000000"/>
              </a:solidFill>
              <a:latin typeface="Times New Roman"/>
              <a:ea typeface="Times New Roman"/>
              <a:cs typeface="Times New Roman"/>
              <a:sym typeface="Times New Roman"/>
            </a:endParaRPr>
          </a:p>
          <a:p>
            <a:pPr indent="0" lvl="0" marL="0" rtl="0" algn="l">
              <a:lnSpc>
                <a:spcPct val="138000"/>
              </a:lnSpc>
              <a:spcBef>
                <a:spcPts val="0"/>
              </a:spcBef>
              <a:spcAft>
                <a:spcPts val="0"/>
              </a:spcAft>
              <a:buNone/>
            </a:pPr>
            <a:r>
              <a:rPr lang="en" sz="1200">
                <a:solidFill>
                  <a:srgbClr val="000000"/>
                </a:solidFill>
                <a:latin typeface="Times New Roman"/>
                <a:ea typeface="Times New Roman"/>
                <a:cs typeface="Times New Roman"/>
                <a:sym typeface="Times New Roman"/>
              </a:rPr>
              <a:t>Graph below: average readmission with the same diagnosis</a:t>
            </a:r>
            <a:endParaRPr sz="1200">
              <a:solidFill>
                <a:srgbClr val="000000"/>
              </a:solidFill>
              <a:latin typeface="Times New Roman"/>
              <a:ea typeface="Times New Roman"/>
              <a:cs typeface="Times New Roman"/>
              <a:sym typeface="Times New Roman"/>
            </a:endParaRPr>
          </a:p>
          <a:p>
            <a:pPr indent="0" lvl="0" marL="0" rtl="0" algn="l">
              <a:lnSpc>
                <a:spcPct val="138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304800" lvl="0" marL="457200" rtl="0" algn="l">
              <a:lnSpc>
                <a:spcPct val="138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40-49 group: highest average readmission number </a:t>
            </a:r>
            <a:endParaRPr sz="1200">
              <a:solidFill>
                <a:srgbClr val="000000"/>
              </a:solidFill>
              <a:latin typeface="Times New Roman"/>
              <a:ea typeface="Times New Roman"/>
              <a:cs typeface="Times New Roman"/>
              <a:sym typeface="Times New Roman"/>
            </a:endParaRPr>
          </a:p>
          <a:p>
            <a:pPr indent="-304800" lvl="1" marL="914400" rtl="0" algn="l">
              <a:lnSpc>
                <a:spcPct val="138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Of the 137 readmissions in this group, </a:t>
            </a:r>
            <a:endParaRPr sz="1200">
              <a:solidFill>
                <a:srgbClr val="000000"/>
              </a:solidFill>
              <a:latin typeface="Times New Roman"/>
              <a:ea typeface="Times New Roman"/>
              <a:cs typeface="Times New Roman"/>
              <a:sym typeface="Times New Roman"/>
            </a:endParaRPr>
          </a:p>
          <a:p>
            <a:pPr indent="0" lvl="0" marL="914400" rtl="0" algn="l">
              <a:lnSpc>
                <a:spcPct val="138000"/>
              </a:lnSpc>
              <a:spcBef>
                <a:spcPts val="0"/>
              </a:spcBef>
              <a:spcAft>
                <a:spcPts val="0"/>
              </a:spcAft>
              <a:buNone/>
            </a:pPr>
            <a:r>
              <a:rPr lang="en" sz="1200">
                <a:solidFill>
                  <a:srgbClr val="000000"/>
                </a:solidFill>
                <a:latin typeface="Times New Roman"/>
                <a:ea typeface="Times New Roman"/>
                <a:cs typeface="Times New Roman"/>
                <a:sym typeface="Times New Roman"/>
              </a:rPr>
              <a:t>77 (56%) are female</a:t>
            </a:r>
            <a:endParaRPr sz="1200">
              <a:solidFill>
                <a:srgbClr val="000000"/>
              </a:solidFill>
              <a:latin typeface="Times New Roman"/>
              <a:ea typeface="Times New Roman"/>
              <a:cs typeface="Times New Roman"/>
              <a:sym typeface="Times New Roman"/>
            </a:endParaRPr>
          </a:p>
          <a:p>
            <a:pPr indent="-304800" lvl="0" marL="457200" rtl="0" algn="l">
              <a:lnSpc>
                <a:spcPct val="138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3</a:t>
            </a:r>
            <a:r>
              <a:rPr lang="en" sz="1200">
                <a:solidFill>
                  <a:srgbClr val="000000"/>
                </a:solidFill>
                <a:latin typeface="Times New Roman"/>
                <a:ea typeface="Times New Roman"/>
                <a:cs typeface="Times New Roman"/>
                <a:sym typeface="Times New Roman"/>
              </a:rPr>
              <a:t>0-39 group: lowest average readmission</a:t>
            </a:r>
            <a:endParaRPr sz="1200">
              <a:solidFill>
                <a:srgbClr val="000000"/>
              </a:solidFill>
              <a:latin typeface="Times New Roman"/>
              <a:ea typeface="Times New Roman"/>
              <a:cs typeface="Times New Roman"/>
              <a:sym typeface="Times New Roman"/>
            </a:endParaRPr>
          </a:p>
          <a:p>
            <a:pPr indent="-304800" lvl="0" marL="457200" rtl="0" algn="l">
              <a:lnSpc>
                <a:spcPct val="138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Suggestion:</a:t>
            </a:r>
            <a:endParaRPr sz="1200">
              <a:solidFill>
                <a:srgbClr val="000000"/>
              </a:solidFill>
              <a:latin typeface="Times New Roman"/>
              <a:ea typeface="Times New Roman"/>
              <a:cs typeface="Times New Roman"/>
              <a:sym typeface="Times New Roman"/>
            </a:endParaRPr>
          </a:p>
          <a:p>
            <a:pPr indent="-304800" lvl="1" marL="914400" rtl="0" algn="l">
              <a:lnSpc>
                <a:spcPct val="138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Special attention to 40-49 </a:t>
            </a:r>
            <a:endParaRPr sz="1200">
              <a:solidFill>
                <a:srgbClr val="000000"/>
              </a:solidFill>
              <a:latin typeface="Times New Roman"/>
              <a:ea typeface="Times New Roman"/>
              <a:cs typeface="Times New Roman"/>
              <a:sym typeface="Times New Roman"/>
            </a:endParaRPr>
          </a:p>
          <a:p>
            <a:pPr indent="0" lvl="0" marL="914400" rtl="0" algn="l">
              <a:lnSpc>
                <a:spcPct val="138000"/>
              </a:lnSpc>
              <a:spcBef>
                <a:spcPts val="0"/>
              </a:spcBef>
              <a:spcAft>
                <a:spcPts val="0"/>
              </a:spcAft>
              <a:buNone/>
            </a:pPr>
            <a:r>
              <a:rPr lang="en" sz="1200">
                <a:solidFill>
                  <a:srgbClr val="000000"/>
                </a:solidFill>
                <a:latin typeface="Times New Roman"/>
                <a:ea typeface="Times New Roman"/>
                <a:cs typeface="Times New Roman"/>
                <a:sym typeface="Times New Roman"/>
              </a:rPr>
              <a:t>(</a:t>
            </a:r>
            <a:r>
              <a:rPr lang="en" sz="1200">
                <a:solidFill>
                  <a:srgbClr val="000000"/>
                </a:solidFill>
                <a:latin typeface="Times New Roman"/>
                <a:ea typeface="Times New Roman"/>
                <a:cs typeface="Times New Roman"/>
                <a:sym typeface="Times New Roman"/>
              </a:rPr>
              <a:t>Communication with PCP</a:t>
            </a:r>
            <a:r>
              <a:rPr lang="en" sz="1200">
                <a:solidFill>
                  <a:srgbClr val="000000"/>
                </a:solidFill>
                <a:latin typeface="Times New Roman"/>
                <a:ea typeface="Times New Roman"/>
                <a:cs typeface="Times New Roman"/>
                <a:sym typeface="Times New Roman"/>
              </a:rPr>
              <a:t>)</a:t>
            </a:r>
            <a:endParaRPr sz="1200">
              <a:solidFill>
                <a:srgbClr val="000000"/>
              </a:solidFill>
              <a:latin typeface="Times New Roman"/>
              <a:ea typeface="Times New Roman"/>
              <a:cs typeface="Times New Roman"/>
              <a:sym typeface="Times New Roman"/>
            </a:endParaRPr>
          </a:p>
          <a:p>
            <a:pPr indent="-304800" lvl="1" marL="914400" rtl="0" algn="l">
              <a:lnSpc>
                <a:spcPct val="138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Further analysis needed</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pic>
        <p:nvPicPr>
          <p:cNvPr id="288" name="Google Shape;288;p28"/>
          <p:cNvPicPr preferRelativeResize="0"/>
          <p:nvPr/>
        </p:nvPicPr>
        <p:blipFill rotWithShape="1">
          <a:blip r:embed="rId3">
            <a:alphaModFix/>
          </a:blip>
          <a:srcRect b="-2646" l="0" r="6803" t="9778"/>
          <a:stretch/>
        </p:blipFill>
        <p:spPr>
          <a:xfrm>
            <a:off x="4538650" y="1270650"/>
            <a:ext cx="4327475" cy="2779051"/>
          </a:xfrm>
          <a:prstGeom prst="rect">
            <a:avLst/>
          </a:prstGeom>
          <a:noFill/>
          <a:ln>
            <a:noFill/>
          </a:ln>
        </p:spPr>
      </p:pic>
      <p:sp>
        <p:nvSpPr>
          <p:cNvPr id="289" name="Google Shape;289;p28"/>
          <p:cNvSpPr txBox="1"/>
          <p:nvPr/>
        </p:nvSpPr>
        <p:spPr>
          <a:xfrm>
            <a:off x="3959925" y="-26245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8"/>
          <p:cNvSpPr txBox="1"/>
          <p:nvPr/>
        </p:nvSpPr>
        <p:spPr>
          <a:xfrm>
            <a:off x="4124400" y="2960525"/>
            <a:ext cx="5452200" cy="3000000"/>
          </a:xfrm>
          <a:prstGeom prst="rect">
            <a:avLst/>
          </a:prstGeom>
          <a:noFill/>
          <a:ln>
            <a:noFill/>
          </a:ln>
        </p:spPr>
        <p:txBody>
          <a:bodyPr anchorCtr="0" anchor="ctr" bIns="91425" lIns="91425" spcFirstLastPara="1" rIns="91425" wrap="square" tIns="91425">
            <a:noAutofit/>
          </a:bodyPr>
          <a:lstStyle/>
          <a:p>
            <a:pPr indent="0" lvl="0" marL="0" rtl="0" algn="l">
              <a:lnSpc>
                <a:spcPct val="138000"/>
              </a:lnSpc>
              <a:spcBef>
                <a:spcPts val="0"/>
              </a:spcBef>
              <a:spcAft>
                <a:spcPts val="0"/>
              </a:spcAft>
              <a:buNone/>
            </a:pPr>
            <a:r>
              <a:rPr lang="en" sz="1000" u="sng">
                <a:latin typeface="Times New Roman"/>
                <a:ea typeface="Times New Roman"/>
                <a:cs typeface="Times New Roman"/>
                <a:sym typeface="Times New Roman"/>
              </a:rPr>
              <a:t>Graph *2: Average number of Readmission among different age groups by gender</a:t>
            </a:r>
            <a:endParaRPr sz="1000" u="sng">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p>
        </p:txBody>
      </p:sp>
      <p:sp>
        <p:nvSpPr>
          <p:cNvPr id="291" name="Google Shape;291;p2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pic>
        <p:nvPicPr>
          <p:cNvPr id="296" name="Google Shape;296;p29"/>
          <p:cNvPicPr preferRelativeResize="0"/>
          <p:nvPr/>
        </p:nvPicPr>
        <p:blipFill rotWithShape="1">
          <a:blip r:embed="rId3">
            <a:alphaModFix/>
          </a:blip>
          <a:srcRect b="0" l="0" r="0" t="4852"/>
          <a:stretch/>
        </p:blipFill>
        <p:spPr>
          <a:xfrm>
            <a:off x="439350" y="364500"/>
            <a:ext cx="3742101" cy="4398201"/>
          </a:xfrm>
          <a:prstGeom prst="rect">
            <a:avLst/>
          </a:prstGeom>
          <a:noFill/>
          <a:ln>
            <a:noFill/>
          </a:ln>
        </p:spPr>
      </p:pic>
      <p:pic>
        <p:nvPicPr>
          <p:cNvPr id="297" name="Google Shape;297;p29"/>
          <p:cNvPicPr preferRelativeResize="0"/>
          <p:nvPr/>
        </p:nvPicPr>
        <p:blipFill>
          <a:blip r:embed="rId4">
            <a:alphaModFix/>
          </a:blip>
          <a:stretch>
            <a:fillRect/>
          </a:stretch>
        </p:blipFill>
        <p:spPr>
          <a:xfrm>
            <a:off x="6948775" y="204850"/>
            <a:ext cx="1985750" cy="741250"/>
          </a:xfrm>
          <a:prstGeom prst="rect">
            <a:avLst/>
          </a:prstGeom>
          <a:noFill/>
          <a:ln>
            <a:noFill/>
          </a:ln>
        </p:spPr>
      </p:pic>
      <p:sp>
        <p:nvSpPr>
          <p:cNvPr id="298" name="Google Shape;298;p29"/>
          <p:cNvSpPr txBox="1"/>
          <p:nvPr>
            <p:ph idx="1" type="body"/>
          </p:nvPr>
        </p:nvSpPr>
        <p:spPr>
          <a:xfrm>
            <a:off x="3574125" y="1181725"/>
            <a:ext cx="5218800" cy="2678700"/>
          </a:xfrm>
          <a:prstGeom prst="rect">
            <a:avLst/>
          </a:prstGeom>
        </p:spPr>
        <p:txBody>
          <a:bodyPr anchorCtr="0" anchor="t" bIns="91425" lIns="91425" spcFirstLastPara="1" rIns="91425" wrap="square" tIns="91425">
            <a:noAutofit/>
          </a:bodyPr>
          <a:lstStyle/>
          <a:p>
            <a:pPr indent="0" lvl="0" marL="0" rtl="0" algn="l">
              <a:lnSpc>
                <a:spcPct val="138000"/>
              </a:lnSpc>
              <a:spcBef>
                <a:spcPts val="0"/>
              </a:spcBef>
              <a:spcAft>
                <a:spcPts val="0"/>
              </a:spcAft>
              <a:buNone/>
            </a:pPr>
            <a:r>
              <a:rPr b="1" lang="en" sz="1200">
                <a:solidFill>
                  <a:srgbClr val="000000"/>
                </a:solidFill>
                <a:latin typeface="Times New Roman"/>
                <a:ea typeface="Times New Roman"/>
                <a:cs typeface="Times New Roman"/>
                <a:sym typeface="Times New Roman"/>
              </a:rPr>
              <a:t>Different PCP visit numbers</a:t>
            </a:r>
            <a:endParaRPr b="1" sz="1200">
              <a:solidFill>
                <a:srgbClr val="000000"/>
              </a:solidFill>
              <a:latin typeface="Times New Roman"/>
              <a:ea typeface="Times New Roman"/>
              <a:cs typeface="Times New Roman"/>
              <a:sym typeface="Times New Roman"/>
            </a:endParaRPr>
          </a:p>
          <a:p>
            <a:pPr indent="0" lvl="0" marL="0" rtl="0" algn="l">
              <a:lnSpc>
                <a:spcPct val="138000"/>
              </a:lnSpc>
              <a:spcBef>
                <a:spcPts val="0"/>
              </a:spcBef>
              <a:spcAft>
                <a:spcPts val="0"/>
              </a:spcAft>
              <a:buNone/>
            </a:pPr>
            <a:r>
              <a:t/>
            </a:r>
            <a:endParaRPr b="1"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t>This table reveals that f</a:t>
            </a:r>
            <a:r>
              <a:rPr lang="en" sz="1200"/>
              <a:t>or all the readmissions within 30 days:</a:t>
            </a:r>
            <a:endParaRPr sz="1200"/>
          </a:p>
          <a:p>
            <a:pPr indent="-304800" lvl="0" marL="457200" rtl="0" algn="l">
              <a:spcBef>
                <a:spcPts val="1600"/>
              </a:spcBef>
              <a:spcAft>
                <a:spcPts val="0"/>
              </a:spcAft>
              <a:buSzPts val="1200"/>
              <a:buAutoNum type="arabicPeriod"/>
            </a:pPr>
            <a:r>
              <a:rPr lang="en" sz="1200"/>
              <a:t>The average number of times the patient visited their PCP (primary care physician) within 6 months before this readmission</a:t>
            </a:r>
            <a:endParaRPr sz="1200"/>
          </a:p>
          <a:p>
            <a:pPr indent="-304800" lvl="0" marL="457200" rtl="0" algn="l">
              <a:spcBef>
                <a:spcPts val="0"/>
              </a:spcBef>
              <a:spcAft>
                <a:spcPts val="0"/>
              </a:spcAft>
              <a:buSzPts val="1200"/>
              <a:buAutoNum type="arabicPeriod"/>
            </a:pPr>
            <a:r>
              <a:rPr lang="en" sz="1200"/>
              <a:t>Average number of times the patient visited their PCP within 6 months with the same diagnosis</a:t>
            </a:r>
            <a:endParaRPr sz="1200"/>
          </a:p>
          <a:p>
            <a:pPr indent="0" lvl="0" marL="0" rtl="0" algn="l">
              <a:spcBef>
                <a:spcPts val="1600"/>
              </a:spcBef>
              <a:spcAft>
                <a:spcPts val="0"/>
              </a:spcAft>
              <a:buNone/>
            </a:pPr>
            <a:r>
              <a:rPr lang="en" sz="1200"/>
              <a:t>→  Males are more likely to have visited their PCP 6 months before a readmission</a:t>
            </a:r>
            <a:endParaRPr sz="1200"/>
          </a:p>
          <a:p>
            <a:pPr indent="0" lvl="0" marL="0" rtl="0" algn="l">
              <a:spcBef>
                <a:spcPts val="1600"/>
              </a:spcBef>
              <a:spcAft>
                <a:spcPts val="1600"/>
              </a:spcAft>
              <a:buNone/>
            </a:pPr>
            <a:r>
              <a:t/>
            </a:r>
            <a:endParaRPr sz="1200"/>
          </a:p>
        </p:txBody>
      </p:sp>
      <p:sp>
        <p:nvSpPr>
          <p:cNvPr id="299" name="Google Shape;299;p2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300" name="Google Shape;300;p29"/>
          <p:cNvPicPr preferRelativeResize="0"/>
          <p:nvPr/>
        </p:nvPicPr>
        <p:blipFill>
          <a:blip r:embed="rId5">
            <a:alphaModFix/>
          </a:blip>
          <a:stretch>
            <a:fillRect/>
          </a:stretch>
        </p:blipFill>
        <p:spPr>
          <a:xfrm>
            <a:off x="6871950" y="4128625"/>
            <a:ext cx="2027025" cy="574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pic>
        <p:nvPicPr>
          <p:cNvPr id="305" name="Google Shape;305;p30"/>
          <p:cNvPicPr preferRelativeResize="0"/>
          <p:nvPr/>
        </p:nvPicPr>
        <p:blipFill>
          <a:blip r:embed="rId3">
            <a:alphaModFix/>
          </a:blip>
          <a:stretch>
            <a:fillRect/>
          </a:stretch>
        </p:blipFill>
        <p:spPr>
          <a:xfrm>
            <a:off x="6948775" y="204850"/>
            <a:ext cx="1985750" cy="741250"/>
          </a:xfrm>
          <a:prstGeom prst="rect">
            <a:avLst/>
          </a:prstGeom>
          <a:noFill/>
          <a:ln>
            <a:noFill/>
          </a:ln>
        </p:spPr>
      </p:pic>
      <p:pic>
        <p:nvPicPr>
          <p:cNvPr id="306" name="Google Shape;306;p30"/>
          <p:cNvPicPr preferRelativeResize="0"/>
          <p:nvPr/>
        </p:nvPicPr>
        <p:blipFill rotWithShape="1">
          <a:blip r:embed="rId4">
            <a:alphaModFix/>
          </a:blip>
          <a:srcRect b="0" l="0" r="3428" t="4671"/>
          <a:stretch/>
        </p:blipFill>
        <p:spPr>
          <a:xfrm>
            <a:off x="3651525" y="840973"/>
            <a:ext cx="5203900" cy="3431952"/>
          </a:xfrm>
          <a:prstGeom prst="rect">
            <a:avLst/>
          </a:prstGeom>
          <a:noFill/>
          <a:ln>
            <a:noFill/>
          </a:ln>
        </p:spPr>
      </p:pic>
      <p:sp>
        <p:nvSpPr>
          <p:cNvPr id="307" name="Google Shape;307;p30"/>
          <p:cNvSpPr txBox="1"/>
          <p:nvPr/>
        </p:nvSpPr>
        <p:spPr>
          <a:xfrm>
            <a:off x="3767019" y="1167461"/>
            <a:ext cx="2159400" cy="2065800"/>
          </a:xfrm>
          <a:prstGeom prst="rect">
            <a:avLst/>
          </a:prstGeom>
          <a:noFill/>
          <a:ln>
            <a:noFill/>
          </a:ln>
        </p:spPr>
        <p:txBody>
          <a:bodyPr anchorCtr="0" anchor="ctr" bIns="91425" lIns="91425" spcFirstLastPara="1" rIns="91425" wrap="square" tIns="91425">
            <a:noAutofit/>
          </a:bodyPr>
          <a:lstStyle/>
          <a:p>
            <a:pPr indent="114300" lvl="0" marL="0" rtl="0" algn="l">
              <a:lnSpc>
                <a:spcPct val="115000"/>
              </a:lnSpc>
              <a:spcBef>
                <a:spcPts val="0"/>
              </a:spcBef>
              <a:spcAft>
                <a:spcPts val="0"/>
              </a:spcAft>
              <a:buNone/>
            </a:pPr>
            <a:r>
              <a:t/>
            </a:r>
            <a:endParaRPr/>
          </a:p>
        </p:txBody>
      </p:sp>
      <p:sp>
        <p:nvSpPr>
          <p:cNvPr id="308" name="Google Shape;308;p30"/>
          <p:cNvSpPr txBox="1"/>
          <p:nvPr/>
        </p:nvSpPr>
        <p:spPr>
          <a:xfrm>
            <a:off x="561925" y="700350"/>
            <a:ext cx="3000000" cy="3000000"/>
          </a:xfrm>
          <a:prstGeom prst="rect">
            <a:avLst/>
          </a:prstGeom>
          <a:noFill/>
          <a:ln>
            <a:noFill/>
          </a:ln>
        </p:spPr>
        <p:txBody>
          <a:bodyPr anchorCtr="0" anchor="ctr" bIns="91425" lIns="91425" spcFirstLastPara="1" rIns="91425" wrap="square" tIns="91425">
            <a:noAutofit/>
          </a:bodyPr>
          <a:lstStyle/>
          <a:p>
            <a:pPr indent="0" lvl="0" marL="0" rtl="0" algn="l">
              <a:lnSpc>
                <a:spcPct val="107000"/>
              </a:lnSpc>
              <a:spcBef>
                <a:spcPts val="0"/>
              </a:spcBef>
              <a:spcAft>
                <a:spcPts val="0"/>
              </a:spcAft>
              <a:buNone/>
            </a:pPr>
            <a:r>
              <a:rPr b="1" lang="en" sz="1200">
                <a:latin typeface="Times New Roman"/>
                <a:ea typeface="Times New Roman"/>
                <a:cs typeface="Times New Roman"/>
                <a:sym typeface="Times New Roman"/>
              </a:rPr>
              <a:t>Different PCP visit numbers</a:t>
            </a:r>
            <a:endParaRPr b="1" sz="1200">
              <a:latin typeface="Times New Roman"/>
              <a:ea typeface="Times New Roman"/>
              <a:cs typeface="Times New Roman"/>
              <a:sym typeface="Times New Roman"/>
            </a:endParaRPr>
          </a:p>
          <a:p>
            <a:pPr indent="-304800" lvl="0" marL="457200" rtl="0" algn="l">
              <a:lnSpc>
                <a:spcPct val="107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For </a:t>
            </a:r>
            <a:r>
              <a:rPr lang="en" sz="1200">
                <a:solidFill>
                  <a:schemeClr val="dk2"/>
                </a:solidFill>
                <a:latin typeface="Times New Roman"/>
                <a:ea typeface="Times New Roman"/>
                <a:cs typeface="Times New Roman"/>
                <a:sym typeface="Times New Roman"/>
              </a:rPr>
              <a:t>Chronic Obstructive Pulmonary Disease</a:t>
            </a:r>
            <a:endParaRPr sz="1100">
              <a:latin typeface="Times New Roman"/>
              <a:ea typeface="Times New Roman"/>
              <a:cs typeface="Times New Roman"/>
              <a:sym typeface="Times New Roman"/>
            </a:endParaRPr>
          </a:p>
          <a:p>
            <a:pPr indent="-304800" lvl="1" marL="914400" rtl="0" algn="l">
              <a:lnSpc>
                <a:spcPct val="107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Males: visit PCP for average 1.75 times for the same diagnosis in last 6 months</a:t>
            </a:r>
            <a:endParaRPr sz="1200">
              <a:latin typeface="Times New Roman"/>
              <a:ea typeface="Times New Roman"/>
              <a:cs typeface="Times New Roman"/>
              <a:sym typeface="Times New Roman"/>
            </a:endParaRPr>
          </a:p>
          <a:p>
            <a:pPr indent="-304800" lvl="1" marL="914400" rtl="0" algn="l">
              <a:lnSpc>
                <a:spcPct val="107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Females: never</a:t>
            </a:r>
            <a:endParaRPr sz="1200">
              <a:latin typeface="Times New Roman"/>
              <a:ea typeface="Times New Roman"/>
              <a:cs typeface="Times New Roman"/>
              <a:sym typeface="Times New Roman"/>
            </a:endParaRPr>
          </a:p>
          <a:p>
            <a:pPr indent="-304800" lvl="0" marL="457200" rtl="0" algn="l">
              <a:lnSpc>
                <a:spcPct val="107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For stroke</a:t>
            </a:r>
            <a:endParaRPr sz="1200">
              <a:latin typeface="Times New Roman"/>
              <a:ea typeface="Times New Roman"/>
              <a:cs typeface="Times New Roman"/>
              <a:sym typeface="Times New Roman"/>
            </a:endParaRPr>
          </a:p>
          <a:p>
            <a:pPr indent="-304800" lvl="1" marL="914400" rtl="0" algn="l">
              <a:lnSpc>
                <a:spcPct val="107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Males: visit PCP for average 2.3 times for the same diagnosis in last 6 months</a:t>
            </a:r>
            <a:endParaRPr sz="1200">
              <a:latin typeface="Times New Roman"/>
              <a:ea typeface="Times New Roman"/>
              <a:cs typeface="Times New Roman"/>
              <a:sym typeface="Times New Roman"/>
            </a:endParaRPr>
          </a:p>
          <a:p>
            <a:pPr indent="-304800" lvl="1" marL="914400" rtl="0" algn="l">
              <a:lnSpc>
                <a:spcPct val="107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Females: average 0.25 times</a:t>
            </a:r>
            <a:endParaRPr/>
          </a:p>
        </p:txBody>
      </p:sp>
      <p:sp>
        <p:nvSpPr>
          <p:cNvPr id="309" name="Google Shape;309;p3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310" name="Google Shape;310;p30"/>
          <p:cNvPicPr preferRelativeResize="0"/>
          <p:nvPr/>
        </p:nvPicPr>
        <p:blipFill>
          <a:blip r:embed="rId5">
            <a:alphaModFix/>
          </a:blip>
          <a:stretch>
            <a:fillRect/>
          </a:stretch>
        </p:blipFill>
        <p:spPr>
          <a:xfrm>
            <a:off x="6871950" y="4128625"/>
            <a:ext cx="2027025" cy="574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pic>
        <p:nvPicPr>
          <p:cNvPr id="315" name="Google Shape;315;p31"/>
          <p:cNvPicPr preferRelativeResize="0"/>
          <p:nvPr/>
        </p:nvPicPr>
        <p:blipFill>
          <a:blip r:embed="rId3">
            <a:alphaModFix/>
          </a:blip>
          <a:stretch>
            <a:fillRect/>
          </a:stretch>
        </p:blipFill>
        <p:spPr>
          <a:xfrm>
            <a:off x="6948775" y="204850"/>
            <a:ext cx="1985750" cy="741250"/>
          </a:xfrm>
          <a:prstGeom prst="rect">
            <a:avLst/>
          </a:prstGeom>
          <a:noFill/>
          <a:ln>
            <a:noFill/>
          </a:ln>
        </p:spPr>
      </p:pic>
      <p:pic>
        <p:nvPicPr>
          <p:cNvPr id="316" name="Google Shape;316;p31"/>
          <p:cNvPicPr preferRelativeResize="0"/>
          <p:nvPr/>
        </p:nvPicPr>
        <p:blipFill>
          <a:blip r:embed="rId4">
            <a:alphaModFix/>
          </a:blip>
          <a:stretch>
            <a:fillRect/>
          </a:stretch>
        </p:blipFill>
        <p:spPr>
          <a:xfrm>
            <a:off x="242600" y="1104450"/>
            <a:ext cx="6643975" cy="3625325"/>
          </a:xfrm>
          <a:prstGeom prst="rect">
            <a:avLst/>
          </a:prstGeom>
          <a:noFill/>
          <a:ln>
            <a:noFill/>
          </a:ln>
        </p:spPr>
      </p:pic>
      <p:sp>
        <p:nvSpPr>
          <p:cNvPr id="317" name="Google Shape;317;p31"/>
          <p:cNvSpPr txBox="1"/>
          <p:nvPr>
            <p:ph type="title"/>
          </p:nvPr>
        </p:nvSpPr>
        <p:spPr>
          <a:xfrm>
            <a:off x="819150" y="4824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Question 2</a:t>
            </a:r>
            <a:endParaRPr/>
          </a:p>
        </p:txBody>
      </p:sp>
      <p:sp>
        <p:nvSpPr>
          <p:cNvPr id="318" name="Google Shape;318;p3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319" name="Google Shape;319;p31"/>
          <p:cNvPicPr preferRelativeResize="0"/>
          <p:nvPr/>
        </p:nvPicPr>
        <p:blipFill>
          <a:blip r:embed="rId5">
            <a:alphaModFix/>
          </a:blip>
          <a:stretch>
            <a:fillRect/>
          </a:stretch>
        </p:blipFill>
        <p:spPr>
          <a:xfrm>
            <a:off x="6871950" y="4128625"/>
            <a:ext cx="2027025" cy="574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14"/>
          <p:cNvSpPr txBox="1"/>
          <p:nvPr>
            <p:ph type="title"/>
          </p:nvPr>
        </p:nvSpPr>
        <p:spPr>
          <a:xfrm>
            <a:off x="819150" y="4824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Understanding</a:t>
            </a:r>
            <a:endParaRPr/>
          </a:p>
        </p:txBody>
      </p:sp>
      <p:sp>
        <p:nvSpPr>
          <p:cNvPr id="137" name="Google Shape;137;p14"/>
          <p:cNvSpPr txBox="1"/>
          <p:nvPr>
            <p:ph idx="1" type="body"/>
          </p:nvPr>
        </p:nvSpPr>
        <p:spPr>
          <a:xfrm>
            <a:off x="819150" y="1180125"/>
            <a:ext cx="7505700" cy="14709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
              <a:t>What’s the meaning of readmission?</a:t>
            </a:r>
            <a:endParaRPr/>
          </a:p>
          <a:p>
            <a:pPr indent="-298450" lvl="1" marL="914400" rtl="0" algn="l">
              <a:lnSpc>
                <a:spcPct val="150000"/>
              </a:lnSpc>
              <a:spcBef>
                <a:spcPts val="0"/>
              </a:spcBef>
              <a:spcAft>
                <a:spcPts val="0"/>
              </a:spcAft>
              <a:buSzPts val="1100"/>
              <a:buChar char="○"/>
            </a:pPr>
            <a:r>
              <a:rPr lang="en"/>
              <a:t>Patient admission to a hospital within 30 days after being discharged from an earlier hospital stay</a:t>
            </a:r>
            <a:endParaRPr/>
          </a:p>
          <a:p>
            <a:pPr indent="-311150" lvl="0" marL="457200" rtl="0" algn="l">
              <a:lnSpc>
                <a:spcPct val="150000"/>
              </a:lnSpc>
              <a:spcBef>
                <a:spcPts val="0"/>
              </a:spcBef>
              <a:spcAft>
                <a:spcPts val="0"/>
              </a:spcAft>
              <a:buSzPts val="1300"/>
              <a:buChar char="●"/>
            </a:pPr>
            <a:r>
              <a:rPr lang="en"/>
              <a:t>Why do we need to study the factors influencing readmission within 30 days?</a:t>
            </a:r>
            <a:endParaRPr/>
          </a:p>
          <a:p>
            <a:pPr indent="-298450" lvl="1" marL="914400" rtl="0" algn="l">
              <a:lnSpc>
                <a:spcPct val="150000"/>
              </a:lnSpc>
              <a:spcBef>
                <a:spcPts val="0"/>
              </a:spcBef>
              <a:spcAft>
                <a:spcPts val="0"/>
              </a:spcAft>
              <a:buSzPts val="1100"/>
              <a:buChar char="○"/>
            </a:pPr>
            <a:r>
              <a:rPr lang="en"/>
              <a:t>Benchmark by the Centers for Medicare &amp; Medicaid Services (CMS): the 30-day readmission rate</a:t>
            </a:r>
            <a:endParaRPr/>
          </a:p>
          <a:p>
            <a:pPr indent="-298450" lvl="1" marL="914400" rtl="0" algn="l">
              <a:lnSpc>
                <a:spcPct val="150000"/>
              </a:lnSpc>
              <a:spcBef>
                <a:spcPts val="0"/>
              </a:spcBef>
              <a:spcAft>
                <a:spcPts val="0"/>
              </a:spcAft>
              <a:buSzPts val="1100"/>
              <a:buChar char="○"/>
            </a:pPr>
            <a:r>
              <a:rPr lang="en"/>
              <a:t>Save substantial cost and time on readmission</a:t>
            </a:r>
            <a:endParaRPr/>
          </a:p>
          <a:p>
            <a:pPr indent="0" lvl="0" marL="0" rtl="0" algn="l">
              <a:lnSpc>
                <a:spcPct val="150000"/>
              </a:lnSpc>
              <a:spcBef>
                <a:spcPts val="1600"/>
              </a:spcBef>
              <a:spcAft>
                <a:spcPts val="0"/>
              </a:spcAft>
              <a:buNone/>
            </a:pPr>
            <a:r>
              <a:t/>
            </a:r>
            <a:endParaRPr/>
          </a:p>
          <a:p>
            <a:pPr indent="0" lvl="0" marL="0" rtl="0" algn="l">
              <a:lnSpc>
                <a:spcPct val="150000"/>
              </a:lnSpc>
              <a:spcBef>
                <a:spcPts val="1600"/>
              </a:spcBef>
              <a:spcAft>
                <a:spcPts val="1600"/>
              </a:spcAft>
              <a:buNone/>
            </a:pPr>
            <a:r>
              <a:t/>
            </a:r>
            <a:endParaRPr/>
          </a:p>
        </p:txBody>
      </p:sp>
      <p:pic>
        <p:nvPicPr>
          <p:cNvPr id="138" name="Google Shape;138;p14"/>
          <p:cNvPicPr preferRelativeResize="0"/>
          <p:nvPr/>
        </p:nvPicPr>
        <p:blipFill>
          <a:blip r:embed="rId3">
            <a:alphaModFix/>
          </a:blip>
          <a:stretch>
            <a:fillRect/>
          </a:stretch>
        </p:blipFill>
        <p:spPr>
          <a:xfrm>
            <a:off x="6948775" y="204850"/>
            <a:ext cx="1985750" cy="741250"/>
          </a:xfrm>
          <a:prstGeom prst="rect">
            <a:avLst/>
          </a:prstGeom>
          <a:noFill/>
          <a:ln>
            <a:noFill/>
          </a:ln>
        </p:spPr>
      </p:pic>
      <p:sp>
        <p:nvSpPr>
          <p:cNvPr id="139" name="Google Shape;139;p14"/>
          <p:cNvSpPr txBox="1"/>
          <p:nvPr>
            <p:ph type="title"/>
          </p:nvPr>
        </p:nvSpPr>
        <p:spPr>
          <a:xfrm>
            <a:off x="819150" y="27144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grpSp>
        <p:nvGrpSpPr>
          <p:cNvPr id="140" name="Google Shape;140;p14"/>
          <p:cNvGrpSpPr/>
          <p:nvPr/>
        </p:nvGrpSpPr>
        <p:grpSpPr>
          <a:xfrm>
            <a:off x="737600" y="3416647"/>
            <a:ext cx="1923380" cy="1681215"/>
            <a:chOff x="0" y="1189989"/>
            <a:chExt cx="2214600" cy="3217636"/>
          </a:xfrm>
        </p:grpSpPr>
        <p:sp>
          <p:nvSpPr>
            <p:cNvPr id="141" name="Google Shape;141;p14"/>
            <p:cNvSpPr/>
            <p:nvPr/>
          </p:nvSpPr>
          <p:spPr>
            <a:xfrm>
              <a:off x="0" y="1189989"/>
              <a:ext cx="2214600" cy="669000"/>
            </a:xfrm>
            <a:prstGeom prst="homePlate">
              <a:avLst>
                <a:gd fmla="val 50000" name="adj"/>
              </a:avLst>
            </a:prstGeom>
            <a:solidFill>
              <a:srgbClr val="2F2F2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Intro</a:t>
              </a:r>
              <a:endParaRPr>
                <a:solidFill>
                  <a:srgbClr val="FFFFFF"/>
                </a:solidFill>
                <a:latin typeface="Roboto"/>
                <a:ea typeface="Roboto"/>
                <a:cs typeface="Roboto"/>
                <a:sym typeface="Roboto"/>
              </a:endParaRPr>
            </a:p>
          </p:txBody>
        </p:sp>
        <p:sp>
          <p:nvSpPr>
            <p:cNvPr id="142" name="Google Shape;142;p14"/>
            <p:cNvSpPr txBox="1"/>
            <p:nvPr/>
          </p:nvSpPr>
          <p:spPr>
            <a:xfrm>
              <a:off x="295050" y="2057125"/>
              <a:ext cx="1624500" cy="23505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Font typeface="Roboto"/>
                <a:buChar char="●"/>
              </a:pPr>
              <a:r>
                <a:rPr lang="en" sz="1100">
                  <a:latin typeface="Roboto"/>
                  <a:ea typeface="Roboto"/>
                  <a:cs typeface="Roboto"/>
                  <a:sym typeface="Roboto"/>
                </a:rPr>
                <a:t>Definition</a:t>
              </a:r>
              <a:endParaRPr sz="1100">
                <a:latin typeface="Roboto"/>
                <a:ea typeface="Roboto"/>
                <a:cs typeface="Roboto"/>
                <a:sym typeface="Roboto"/>
              </a:endParaRPr>
            </a:p>
            <a:p>
              <a:pPr indent="-298450" lvl="0" marL="457200" rtl="0" algn="l">
                <a:lnSpc>
                  <a:spcPct val="115000"/>
                </a:lnSpc>
                <a:spcBef>
                  <a:spcPts val="0"/>
                </a:spcBef>
                <a:spcAft>
                  <a:spcPts val="0"/>
                </a:spcAft>
                <a:buSzPts val="1100"/>
                <a:buFont typeface="Roboto"/>
                <a:buChar char="●"/>
              </a:pPr>
              <a:r>
                <a:rPr lang="en" sz="1100">
                  <a:latin typeface="Roboto"/>
                  <a:ea typeface="Roboto"/>
                  <a:cs typeface="Roboto"/>
                  <a:sym typeface="Roboto"/>
                </a:rPr>
                <a:t>2 Questions</a:t>
              </a:r>
              <a:endParaRPr sz="1100">
                <a:latin typeface="Roboto"/>
                <a:ea typeface="Roboto"/>
                <a:cs typeface="Roboto"/>
                <a:sym typeface="Roboto"/>
              </a:endParaRPr>
            </a:p>
          </p:txBody>
        </p:sp>
      </p:grpSp>
      <p:grpSp>
        <p:nvGrpSpPr>
          <p:cNvPr id="143" name="Google Shape;143;p14"/>
          <p:cNvGrpSpPr/>
          <p:nvPr/>
        </p:nvGrpSpPr>
        <p:grpSpPr>
          <a:xfrm>
            <a:off x="2334185" y="3416535"/>
            <a:ext cx="1879969" cy="1681326"/>
            <a:chOff x="1838325" y="1189775"/>
            <a:chExt cx="2164616" cy="3217850"/>
          </a:xfrm>
        </p:grpSpPr>
        <p:sp>
          <p:nvSpPr>
            <p:cNvPr id="144" name="Google Shape;144;p14"/>
            <p:cNvSpPr/>
            <p:nvPr/>
          </p:nvSpPr>
          <p:spPr>
            <a:xfrm>
              <a:off x="1838325" y="1189775"/>
              <a:ext cx="2064000" cy="669000"/>
            </a:xfrm>
            <a:prstGeom prst="chevron">
              <a:avLst>
                <a:gd fmla="val 50000" name="adj"/>
              </a:avLst>
            </a:prstGeom>
            <a:solidFill>
              <a:srgbClr val="3D3D3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Interpretation</a:t>
              </a:r>
              <a:endParaRPr>
                <a:solidFill>
                  <a:srgbClr val="FFFFFF"/>
                </a:solidFill>
                <a:latin typeface="Roboto"/>
                <a:ea typeface="Roboto"/>
                <a:cs typeface="Roboto"/>
                <a:sym typeface="Roboto"/>
              </a:endParaRPr>
            </a:p>
          </p:txBody>
        </p:sp>
        <p:sp>
          <p:nvSpPr>
            <p:cNvPr id="145" name="Google Shape;145;p14"/>
            <p:cNvSpPr txBox="1"/>
            <p:nvPr/>
          </p:nvSpPr>
          <p:spPr>
            <a:xfrm>
              <a:off x="2017241" y="2057125"/>
              <a:ext cx="1985700" cy="23505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Font typeface="Roboto"/>
                <a:buChar char="●"/>
              </a:pPr>
              <a:r>
                <a:rPr lang="en" sz="1100">
                  <a:latin typeface="Roboto"/>
                  <a:ea typeface="Roboto"/>
                  <a:cs typeface="Roboto"/>
                  <a:sym typeface="Roboto"/>
                </a:rPr>
                <a:t>Modeling</a:t>
              </a:r>
              <a:endParaRPr sz="1100">
                <a:latin typeface="Roboto"/>
                <a:ea typeface="Roboto"/>
                <a:cs typeface="Roboto"/>
                <a:sym typeface="Roboto"/>
              </a:endParaRPr>
            </a:p>
            <a:p>
              <a:pPr indent="-298450" lvl="0" marL="457200" rtl="0" algn="l">
                <a:lnSpc>
                  <a:spcPct val="115000"/>
                </a:lnSpc>
                <a:spcBef>
                  <a:spcPts val="0"/>
                </a:spcBef>
                <a:spcAft>
                  <a:spcPts val="0"/>
                </a:spcAft>
                <a:buSzPts val="1100"/>
                <a:buFont typeface="Roboto"/>
                <a:buChar char="●"/>
              </a:pPr>
              <a:r>
                <a:rPr lang="en" sz="1100">
                  <a:latin typeface="Roboto"/>
                  <a:ea typeface="Roboto"/>
                  <a:cs typeface="Roboto"/>
                  <a:sym typeface="Roboto"/>
                </a:rPr>
                <a:t>Star schema</a:t>
              </a:r>
              <a:endParaRPr sz="1100">
                <a:latin typeface="Roboto"/>
                <a:ea typeface="Roboto"/>
                <a:cs typeface="Roboto"/>
                <a:sym typeface="Roboto"/>
              </a:endParaRPr>
            </a:p>
          </p:txBody>
        </p:sp>
      </p:grpSp>
      <p:grpSp>
        <p:nvGrpSpPr>
          <p:cNvPr id="146" name="Google Shape;146;p14"/>
          <p:cNvGrpSpPr/>
          <p:nvPr/>
        </p:nvGrpSpPr>
        <p:grpSpPr>
          <a:xfrm>
            <a:off x="3791897" y="3416535"/>
            <a:ext cx="1792584" cy="1681327"/>
            <a:chOff x="3516750" y="1189775"/>
            <a:chExt cx="2064000" cy="3217850"/>
          </a:xfrm>
        </p:grpSpPr>
        <p:sp>
          <p:nvSpPr>
            <p:cNvPr id="147" name="Google Shape;147;p14"/>
            <p:cNvSpPr/>
            <p:nvPr/>
          </p:nvSpPr>
          <p:spPr>
            <a:xfrm>
              <a:off x="3516750" y="1189775"/>
              <a:ext cx="2064000" cy="669000"/>
            </a:xfrm>
            <a:prstGeom prst="chevron">
              <a:avLst>
                <a:gd fmla="val 50000" name="adj"/>
              </a:avLst>
            </a:prstGeom>
            <a:solidFill>
              <a:srgbClr val="41414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Implementation</a:t>
              </a:r>
              <a:endParaRPr>
                <a:solidFill>
                  <a:srgbClr val="FFFFFF"/>
                </a:solidFill>
                <a:latin typeface="Roboto"/>
                <a:ea typeface="Roboto"/>
                <a:cs typeface="Roboto"/>
                <a:sym typeface="Roboto"/>
              </a:endParaRPr>
            </a:p>
          </p:txBody>
        </p:sp>
        <p:sp>
          <p:nvSpPr>
            <p:cNvPr id="148" name="Google Shape;148;p14"/>
            <p:cNvSpPr txBox="1"/>
            <p:nvPr/>
          </p:nvSpPr>
          <p:spPr>
            <a:xfrm>
              <a:off x="3739450" y="2057125"/>
              <a:ext cx="1624500" cy="23505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Font typeface="Roboto"/>
                <a:buChar char="●"/>
              </a:pPr>
              <a:r>
                <a:rPr lang="en" sz="1100">
                  <a:latin typeface="Roboto"/>
                  <a:ea typeface="Roboto"/>
                  <a:cs typeface="Roboto"/>
                  <a:sym typeface="Roboto"/>
                </a:rPr>
                <a:t>ETL</a:t>
              </a:r>
              <a:endParaRPr sz="1100">
                <a:latin typeface="Roboto"/>
                <a:ea typeface="Roboto"/>
                <a:cs typeface="Roboto"/>
                <a:sym typeface="Roboto"/>
              </a:endParaRPr>
            </a:p>
          </p:txBody>
        </p:sp>
      </p:grpSp>
      <p:grpSp>
        <p:nvGrpSpPr>
          <p:cNvPr id="149" name="Google Shape;149;p14"/>
          <p:cNvGrpSpPr/>
          <p:nvPr/>
        </p:nvGrpSpPr>
        <p:grpSpPr>
          <a:xfrm>
            <a:off x="5249762" y="3416535"/>
            <a:ext cx="1792584" cy="1681326"/>
            <a:chOff x="5195350" y="1189775"/>
            <a:chExt cx="2064000" cy="3217850"/>
          </a:xfrm>
        </p:grpSpPr>
        <p:sp>
          <p:nvSpPr>
            <p:cNvPr id="150" name="Google Shape;150;p14"/>
            <p:cNvSpPr/>
            <p:nvPr/>
          </p:nvSpPr>
          <p:spPr>
            <a:xfrm>
              <a:off x="5195350" y="1189775"/>
              <a:ext cx="2064000" cy="669000"/>
            </a:xfrm>
            <a:prstGeom prst="chevron">
              <a:avLst>
                <a:gd fmla="val 50000" name="adj"/>
              </a:avLst>
            </a:prstGeom>
            <a:solidFill>
              <a:srgbClr val="46464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Analysis</a:t>
              </a:r>
              <a:endParaRPr>
                <a:solidFill>
                  <a:srgbClr val="FFFFFF"/>
                </a:solidFill>
                <a:latin typeface="Roboto"/>
                <a:ea typeface="Roboto"/>
                <a:cs typeface="Roboto"/>
                <a:sym typeface="Roboto"/>
              </a:endParaRPr>
            </a:p>
          </p:txBody>
        </p:sp>
        <p:sp>
          <p:nvSpPr>
            <p:cNvPr id="151" name="Google Shape;151;p14"/>
            <p:cNvSpPr txBox="1"/>
            <p:nvPr/>
          </p:nvSpPr>
          <p:spPr>
            <a:xfrm>
              <a:off x="5461659" y="2057125"/>
              <a:ext cx="1734000" cy="23505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Font typeface="Roboto"/>
                <a:buChar char="●"/>
              </a:pPr>
              <a:r>
                <a:rPr lang="en" sz="1100">
                  <a:latin typeface="Roboto"/>
                  <a:ea typeface="Roboto"/>
                  <a:cs typeface="Roboto"/>
                  <a:sym typeface="Roboto"/>
                </a:rPr>
                <a:t>Visualization</a:t>
              </a:r>
              <a:endParaRPr sz="1100">
                <a:latin typeface="Roboto"/>
                <a:ea typeface="Roboto"/>
                <a:cs typeface="Roboto"/>
                <a:sym typeface="Roboto"/>
              </a:endParaRPr>
            </a:p>
            <a:p>
              <a:pPr indent="-298450" lvl="0" marL="457200" rtl="0" algn="l">
                <a:lnSpc>
                  <a:spcPct val="115000"/>
                </a:lnSpc>
                <a:spcBef>
                  <a:spcPts val="0"/>
                </a:spcBef>
                <a:spcAft>
                  <a:spcPts val="0"/>
                </a:spcAft>
                <a:buSzPts val="1100"/>
                <a:buFont typeface="Roboto"/>
                <a:buChar char="●"/>
              </a:pPr>
              <a:r>
                <a:rPr lang="en" sz="1100">
                  <a:latin typeface="Roboto"/>
                  <a:ea typeface="Roboto"/>
                  <a:cs typeface="Roboto"/>
                  <a:sym typeface="Roboto"/>
                </a:rPr>
                <a:t>Conclusion</a:t>
              </a:r>
              <a:endParaRPr sz="1100">
                <a:latin typeface="Roboto"/>
                <a:ea typeface="Roboto"/>
                <a:cs typeface="Roboto"/>
                <a:sym typeface="Roboto"/>
              </a:endParaRPr>
            </a:p>
          </p:txBody>
        </p:sp>
      </p:grpSp>
      <p:sp>
        <p:nvSpPr>
          <p:cNvPr id="152" name="Google Shape;152;p1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grpSp>
        <p:nvGrpSpPr>
          <p:cNvPr id="153" name="Google Shape;153;p14"/>
          <p:cNvGrpSpPr/>
          <p:nvPr/>
        </p:nvGrpSpPr>
        <p:grpSpPr>
          <a:xfrm>
            <a:off x="6707691" y="3416535"/>
            <a:ext cx="1792584" cy="1681327"/>
            <a:chOff x="6874025" y="1189775"/>
            <a:chExt cx="2064000" cy="3217850"/>
          </a:xfrm>
        </p:grpSpPr>
        <p:sp>
          <p:nvSpPr>
            <p:cNvPr id="154" name="Google Shape;154;p14"/>
            <p:cNvSpPr/>
            <p:nvPr/>
          </p:nvSpPr>
          <p:spPr>
            <a:xfrm>
              <a:off x="6874025" y="1189775"/>
              <a:ext cx="2064000" cy="669000"/>
            </a:xfrm>
            <a:prstGeom prst="chevron">
              <a:avLst>
                <a:gd fmla="val 50000" name="adj"/>
              </a:avLst>
            </a:prstGeom>
            <a:solidFill>
              <a:srgbClr val="50505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Conclusion</a:t>
              </a:r>
              <a:endParaRPr>
                <a:solidFill>
                  <a:srgbClr val="FFFFFF"/>
                </a:solidFill>
                <a:latin typeface="Roboto"/>
                <a:ea typeface="Roboto"/>
                <a:cs typeface="Roboto"/>
                <a:sym typeface="Roboto"/>
              </a:endParaRPr>
            </a:p>
          </p:txBody>
        </p:sp>
        <p:sp>
          <p:nvSpPr>
            <p:cNvPr id="155" name="Google Shape;155;p14"/>
            <p:cNvSpPr txBox="1"/>
            <p:nvPr/>
          </p:nvSpPr>
          <p:spPr>
            <a:xfrm>
              <a:off x="71838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latin typeface="Roboto"/>
                  <a:ea typeface="Roboto"/>
                  <a:cs typeface="Roboto"/>
                  <a:sym typeface="Roboto"/>
                </a:rPr>
                <a:t>Thoughts</a:t>
              </a:r>
              <a:endParaRPr sz="1100">
                <a:latin typeface="Roboto"/>
                <a:ea typeface="Roboto"/>
                <a:cs typeface="Roboto"/>
                <a:sym typeface="Roboto"/>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pic>
        <p:nvPicPr>
          <p:cNvPr id="324" name="Google Shape;324;p32"/>
          <p:cNvPicPr preferRelativeResize="0"/>
          <p:nvPr/>
        </p:nvPicPr>
        <p:blipFill>
          <a:blip r:embed="rId3">
            <a:alphaModFix/>
          </a:blip>
          <a:stretch>
            <a:fillRect/>
          </a:stretch>
        </p:blipFill>
        <p:spPr>
          <a:xfrm>
            <a:off x="6948775" y="204850"/>
            <a:ext cx="1985750" cy="741250"/>
          </a:xfrm>
          <a:prstGeom prst="rect">
            <a:avLst/>
          </a:prstGeom>
          <a:noFill/>
          <a:ln>
            <a:noFill/>
          </a:ln>
        </p:spPr>
      </p:pic>
      <p:sp>
        <p:nvSpPr>
          <p:cNvPr id="325" name="Google Shape;325;p32"/>
          <p:cNvSpPr txBox="1"/>
          <p:nvPr>
            <p:ph idx="1" type="body"/>
          </p:nvPr>
        </p:nvSpPr>
        <p:spPr>
          <a:xfrm>
            <a:off x="4785100" y="1990725"/>
            <a:ext cx="3539700" cy="1397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Acute myocardial infarction</a:t>
            </a:r>
            <a:endParaRPr/>
          </a:p>
          <a:p>
            <a:pPr indent="-311150" lvl="0" marL="457200" rtl="0" algn="l">
              <a:spcBef>
                <a:spcPts val="0"/>
              </a:spcBef>
              <a:spcAft>
                <a:spcPts val="0"/>
              </a:spcAft>
              <a:buSzPts val="1300"/>
              <a:buChar char="●"/>
            </a:pPr>
            <a:r>
              <a:rPr lang="en"/>
              <a:t>Heart Failure</a:t>
            </a:r>
            <a:endParaRPr/>
          </a:p>
          <a:p>
            <a:pPr indent="-311150" lvl="0" marL="457200" rtl="0" algn="l">
              <a:spcBef>
                <a:spcPts val="0"/>
              </a:spcBef>
              <a:spcAft>
                <a:spcPts val="0"/>
              </a:spcAft>
              <a:buSzPts val="1300"/>
              <a:buChar char="●"/>
            </a:pPr>
            <a:r>
              <a:rPr lang="en"/>
              <a:t>Chronic obstructive Pulmonary Disease</a:t>
            </a:r>
            <a:endParaRPr/>
          </a:p>
          <a:p>
            <a:pPr indent="-311150" lvl="0" marL="457200" rtl="0" algn="l">
              <a:spcBef>
                <a:spcPts val="0"/>
              </a:spcBef>
              <a:spcAft>
                <a:spcPts val="0"/>
              </a:spcAft>
              <a:buSzPts val="1300"/>
              <a:buChar char="●"/>
            </a:pPr>
            <a:r>
              <a:rPr lang="en"/>
              <a:t>Coronary Artery Bypass Grafting</a:t>
            </a:r>
            <a:endParaRPr/>
          </a:p>
          <a:p>
            <a:pPr indent="-311150" lvl="0" marL="457200" rtl="0" algn="l">
              <a:spcBef>
                <a:spcPts val="0"/>
              </a:spcBef>
              <a:spcAft>
                <a:spcPts val="0"/>
              </a:spcAft>
              <a:buSzPts val="1300"/>
              <a:buChar char="●"/>
            </a:pPr>
            <a:r>
              <a:rPr lang="en"/>
              <a:t>Stroke</a:t>
            </a:r>
            <a:endParaRPr/>
          </a:p>
          <a:p>
            <a:pPr indent="0" lvl="0" marL="0" rtl="0" algn="l">
              <a:spcBef>
                <a:spcPts val="1600"/>
              </a:spcBef>
              <a:spcAft>
                <a:spcPts val="1600"/>
              </a:spcAft>
              <a:buNone/>
            </a:pPr>
            <a:r>
              <a:t/>
            </a:r>
            <a:endParaRPr/>
          </a:p>
        </p:txBody>
      </p:sp>
      <p:pic>
        <p:nvPicPr>
          <p:cNvPr id="326" name="Google Shape;326;p32"/>
          <p:cNvPicPr preferRelativeResize="0"/>
          <p:nvPr/>
        </p:nvPicPr>
        <p:blipFill>
          <a:blip r:embed="rId4">
            <a:alphaModFix/>
          </a:blip>
          <a:stretch>
            <a:fillRect/>
          </a:stretch>
        </p:blipFill>
        <p:spPr>
          <a:xfrm>
            <a:off x="1227575" y="1055750"/>
            <a:ext cx="3160376" cy="3852675"/>
          </a:xfrm>
          <a:prstGeom prst="rect">
            <a:avLst/>
          </a:prstGeom>
          <a:noFill/>
          <a:ln>
            <a:noFill/>
          </a:ln>
        </p:spPr>
      </p:pic>
      <p:sp>
        <p:nvSpPr>
          <p:cNvPr id="327" name="Google Shape;327;p32"/>
          <p:cNvSpPr txBox="1"/>
          <p:nvPr>
            <p:ph type="title"/>
          </p:nvPr>
        </p:nvSpPr>
        <p:spPr>
          <a:xfrm>
            <a:off x="819150" y="4824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Question 3</a:t>
            </a:r>
            <a:endParaRPr/>
          </a:p>
        </p:txBody>
      </p:sp>
      <p:sp>
        <p:nvSpPr>
          <p:cNvPr id="328" name="Google Shape;328;p3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329" name="Google Shape;329;p32"/>
          <p:cNvPicPr preferRelativeResize="0"/>
          <p:nvPr/>
        </p:nvPicPr>
        <p:blipFill>
          <a:blip r:embed="rId5">
            <a:alphaModFix/>
          </a:blip>
          <a:stretch>
            <a:fillRect/>
          </a:stretch>
        </p:blipFill>
        <p:spPr>
          <a:xfrm>
            <a:off x="6871950" y="4128625"/>
            <a:ext cx="2027025" cy="574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pic>
        <p:nvPicPr>
          <p:cNvPr id="334" name="Google Shape;334;p33"/>
          <p:cNvPicPr preferRelativeResize="0"/>
          <p:nvPr/>
        </p:nvPicPr>
        <p:blipFill>
          <a:blip r:embed="rId3">
            <a:alphaModFix/>
          </a:blip>
          <a:stretch>
            <a:fillRect/>
          </a:stretch>
        </p:blipFill>
        <p:spPr>
          <a:xfrm>
            <a:off x="6948775" y="204850"/>
            <a:ext cx="1985750" cy="741250"/>
          </a:xfrm>
          <a:prstGeom prst="rect">
            <a:avLst/>
          </a:prstGeom>
          <a:noFill/>
          <a:ln>
            <a:noFill/>
          </a:ln>
        </p:spPr>
      </p:pic>
      <p:pic>
        <p:nvPicPr>
          <p:cNvPr id="335" name="Google Shape;335;p33"/>
          <p:cNvPicPr preferRelativeResize="0"/>
          <p:nvPr/>
        </p:nvPicPr>
        <p:blipFill>
          <a:blip r:embed="rId4">
            <a:alphaModFix/>
          </a:blip>
          <a:stretch>
            <a:fillRect/>
          </a:stretch>
        </p:blipFill>
        <p:spPr>
          <a:xfrm>
            <a:off x="1673175" y="204850"/>
            <a:ext cx="3082875" cy="4693725"/>
          </a:xfrm>
          <a:prstGeom prst="rect">
            <a:avLst/>
          </a:prstGeom>
          <a:noFill/>
          <a:ln>
            <a:noFill/>
          </a:ln>
        </p:spPr>
      </p:pic>
      <p:sp>
        <p:nvSpPr>
          <p:cNvPr id="336" name="Google Shape;336;p3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337" name="Google Shape;337;p33"/>
          <p:cNvPicPr preferRelativeResize="0"/>
          <p:nvPr/>
        </p:nvPicPr>
        <p:blipFill>
          <a:blip r:embed="rId5">
            <a:alphaModFix/>
          </a:blip>
          <a:stretch>
            <a:fillRect/>
          </a:stretch>
        </p:blipFill>
        <p:spPr>
          <a:xfrm>
            <a:off x="6871950" y="4128625"/>
            <a:ext cx="2027025" cy="574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pic>
        <p:nvPicPr>
          <p:cNvPr id="342" name="Google Shape;342;p34"/>
          <p:cNvPicPr preferRelativeResize="0"/>
          <p:nvPr/>
        </p:nvPicPr>
        <p:blipFill>
          <a:blip r:embed="rId3">
            <a:alphaModFix/>
          </a:blip>
          <a:stretch>
            <a:fillRect/>
          </a:stretch>
        </p:blipFill>
        <p:spPr>
          <a:xfrm>
            <a:off x="6948775" y="204850"/>
            <a:ext cx="1985750" cy="741250"/>
          </a:xfrm>
          <a:prstGeom prst="rect">
            <a:avLst/>
          </a:prstGeom>
          <a:noFill/>
          <a:ln>
            <a:noFill/>
          </a:ln>
        </p:spPr>
      </p:pic>
      <p:pic>
        <p:nvPicPr>
          <p:cNvPr id="343" name="Google Shape;343;p34"/>
          <p:cNvPicPr preferRelativeResize="0"/>
          <p:nvPr/>
        </p:nvPicPr>
        <p:blipFill>
          <a:blip r:embed="rId4">
            <a:alphaModFix/>
          </a:blip>
          <a:stretch>
            <a:fillRect/>
          </a:stretch>
        </p:blipFill>
        <p:spPr>
          <a:xfrm>
            <a:off x="820975" y="268963"/>
            <a:ext cx="4041600" cy="4605575"/>
          </a:xfrm>
          <a:prstGeom prst="rect">
            <a:avLst/>
          </a:prstGeom>
          <a:noFill/>
          <a:ln>
            <a:noFill/>
          </a:ln>
        </p:spPr>
      </p:pic>
      <p:sp>
        <p:nvSpPr>
          <p:cNvPr id="344" name="Google Shape;344;p3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345" name="Google Shape;345;p34"/>
          <p:cNvPicPr preferRelativeResize="0"/>
          <p:nvPr/>
        </p:nvPicPr>
        <p:blipFill>
          <a:blip r:embed="rId5">
            <a:alphaModFix/>
          </a:blip>
          <a:stretch>
            <a:fillRect/>
          </a:stretch>
        </p:blipFill>
        <p:spPr>
          <a:xfrm>
            <a:off x="6871950" y="4128625"/>
            <a:ext cx="2027025" cy="574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35"/>
          <p:cNvSpPr txBox="1"/>
          <p:nvPr>
            <p:ph idx="1" type="body"/>
          </p:nvPr>
        </p:nvSpPr>
        <p:spPr>
          <a:xfrm>
            <a:off x="819150" y="1065475"/>
            <a:ext cx="7505700" cy="32586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200">
                <a:solidFill>
                  <a:srgbClr val="000000"/>
                </a:solidFill>
              </a:rPr>
              <a:t>Ultimately we came to several interesting conclusions after observing the data:</a:t>
            </a:r>
            <a:endParaRPr sz="1200">
              <a:solidFill>
                <a:srgbClr val="000000"/>
              </a:solidFill>
            </a:endParaRPr>
          </a:p>
          <a:p>
            <a:pPr indent="-298450" lvl="0" marL="457200" marR="0" rtl="0" algn="l">
              <a:lnSpc>
                <a:spcPct val="115000"/>
              </a:lnSpc>
              <a:spcBef>
                <a:spcPts val="1600"/>
              </a:spcBef>
              <a:spcAft>
                <a:spcPts val="0"/>
              </a:spcAft>
              <a:buClr>
                <a:srgbClr val="000000"/>
              </a:buClr>
              <a:buSzPts val="1100"/>
              <a:buFont typeface="Calibri"/>
              <a:buChar char="●"/>
            </a:pPr>
            <a:r>
              <a:rPr lang="en" sz="1200">
                <a:solidFill>
                  <a:srgbClr val="000000"/>
                </a:solidFill>
              </a:rPr>
              <a:t>Those who were divorced or widowed were far more likely to be readmitted within 30 days than those who were married</a:t>
            </a:r>
            <a:endParaRPr sz="1200">
              <a:solidFill>
                <a:srgbClr val="000000"/>
              </a:solidFill>
            </a:endParaRPr>
          </a:p>
          <a:p>
            <a:pPr indent="-304800" lvl="1" marL="1371600" rtl="0" algn="l">
              <a:spcBef>
                <a:spcPts val="0"/>
              </a:spcBef>
              <a:spcAft>
                <a:spcPts val="0"/>
              </a:spcAft>
              <a:buClr>
                <a:srgbClr val="000000"/>
              </a:buClr>
              <a:buSzPts val="1200"/>
              <a:buChar char="○"/>
            </a:pPr>
            <a:r>
              <a:rPr lang="en" sz="1200">
                <a:solidFill>
                  <a:srgbClr val="000000"/>
                </a:solidFill>
              </a:rPr>
              <a:t>The widowed group also had a larger average length of stay i</a:t>
            </a:r>
            <a:r>
              <a:rPr lang="en" sz="1200">
                <a:solidFill>
                  <a:srgbClr val="000000"/>
                </a:solidFill>
              </a:rPr>
              <a:t>n addition to being younger (70 - average age) on average than most other patients readmitted</a:t>
            </a:r>
            <a:endParaRPr sz="1200">
              <a:solidFill>
                <a:srgbClr val="000000"/>
              </a:solidFill>
            </a:endParaRPr>
          </a:p>
          <a:p>
            <a:pPr indent="-298450" lvl="0" marL="457200" marR="0" rtl="0" algn="l">
              <a:lnSpc>
                <a:spcPct val="115000"/>
              </a:lnSpc>
              <a:spcBef>
                <a:spcPts val="0"/>
              </a:spcBef>
              <a:spcAft>
                <a:spcPts val="0"/>
              </a:spcAft>
              <a:buClr>
                <a:srgbClr val="000000"/>
              </a:buClr>
              <a:buSzPts val="1100"/>
              <a:buFont typeface="Calibri"/>
              <a:buChar char="●"/>
            </a:pPr>
            <a:r>
              <a:rPr lang="en" sz="1200">
                <a:solidFill>
                  <a:srgbClr val="000000"/>
                </a:solidFill>
              </a:rPr>
              <a:t>Men and women </a:t>
            </a:r>
            <a:r>
              <a:rPr lang="en" sz="1200">
                <a:solidFill>
                  <a:srgbClr val="000000"/>
                </a:solidFill>
              </a:rPr>
              <a:t>display different patterns regarding their readmission and  frequency of visits to their PCP for the same diagnosis</a:t>
            </a:r>
            <a:r>
              <a:rPr lang="en" sz="1200">
                <a:solidFill>
                  <a:srgbClr val="000000"/>
                </a:solidFill>
              </a:rPr>
              <a:t> </a:t>
            </a:r>
            <a:endParaRPr sz="1200">
              <a:solidFill>
                <a:srgbClr val="000000"/>
              </a:solidFill>
            </a:endParaRPr>
          </a:p>
          <a:p>
            <a:pPr indent="-298450" lvl="1" marL="1371600" marR="0" rtl="0" algn="l">
              <a:lnSpc>
                <a:spcPct val="115000"/>
              </a:lnSpc>
              <a:spcBef>
                <a:spcPts val="0"/>
              </a:spcBef>
              <a:spcAft>
                <a:spcPts val="0"/>
              </a:spcAft>
              <a:buClr>
                <a:srgbClr val="000000"/>
              </a:buClr>
              <a:buSzPts val="1100"/>
              <a:buFont typeface="Calibri"/>
              <a:buChar char="○"/>
            </a:pPr>
            <a:r>
              <a:rPr lang="en" sz="1200">
                <a:solidFill>
                  <a:srgbClr val="000000"/>
                </a:solidFill>
              </a:rPr>
              <a:t>Women and men are readmitted in different rates for different diagnoses</a:t>
            </a:r>
            <a:endParaRPr sz="1200">
              <a:solidFill>
                <a:srgbClr val="000000"/>
              </a:solidFill>
            </a:endParaRPr>
          </a:p>
          <a:p>
            <a:pPr indent="-304800" lvl="1" marL="1371600" marR="0" rtl="0" algn="l">
              <a:lnSpc>
                <a:spcPct val="115000"/>
              </a:lnSpc>
              <a:spcBef>
                <a:spcPts val="0"/>
              </a:spcBef>
              <a:spcAft>
                <a:spcPts val="0"/>
              </a:spcAft>
              <a:buClr>
                <a:srgbClr val="000000"/>
              </a:buClr>
              <a:buSzPts val="1200"/>
              <a:buChar char="○"/>
            </a:pPr>
            <a:r>
              <a:rPr lang="en" sz="1200">
                <a:solidFill>
                  <a:srgbClr val="000000"/>
                </a:solidFill>
              </a:rPr>
              <a:t>Men are more likely to see their PCP prior to </a:t>
            </a:r>
            <a:r>
              <a:rPr lang="en" sz="1200">
                <a:solidFill>
                  <a:srgbClr val="000000"/>
                </a:solidFill>
              </a:rPr>
              <a:t>readmission</a:t>
            </a:r>
            <a:endParaRPr sz="1200">
              <a:solidFill>
                <a:srgbClr val="000000"/>
              </a:solidFill>
            </a:endParaRPr>
          </a:p>
          <a:p>
            <a:pPr indent="-304800" lvl="1" marL="1371600" marR="0" rtl="0" algn="l">
              <a:lnSpc>
                <a:spcPct val="115000"/>
              </a:lnSpc>
              <a:spcBef>
                <a:spcPts val="0"/>
              </a:spcBef>
              <a:spcAft>
                <a:spcPts val="0"/>
              </a:spcAft>
              <a:buClr>
                <a:srgbClr val="000000"/>
              </a:buClr>
              <a:buSzPts val="1200"/>
              <a:buChar char="○"/>
            </a:pPr>
            <a:r>
              <a:rPr lang="en" sz="1200">
                <a:solidFill>
                  <a:srgbClr val="000000"/>
                </a:solidFill>
              </a:rPr>
              <a:t>Women are more likely to file an in-patient claim</a:t>
            </a:r>
            <a:endParaRPr sz="1200">
              <a:solidFill>
                <a:srgbClr val="000000"/>
              </a:solidFill>
            </a:endParaRPr>
          </a:p>
          <a:p>
            <a:pPr indent="-298450" lvl="0" marL="457200" rtl="0" algn="l">
              <a:spcBef>
                <a:spcPts val="0"/>
              </a:spcBef>
              <a:spcAft>
                <a:spcPts val="0"/>
              </a:spcAft>
              <a:buClr>
                <a:srgbClr val="000000"/>
              </a:buClr>
              <a:buSzPts val="1100"/>
              <a:buChar char="●"/>
            </a:pPr>
            <a:r>
              <a:rPr lang="en" sz="1200">
                <a:solidFill>
                  <a:srgbClr val="000000"/>
                </a:solidFill>
              </a:rPr>
              <a:t>Patients can be broken up into two groups; cautious and less cautious</a:t>
            </a:r>
            <a:endParaRPr sz="1200">
              <a:solidFill>
                <a:srgbClr val="000000"/>
              </a:solidFill>
            </a:endParaRPr>
          </a:p>
          <a:p>
            <a:pPr indent="-304800" lvl="1" marL="1371600" rtl="0" algn="l">
              <a:spcBef>
                <a:spcPts val="0"/>
              </a:spcBef>
              <a:spcAft>
                <a:spcPts val="0"/>
              </a:spcAft>
              <a:buClr>
                <a:srgbClr val="000000"/>
              </a:buClr>
              <a:buSzPts val="1200"/>
              <a:buChar char="○"/>
            </a:pPr>
            <a:r>
              <a:rPr lang="en" sz="1200">
                <a:solidFill>
                  <a:srgbClr val="000000"/>
                </a:solidFill>
              </a:rPr>
              <a:t>Cautious patients go to the hospital before an emergency, visit their PCP more often, and stay longer</a:t>
            </a:r>
            <a:endParaRPr sz="1200">
              <a:solidFill>
                <a:srgbClr val="000000"/>
              </a:solidFill>
            </a:endParaRPr>
          </a:p>
          <a:p>
            <a:pPr indent="-304800" lvl="1" marL="1371600" rtl="0" algn="l">
              <a:spcBef>
                <a:spcPts val="0"/>
              </a:spcBef>
              <a:spcAft>
                <a:spcPts val="0"/>
              </a:spcAft>
              <a:buClr>
                <a:srgbClr val="000000"/>
              </a:buClr>
              <a:buSzPts val="1200"/>
              <a:buChar char="○"/>
            </a:pPr>
            <a:r>
              <a:rPr lang="en" sz="1200">
                <a:solidFill>
                  <a:srgbClr val="000000"/>
                </a:solidFill>
              </a:rPr>
              <a:t>Less cautious patients are less likely to visit their PCP and try to stay away from the hospital</a:t>
            </a:r>
            <a:endParaRPr sz="1200">
              <a:solidFill>
                <a:srgbClr val="000000"/>
              </a:solidFill>
            </a:endParaRPr>
          </a:p>
          <a:p>
            <a:pPr indent="-304800" lvl="1" marL="1371600" rtl="0" algn="l">
              <a:spcBef>
                <a:spcPts val="0"/>
              </a:spcBef>
              <a:spcAft>
                <a:spcPts val="0"/>
              </a:spcAft>
              <a:buClr>
                <a:srgbClr val="000000"/>
              </a:buClr>
              <a:buSzPts val="1200"/>
              <a:buChar char="○"/>
            </a:pPr>
            <a:r>
              <a:rPr lang="en" sz="1200">
                <a:solidFill>
                  <a:srgbClr val="000000"/>
                </a:solidFill>
              </a:rPr>
              <a:t>Hard to differentiate between these two groups</a:t>
            </a:r>
            <a:endParaRPr sz="1200">
              <a:solidFill>
                <a:srgbClr val="000000"/>
              </a:solidFill>
            </a:endParaRPr>
          </a:p>
          <a:p>
            <a:pPr indent="0" lvl="0" marL="0" marR="0" rtl="0" algn="l">
              <a:lnSpc>
                <a:spcPct val="115000"/>
              </a:lnSpc>
              <a:spcBef>
                <a:spcPts val="1600"/>
              </a:spcBef>
              <a:spcAft>
                <a:spcPts val="0"/>
              </a:spcAft>
              <a:buNone/>
            </a:pPr>
            <a:r>
              <a:t/>
            </a:r>
            <a:endParaRPr sz="1200">
              <a:solidFill>
                <a:srgbClr val="000000"/>
              </a:solidFill>
            </a:endParaRPr>
          </a:p>
          <a:p>
            <a:pPr indent="0" lvl="0" marL="914400" rtl="0" algn="l">
              <a:spcBef>
                <a:spcPts val="1600"/>
              </a:spcBef>
              <a:spcAft>
                <a:spcPts val="1600"/>
              </a:spcAft>
              <a:buNone/>
            </a:pPr>
            <a:r>
              <a:t/>
            </a:r>
            <a:endParaRPr sz="1200"/>
          </a:p>
        </p:txBody>
      </p:sp>
      <p:sp>
        <p:nvSpPr>
          <p:cNvPr id="351" name="Google Shape;351;p35"/>
          <p:cNvSpPr txBox="1"/>
          <p:nvPr>
            <p:ph type="title"/>
          </p:nvPr>
        </p:nvSpPr>
        <p:spPr>
          <a:xfrm>
            <a:off x="819150" y="482475"/>
            <a:ext cx="7505700" cy="82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r>
              <a:rPr lang="en"/>
              <a:t>  </a:t>
            </a:r>
            <a:endParaRPr/>
          </a:p>
        </p:txBody>
      </p:sp>
      <p:pic>
        <p:nvPicPr>
          <p:cNvPr id="352" name="Google Shape;352;p35"/>
          <p:cNvPicPr preferRelativeResize="0"/>
          <p:nvPr/>
        </p:nvPicPr>
        <p:blipFill>
          <a:blip r:embed="rId3">
            <a:alphaModFix/>
          </a:blip>
          <a:stretch>
            <a:fillRect/>
          </a:stretch>
        </p:blipFill>
        <p:spPr>
          <a:xfrm>
            <a:off x="6948775" y="204850"/>
            <a:ext cx="1985750" cy="741250"/>
          </a:xfrm>
          <a:prstGeom prst="rect">
            <a:avLst/>
          </a:prstGeom>
          <a:noFill/>
          <a:ln>
            <a:noFill/>
          </a:ln>
        </p:spPr>
      </p:pic>
      <p:sp>
        <p:nvSpPr>
          <p:cNvPr id="353" name="Google Shape;353;p3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pic>
        <p:nvPicPr>
          <p:cNvPr id="358" name="Google Shape;358;p36"/>
          <p:cNvPicPr preferRelativeResize="0"/>
          <p:nvPr/>
        </p:nvPicPr>
        <p:blipFill>
          <a:blip r:embed="rId3">
            <a:alphaModFix/>
          </a:blip>
          <a:stretch>
            <a:fillRect/>
          </a:stretch>
        </p:blipFill>
        <p:spPr>
          <a:xfrm>
            <a:off x="6948775" y="204850"/>
            <a:ext cx="1985750" cy="741250"/>
          </a:xfrm>
          <a:prstGeom prst="rect">
            <a:avLst/>
          </a:prstGeom>
          <a:noFill/>
          <a:ln>
            <a:noFill/>
          </a:ln>
        </p:spPr>
      </p:pic>
      <p:sp>
        <p:nvSpPr>
          <p:cNvPr id="359" name="Google Shape;359;p36"/>
          <p:cNvSpPr txBox="1"/>
          <p:nvPr>
            <p:ph type="title"/>
          </p:nvPr>
        </p:nvSpPr>
        <p:spPr>
          <a:xfrm>
            <a:off x="819150" y="482475"/>
            <a:ext cx="7505700" cy="82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Takeaways</a:t>
            </a:r>
            <a:r>
              <a:rPr lang="en"/>
              <a:t>  </a:t>
            </a:r>
            <a:endParaRPr/>
          </a:p>
        </p:txBody>
      </p:sp>
      <p:sp>
        <p:nvSpPr>
          <p:cNvPr id="360" name="Google Shape;360;p36"/>
          <p:cNvSpPr txBox="1"/>
          <p:nvPr/>
        </p:nvSpPr>
        <p:spPr>
          <a:xfrm>
            <a:off x="757500" y="1151425"/>
            <a:ext cx="7325100" cy="242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sz="1100">
                <a:latin typeface="Calibri"/>
                <a:ea typeface="Calibri"/>
                <a:cs typeface="Calibri"/>
                <a:sym typeface="Calibri"/>
              </a:rPr>
              <a:t>There were many detailed steps in this project but here were some of our takeaways:</a:t>
            </a:r>
            <a:endParaRPr sz="1100">
              <a:latin typeface="Calibri"/>
              <a:ea typeface="Calibri"/>
              <a:cs typeface="Calibri"/>
              <a:sym typeface="Calibri"/>
            </a:endParaRPr>
          </a:p>
          <a:p>
            <a:pPr indent="-298450" lvl="0" marL="457200" rtl="0" algn="l">
              <a:lnSpc>
                <a:spcPct val="150000"/>
              </a:lnSpc>
              <a:spcBef>
                <a:spcPts val="1600"/>
              </a:spcBef>
              <a:spcAft>
                <a:spcPts val="0"/>
              </a:spcAft>
              <a:buClr>
                <a:srgbClr val="000000"/>
              </a:buClr>
              <a:buSzPts val="1100"/>
              <a:buFont typeface="Calibri"/>
              <a:buChar char="●"/>
            </a:pPr>
            <a:r>
              <a:rPr lang="en" sz="1100">
                <a:latin typeface="Calibri"/>
                <a:ea typeface="Calibri"/>
                <a:cs typeface="Calibri"/>
                <a:sym typeface="Calibri"/>
              </a:rPr>
              <a:t>Combining the detailed data with the high-level proved to be one of the hardest challenges because </a:t>
            </a:r>
            <a:endParaRPr sz="1100">
              <a:latin typeface="Calibri"/>
              <a:ea typeface="Calibri"/>
              <a:cs typeface="Calibri"/>
              <a:sym typeface="Calibri"/>
            </a:endParaRPr>
          </a:p>
          <a:p>
            <a:pPr indent="-298450" lvl="1" marL="914400" rtl="0" algn="l">
              <a:lnSpc>
                <a:spcPct val="150000"/>
              </a:lnSpc>
              <a:spcBef>
                <a:spcPts val="0"/>
              </a:spcBef>
              <a:spcAft>
                <a:spcPts val="0"/>
              </a:spcAft>
              <a:buClr>
                <a:srgbClr val="000000"/>
              </a:buClr>
              <a:buSzPts val="1100"/>
              <a:buFont typeface="Calibri"/>
              <a:buChar char="○"/>
            </a:pPr>
            <a:r>
              <a:rPr lang="en" sz="1100">
                <a:latin typeface="Calibri"/>
                <a:ea typeface="Calibri"/>
                <a:cs typeface="Calibri"/>
                <a:sym typeface="Calibri"/>
              </a:rPr>
              <a:t>It was also difficult to use a different modeling approach than the professor </a:t>
            </a:r>
            <a:endParaRPr sz="1100">
              <a:latin typeface="Calibri"/>
              <a:ea typeface="Calibri"/>
              <a:cs typeface="Calibri"/>
              <a:sym typeface="Calibri"/>
            </a:endParaRPr>
          </a:p>
          <a:p>
            <a:pPr indent="-298450" lvl="0" marL="457200" rtl="0" algn="l">
              <a:lnSpc>
                <a:spcPct val="150000"/>
              </a:lnSpc>
              <a:spcBef>
                <a:spcPts val="0"/>
              </a:spcBef>
              <a:spcAft>
                <a:spcPts val="0"/>
              </a:spcAft>
              <a:buClr>
                <a:schemeClr val="dk2"/>
              </a:buClr>
              <a:buSzPts val="1100"/>
              <a:buFont typeface="Calibri"/>
              <a:buChar char="●"/>
            </a:pPr>
            <a:r>
              <a:rPr lang="en" sz="1100">
                <a:latin typeface="Calibri"/>
                <a:ea typeface="Calibri"/>
                <a:cs typeface="Calibri"/>
                <a:sym typeface="Calibri"/>
              </a:rPr>
              <a:t>Nothing in this project was particularly easy, but building the dimensions in Alteryx was very direct and we are familiar with the process</a:t>
            </a:r>
            <a:endParaRPr sz="1100">
              <a:latin typeface="Calibri"/>
              <a:ea typeface="Calibri"/>
              <a:cs typeface="Calibri"/>
              <a:sym typeface="Calibri"/>
            </a:endParaRPr>
          </a:p>
          <a:p>
            <a:pPr indent="-298450" lvl="1" marL="914400" rtl="0" algn="l">
              <a:lnSpc>
                <a:spcPct val="150000"/>
              </a:lnSpc>
              <a:spcBef>
                <a:spcPts val="0"/>
              </a:spcBef>
              <a:spcAft>
                <a:spcPts val="0"/>
              </a:spcAft>
              <a:buClr>
                <a:schemeClr val="dk2"/>
              </a:buClr>
              <a:buSzPts val="1100"/>
              <a:buFont typeface="Calibri"/>
              <a:buChar char="○"/>
            </a:pPr>
            <a:r>
              <a:rPr lang="en" sz="1100">
                <a:latin typeface="Calibri"/>
                <a:ea typeface="Calibri"/>
                <a:cs typeface="Calibri"/>
                <a:sym typeface="Calibri"/>
              </a:rPr>
              <a:t>Additionally, it was interesting to visualize the data in Tableau</a:t>
            </a:r>
            <a:endParaRPr sz="1100">
              <a:latin typeface="Calibri"/>
              <a:ea typeface="Calibri"/>
              <a:cs typeface="Calibri"/>
              <a:sym typeface="Calibri"/>
            </a:endParaRPr>
          </a:p>
          <a:p>
            <a:pPr indent="-298450" lvl="0" marL="457200" rtl="0" algn="l">
              <a:lnSpc>
                <a:spcPct val="150000"/>
              </a:lnSpc>
              <a:spcBef>
                <a:spcPts val="0"/>
              </a:spcBef>
              <a:spcAft>
                <a:spcPts val="0"/>
              </a:spcAft>
              <a:buClr>
                <a:schemeClr val="dk2"/>
              </a:buClr>
              <a:buSzPts val="1100"/>
              <a:buFont typeface="Calibri"/>
              <a:buChar char="●"/>
            </a:pPr>
            <a:r>
              <a:rPr lang="en" sz="1100">
                <a:latin typeface="Calibri"/>
                <a:ea typeface="Calibri"/>
                <a:cs typeface="Calibri"/>
                <a:sym typeface="Calibri"/>
              </a:rPr>
              <a:t>We learned how to handle real data and even merge two databases!</a:t>
            </a:r>
            <a:endParaRPr sz="1100">
              <a:latin typeface="Calibri"/>
              <a:ea typeface="Calibri"/>
              <a:cs typeface="Calibri"/>
              <a:sym typeface="Calibri"/>
            </a:endParaRPr>
          </a:p>
          <a:p>
            <a:pPr indent="-298450" lvl="0" marL="457200" rtl="0" algn="l">
              <a:lnSpc>
                <a:spcPct val="150000"/>
              </a:lnSpc>
              <a:spcBef>
                <a:spcPts val="0"/>
              </a:spcBef>
              <a:spcAft>
                <a:spcPts val="0"/>
              </a:spcAft>
              <a:buClr>
                <a:schemeClr val="dk2"/>
              </a:buClr>
              <a:buSzPts val="1100"/>
              <a:buFont typeface="Calibri"/>
              <a:buChar char="●"/>
            </a:pPr>
            <a:r>
              <a:rPr lang="en" sz="1100">
                <a:latin typeface="Calibri"/>
                <a:ea typeface="Calibri"/>
                <a:cs typeface="Calibri"/>
                <a:sym typeface="Calibri"/>
              </a:rPr>
              <a:t>We also learned that there re a lot of frustrating limitations when working with real data and the processes of collecting and cleaning it is very difficult</a:t>
            </a:r>
            <a:endParaRPr sz="1100">
              <a:latin typeface="Calibri"/>
              <a:ea typeface="Calibri"/>
              <a:cs typeface="Calibri"/>
              <a:sym typeface="Calibri"/>
            </a:endParaRPr>
          </a:p>
          <a:p>
            <a:pPr indent="-298450" lvl="0" marL="457200" rtl="0" algn="l">
              <a:lnSpc>
                <a:spcPct val="150000"/>
              </a:lnSpc>
              <a:spcBef>
                <a:spcPts val="0"/>
              </a:spcBef>
              <a:spcAft>
                <a:spcPts val="0"/>
              </a:spcAft>
              <a:buClr>
                <a:schemeClr val="dk2"/>
              </a:buClr>
              <a:buSzPts val="1100"/>
              <a:buFont typeface="Calibri"/>
              <a:buChar char="●"/>
            </a:pPr>
            <a:r>
              <a:rPr lang="en" sz="1100">
                <a:latin typeface="Calibri"/>
                <a:ea typeface="Calibri"/>
                <a:cs typeface="Calibri"/>
                <a:sym typeface="Calibri"/>
              </a:rPr>
              <a:t>Next time we do a project like this, we would try to obtain data regarding patient communication with their PCP, and also find an external source of data in order to measure the effect of income level on readmission rate </a:t>
            </a:r>
            <a:endParaRPr sz="1100">
              <a:latin typeface="Calibri"/>
              <a:ea typeface="Calibri"/>
              <a:cs typeface="Calibri"/>
              <a:sym typeface="Calibri"/>
            </a:endParaRPr>
          </a:p>
          <a:p>
            <a:pPr indent="0" lvl="0" marL="0" rtl="0" algn="l">
              <a:lnSpc>
                <a:spcPct val="150000"/>
              </a:lnSpc>
              <a:spcBef>
                <a:spcPts val="1600"/>
              </a:spcBef>
              <a:spcAft>
                <a:spcPts val="0"/>
              </a:spcAft>
              <a:buNone/>
            </a:pPr>
            <a:r>
              <a:t/>
            </a:r>
            <a:endParaRPr sz="1100">
              <a:latin typeface="Calibri"/>
              <a:ea typeface="Calibri"/>
              <a:cs typeface="Calibri"/>
              <a:sym typeface="Calibri"/>
            </a:endParaRPr>
          </a:p>
        </p:txBody>
      </p:sp>
      <p:sp>
        <p:nvSpPr>
          <p:cNvPr id="361" name="Google Shape;361;p3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362" name="Google Shape;362;p36"/>
          <p:cNvPicPr preferRelativeResize="0"/>
          <p:nvPr/>
        </p:nvPicPr>
        <p:blipFill>
          <a:blip r:embed="rId4">
            <a:alphaModFix/>
          </a:blip>
          <a:stretch>
            <a:fillRect/>
          </a:stretch>
        </p:blipFill>
        <p:spPr>
          <a:xfrm>
            <a:off x="6871950" y="4128625"/>
            <a:ext cx="2027025" cy="574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37"/>
          <p:cNvSpPr txBox="1"/>
          <p:nvPr>
            <p:ph type="ctrTitle"/>
          </p:nvPr>
        </p:nvSpPr>
        <p:spPr>
          <a:xfrm>
            <a:off x="1891341" y="198708"/>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Merry Christmas!</a:t>
            </a:r>
            <a:endParaRPr sz="3600"/>
          </a:p>
        </p:txBody>
      </p:sp>
      <p:sp>
        <p:nvSpPr>
          <p:cNvPr id="368" name="Google Shape;368;p37"/>
          <p:cNvSpPr txBox="1"/>
          <p:nvPr>
            <p:ph idx="1" type="subTitle"/>
          </p:nvPr>
        </p:nvSpPr>
        <p:spPr>
          <a:xfrm>
            <a:off x="1648800" y="3913600"/>
            <a:ext cx="5846400" cy="763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800"/>
              <a:t>Team Upsilon</a:t>
            </a:r>
            <a:endParaRPr b="1" sz="1800"/>
          </a:p>
          <a:p>
            <a:pPr indent="0" lvl="0" marL="0" rtl="0" algn="ctr">
              <a:spcBef>
                <a:spcPts val="0"/>
              </a:spcBef>
              <a:spcAft>
                <a:spcPts val="0"/>
              </a:spcAft>
              <a:buNone/>
            </a:pPr>
            <a:r>
              <a:rPr lang="en" sz="1800"/>
              <a:t>Claire Duchene, Jessy Sun, </a:t>
            </a:r>
            <a:endParaRPr sz="1800"/>
          </a:p>
          <a:p>
            <a:pPr indent="0" lvl="0" marL="0" rtl="0" algn="ctr">
              <a:spcBef>
                <a:spcPts val="0"/>
              </a:spcBef>
              <a:spcAft>
                <a:spcPts val="0"/>
              </a:spcAft>
              <a:buNone/>
            </a:pPr>
            <a:r>
              <a:rPr lang="en" sz="1800"/>
              <a:t>George Wei, and Michael Uhrig</a:t>
            </a:r>
            <a:endParaRPr sz="1800"/>
          </a:p>
        </p:txBody>
      </p:sp>
      <p:pic>
        <p:nvPicPr>
          <p:cNvPr id="369" name="Google Shape;369;p37"/>
          <p:cNvPicPr preferRelativeResize="0"/>
          <p:nvPr/>
        </p:nvPicPr>
        <p:blipFill>
          <a:blip r:embed="rId3">
            <a:alphaModFix/>
          </a:blip>
          <a:stretch>
            <a:fillRect/>
          </a:stretch>
        </p:blipFill>
        <p:spPr>
          <a:xfrm>
            <a:off x="6527500" y="198700"/>
            <a:ext cx="2386176" cy="676325"/>
          </a:xfrm>
          <a:prstGeom prst="rect">
            <a:avLst/>
          </a:prstGeom>
          <a:noFill/>
          <a:ln>
            <a:noFill/>
          </a:ln>
        </p:spPr>
      </p:pic>
      <p:pic>
        <p:nvPicPr>
          <p:cNvPr id="370" name="Google Shape;370;p37"/>
          <p:cNvPicPr preferRelativeResize="0"/>
          <p:nvPr/>
        </p:nvPicPr>
        <p:blipFill>
          <a:blip r:embed="rId4">
            <a:alphaModFix/>
          </a:blip>
          <a:stretch>
            <a:fillRect/>
          </a:stretch>
        </p:blipFill>
        <p:spPr>
          <a:xfrm>
            <a:off x="3055475" y="1229900"/>
            <a:ext cx="3105675" cy="2747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15"/>
          <p:cNvSpPr txBox="1"/>
          <p:nvPr>
            <p:ph type="title"/>
          </p:nvPr>
        </p:nvSpPr>
        <p:spPr>
          <a:xfrm>
            <a:off x="819150" y="4824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61" name="Google Shape;161;p15"/>
          <p:cNvSpPr txBox="1"/>
          <p:nvPr>
            <p:ph idx="1" type="body"/>
          </p:nvPr>
        </p:nvSpPr>
        <p:spPr>
          <a:xfrm>
            <a:off x="819150" y="1180125"/>
            <a:ext cx="7505700" cy="32586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
              <a:t>Using the data provided to us by Bon Secours we attempted the observe the effect of numerous factors on patients’ readmission rate to a hospital within 30 days </a:t>
            </a:r>
            <a:endParaRPr/>
          </a:p>
          <a:p>
            <a:pPr indent="-298450" lvl="1" marL="914400" rtl="0" algn="l">
              <a:lnSpc>
                <a:spcPct val="150000"/>
              </a:lnSpc>
              <a:spcBef>
                <a:spcPts val="0"/>
              </a:spcBef>
              <a:spcAft>
                <a:spcPts val="0"/>
              </a:spcAft>
              <a:buSzPts val="1100"/>
              <a:buChar char="○"/>
            </a:pPr>
            <a:r>
              <a:rPr lang="en"/>
              <a:t>Essentially, we want to know what causes readmission? </a:t>
            </a:r>
            <a:endParaRPr/>
          </a:p>
          <a:p>
            <a:pPr indent="-311150" lvl="0" marL="457200" rtl="0" algn="l">
              <a:lnSpc>
                <a:spcPct val="150000"/>
              </a:lnSpc>
              <a:spcBef>
                <a:spcPts val="0"/>
              </a:spcBef>
              <a:spcAft>
                <a:spcPts val="0"/>
              </a:spcAft>
              <a:buSzPts val="1300"/>
              <a:buChar char="●"/>
            </a:pPr>
            <a:r>
              <a:rPr lang="en"/>
              <a:t>We aimed to answer three main questions:</a:t>
            </a:r>
            <a:endParaRPr/>
          </a:p>
          <a:p>
            <a:pPr indent="-298450" lvl="1" marL="914400" rtl="0" algn="l">
              <a:lnSpc>
                <a:spcPct val="150000"/>
              </a:lnSpc>
              <a:spcBef>
                <a:spcPts val="0"/>
              </a:spcBef>
              <a:spcAft>
                <a:spcPts val="0"/>
              </a:spcAft>
              <a:buSzPts val="1100"/>
              <a:buChar char="○"/>
            </a:pPr>
            <a:r>
              <a:rPr lang="en"/>
              <a:t>Are readmission rates affected by patient gender?</a:t>
            </a:r>
            <a:endParaRPr/>
          </a:p>
          <a:p>
            <a:pPr indent="-298450" lvl="1" marL="914400" rtl="0" algn="l">
              <a:lnSpc>
                <a:spcPct val="150000"/>
              </a:lnSpc>
              <a:spcBef>
                <a:spcPts val="0"/>
              </a:spcBef>
              <a:spcAft>
                <a:spcPts val="0"/>
              </a:spcAft>
              <a:buSzPts val="1100"/>
              <a:buChar char="○"/>
            </a:pPr>
            <a:r>
              <a:rPr lang="en"/>
              <a:t>Are readmission rates affected by marital status?</a:t>
            </a:r>
            <a:endParaRPr/>
          </a:p>
          <a:p>
            <a:pPr indent="-298450" lvl="1" marL="914400" rtl="0" algn="l">
              <a:lnSpc>
                <a:spcPct val="150000"/>
              </a:lnSpc>
              <a:spcBef>
                <a:spcPts val="0"/>
              </a:spcBef>
              <a:spcAft>
                <a:spcPts val="0"/>
              </a:spcAft>
              <a:buSzPts val="1100"/>
              <a:buChar char="○"/>
            </a:pPr>
            <a:r>
              <a:rPr lang="en"/>
              <a:t>What does admission type tell us about a patient? (Elective vs. Emergency) </a:t>
            </a:r>
            <a:endParaRPr/>
          </a:p>
          <a:p>
            <a:pPr indent="-311150" lvl="0" marL="457200" rtl="0" algn="l">
              <a:lnSpc>
                <a:spcPct val="150000"/>
              </a:lnSpc>
              <a:spcBef>
                <a:spcPts val="0"/>
              </a:spcBef>
              <a:spcAft>
                <a:spcPts val="0"/>
              </a:spcAft>
              <a:buSzPts val="1300"/>
              <a:buChar char="●"/>
            </a:pPr>
            <a:r>
              <a:rPr lang="en"/>
              <a:t>Ultimately, we found that </a:t>
            </a:r>
            <a:r>
              <a:rPr lang="en" u="sng"/>
              <a:t>there is some observable correlation between patient gender and marital status, and significant correlation between admission type and readmission rates</a:t>
            </a:r>
            <a:endParaRPr u="sng"/>
          </a:p>
        </p:txBody>
      </p:sp>
      <p:pic>
        <p:nvPicPr>
          <p:cNvPr id="162" name="Google Shape;162;p15"/>
          <p:cNvPicPr preferRelativeResize="0"/>
          <p:nvPr/>
        </p:nvPicPr>
        <p:blipFill>
          <a:blip r:embed="rId3">
            <a:alphaModFix/>
          </a:blip>
          <a:stretch>
            <a:fillRect/>
          </a:stretch>
        </p:blipFill>
        <p:spPr>
          <a:xfrm>
            <a:off x="6948775" y="204850"/>
            <a:ext cx="1985750" cy="741250"/>
          </a:xfrm>
          <a:prstGeom prst="rect">
            <a:avLst/>
          </a:prstGeom>
          <a:noFill/>
          <a:ln>
            <a:noFill/>
          </a:ln>
        </p:spPr>
      </p:pic>
      <p:sp>
        <p:nvSpPr>
          <p:cNvPr id="163" name="Google Shape;163;p1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164" name="Google Shape;164;p15"/>
          <p:cNvPicPr preferRelativeResize="0"/>
          <p:nvPr/>
        </p:nvPicPr>
        <p:blipFill>
          <a:blip r:embed="rId4">
            <a:alphaModFix/>
          </a:blip>
          <a:stretch>
            <a:fillRect/>
          </a:stretch>
        </p:blipFill>
        <p:spPr>
          <a:xfrm>
            <a:off x="6871950" y="4128625"/>
            <a:ext cx="2027025" cy="574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16"/>
          <p:cNvSpPr txBox="1"/>
          <p:nvPr>
            <p:ph type="title"/>
          </p:nvPr>
        </p:nvSpPr>
        <p:spPr>
          <a:xfrm>
            <a:off x="819150" y="4824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ERD Diagram</a:t>
            </a:r>
            <a:endParaRPr/>
          </a:p>
        </p:txBody>
      </p:sp>
      <p:sp>
        <p:nvSpPr>
          <p:cNvPr id="170" name="Google Shape;170;p16"/>
          <p:cNvSpPr txBox="1"/>
          <p:nvPr>
            <p:ph idx="1" type="body"/>
          </p:nvPr>
        </p:nvSpPr>
        <p:spPr>
          <a:xfrm>
            <a:off x="819150" y="1180125"/>
            <a:ext cx="5894700" cy="325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Description and justification of modeling approach </a:t>
            </a:r>
            <a:endParaRPr sz="1400"/>
          </a:p>
          <a:p>
            <a:pPr indent="0" lvl="0" marL="0" rtl="0" algn="l">
              <a:lnSpc>
                <a:spcPct val="150000"/>
              </a:lnSpc>
              <a:spcBef>
                <a:spcPts val="0"/>
              </a:spcBef>
              <a:spcAft>
                <a:spcPts val="0"/>
              </a:spcAft>
              <a:buClr>
                <a:srgbClr val="000000"/>
              </a:buClr>
              <a:buSzPts val="1100"/>
              <a:buFont typeface="Arial"/>
              <a:buNone/>
            </a:pPr>
            <a:r>
              <a:rPr b="1" lang="en" sz="1600"/>
              <a:t>Star schema</a:t>
            </a:r>
            <a:endParaRPr b="1" sz="1600"/>
          </a:p>
          <a:p>
            <a:pPr indent="-317500" lvl="0" marL="457200" rtl="0" algn="l">
              <a:spcBef>
                <a:spcPts val="0"/>
              </a:spcBef>
              <a:spcAft>
                <a:spcPts val="0"/>
              </a:spcAft>
              <a:buSzPts val="1400"/>
              <a:buAutoNum type="arabicPeriod"/>
            </a:pPr>
            <a:r>
              <a:rPr lang="en" sz="1400"/>
              <a:t>Fact table: </a:t>
            </a:r>
            <a:endParaRPr sz="1400"/>
          </a:p>
          <a:p>
            <a:pPr indent="-304800" lvl="1" marL="914400" rtl="0" algn="l">
              <a:spcBef>
                <a:spcPts val="0"/>
              </a:spcBef>
              <a:spcAft>
                <a:spcPts val="0"/>
              </a:spcAft>
              <a:buSzPts val="1200"/>
              <a:buChar char="○"/>
            </a:pPr>
            <a:r>
              <a:rPr lang="en" sz="1200"/>
              <a:t>(measures about our subject, readmission)</a:t>
            </a:r>
            <a:endParaRPr sz="1200"/>
          </a:p>
          <a:p>
            <a:pPr indent="-304800" lvl="1" marL="914400" rtl="0" algn="l">
              <a:lnSpc>
                <a:spcPct val="150000"/>
              </a:lnSpc>
              <a:spcBef>
                <a:spcPts val="0"/>
              </a:spcBef>
              <a:spcAft>
                <a:spcPts val="0"/>
              </a:spcAft>
              <a:buSzPts val="1200"/>
              <a:buChar char="○"/>
            </a:pPr>
            <a:r>
              <a:rPr lang="en" sz="1200"/>
              <a:t>Each row: a inpatient claim row</a:t>
            </a:r>
            <a:endParaRPr sz="1200"/>
          </a:p>
          <a:p>
            <a:pPr indent="-317500" lvl="0" marL="457200" rtl="0" algn="l">
              <a:spcBef>
                <a:spcPts val="0"/>
              </a:spcBef>
              <a:spcAft>
                <a:spcPts val="0"/>
              </a:spcAft>
              <a:buSzPts val="1400"/>
              <a:buAutoNum type="arabicPeriod"/>
            </a:pPr>
            <a:r>
              <a:rPr lang="en" sz="1400"/>
              <a:t>Dimensions: </a:t>
            </a:r>
            <a:endParaRPr sz="1400"/>
          </a:p>
          <a:p>
            <a:pPr indent="-304800" lvl="1" marL="914400" rtl="0" algn="l">
              <a:spcBef>
                <a:spcPts val="0"/>
              </a:spcBef>
              <a:spcAft>
                <a:spcPts val="0"/>
              </a:spcAft>
              <a:buSzPts val="1200"/>
              <a:buChar char="○"/>
            </a:pPr>
            <a:r>
              <a:rPr lang="en" sz="1200"/>
              <a:t>(descriptions related to readmission)</a:t>
            </a:r>
            <a:endParaRPr sz="1200"/>
          </a:p>
          <a:p>
            <a:pPr indent="-304800" lvl="1" marL="914400" rtl="0" algn="l">
              <a:spcBef>
                <a:spcPts val="0"/>
              </a:spcBef>
              <a:spcAft>
                <a:spcPts val="0"/>
              </a:spcAft>
              <a:buSzPts val="1200"/>
              <a:buChar char="○"/>
            </a:pPr>
            <a:r>
              <a:rPr lang="en" sz="1200"/>
              <a:t>Provider</a:t>
            </a:r>
            <a:endParaRPr sz="1200"/>
          </a:p>
          <a:p>
            <a:pPr indent="-304800" lvl="1" marL="914400" rtl="0" algn="l">
              <a:spcBef>
                <a:spcPts val="0"/>
              </a:spcBef>
              <a:spcAft>
                <a:spcPts val="0"/>
              </a:spcAft>
              <a:buSzPts val="1200"/>
              <a:buChar char="○"/>
            </a:pPr>
            <a:r>
              <a:rPr lang="en" sz="1200"/>
              <a:t>Diagnosis related group</a:t>
            </a:r>
            <a:endParaRPr sz="1200"/>
          </a:p>
          <a:p>
            <a:pPr indent="-304800" lvl="1" marL="914400" rtl="0" algn="l">
              <a:spcBef>
                <a:spcPts val="0"/>
              </a:spcBef>
              <a:spcAft>
                <a:spcPts val="0"/>
              </a:spcAft>
              <a:buSzPts val="1200"/>
              <a:buChar char="○"/>
            </a:pPr>
            <a:r>
              <a:rPr lang="en" sz="1200"/>
              <a:t>Patient </a:t>
            </a:r>
            <a:endParaRPr sz="1200"/>
          </a:p>
          <a:p>
            <a:pPr indent="-304800" lvl="1" marL="914400" rtl="0" algn="l">
              <a:spcBef>
                <a:spcPts val="0"/>
              </a:spcBef>
              <a:spcAft>
                <a:spcPts val="0"/>
              </a:spcAft>
              <a:buSzPts val="1200"/>
              <a:buChar char="○"/>
            </a:pPr>
            <a:r>
              <a:rPr lang="en" sz="1200"/>
              <a:t>Location</a:t>
            </a:r>
            <a:endParaRPr sz="1200"/>
          </a:p>
          <a:p>
            <a:pPr indent="-304800" lvl="1" marL="914400" rtl="0" algn="l">
              <a:spcBef>
                <a:spcPts val="0"/>
              </a:spcBef>
              <a:spcAft>
                <a:spcPts val="0"/>
              </a:spcAft>
              <a:buSzPts val="1200"/>
              <a:buChar char="○"/>
            </a:pPr>
            <a:r>
              <a:rPr lang="en" sz="1200"/>
              <a:t>Admission type and sources</a:t>
            </a:r>
            <a:endParaRPr sz="1200"/>
          </a:p>
          <a:p>
            <a:pPr indent="-304800" lvl="1" marL="914400" rtl="0" algn="l">
              <a:spcBef>
                <a:spcPts val="0"/>
              </a:spcBef>
              <a:spcAft>
                <a:spcPts val="0"/>
              </a:spcAft>
              <a:buSzPts val="1200"/>
              <a:buChar char="○"/>
            </a:pPr>
            <a:r>
              <a:rPr lang="en" sz="1200"/>
              <a:t>Diagnosis </a:t>
            </a:r>
            <a:endParaRPr sz="1200"/>
          </a:p>
          <a:p>
            <a:pPr indent="-304800" lvl="1" marL="914400" rtl="0" algn="l">
              <a:spcBef>
                <a:spcPts val="0"/>
              </a:spcBef>
              <a:spcAft>
                <a:spcPts val="0"/>
              </a:spcAft>
              <a:buSzPts val="1200"/>
              <a:buChar char="○"/>
            </a:pPr>
            <a:r>
              <a:rPr lang="en" sz="1200"/>
              <a:t>Time </a:t>
            </a:r>
            <a:endParaRPr sz="1200"/>
          </a:p>
          <a:p>
            <a:pPr indent="0" lvl="0" marL="0" rtl="0" algn="l">
              <a:spcBef>
                <a:spcPts val="1600"/>
              </a:spcBef>
              <a:spcAft>
                <a:spcPts val="1600"/>
              </a:spcAft>
              <a:buNone/>
            </a:pPr>
            <a:r>
              <a:t/>
            </a:r>
            <a:endParaRPr sz="1400"/>
          </a:p>
        </p:txBody>
      </p:sp>
      <p:pic>
        <p:nvPicPr>
          <p:cNvPr id="171" name="Google Shape;171;p16"/>
          <p:cNvPicPr preferRelativeResize="0"/>
          <p:nvPr/>
        </p:nvPicPr>
        <p:blipFill>
          <a:blip r:embed="rId3">
            <a:alphaModFix/>
          </a:blip>
          <a:stretch>
            <a:fillRect/>
          </a:stretch>
        </p:blipFill>
        <p:spPr>
          <a:xfrm>
            <a:off x="6871950" y="4128625"/>
            <a:ext cx="2027025" cy="574500"/>
          </a:xfrm>
          <a:prstGeom prst="rect">
            <a:avLst/>
          </a:prstGeom>
          <a:noFill/>
          <a:ln>
            <a:noFill/>
          </a:ln>
        </p:spPr>
      </p:pic>
      <p:pic>
        <p:nvPicPr>
          <p:cNvPr id="172" name="Google Shape;172;p16"/>
          <p:cNvPicPr preferRelativeResize="0"/>
          <p:nvPr/>
        </p:nvPicPr>
        <p:blipFill>
          <a:blip r:embed="rId4">
            <a:alphaModFix/>
          </a:blip>
          <a:stretch>
            <a:fillRect/>
          </a:stretch>
        </p:blipFill>
        <p:spPr>
          <a:xfrm>
            <a:off x="6948775" y="204850"/>
            <a:ext cx="1985750" cy="741250"/>
          </a:xfrm>
          <a:prstGeom prst="rect">
            <a:avLst/>
          </a:prstGeom>
          <a:noFill/>
          <a:ln>
            <a:noFill/>
          </a:ln>
        </p:spPr>
      </p:pic>
      <p:pic>
        <p:nvPicPr>
          <p:cNvPr id="173" name="Google Shape;173;p16"/>
          <p:cNvPicPr preferRelativeResize="0"/>
          <p:nvPr/>
        </p:nvPicPr>
        <p:blipFill>
          <a:blip r:embed="rId5">
            <a:alphaModFix/>
          </a:blip>
          <a:stretch>
            <a:fillRect/>
          </a:stretch>
        </p:blipFill>
        <p:spPr>
          <a:xfrm>
            <a:off x="4879651" y="1528317"/>
            <a:ext cx="2822449" cy="2459574"/>
          </a:xfrm>
          <a:prstGeom prst="rect">
            <a:avLst/>
          </a:prstGeom>
          <a:noFill/>
          <a:ln>
            <a:noFill/>
          </a:ln>
        </p:spPr>
      </p:pic>
      <p:sp>
        <p:nvSpPr>
          <p:cNvPr id="174" name="Google Shape;174;p1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pic>
        <p:nvPicPr>
          <p:cNvPr id="179" name="Google Shape;179;p17"/>
          <p:cNvPicPr preferRelativeResize="0"/>
          <p:nvPr/>
        </p:nvPicPr>
        <p:blipFill>
          <a:blip r:embed="rId3">
            <a:alphaModFix/>
          </a:blip>
          <a:stretch>
            <a:fillRect/>
          </a:stretch>
        </p:blipFill>
        <p:spPr>
          <a:xfrm>
            <a:off x="2723625" y="716775"/>
            <a:ext cx="3977126" cy="3709951"/>
          </a:xfrm>
          <a:prstGeom prst="rect">
            <a:avLst/>
          </a:prstGeom>
          <a:noFill/>
          <a:ln>
            <a:noFill/>
          </a:ln>
        </p:spPr>
      </p:pic>
      <p:pic>
        <p:nvPicPr>
          <p:cNvPr id="180" name="Google Shape;180;p17"/>
          <p:cNvPicPr preferRelativeResize="0"/>
          <p:nvPr/>
        </p:nvPicPr>
        <p:blipFill>
          <a:blip r:embed="rId4">
            <a:alphaModFix/>
          </a:blip>
          <a:stretch>
            <a:fillRect/>
          </a:stretch>
        </p:blipFill>
        <p:spPr>
          <a:xfrm>
            <a:off x="6948775" y="204850"/>
            <a:ext cx="1985750" cy="741250"/>
          </a:xfrm>
          <a:prstGeom prst="rect">
            <a:avLst/>
          </a:prstGeom>
          <a:noFill/>
          <a:ln>
            <a:noFill/>
          </a:ln>
        </p:spPr>
      </p:pic>
      <p:sp>
        <p:nvSpPr>
          <p:cNvPr id="181" name="Google Shape;181;p17"/>
          <p:cNvSpPr txBox="1"/>
          <p:nvPr>
            <p:ph type="title"/>
          </p:nvPr>
        </p:nvSpPr>
        <p:spPr>
          <a:xfrm>
            <a:off x="773700" y="3991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Schema</a:t>
            </a:r>
            <a:endParaRPr/>
          </a:p>
        </p:txBody>
      </p:sp>
      <p:sp>
        <p:nvSpPr>
          <p:cNvPr id="182" name="Google Shape;182;p1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183" name="Google Shape;183;p17"/>
          <p:cNvPicPr preferRelativeResize="0"/>
          <p:nvPr/>
        </p:nvPicPr>
        <p:blipFill>
          <a:blip r:embed="rId5">
            <a:alphaModFix/>
          </a:blip>
          <a:stretch>
            <a:fillRect/>
          </a:stretch>
        </p:blipFill>
        <p:spPr>
          <a:xfrm>
            <a:off x="6871950" y="4128625"/>
            <a:ext cx="2027025" cy="574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18"/>
          <p:cNvSpPr txBox="1"/>
          <p:nvPr>
            <p:ph type="title"/>
          </p:nvPr>
        </p:nvSpPr>
        <p:spPr>
          <a:xfrm>
            <a:off x="819150" y="4824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ETL Process</a:t>
            </a:r>
            <a:endParaRPr/>
          </a:p>
        </p:txBody>
      </p:sp>
      <p:sp>
        <p:nvSpPr>
          <p:cNvPr id="189" name="Google Shape;189;p18"/>
          <p:cNvSpPr txBox="1"/>
          <p:nvPr>
            <p:ph idx="1" type="body"/>
          </p:nvPr>
        </p:nvSpPr>
        <p:spPr>
          <a:xfrm>
            <a:off x="819150" y="1331425"/>
            <a:ext cx="7998300" cy="325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rPr>
              <a:t>ETL: extraction-transformation-load infrastructure</a:t>
            </a:r>
            <a:endParaRPr sz="1200">
              <a:solidFill>
                <a:srgbClr val="000000"/>
              </a:solidFill>
            </a:endParaRPr>
          </a:p>
          <a:p>
            <a:pPr indent="-311150" lvl="0" marL="457200" rtl="0" algn="l">
              <a:spcBef>
                <a:spcPts val="0"/>
              </a:spcBef>
              <a:spcAft>
                <a:spcPts val="0"/>
              </a:spcAft>
              <a:buSzPts val="1300"/>
              <a:buChar char="●"/>
            </a:pPr>
            <a:r>
              <a:rPr b="1" lang="en" sz="1200">
                <a:solidFill>
                  <a:srgbClr val="000000"/>
                </a:solidFill>
              </a:rPr>
              <a:t>E</a:t>
            </a:r>
            <a:r>
              <a:rPr b="1" lang="en" sz="1200">
                <a:solidFill>
                  <a:srgbClr val="000000"/>
                </a:solidFill>
              </a:rPr>
              <a:t>xtraction</a:t>
            </a:r>
            <a:endParaRPr b="1" sz="1200">
              <a:solidFill>
                <a:srgbClr val="000000"/>
              </a:solidFill>
            </a:endParaRPr>
          </a:p>
          <a:p>
            <a:pPr indent="0" lvl="0" marL="914400" rtl="0" algn="l">
              <a:spcBef>
                <a:spcPts val="0"/>
              </a:spcBef>
              <a:spcAft>
                <a:spcPts val="0"/>
              </a:spcAft>
              <a:buNone/>
            </a:pPr>
            <a:r>
              <a:rPr lang="en" sz="1200">
                <a:solidFill>
                  <a:srgbClr val="000000"/>
                </a:solidFill>
              </a:rPr>
              <a:t>(Extracting useful data from operational data sources)</a:t>
            </a:r>
            <a:endParaRPr sz="1200">
              <a:solidFill>
                <a:srgbClr val="000000"/>
              </a:solidFill>
            </a:endParaRPr>
          </a:p>
          <a:p>
            <a:pPr indent="-304800" lvl="1" marL="914400" rtl="0" algn="l">
              <a:spcBef>
                <a:spcPts val="0"/>
              </a:spcBef>
              <a:spcAft>
                <a:spcPts val="0"/>
              </a:spcAft>
              <a:buClr>
                <a:srgbClr val="000000"/>
              </a:buClr>
              <a:buSzPts val="1200"/>
              <a:buChar char="○"/>
            </a:pPr>
            <a:r>
              <a:rPr lang="en" sz="1200">
                <a:solidFill>
                  <a:srgbClr val="000000"/>
                </a:solidFill>
              </a:rPr>
              <a:t>From operational data sources</a:t>
            </a:r>
            <a:endParaRPr sz="1200">
              <a:solidFill>
                <a:srgbClr val="000000"/>
              </a:solidFill>
            </a:endParaRPr>
          </a:p>
          <a:p>
            <a:pPr indent="-304800" lvl="1" marL="914400" rtl="0" algn="l">
              <a:spcBef>
                <a:spcPts val="0"/>
              </a:spcBef>
              <a:spcAft>
                <a:spcPts val="0"/>
              </a:spcAft>
              <a:buClr>
                <a:srgbClr val="000000"/>
              </a:buClr>
              <a:buSzPts val="1200"/>
              <a:buChar char="○"/>
            </a:pPr>
            <a:r>
              <a:rPr lang="en" sz="1200">
                <a:solidFill>
                  <a:srgbClr val="000000"/>
                </a:solidFill>
              </a:rPr>
              <a:t>By Bon Secours: two high-level files and three detailed files (Richmond &amp; Hampton Roads, 2016 to 2017). </a:t>
            </a:r>
            <a:endParaRPr sz="1200">
              <a:solidFill>
                <a:srgbClr val="000000"/>
              </a:solidFill>
            </a:endParaRPr>
          </a:p>
          <a:p>
            <a:pPr indent="-304800" lvl="0" marL="457200" rtl="0" algn="l">
              <a:spcBef>
                <a:spcPts val="0"/>
              </a:spcBef>
              <a:spcAft>
                <a:spcPts val="0"/>
              </a:spcAft>
              <a:buClr>
                <a:srgbClr val="000000"/>
              </a:buClr>
              <a:buSzPts val="1200"/>
              <a:buChar char="●"/>
            </a:pPr>
            <a:r>
              <a:rPr b="1" lang="en" sz="1200">
                <a:solidFill>
                  <a:srgbClr val="000000"/>
                </a:solidFill>
              </a:rPr>
              <a:t>Transformation</a:t>
            </a:r>
            <a:endParaRPr b="1" sz="1200">
              <a:solidFill>
                <a:srgbClr val="000000"/>
              </a:solidFill>
            </a:endParaRPr>
          </a:p>
          <a:p>
            <a:pPr indent="0" lvl="0" marL="914400" rtl="0" algn="l">
              <a:spcBef>
                <a:spcPts val="0"/>
              </a:spcBef>
              <a:spcAft>
                <a:spcPts val="0"/>
              </a:spcAft>
              <a:buNone/>
            </a:pPr>
            <a:r>
              <a:rPr lang="en" sz="1200">
                <a:solidFill>
                  <a:srgbClr val="000000"/>
                </a:solidFill>
              </a:rPr>
              <a:t>(Transforming data to conform to the structure needed for analysis)</a:t>
            </a:r>
            <a:endParaRPr sz="1200">
              <a:solidFill>
                <a:srgbClr val="000000"/>
              </a:solidFill>
            </a:endParaRPr>
          </a:p>
          <a:p>
            <a:pPr indent="-304800" lvl="1" marL="914400" rtl="0" algn="l">
              <a:spcBef>
                <a:spcPts val="0"/>
              </a:spcBef>
              <a:spcAft>
                <a:spcPts val="0"/>
              </a:spcAft>
              <a:buClr>
                <a:srgbClr val="000000"/>
              </a:buClr>
              <a:buSzPts val="1200"/>
              <a:buChar char="○"/>
            </a:pPr>
            <a:r>
              <a:rPr lang="en" sz="1200">
                <a:solidFill>
                  <a:srgbClr val="000000"/>
                </a:solidFill>
              </a:rPr>
              <a:t>Merge high-level data files → clean it (Alteryx)</a:t>
            </a:r>
            <a:endParaRPr sz="1200">
              <a:solidFill>
                <a:srgbClr val="000000"/>
              </a:solidFill>
            </a:endParaRPr>
          </a:p>
          <a:p>
            <a:pPr indent="-304800" lvl="1" marL="914400" rtl="0" algn="l">
              <a:spcBef>
                <a:spcPts val="0"/>
              </a:spcBef>
              <a:spcAft>
                <a:spcPts val="0"/>
              </a:spcAft>
              <a:buClr>
                <a:srgbClr val="000000"/>
              </a:buClr>
              <a:buSzPts val="1200"/>
              <a:buChar char="○"/>
            </a:pPr>
            <a:r>
              <a:rPr lang="en" sz="1200">
                <a:solidFill>
                  <a:srgbClr val="000000"/>
                </a:solidFill>
              </a:rPr>
              <a:t>Build dimensions (Alteryx &amp; MySQL)</a:t>
            </a:r>
            <a:endParaRPr sz="1200">
              <a:solidFill>
                <a:srgbClr val="000000"/>
              </a:solidFill>
            </a:endParaRPr>
          </a:p>
          <a:p>
            <a:pPr indent="-304800" lvl="1" marL="914400" rtl="0" algn="l">
              <a:spcBef>
                <a:spcPts val="0"/>
              </a:spcBef>
              <a:spcAft>
                <a:spcPts val="0"/>
              </a:spcAft>
              <a:buClr>
                <a:srgbClr val="000000"/>
              </a:buClr>
              <a:buSzPts val="1200"/>
              <a:buChar char="○"/>
            </a:pPr>
            <a:r>
              <a:rPr lang="en" sz="1200">
                <a:solidFill>
                  <a:srgbClr val="000000"/>
                </a:solidFill>
              </a:rPr>
              <a:t>Build the fact table (Alteryx)</a:t>
            </a:r>
            <a:endParaRPr sz="1200">
              <a:solidFill>
                <a:srgbClr val="000000"/>
              </a:solidFill>
            </a:endParaRPr>
          </a:p>
          <a:p>
            <a:pPr indent="-304800" lvl="1" marL="914400" rtl="0" algn="l">
              <a:spcBef>
                <a:spcPts val="0"/>
              </a:spcBef>
              <a:spcAft>
                <a:spcPts val="0"/>
              </a:spcAft>
              <a:buClr>
                <a:srgbClr val="000000"/>
              </a:buClr>
              <a:buSzPts val="1200"/>
              <a:buChar char="○"/>
            </a:pPr>
            <a:r>
              <a:rPr lang="en" sz="1200">
                <a:solidFill>
                  <a:srgbClr val="000000"/>
                </a:solidFill>
              </a:rPr>
              <a:t>Supplement fact table by principal care physician (PCP) related data (detailed data files).</a:t>
            </a:r>
            <a:endParaRPr b="1" sz="1200">
              <a:solidFill>
                <a:srgbClr val="000000"/>
              </a:solidFill>
            </a:endParaRPr>
          </a:p>
          <a:p>
            <a:pPr indent="-304800" lvl="0" marL="457200" rtl="0" algn="l">
              <a:spcBef>
                <a:spcPts val="0"/>
              </a:spcBef>
              <a:spcAft>
                <a:spcPts val="0"/>
              </a:spcAft>
              <a:buClr>
                <a:srgbClr val="000000"/>
              </a:buClr>
              <a:buSzPts val="1200"/>
              <a:buChar char="●"/>
            </a:pPr>
            <a:r>
              <a:rPr b="1" lang="en" sz="1200">
                <a:solidFill>
                  <a:srgbClr val="000000"/>
                </a:solidFill>
              </a:rPr>
              <a:t>Load </a:t>
            </a:r>
            <a:endParaRPr b="1" sz="1200">
              <a:solidFill>
                <a:srgbClr val="000000"/>
              </a:solidFill>
            </a:endParaRPr>
          </a:p>
          <a:p>
            <a:pPr indent="0" lvl="0" marL="914400" rtl="0" algn="l">
              <a:spcBef>
                <a:spcPts val="0"/>
              </a:spcBef>
              <a:spcAft>
                <a:spcPts val="0"/>
              </a:spcAft>
              <a:buNone/>
            </a:pPr>
            <a:r>
              <a:rPr lang="en" sz="1200">
                <a:solidFill>
                  <a:srgbClr val="000000"/>
                </a:solidFill>
              </a:rPr>
              <a:t>(loading the transformed and quality assured data into the data warehouse)</a:t>
            </a:r>
            <a:endParaRPr sz="1200">
              <a:solidFill>
                <a:srgbClr val="000000"/>
              </a:solidFill>
            </a:endParaRPr>
          </a:p>
          <a:p>
            <a:pPr indent="-304800" lvl="1" marL="914400" rtl="0" algn="l">
              <a:spcBef>
                <a:spcPts val="0"/>
              </a:spcBef>
              <a:spcAft>
                <a:spcPts val="0"/>
              </a:spcAft>
              <a:buClr>
                <a:srgbClr val="000000"/>
              </a:buClr>
              <a:buSzPts val="1200"/>
              <a:buChar char="○"/>
            </a:pPr>
            <a:r>
              <a:rPr lang="en" sz="1200">
                <a:solidFill>
                  <a:srgbClr val="000000"/>
                </a:solidFill>
              </a:rPr>
              <a:t>Alteryx to MySQL</a:t>
            </a:r>
            <a:endParaRPr sz="1200">
              <a:solidFill>
                <a:srgbClr val="000000"/>
              </a:solidFill>
            </a:endParaRPr>
          </a:p>
        </p:txBody>
      </p:sp>
      <p:pic>
        <p:nvPicPr>
          <p:cNvPr id="190" name="Google Shape;190;p18"/>
          <p:cNvPicPr preferRelativeResize="0"/>
          <p:nvPr/>
        </p:nvPicPr>
        <p:blipFill>
          <a:blip r:embed="rId3">
            <a:alphaModFix/>
          </a:blip>
          <a:stretch>
            <a:fillRect/>
          </a:stretch>
        </p:blipFill>
        <p:spPr>
          <a:xfrm>
            <a:off x="6948775" y="204850"/>
            <a:ext cx="1985750" cy="741250"/>
          </a:xfrm>
          <a:prstGeom prst="rect">
            <a:avLst/>
          </a:prstGeom>
          <a:noFill/>
          <a:ln>
            <a:noFill/>
          </a:ln>
        </p:spPr>
      </p:pic>
      <p:sp>
        <p:nvSpPr>
          <p:cNvPr id="191" name="Google Shape;191;p1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192" name="Google Shape;192;p18"/>
          <p:cNvPicPr preferRelativeResize="0"/>
          <p:nvPr/>
        </p:nvPicPr>
        <p:blipFill>
          <a:blip r:embed="rId4">
            <a:alphaModFix/>
          </a:blip>
          <a:stretch>
            <a:fillRect/>
          </a:stretch>
        </p:blipFill>
        <p:spPr>
          <a:xfrm>
            <a:off x="6871950" y="4128625"/>
            <a:ext cx="2027025" cy="574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pic>
        <p:nvPicPr>
          <p:cNvPr id="197" name="Google Shape;197;p19"/>
          <p:cNvPicPr preferRelativeResize="0"/>
          <p:nvPr/>
        </p:nvPicPr>
        <p:blipFill>
          <a:blip r:embed="rId3">
            <a:alphaModFix/>
          </a:blip>
          <a:stretch>
            <a:fillRect/>
          </a:stretch>
        </p:blipFill>
        <p:spPr>
          <a:xfrm>
            <a:off x="3683125" y="1661663"/>
            <a:ext cx="5210151" cy="2461826"/>
          </a:xfrm>
          <a:prstGeom prst="rect">
            <a:avLst/>
          </a:prstGeom>
          <a:noFill/>
          <a:ln>
            <a:noFill/>
          </a:ln>
        </p:spPr>
      </p:pic>
      <p:sp>
        <p:nvSpPr>
          <p:cNvPr id="198" name="Google Shape;198;p19"/>
          <p:cNvSpPr txBox="1"/>
          <p:nvPr>
            <p:ph type="title"/>
          </p:nvPr>
        </p:nvSpPr>
        <p:spPr>
          <a:xfrm>
            <a:off x="819150" y="4824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ETL Process Cont’d</a:t>
            </a:r>
            <a:endParaRPr/>
          </a:p>
          <a:p>
            <a:pPr indent="0" lvl="0" marL="0" rtl="0" algn="l">
              <a:lnSpc>
                <a:spcPct val="200000"/>
              </a:lnSpc>
              <a:spcBef>
                <a:spcPts val="0"/>
              </a:spcBef>
              <a:spcAft>
                <a:spcPts val="0"/>
              </a:spcAft>
              <a:buNone/>
            </a:pPr>
            <a:r>
              <a:t/>
            </a:r>
            <a:endParaRPr b="1">
              <a:latin typeface="Calibri"/>
              <a:ea typeface="Calibri"/>
              <a:cs typeface="Calibri"/>
              <a:sym typeface="Calibri"/>
            </a:endParaRPr>
          </a:p>
        </p:txBody>
      </p:sp>
      <p:pic>
        <p:nvPicPr>
          <p:cNvPr id="199" name="Google Shape;199;p19"/>
          <p:cNvPicPr preferRelativeResize="0"/>
          <p:nvPr/>
        </p:nvPicPr>
        <p:blipFill>
          <a:blip r:embed="rId4">
            <a:alphaModFix/>
          </a:blip>
          <a:stretch>
            <a:fillRect/>
          </a:stretch>
        </p:blipFill>
        <p:spPr>
          <a:xfrm>
            <a:off x="6948775" y="235150"/>
            <a:ext cx="1985750" cy="741250"/>
          </a:xfrm>
          <a:prstGeom prst="rect">
            <a:avLst/>
          </a:prstGeom>
          <a:noFill/>
          <a:ln>
            <a:noFill/>
          </a:ln>
        </p:spPr>
      </p:pic>
      <p:sp>
        <p:nvSpPr>
          <p:cNvPr id="200" name="Google Shape;200;p19"/>
          <p:cNvSpPr txBox="1"/>
          <p:nvPr>
            <p:ph idx="1" type="body"/>
          </p:nvPr>
        </p:nvSpPr>
        <p:spPr>
          <a:xfrm>
            <a:off x="554250" y="1343600"/>
            <a:ext cx="4654200" cy="2686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Clr>
                <a:srgbClr val="000000"/>
              </a:buClr>
              <a:buSzPts val="1100"/>
              <a:buFont typeface="Arial"/>
              <a:buNone/>
            </a:pPr>
            <a:r>
              <a:rPr b="1" lang="en" sz="1600">
                <a:solidFill>
                  <a:srgbClr val="000000"/>
                </a:solidFill>
              </a:rPr>
              <a:t>Data Cleaning</a:t>
            </a:r>
            <a:r>
              <a:rPr b="1" lang="en" sz="1600">
                <a:solidFill>
                  <a:srgbClr val="000000"/>
                </a:solidFill>
              </a:rPr>
              <a:t> (Alteryx 1)</a:t>
            </a:r>
            <a:endParaRPr b="1" sz="1700">
              <a:solidFill>
                <a:srgbClr val="000000"/>
              </a:solidFill>
            </a:endParaRPr>
          </a:p>
          <a:p>
            <a:pPr indent="-323850" lvl="0" marL="457200" rtl="0" algn="l">
              <a:spcBef>
                <a:spcPts val="0"/>
              </a:spcBef>
              <a:spcAft>
                <a:spcPts val="0"/>
              </a:spcAft>
              <a:buClr>
                <a:srgbClr val="000000"/>
              </a:buClr>
              <a:buSzPts val="1500"/>
              <a:buChar char="●"/>
            </a:pPr>
            <a:r>
              <a:rPr b="1" lang="en" sz="1500">
                <a:solidFill>
                  <a:srgbClr val="000000"/>
                </a:solidFill>
              </a:rPr>
              <a:t>131,070 records</a:t>
            </a:r>
            <a:endParaRPr b="1" sz="1500">
              <a:solidFill>
                <a:srgbClr val="000000"/>
              </a:solidFill>
            </a:endParaRPr>
          </a:p>
          <a:p>
            <a:pPr indent="-323850" lvl="1" marL="914400" rtl="0" algn="l">
              <a:spcBef>
                <a:spcPts val="0"/>
              </a:spcBef>
              <a:spcAft>
                <a:spcPts val="0"/>
              </a:spcAft>
              <a:buClr>
                <a:srgbClr val="000000"/>
              </a:buClr>
              <a:buSzPts val="1500"/>
              <a:buChar char="○"/>
            </a:pPr>
            <a:r>
              <a:rPr b="1" lang="en" sz="1500">
                <a:solidFill>
                  <a:srgbClr val="000000"/>
                </a:solidFill>
              </a:rPr>
              <a:t> </a:t>
            </a:r>
            <a:r>
              <a:rPr lang="en" sz="1500">
                <a:solidFill>
                  <a:srgbClr val="000000"/>
                </a:solidFill>
              </a:rPr>
              <a:t>(high level HR &amp; RI)</a:t>
            </a:r>
            <a:endParaRPr sz="1500">
              <a:solidFill>
                <a:srgbClr val="000000"/>
              </a:solidFill>
            </a:endParaRPr>
          </a:p>
          <a:p>
            <a:pPr indent="-323850" lvl="0" marL="457200" rtl="0" algn="l">
              <a:spcBef>
                <a:spcPts val="0"/>
              </a:spcBef>
              <a:spcAft>
                <a:spcPts val="0"/>
              </a:spcAft>
              <a:buClr>
                <a:srgbClr val="000000"/>
              </a:buClr>
              <a:buSzPts val="1500"/>
              <a:buChar char="●"/>
            </a:pPr>
            <a:r>
              <a:rPr b="1" lang="en" sz="1500">
                <a:solidFill>
                  <a:srgbClr val="000000"/>
                </a:solidFill>
              </a:rPr>
              <a:t>14,633 duplications</a:t>
            </a:r>
            <a:r>
              <a:rPr lang="en" sz="1500">
                <a:solidFill>
                  <a:srgbClr val="000000"/>
                </a:solidFill>
              </a:rPr>
              <a:t> </a:t>
            </a:r>
            <a:endParaRPr sz="1500">
              <a:solidFill>
                <a:srgbClr val="000000"/>
              </a:solidFill>
            </a:endParaRPr>
          </a:p>
          <a:p>
            <a:pPr indent="-323850" lvl="1" marL="914400" rtl="0" algn="l">
              <a:spcBef>
                <a:spcPts val="0"/>
              </a:spcBef>
              <a:spcAft>
                <a:spcPts val="0"/>
              </a:spcAft>
              <a:buClr>
                <a:srgbClr val="000000"/>
              </a:buClr>
              <a:buSzPts val="1500"/>
              <a:buChar char="○"/>
            </a:pPr>
            <a:r>
              <a:rPr lang="en" sz="1500">
                <a:solidFill>
                  <a:srgbClr val="000000"/>
                </a:solidFill>
              </a:rPr>
              <a:t>116,437 records remaining </a:t>
            </a:r>
            <a:endParaRPr sz="1500">
              <a:solidFill>
                <a:srgbClr val="000000"/>
              </a:solidFill>
            </a:endParaRPr>
          </a:p>
          <a:p>
            <a:pPr indent="-323850" lvl="1" marL="914400" rtl="0" algn="l">
              <a:spcBef>
                <a:spcPts val="0"/>
              </a:spcBef>
              <a:spcAft>
                <a:spcPts val="0"/>
              </a:spcAft>
              <a:buClr>
                <a:srgbClr val="000000"/>
              </a:buClr>
              <a:buSzPts val="1500"/>
              <a:buChar char="○"/>
            </a:pPr>
            <a:r>
              <a:rPr lang="en" sz="1500">
                <a:solidFill>
                  <a:srgbClr val="000000"/>
                </a:solidFill>
              </a:rPr>
              <a:t>Filter “inpatient claim”</a:t>
            </a:r>
            <a:endParaRPr sz="1500">
              <a:solidFill>
                <a:srgbClr val="000000"/>
              </a:solidFill>
            </a:endParaRPr>
          </a:p>
          <a:p>
            <a:pPr indent="-323850" lvl="0" marL="457200" rtl="0" algn="l">
              <a:spcBef>
                <a:spcPts val="0"/>
              </a:spcBef>
              <a:spcAft>
                <a:spcPts val="0"/>
              </a:spcAft>
              <a:buClr>
                <a:srgbClr val="000000"/>
              </a:buClr>
              <a:buSzPts val="1500"/>
              <a:buChar char="●"/>
            </a:pPr>
            <a:r>
              <a:rPr b="1" lang="en" sz="1500">
                <a:solidFill>
                  <a:srgbClr val="000000"/>
                </a:solidFill>
              </a:rPr>
              <a:t> 4,443 inpatient claims</a:t>
            </a:r>
            <a:endParaRPr sz="1500">
              <a:solidFill>
                <a:srgbClr val="000000"/>
              </a:solidFill>
            </a:endParaRPr>
          </a:p>
          <a:p>
            <a:pPr indent="-323850" lvl="1" marL="914400" rtl="0" algn="l">
              <a:spcBef>
                <a:spcPts val="0"/>
              </a:spcBef>
              <a:spcAft>
                <a:spcPts val="0"/>
              </a:spcAft>
              <a:buClr>
                <a:srgbClr val="000000"/>
              </a:buClr>
              <a:buSzPts val="1500"/>
              <a:buChar char="○"/>
            </a:pPr>
            <a:r>
              <a:rPr lang="en" sz="1500">
                <a:solidFill>
                  <a:srgbClr val="000000"/>
                </a:solidFill>
              </a:rPr>
              <a:t>Readmission Delta</a:t>
            </a:r>
            <a:endParaRPr sz="1500">
              <a:solidFill>
                <a:srgbClr val="000000"/>
              </a:solidFill>
            </a:endParaRPr>
          </a:p>
          <a:p>
            <a:pPr indent="-323850" lvl="1" marL="914400" rtl="0" algn="l">
              <a:spcBef>
                <a:spcPts val="0"/>
              </a:spcBef>
              <a:spcAft>
                <a:spcPts val="0"/>
              </a:spcAft>
              <a:buClr>
                <a:srgbClr val="000000"/>
              </a:buClr>
              <a:buSzPts val="1500"/>
              <a:buChar char="○"/>
            </a:pPr>
            <a:r>
              <a:rPr lang="en" sz="1500">
                <a:solidFill>
                  <a:srgbClr val="000000"/>
                </a:solidFill>
              </a:rPr>
              <a:t>Visit Sequence</a:t>
            </a:r>
            <a:endParaRPr sz="1500">
              <a:solidFill>
                <a:srgbClr val="000000"/>
              </a:solidFill>
            </a:endParaRPr>
          </a:p>
          <a:p>
            <a:pPr indent="-323850" lvl="1" marL="914400" rtl="0" algn="l">
              <a:spcBef>
                <a:spcPts val="0"/>
              </a:spcBef>
              <a:spcAft>
                <a:spcPts val="0"/>
              </a:spcAft>
              <a:buClr>
                <a:srgbClr val="000000"/>
              </a:buClr>
              <a:buSzPts val="1500"/>
              <a:buChar char="○"/>
            </a:pPr>
            <a:r>
              <a:rPr lang="en" sz="1500">
                <a:solidFill>
                  <a:srgbClr val="000000"/>
                </a:solidFill>
              </a:rPr>
              <a:t>R30 </a:t>
            </a:r>
            <a:endParaRPr sz="1800"/>
          </a:p>
        </p:txBody>
      </p:sp>
      <p:sp>
        <p:nvSpPr>
          <p:cNvPr id="201" name="Google Shape;201;p1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202" name="Google Shape;202;p19"/>
          <p:cNvPicPr preferRelativeResize="0"/>
          <p:nvPr/>
        </p:nvPicPr>
        <p:blipFill>
          <a:blip r:embed="rId5">
            <a:alphaModFix/>
          </a:blip>
          <a:stretch>
            <a:fillRect/>
          </a:stretch>
        </p:blipFill>
        <p:spPr>
          <a:xfrm>
            <a:off x="6871950" y="4128625"/>
            <a:ext cx="2027025" cy="574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pic>
        <p:nvPicPr>
          <p:cNvPr id="207" name="Google Shape;207;p20"/>
          <p:cNvPicPr preferRelativeResize="0"/>
          <p:nvPr/>
        </p:nvPicPr>
        <p:blipFill>
          <a:blip r:embed="rId3">
            <a:alphaModFix/>
          </a:blip>
          <a:stretch>
            <a:fillRect/>
          </a:stretch>
        </p:blipFill>
        <p:spPr>
          <a:xfrm>
            <a:off x="4278025" y="387550"/>
            <a:ext cx="3377926" cy="2350775"/>
          </a:xfrm>
          <a:prstGeom prst="rect">
            <a:avLst/>
          </a:prstGeom>
          <a:noFill/>
          <a:ln>
            <a:noFill/>
          </a:ln>
        </p:spPr>
      </p:pic>
      <p:pic>
        <p:nvPicPr>
          <p:cNvPr id="208" name="Google Shape;208;p20"/>
          <p:cNvPicPr preferRelativeResize="0"/>
          <p:nvPr/>
        </p:nvPicPr>
        <p:blipFill>
          <a:blip r:embed="rId4">
            <a:alphaModFix/>
          </a:blip>
          <a:stretch>
            <a:fillRect/>
          </a:stretch>
        </p:blipFill>
        <p:spPr>
          <a:xfrm>
            <a:off x="4493850" y="2738325"/>
            <a:ext cx="1817799" cy="2198952"/>
          </a:xfrm>
          <a:prstGeom prst="rect">
            <a:avLst/>
          </a:prstGeom>
          <a:noFill/>
          <a:ln>
            <a:noFill/>
          </a:ln>
        </p:spPr>
      </p:pic>
      <p:sp>
        <p:nvSpPr>
          <p:cNvPr id="209" name="Google Shape;209;p20"/>
          <p:cNvSpPr txBox="1"/>
          <p:nvPr>
            <p:ph type="title"/>
          </p:nvPr>
        </p:nvSpPr>
        <p:spPr>
          <a:xfrm>
            <a:off x="819150" y="4824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ETL Process Cont’d</a:t>
            </a:r>
            <a:endParaRPr/>
          </a:p>
        </p:txBody>
      </p:sp>
      <p:sp>
        <p:nvSpPr>
          <p:cNvPr id="210" name="Google Shape;210;p20"/>
          <p:cNvSpPr txBox="1"/>
          <p:nvPr>
            <p:ph idx="1" type="body"/>
          </p:nvPr>
        </p:nvSpPr>
        <p:spPr>
          <a:xfrm>
            <a:off x="662275" y="1494888"/>
            <a:ext cx="3876000" cy="2686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 sz="1600">
                <a:solidFill>
                  <a:srgbClr val="000000"/>
                </a:solidFill>
              </a:rPr>
              <a:t>Build dimensions (Alteryx 2 &amp; MySQL)</a:t>
            </a:r>
            <a:endParaRPr b="1" sz="1600">
              <a:solidFill>
                <a:srgbClr val="000000"/>
              </a:solidFill>
            </a:endParaRPr>
          </a:p>
          <a:p>
            <a:pPr indent="-323850" lvl="0" marL="457200" rtl="0" algn="l">
              <a:spcBef>
                <a:spcPts val="0"/>
              </a:spcBef>
              <a:spcAft>
                <a:spcPts val="0"/>
              </a:spcAft>
              <a:buClr>
                <a:srgbClr val="000000"/>
              </a:buClr>
              <a:buSzPts val="1500"/>
              <a:buChar char="●"/>
            </a:pPr>
            <a:r>
              <a:rPr b="1" lang="en" sz="1500">
                <a:solidFill>
                  <a:srgbClr val="000000"/>
                </a:solidFill>
              </a:rPr>
              <a:t>Input </a:t>
            </a:r>
            <a:endParaRPr b="1" sz="1500">
              <a:solidFill>
                <a:srgbClr val="000000"/>
              </a:solidFill>
            </a:endParaRPr>
          </a:p>
          <a:p>
            <a:pPr indent="-323850" lvl="1" marL="914400" rtl="0" algn="l">
              <a:spcBef>
                <a:spcPts val="0"/>
              </a:spcBef>
              <a:spcAft>
                <a:spcPts val="0"/>
              </a:spcAft>
              <a:buClr>
                <a:srgbClr val="000000"/>
              </a:buClr>
              <a:buSzPts val="1500"/>
              <a:buChar char="○"/>
            </a:pPr>
            <a:r>
              <a:rPr lang="en" sz="1500">
                <a:solidFill>
                  <a:srgbClr val="000000"/>
                </a:solidFill>
              </a:rPr>
              <a:t>Cleaned data</a:t>
            </a:r>
            <a:endParaRPr sz="1500">
              <a:solidFill>
                <a:srgbClr val="000000"/>
              </a:solidFill>
            </a:endParaRPr>
          </a:p>
          <a:p>
            <a:pPr indent="-323850" lvl="0" marL="457200" marR="0" rtl="0" algn="l">
              <a:lnSpc>
                <a:spcPct val="115000"/>
              </a:lnSpc>
              <a:spcBef>
                <a:spcPts val="0"/>
              </a:spcBef>
              <a:spcAft>
                <a:spcPts val="0"/>
              </a:spcAft>
              <a:buClr>
                <a:srgbClr val="000000"/>
              </a:buClr>
              <a:buSzPts val="1500"/>
              <a:buFont typeface="Calibri"/>
              <a:buChar char="●"/>
            </a:pPr>
            <a:r>
              <a:rPr b="1" lang="en" sz="1500">
                <a:solidFill>
                  <a:srgbClr val="000000"/>
                </a:solidFill>
              </a:rPr>
              <a:t>Dimensions:</a:t>
            </a:r>
            <a:endParaRPr b="1" sz="1500">
              <a:solidFill>
                <a:srgbClr val="000000"/>
              </a:solidFill>
            </a:endParaRPr>
          </a:p>
          <a:p>
            <a:pPr indent="-317500" lvl="1" marL="914400" rtl="0" algn="l">
              <a:spcBef>
                <a:spcPts val="0"/>
              </a:spcBef>
              <a:spcAft>
                <a:spcPts val="0"/>
              </a:spcAft>
              <a:buSzPts val="1400"/>
              <a:buChar char="○"/>
            </a:pPr>
            <a:r>
              <a:rPr lang="en" sz="1400"/>
              <a:t>Provider</a:t>
            </a:r>
            <a:endParaRPr sz="1400"/>
          </a:p>
          <a:p>
            <a:pPr indent="-317500" lvl="1" marL="914400" rtl="0" algn="l">
              <a:spcBef>
                <a:spcPts val="0"/>
              </a:spcBef>
              <a:spcAft>
                <a:spcPts val="0"/>
              </a:spcAft>
              <a:buSzPts val="1400"/>
              <a:buChar char="○"/>
            </a:pPr>
            <a:r>
              <a:rPr lang="en" sz="1400"/>
              <a:t>Diagnosis related group</a:t>
            </a:r>
            <a:endParaRPr sz="1400"/>
          </a:p>
          <a:p>
            <a:pPr indent="-317500" lvl="1" marL="914400" rtl="0" algn="l">
              <a:spcBef>
                <a:spcPts val="0"/>
              </a:spcBef>
              <a:spcAft>
                <a:spcPts val="0"/>
              </a:spcAft>
              <a:buSzPts val="1400"/>
              <a:buChar char="○"/>
            </a:pPr>
            <a:r>
              <a:rPr lang="en" sz="1400"/>
              <a:t>Patient </a:t>
            </a:r>
            <a:endParaRPr sz="1400"/>
          </a:p>
          <a:p>
            <a:pPr indent="-317500" lvl="1" marL="914400" rtl="0" algn="l">
              <a:spcBef>
                <a:spcPts val="0"/>
              </a:spcBef>
              <a:spcAft>
                <a:spcPts val="0"/>
              </a:spcAft>
              <a:buSzPts val="1400"/>
              <a:buChar char="○"/>
            </a:pPr>
            <a:r>
              <a:rPr lang="en" sz="1400"/>
              <a:t>Location</a:t>
            </a:r>
            <a:endParaRPr sz="1400"/>
          </a:p>
          <a:p>
            <a:pPr indent="-317500" lvl="1" marL="914400" rtl="0" algn="l">
              <a:spcBef>
                <a:spcPts val="0"/>
              </a:spcBef>
              <a:spcAft>
                <a:spcPts val="0"/>
              </a:spcAft>
              <a:buSzPts val="1400"/>
              <a:buChar char="○"/>
            </a:pPr>
            <a:r>
              <a:rPr lang="en" sz="1400"/>
              <a:t>Admission type and sources</a:t>
            </a:r>
            <a:endParaRPr sz="1400"/>
          </a:p>
          <a:p>
            <a:pPr indent="-317500" lvl="1" marL="914400" rtl="0" algn="l">
              <a:spcBef>
                <a:spcPts val="0"/>
              </a:spcBef>
              <a:spcAft>
                <a:spcPts val="0"/>
              </a:spcAft>
              <a:buSzPts val="1400"/>
              <a:buChar char="○"/>
            </a:pPr>
            <a:r>
              <a:rPr lang="en" sz="1400"/>
              <a:t>Diagnosis </a:t>
            </a:r>
            <a:endParaRPr sz="1400"/>
          </a:p>
          <a:p>
            <a:pPr indent="-317500" lvl="1" marL="914400" rtl="0" algn="l">
              <a:spcBef>
                <a:spcPts val="0"/>
              </a:spcBef>
              <a:spcAft>
                <a:spcPts val="0"/>
              </a:spcAft>
              <a:buSzPts val="1400"/>
              <a:buChar char="○"/>
            </a:pPr>
            <a:r>
              <a:rPr lang="en" sz="1400"/>
              <a:t>Time </a:t>
            </a:r>
            <a:endParaRPr b="1" sz="1600">
              <a:solidFill>
                <a:srgbClr val="000000"/>
              </a:solidFill>
            </a:endParaRPr>
          </a:p>
        </p:txBody>
      </p:sp>
      <p:sp>
        <p:nvSpPr>
          <p:cNvPr id="211" name="Google Shape;211;p2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212" name="Google Shape;212;p20"/>
          <p:cNvPicPr preferRelativeResize="0"/>
          <p:nvPr/>
        </p:nvPicPr>
        <p:blipFill>
          <a:blip r:embed="rId5">
            <a:alphaModFix/>
          </a:blip>
          <a:stretch>
            <a:fillRect/>
          </a:stretch>
        </p:blipFill>
        <p:spPr>
          <a:xfrm>
            <a:off x="6871950" y="4128625"/>
            <a:ext cx="2027025" cy="574500"/>
          </a:xfrm>
          <a:prstGeom prst="rect">
            <a:avLst/>
          </a:prstGeom>
          <a:noFill/>
          <a:ln>
            <a:noFill/>
          </a:ln>
        </p:spPr>
      </p:pic>
      <p:pic>
        <p:nvPicPr>
          <p:cNvPr id="213" name="Google Shape;213;p20"/>
          <p:cNvPicPr preferRelativeResize="0"/>
          <p:nvPr/>
        </p:nvPicPr>
        <p:blipFill>
          <a:blip r:embed="rId6">
            <a:alphaModFix/>
          </a:blip>
          <a:stretch>
            <a:fillRect/>
          </a:stretch>
        </p:blipFill>
        <p:spPr>
          <a:xfrm>
            <a:off x="7101175" y="387550"/>
            <a:ext cx="1985750" cy="741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pic>
        <p:nvPicPr>
          <p:cNvPr id="218" name="Google Shape;218;p21"/>
          <p:cNvPicPr preferRelativeResize="0"/>
          <p:nvPr/>
        </p:nvPicPr>
        <p:blipFill>
          <a:blip r:embed="rId3">
            <a:alphaModFix/>
          </a:blip>
          <a:stretch>
            <a:fillRect/>
          </a:stretch>
        </p:blipFill>
        <p:spPr>
          <a:xfrm>
            <a:off x="229450" y="488349"/>
            <a:ext cx="5153401" cy="3586376"/>
          </a:xfrm>
          <a:prstGeom prst="rect">
            <a:avLst/>
          </a:prstGeom>
          <a:noFill/>
          <a:ln>
            <a:noFill/>
          </a:ln>
        </p:spPr>
      </p:pic>
      <p:sp>
        <p:nvSpPr>
          <p:cNvPr id="219" name="Google Shape;219;p21"/>
          <p:cNvSpPr txBox="1"/>
          <p:nvPr>
            <p:ph idx="1" type="body"/>
          </p:nvPr>
        </p:nvSpPr>
        <p:spPr>
          <a:xfrm>
            <a:off x="1038850" y="4184575"/>
            <a:ext cx="3258300" cy="678300"/>
          </a:xfrm>
          <a:prstGeom prst="rect">
            <a:avLst/>
          </a:prstGeom>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1600"/>
              </a:spcAft>
              <a:buNone/>
            </a:pPr>
            <a:r>
              <a:rPr lang="en"/>
              <a:t>Creating the dimensions...</a:t>
            </a:r>
            <a:endParaRPr/>
          </a:p>
        </p:txBody>
      </p:sp>
      <p:sp>
        <p:nvSpPr>
          <p:cNvPr id="220" name="Google Shape;220;p21"/>
          <p:cNvSpPr txBox="1"/>
          <p:nvPr>
            <p:ph idx="1" type="body"/>
          </p:nvPr>
        </p:nvSpPr>
        <p:spPr>
          <a:xfrm>
            <a:off x="5417225" y="1099600"/>
            <a:ext cx="3181200" cy="3525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500"/>
              <a:t>Location &amp; Patient Dimension</a:t>
            </a:r>
            <a:endParaRPr b="1" sz="1500"/>
          </a:p>
          <a:p>
            <a:pPr indent="-311150" lvl="0" marL="457200" marR="0" rtl="0" algn="l">
              <a:lnSpc>
                <a:spcPct val="115000"/>
              </a:lnSpc>
              <a:spcBef>
                <a:spcPts val="1600"/>
              </a:spcBef>
              <a:spcAft>
                <a:spcPts val="0"/>
              </a:spcAft>
              <a:buClr>
                <a:schemeClr val="dk2"/>
              </a:buClr>
              <a:buSzPts val="1300"/>
              <a:buFont typeface="Calibri"/>
              <a:buAutoNum type="arabicPeriod"/>
            </a:pPr>
            <a:r>
              <a:rPr lang="en"/>
              <a:t>Patient zip code → merged with US census 2010 database </a:t>
            </a:r>
            <a:endParaRPr/>
          </a:p>
          <a:p>
            <a:pPr indent="-298450" lvl="1" marL="914400" rtl="0" algn="l">
              <a:spcBef>
                <a:spcPts val="0"/>
              </a:spcBef>
              <a:spcAft>
                <a:spcPts val="0"/>
              </a:spcAft>
              <a:buSzPts val="1100"/>
              <a:buChar char="○"/>
            </a:pPr>
            <a:r>
              <a:rPr lang="en" sz="1200">
                <a:solidFill>
                  <a:srgbClr val="000000"/>
                </a:solidFill>
                <a:latin typeface="Times New Roman"/>
                <a:ea typeface="Times New Roman"/>
                <a:cs typeface="Times New Roman"/>
                <a:sym typeface="Times New Roman"/>
              </a:rPr>
              <a:t>% race</a:t>
            </a:r>
            <a:endParaRPr sz="1200">
              <a:solidFill>
                <a:srgbClr val="000000"/>
              </a:solidFill>
              <a:latin typeface="Times New Roman"/>
              <a:ea typeface="Times New Roman"/>
              <a:cs typeface="Times New Roman"/>
              <a:sym typeface="Times New Roman"/>
            </a:endParaRPr>
          </a:p>
          <a:p>
            <a:pPr indent="-298450" lvl="1" marL="914400" rtl="0" algn="l">
              <a:spcBef>
                <a:spcPts val="0"/>
              </a:spcBef>
              <a:spcAft>
                <a:spcPts val="0"/>
              </a:spcAft>
              <a:buSzPts val="1100"/>
              <a:buChar char="○"/>
            </a:pPr>
            <a:r>
              <a:rPr lang="en" sz="1200">
                <a:solidFill>
                  <a:srgbClr val="000000"/>
                </a:solidFill>
                <a:latin typeface="Times New Roman"/>
                <a:ea typeface="Times New Roman"/>
                <a:cs typeface="Times New Roman"/>
                <a:sym typeface="Times New Roman"/>
              </a:rPr>
              <a:t>% gender</a:t>
            </a:r>
            <a:endParaRPr sz="1200">
              <a:solidFill>
                <a:srgbClr val="000000"/>
              </a:solidFill>
              <a:latin typeface="Times New Roman"/>
              <a:ea typeface="Times New Roman"/>
              <a:cs typeface="Times New Roman"/>
              <a:sym typeface="Times New Roman"/>
            </a:endParaRPr>
          </a:p>
          <a:p>
            <a:pPr indent="-298450" lvl="1" marL="914400" rtl="0" algn="l">
              <a:spcBef>
                <a:spcPts val="0"/>
              </a:spcBef>
              <a:spcAft>
                <a:spcPts val="0"/>
              </a:spcAft>
              <a:buSzPts val="1100"/>
              <a:buChar char="○"/>
            </a:pPr>
            <a:r>
              <a:rPr lang="en" sz="1200">
                <a:solidFill>
                  <a:srgbClr val="000000"/>
                </a:solidFill>
                <a:latin typeface="Times New Roman"/>
                <a:ea typeface="Times New Roman"/>
                <a:cs typeface="Times New Roman"/>
                <a:sym typeface="Times New Roman"/>
              </a:rPr>
              <a:t>Total population </a:t>
            </a:r>
            <a:endParaRPr sz="1200">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SzPts val="1300"/>
              <a:buAutoNum type="arabicPeriod"/>
            </a:pPr>
            <a:r>
              <a:rPr lang="en"/>
              <a:t>Patient</a:t>
            </a:r>
            <a:endParaRPr/>
          </a:p>
          <a:p>
            <a:pPr indent="-298450" lvl="1" marL="914400" rtl="0" algn="l">
              <a:spcBef>
                <a:spcPts val="0"/>
              </a:spcBef>
              <a:spcAft>
                <a:spcPts val="0"/>
              </a:spcAft>
              <a:buSzPts val="1100"/>
              <a:buChar char="○"/>
            </a:pPr>
            <a:r>
              <a:rPr lang="en" sz="1200">
                <a:solidFill>
                  <a:srgbClr val="000000"/>
                </a:solidFill>
                <a:latin typeface="Times New Roman"/>
                <a:ea typeface="Times New Roman"/>
                <a:cs typeface="Times New Roman"/>
                <a:sym typeface="Times New Roman"/>
              </a:rPr>
              <a:t>Basic (age, gender, MDCR, BIC)</a:t>
            </a:r>
            <a:endParaRPr sz="1200">
              <a:solidFill>
                <a:srgbClr val="000000"/>
              </a:solidFill>
              <a:latin typeface="Times New Roman"/>
              <a:ea typeface="Times New Roman"/>
              <a:cs typeface="Times New Roman"/>
              <a:sym typeface="Times New Roman"/>
            </a:endParaRPr>
          </a:p>
          <a:p>
            <a:pPr indent="-298450" lvl="1" marL="914400" rtl="0" algn="l">
              <a:spcBef>
                <a:spcPts val="0"/>
              </a:spcBef>
              <a:spcAft>
                <a:spcPts val="0"/>
              </a:spcAft>
              <a:buSzPts val="1100"/>
              <a:buChar char="○"/>
            </a:pPr>
            <a:r>
              <a:rPr lang="en" sz="1200">
                <a:solidFill>
                  <a:srgbClr val="000000"/>
                </a:solidFill>
                <a:latin typeface="Times New Roman"/>
                <a:ea typeface="Times New Roman"/>
                <a:cs typeface="Times New Roman"/>
                <a:sym typeface="Times New Roman"/>
              </a:rPr>
              <a:t>R30</a:t>
            </a:r>
            <a:endParaRPr sz="1200">
              <a:solidFill>
                <a:srgbClr val="000000"/>
              </a:solidFill>
              <a:latin typeface="Times New Roman"/>
              <a:ea typeface="Times New Roman"/>
              <a:cs typeface="Times New Roman"/>
              <a:sym typeface="Times New Roman"/>
            </a:endParaRPr>
          </a:p>
          <a:p>
            <a:pPr indent="-298450" lvl="1" marL="914400" rtl="0" algn="l">
              <a:spcBef>
                <a:spcPts val="0"/>
              </a:spcBef>
              <a:spcAft>
                <a:spcPts val="0"/>
              </a:spcAft>
              <a:buSzPts val="1100"/>
              <a:buChar char="○"/>
            </a:pPr>
            <a:r>
              <a:rPr lang="en" sz="1200">
                <a:solidFill>
                  <a:srgbClr val="000000"/>
                </a:solidFill>
                <a:latin typeface="Times New Roman"/>
                <a:ea typeface="Times New Roman"/>
                <a:cs typeface="Times New Roman"/>
                <a:sym typeface="Times New Roman"/>
              </a:rPr>
              <a:t>R30SameDiagnosis</a:t>
            </a:r>
            <a:endParaRPr sz="1200">
              <a:solidFill>
                <a:srgbClr val="000000"/>
              </a:solidFill>
              <a:latin typeface="Times New Roman"/>
              <a:ea typeface="Times New Roman"/>
              <a:cs typeface="Times New Roman"/>
              <a:sym typeface="Times New Roman"/>
            </a:endParaRPr>
          </a:p>
          <a:p>
            <a:pPr indent="-298450" lvl="1" marL="914400" rtl="0" algn="l">
              <a:spcBef>
                <a:spcPts val="0"/>
              </a:spcBef>
              <a:spcAft>
                <a:spcPts val="0"/>
              </a:spcAft>
              <a:buSzPts val="1100"/>
              <a:buChar char="○"/>
            </a:pPr>
            <a:r>
              <a:rPr lang="en" sz="1200">
                <a:solidFill>
                  <a:srgbClr val="000000"/>
                </a:solidFill>
                <a:latin typeface="Times New Roman"/>
                <a:ea typeface="Times New Roman"/>
                <a:cs typeface="Times New Roman"/>
                <a:sym typeface="Times New Roman"/>
              </a:rPr>
              <a:t>No. of other types of claims</a:t>
            </a:r>
            <a:endParaRPr/>
          </a:p>
        </p:txBody>
      </p:sp>
      <p:sp>
        <p:nvSpPr>
          <p:cNvPr id="221" name="Google Shape;221;p2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222" name="Google Shape;222;p21"/>
          <p:cNvPicPr preferRelativeResize="0"/>
          <p:nvPr/>
        </p:nvPicPr>
        <p:blipFill>
          <a:blip r:embed="rId4">
            <a:alphaModFix/>
          </a:blip>
          <a:stretch>
            <a:fillRect/>
          </a:stretch>
        </p:blipFill>
        <p:spPr>
          <a:xfrm>
            <a:off x="6948775" y="235150"/>
            <a:ext cx="1985750" cy="741250"/>
          </a:xfrm>
          <a:prstGeom prst="rect">
            <a:avLst/>
          </a:prstGeom>
          <a:noFill/>
          <a:ln>
            <a:noFill/>
          </a:ln>
        </p:spPr>
      </p:pic>
      <p:pic>
        <p:nvPicPr>
          <p:cNvPr id="223" name="Google Shape;223;p21"/>
          <p:cNvPicPr preferRelativeResize="0"/>
          <p:nvPr/>
        </p:nvPicPr>
        <p:blipFill>
          <a:blip r:embed="rId5">
            <a:alphaModFix/>
          </a:blip>
          <a:stretch>
            <a:fillRect/>
          </a:stretch>
        </p:blipFill>
        <p:spPr>
          <a:xfrm>
            <a:off x="6871950" y="4128625"/>
            <a:ext cx="2027025" cy="574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