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9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B8ED-F649-4D73-8AE9-DE433EE4A32A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7565-95F5-4D6E-B189-F78E8AA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8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B8ED-F649-4D73-8AE9-DE433EE4A32A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7565-95F5-4D6E-B189-F78E8AA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3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B8ED-F649-4D73-8AE9-DE433EE4A32A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7565-95F5-4D6E-B189-F78E8AA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6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B8ED-F649-4D73-8AE9-DE433EE4A32A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7565-95F5-4D6E-B189-F78E8AA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7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B8ED-F649-4D73-8AE9-DE433EE4A32A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7565-95F5-4D6E-B189-F78E8AA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8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B8ED-F649-4D73-8AE9-DE433EE4A32A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7565-95F5-4D6E-B189-F78E8AA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1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B8ED-F649-4D73-8AE9-DE433EE4A32A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7565-95F5-4D6E-B189-F78E8AA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5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B8ED-F649-4D73-8AE9-DE433EE4A32A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7565-95F5-4D6E-B189-F78E8AA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5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B8ED-F649-4D73-8AE9-DE433EE4A32A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7565-95F5-4D6E-B189-F78E8AA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6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B8ED-F649-4D73-8AE9-DE433EE4A32A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7565-95F5-4D6E-B189-F78E8AA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5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B8ED-F649-4D73-8AE9-DE433EE4A32A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7565-95F5-4D6E-B189-F78E8AA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6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9B8ED-F649-4D73-8AE9-DE433EE4A32A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C7565-95F5-4D6E-B189-F78E8AA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3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image" Target="../media/image102.png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3" Type="http://schemas.openxmlformats.org/officeDocument/2006/relationships/image" Target="../media/image129.png"/><Relationship Id="rId21" Type="http://schemas.openxmlformats.org/officeDocument/2006/relationships/image" Target="../media/image147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5" Type="http://schemas.openxmlformats.org/officeDocument/2006/relationships/image" Target="../media/image151.png"/><Relationship Id="rId2" Type="http://schemas.openxmlformats.org/officeDocument/2006/relationships/image" Target="../media/image128.png"/><Relationship Id="rId16" Type="http://schemas.openxmlformats.org/officeDocument/2006/relationships/image" Target="../media/image142.png"/><Relationship Id="rId20" Type="http://schemas.openxmlformats.org/officeDocument/2006/relationships/image" Target="../media/image146.png"/><Relationship Id="rId29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24" Type="http://schemas.openxmlformats.org/officeDocument/2006/relationships/image" Target="../media/image150.png"/><Relationship Id="rId5" Type="http://schemas.openxmlformats.org/officeDocument/2006/relationships/image" Target="../media/image131.png"/><Relationship Id="rId15" Type="http://schemas.openxmlformats.org/officeDocument/2006/relationships/image" Target="../media/image141.png"/><Relationship Id="rId23" Type="http://schemas.openxmlformats.org/officeDocument/2006/relationships/image" Target="../media/image149.png"/><Relationship Id="rId28" Type="http://schemas.openxmlformats.org/officeDocument/2006/relationships/image" Target="../media/image154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31" Type="http://schemas.openxmlformats.org/officeDocument/2006/relationships/image" Target="../media/image157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Relationship Id="rId22" Type="http://schemas.openxmlformats.org/officeDocument/2006/relationships/image" Target="../media/image148.png"/><Relationship Id="rId27" Type="http://schemas.openxmlformats.org/officeDocument/2006/relationships/image" Target="../media/image153.png"/><Relationship Id="rId30" Type="http://schemas.openxmlformats.org/officeDocument/2006/relationships/image" Target="../media/image1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8.png"/><Relationship Id="rId10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39.png"/><Relationship Id="rId21" Type="http://schemas.openxmlformats.org/officeDocument/2006/relationships/image" Target="../media/image57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Machine Translation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6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Self-Attention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47999"/>
              </a:xfrm>
            </p:spPr>
            <p:txBody>
              <a:bodyPr/>
              <a:lstStyle/>
              <a:p>
                <a:r>
                  <a:rPr lang="en-US" dirty="0"/>
                  <a:t>Augment word </a:t>
                </a:r>
                <a:r>
                  <a:rPr lang="en-US" dirty="0" err="1"/>
                  <a:t>embeddings</a:t>
                </a:r>
                <a:r>
                  <a:rPr lang="en-US" dirty="0"/>
                  <a:t> with positional </a:t>
                </a:r>
                <a:r>
                  <a:rPr lang="en-US" dirty="0" err="1"/>
                  <a:t>embeddings</a:t>
                </a:r>
                <a:r>
                  <a:rPr lang="en-US" dirty="0"/>
                  <a:t>!</a:t>
                </a:r>
              </a:p>
              <a:p>
                <a:pPr lvl="1"/>
                <a:r>
                  <a:rPr lang="en-US" dirty="0"/>
                  <a:t>Given source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Convert source token into word embedding and position embedding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Collect </a:t>
                </a:r>
                <a:r>
                  <a:rPr lang="en-US" dirty="0" err="1"/>
                  <a:t>embeddings</a:t>
                </a:r>
                <a:r>
                  <a:rPr lang="en-US" dirty="0"/>
                  <a:t> into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Apply self-attention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Always follow with </a:t>
                </a:r>
                <a:r>
                  <a:rPr lang="en-US" i="1" dirty="0"/>
                  <a:t>position-wise</a:t>
                </a:r>
                <a:r>
                  <a:rPr lang="en-US" dirty="0"/>
                  <a:t> feedforward neural network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Repeat (with separate </a:t>
                </a:r>
                <a:r>
                  <a:rPr lang="en-US" dirty="0" err="1"/>
                  <a:t>params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47999"/>
              </a:xfrm>
              <a:blipFill>
                <a:blip r:embed="rId2"/>
                <a:stretch>
                  <a:fillRect l="-1043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481000" y="3161130"/>
            <a:ext cx="6239058" cy="369332"/>
            <a:chOff x="4277666" y="5350981"/>
            <a:chExt cx="623905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277666" y="5376116"/>
                  <a:ext cx="4362605" cy="3190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𝐸𝑚𝑏𝑒𝑑𝑑𝑖𝑛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𝐸𝑚𝑏𝑒𝑑𝑑𝑖𝑛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666" y="5376116"/>
                  <a:ext cx="4362605" cy="319062"/>
                </a:xfrm>
                <a:prstGeom prst="rect">
                  <a:avLst/>
                </a:prstGeom>
                <a:blipFill>
                  <a:blip r:embed="rId3"/>
                  <a:stretch>
                    <a:fillRect t="-3846" r="-14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017596" y="5350981"/>
                  <a:ext cx="1499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=1…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7596" y="5350981"/>
                  <a:ext cx="149912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673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39509" y="4457855"/>
                <a:ext cx="2362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𝑆𝑒𝑙𝑓𝐴𝑡𝑡𝑒𝑛𝑡𝑖𝑜𝑛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509" y="4457855"/>
                <a:ext cx="2362826" cy="276999"/>
              </a:xfrm>
              <a:prstGeom prst="rect">
                <a:avLst/>
              </a:prstGeom>
              <a:blipFill>
                <a:blip r:embed="rId5"/>
                <a:stretch>
                  <a:fillRect l="-773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95641" y="5171060"/>
                <a:ext cx="4007636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𝐹𝐹𝑁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𝐿𝑖𝑛𝑒𝑎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𝐿𝑖𝑛𝑒𝑎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641" y="5171060"/>
                <a:ext cx="4007636" cy="414537"/>
              </a:xfrm>
              <a:prstGeom prst="rect">
                <a:avLst/>
              </a:prstGeom>
              <a:blipFill>
                <a:blip r:embed="rId6"/>
                <a:stretch>
                  <a:fillRect l="-913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817850" y="5585597"/>
            <a:ext cx="6239058" cy="369332"/>
            <a:chOff x="4277666" y="5350981"/>
            <a:chExt cx="623905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277666" y="5376116"/>
                  <a:ext cx="1993623" cy="3282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𝐹𝐹𝑁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666" y="5376116"/>
                  <a:ext cx="1993623" cy="328295"/>
                </a:xfrm>
                <a:prstGeom prst="rect">
                  <a:avLst/>
                </a:prstGeom>
                <a:blipFill>
                  <a:blip r:embed="rId7"/>
                  <a:stretch>
                    <a:fillRect l="-2446" r="-1835" b="-240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9017596" y="5350981"/>
                  <a:ext cx="1499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=1…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7596" y="5350981"/>
                  <a:ext cx="149912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659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5741490" y="5939027"/>
            <a:ext cx="3175988" cy="385234"/>
            <a:chOff x="5741490" y="5939027"/>
            <a:chExt cx="3175988" cy="385234"/>
          </a:xfrm>
        </p:grpSpPr>
        <p:sp>
          <p:nvSpPr>
            <p:cNvPr id="16" name="TextBox 15"/>
            <p:cNvSpPr txBox="1"/>
            <p:nvPr/>
          </p:nvSpPr>
          <p:spPr>
            <a:xfrm>
              <a:off x="6096000" y="5954929"/>
              <a:ext cx="2821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Called a residual connection</a:t>
              </a:r>
            </a:p>
          </p:txBody>
        </p:sp>
        <p:cxnSp>
          <p:nvCxnSpPr>
            <p:cNvPr id="18" name="Straight Arrow Connector 17"/>
            <p:cNvCxnSpPr>
              <a:stCxn id="16" idx="1"/>
            </p:cNvCxnSpPr>
            <p:nvPr/>
          </p:nvCxnSpPr>
          <p:spPr>
            <a:xfrm flipH="1" flipV="1">
              <a:off x="5741490" y="5939027"/>
              <a:ext cx="354510" cy="2005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Curved Left Arrow 19"/>
          <p:cNvSpPr/>
          <p:nvPr/>
        </p:nvSpPr>
        <p:spPr>
          <a:xfrm>
            <a:off x="985040" y="4467655"/>
            <a:ext cx="655386" cy="1200886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/>
          <p:nvPr/>
        </p:nvSpPr>
        <p:spPr>
          <a:xfrm rot="10800000">
            <a:off x="182814" y="4441799"/>
            <a:ext cx="655386" cy="1200886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984" y="5851750"/>
            <a:ext cx="239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Typically 4-6 times total</a:t>
            </a:r>
          </a:p>
        </p:txBody>
      </p:sp>
      <p:sp>
        <p:nvSpPr>
          <p:cNvPr id="24" name="Right Brace 23"/>
          <p:cNvSpPr/>
          <p:nvPr/>
        </p:nvSpPr>
        <p:spPr>
          <a:xfrm>
            <a:off x="10132965" y="4140309"/>
            <a:ext cx="384597" cy="179871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574291" y="4913869"/>
            <a:ext cx="15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 repetition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844498" y="4140309"/>
            <a:ext cx="8212410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75986" y="5939891"/>
            <a:ext cx="8212410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80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0" grpId="0" animBg="1"/>
      <p:bldP spid="22" grpId="0" animBg="1"/>
      <p:bldP spid="23" grpId="0"/>
      <p:bldP spid="24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4771794" y="5103258"/>
                <a:ext cx="623825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794" y="5103258"/>
                <a:ext cx="623825" cy="380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65594-9753-F56B-CB7B-2E6B3F0CCB4B}"/>
                  </a:ext>
                </a:extLst>
              </p:cNvPr>
              <p:cNvSpPr/>
              <p:nvPr/>
            </p:nvSpPr>
            <p:spPr>
              <a:xfrm>
                <a:off x="5385784" y="5436241"/>
                <a:ext cx="623825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65594-9753-F56B-CB7B-2E6B3F0CC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784" y="5436241"/>
                <a:ext cx="623825" cy="380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FB7C6B7-AA47-2D93-5F2E-E92A44B958E6}"/>
                  </a:ext>
                </a:extLst>
              </p:cNvPr>
              <p:cNvSpPr/>
              <p:nvPr/>
            </p:nvSpPr>
            <p:spPr>
              <a:xfrm>
                <a:off x="7230007" y="5103258"/>
                <a:ext cx="637931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FB7C6B7-AA47-2D93-5F2E-E92A44B95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007" y="5103258"/>
                <a:ext cx="637931" cy="380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24" idx="0"/>
            <a:endCxn id="34" idx="2"/>
          </p:cNvCxnSpPr>
          <p:nvPr/>
        </p:nvCxnSpPr>
        <p:spPr>
          <a:xfrm flipV="1">
            <a:off x="4408653" y="5017902"/>
            <a:ext cx="1935194" cy="9540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0B7F63-B3A3-211B-4D96-6BE311276F5E}"/>
              </a:ext>
            </a:extLst>
          </p:cNvPr>
          <p:cNvCxnSpPr>
            <a:stCxn id="26" idx="0"/>
            <a:endCxn id="34" idx="2"/>
          </p:cNvCxnSpPr>
          <p:nvPr/>
        </p:nvCxnSpPr>
        <p:spPr>
          <a:xfrm flipV="1">
            <a:off x="5636982" y="5017902"/>
            <a:ext cx="706865" cy="9540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53650C-BE8C-6A97-AA72-35A6D71D06C5}"/>
              </a:ext>
            </a:extLst>
          </p:cNvPr>
          <p:cNvCxnSpPr>
            <a:stCxn id="28" idx="0"/>
            <a:endCxn id="34" idx="2"/>
          </p:cNvCxnSpPr>
          <p:nvPr/>
        </p:nvCxnSpPr>
        <p:spPr>
          <a:xfrm flipH="1" flipV="1">
            <a:off x="6343847" y="5017902"/>
            <a:ext cx="1759512" cy="9540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6B540BD-8536-FB72-18AD-D4DFC24F76FB}"/>
                  </a:ext>
                </a:extLst>
              </p:cNvPr>
              <p:cNvSpPr/>
              <p:nvPr/>
            </p:nvSpPr>
            <p:spPr>
              <a:xfrm>
                <a:off x="4040601" y="6516862"/>
                <a:ext cx="731193" cy="235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𝐵𝑂𝑆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6B540BD-8536-FB72-18AD-D4DFC24F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601" y="6516862"/>
                <a:ext cx="731193" cy="235618"/>
              </a:xfrm>
              <a:prstGeom prst="rect">
                <a:avLst/>
              </a:prstGeom>
              <a:blipFill>
                <a:blip r:embed="rId5"/>
                <a:stretch>
                  <a:fillRect r="-45000" b="-43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0366470-0161-DFDB-548C-B42B32009686}"/>
                  </a:ext>
                </a:extLst>
              </p:cNvPr>
              <p:cNvSpPr/>
              <p:nvPr/>
            </p:nvSpPr>
            <p:spPr>
              <a:xfrm>
                <a:off x="7599888" y="6481372"/>
                <a:ext cx="1006939" cy="235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𝐸𝑂𝑆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0366470-0161-DFDB-548C-B42B32009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88" y="6481372"/>
                <a:ext cx="1006939" cy="235618"/>
              </a:xfrm>
              <a:prstGeom prst="rect">
                <a:avLst/>
              </a:prstGeom>
              <a:blipFill>
                <a:blip r:embed="rId6"/>
                <a:stretch>
                  <a:fillRect l="-1818" r="-48485" b="-7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B540BD-8536-FB72-18AD-D4DFC24F76FB}"/>
                  </a:ext>
                </a:extLst>
              </p:cNvPr>
              <p:cNvSpPr/>
              <p:nvPr/>
            </p:nvSpPr>
            <p:spPr>
              <a:xfrm>
                <a:off x="5501896" y="6516861"/>
                <a:ext cx="270347" cy="235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B540BD-8536-FB72-18AD-D4DFC24F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896" y="6516861"/>
                <a:ext cx="270347" cy="235618"/>
              </a:xfrm>
              <a:prstGeom prst="rect">
                <a:avLst/>
              </a:prstGeom>
              <a:blipFill>
                <a:blip r:embed="rId7"/>
                <a:stretch>
                  <a:fillRect l="-6818" r="-22727" b="-7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/>
          <p:cNvSpPr/>
          <p:nvPr/>
        </p:nvSpPr>
        <p:spPr>
          <a:xfrm>
            <a:off x="3989206" y="5971970"/>
            <a:ext cx="838893" cy="28907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21" idx="0"/>
            <a:endCxn id="24" idx="2"/>
          </p:cNvCxnSpPr>
          <p:nvPr/>
        </p:nvCxnSpPr>
        <p:spPr>
          <a:xfrm flipV="1">
            <a:off x="4406198" y="6261040"/>
            <a:ext cx="2455" cy="2558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217535" y="5971970"/>
            <a:ext cx="838893" cy="28907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0B7F63-B3A3-211B-4D96-6BE311276F5E}"/>
              </a:ext>
            </a:extLst>
          </p:cNvPr>
          <p:cNvCxnSpPr>
            <a:stCxn id="23" idx="0"/>
            <a:endCxn id="26" idx="2"/>
          </p:cNvCxnSpPr>
          <p:nvPr/>
        </p:nvCxnSpPr>
        <p:spPr>
          <a:xfrm flipH="1" flipV="1">
            <a:off x="5636982" y="6261040"/>
            <a:ext cx="88" cy="255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7683912" y="5971970"/>
            <a:ext cx="838893" cy="28907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53650C-BE8C-6A97-AA72-35A6D71D06C5}"/>
              </a:ext>
            </a:extLst>
          </p:cNvPr>
          <p:cNvCxnSpPr>
            <a:stCxn id="22" idx="0"/>
            <a:endCxn id="28" idx="2"/>
          </p:cNvCxnSpPr>
          <p:nvPr/>
        </p:nvCxnSpPr>
        <p:spPr>
          <a:xfrm flipV="1">
            <a:off x="8103358" y="6261040"/>
            <a:ext cx="0" cy="220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642339" y="6056236"/>
            <a:ext cx="455662" cy="104037"/>
            <a:chOff x="7523197" y="5486398"/>
            <a:chExt cx="996931" cy="227621"/>
          </a:xfrm>
        </p:grpSpPr>
        <p:sp>
          <p:nvSpPr>
            <p:cNvPr id="31" name="Oval 30"/>
            <p:cNvSpPr/>
            <p:nvPr/>
          </p:nvSpPr>
          <p:spPr>
            <a:xfrm>
              <a:off x="7523197" y="5486400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907853" y="5486399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8292509" y="5486398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5664633" y="4549808"/>
            <a:ext cx="1358427" cy="46809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SelfAttn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832617" y="3622579"/>
            <a:ext cx="1358427" cy="4680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FeedFwrd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501896" y="3622579"/>
            <a:ext cx="1358427" cy="4680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FeedFwrd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7548972" y="3622579"/>
            <a:ext cx="1358427" cy="4680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FeedFwrd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664633" y="2528750"/>
            <a:ext cx="1358427" cy="4680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SelfAttn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3832617" y="1356945"/>
            <a:ext cx="1358427" cy="46809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FeedFwrd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5501896" y="1356945"/>
            <a:ext cx="1358427" cy="46809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FeedFwrd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7548972" y="1356945"/>
            <a:ext cx="1358427" cy="46809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FeedFwrd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34" idx="0"/>
            <a:endCxn id="41" idx="2"/>
          </p:cNvCxnSpPr>
          <p:nvPr/>
        </p:nvCxnSpPr>
        <p:spPr>
          <a:xfrm flipH="1" flipV="1">
            <a:off x="4511831" y="4090673"/>
            <a:ext cx="1832016" cy="459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34" idx="0"/>
            <a:endCxn id="42" idx="2"/>
          </p:cNvCxnSpPr>
          <p:nvPr/>
        </p:nvCxnSpPr>
        <p:spPr>
          <a:xfrm flipH="1" flipV="1">
            <a:off x="6181110" y="4090673"/>
            <a:ext cx="162737" cy="459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34" idx="0"/>
            <a:endCxn id="43" idx="2"/>
          </p:cNvCxnSpPr>
          <p:nvPr/>
        </p:nvCxnSpPr>
        <p:spPr>
          <a:xfrm flipV="1">
            <a:off x="6343847" y="4090673"/>
            <a:ext cx="1884339" cy="459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43" idx="0"/>
            <a:endCxn id="44" idx="2"/>
          </p:cNvCxnSpPr>
          <p:nvPr/>
        </p:nvCxnSpPr>
        <p:spPr>
          <a:xfrm flipH="1" flipV="1">
            <a:off x="6343847" y="2996844"/>
            <a:ext cx="1884339" cy="6257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42" idx="0"/>
            <a:endCxn id="44" idx="2"/>
          </p:cNvCxnSpPr>
          <p:nvPr/>
        </p:nvCxnSpPr>
        <p:spPr>
          <a:xfrm flipV="1">
            <a:off x="6181110" y="2996844"/>
            <a:ext cx="162737" cy="6257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41" idx="0"/>
            <a:endCxn id="44" idx="2"/>
          </p:cNvCxnSpPr>
          <p:nvPr/>
        </p:nvCxnSpPr>
        <p:spPr>
          <a:xfrm flipV="1">
            <a:off x="4511831" y="2996844"/>
            <a:ext cx="1832016" cy="6257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44" idx="0"/>
            <a:endCxn id="45" idx="2"/>
          </p:cNvCxnSpPr>
          <p:nvPr/>
        </p:nvCxnSpPr>
        <p:spPr>
          <a:xfrm flipH="1" flipV="1">
            <a:off x="4511831" y="1825039"/>
            <a:ext cx="1832016" cy="703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44" idx="0"/>
            <a:endCxn id="46" idx="2"/>
          </p:cNvCxnSpPr>
          <p:nvPr/>
        </p:nvCxnSpPr>
        <p:spPr>
          <a:xfrm flipH="1" flipV="1">
            <a:off x="6181110" y="1825039"/>
            <a:ext cx="162737" cy="703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44" idx="0"/>
            <a:endCxn id="47" idx="2"/>
          </p:cNvCxnSpPr>
          <p:nvPr/>
        </p:nvCxnSpPr>
        <p:spPr>
          <a:xfrm flipV="1">
            <a:off x="6343847" y="1825039"/>
            <a:ext cx="1884339" cy="703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47" idx="0"/>
          </p:cNvCxnSpPr>
          <p:nvPr/>
        </p:nvCxnSpPr>
        <p:spPr>
          <a:xfrm flipV="1">
            <a:off x="8228186" y="795932"/>
            <a:ext cx="0" cy="561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46" idx="0"/>
          </p:cNvCxnSpPr>
          <p:nvPr/>
        </p:nvCxnSpPr>
        <p:spPr>
          <a:xfrm flipV="1">
            <a:off x="6181110" y="754920"/>
            <a:ext cx="0" cy="602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45" idx="0"/>
          </p:cNvCxnSpPr>
          <p:nvPr/>
        </p:nvCxnSpPr>
        <p:spPr>
          <a:xfrm flipV="1">
            <a:off x="4511831" y="754920"/>
            <a:ext cx="0" cy="602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4804014" y="4254354"/>
                <a:ext cx="631840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14" y="4254354"/>
                <a:ext cx="631840" cy="3808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5670991" y="4081714"/>
                <a:ext cx="631840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991" y="4081714"/>
                <a:ext cx="631840" cy="3808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7452396" y="4206211"/>
                <a:ext cx="645946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96" y="4206211"/>
                <a:ext cx="645946" cy="3808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 90"/>
          <p:cNvGrpSpPr/>
          <p:nvPr/>
        </p:nvGrpSpPr>
        <p:grpSpPr>
          <a:xfrm>
            <a:off x="6975086" y="3823214"/>
            <a:ext cx="455662" cy="104037"/>
            <a:chOff x="7523197" y="5486398"/>
            <a:chExt cx="996931" cy="227621"/>
          </a:xfrm>
        </p:grpSpPr>
        <p:sp>
          <p:nvSpPr>
            <p:cNvPr id="92" name="Oval 91"/>
            <p:cNvSpPr/>
            <p:nvPr/>
          </p:nvSpPr>
          <p:spPr>
            <a:xfrm>
              <a:off x="7523197" y="5486400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907853" y="5486399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8292509" y="5486398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976609" y="1553239"/>
            <a:ext cx="455662" cy="104037"/>
            <a:chOff x="7523197" y="5486398"/>
            <a:chExt cx="996931" cy="227621"/>
          </a:xfrm>
        </p:grpSpPr>
        <p:sp>
          <p:nvSpPr>
            <p:cNvPr id="96" name="Oval 95"/>
            <p:cNvSpPr/>
            <p:nvPr/>
          </p:nvSpPr>
          <p:spPr>
            <a:xfrm>
              <a:off x="7523197" y="5486400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7907853" y="5486399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8292509" y="5486398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4786651" y="1989024"/>
                <a:ext cx="631840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651" y="1989024"/>
                <a:ext cx="631840" cy="3808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5653628" y="1816384"/>
                <a:ext cx="631840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628" y="1816384"/>
                <a:ext cx="631840" cy="3808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7435033" y="1940881"/>
                <a:ext cx="645946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033" y="1940881"/>
                <a:ext cx="645946" cy="3808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4763779" y="3075169"/>
                <a:ext cx="700705" cy="416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779" y="3075169"/>
                <a:ext cx="700705" cy="4161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5768592" y="3119148"/>
                <a:ext cx="700705" cy="416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592" y="3119148"/>
                <a:ext cx="700705" cy="41614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7479209" y="3041693"/>
                <a:ext cx="714811" cy="416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209" y="3041693"/>
                <a:ext cx="714811" cy="41614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3779728" y="847863"/>
                <a:ext cx="700705" cy="416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728" y="847863"/>
                <a:ext cx="700705" cy="41614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5418239" y="838063"/>
                <a:ext cx="700705" cy="416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239" y="838063"/>
                <a:ext cx="700705" cy="41614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7479208" y="836158"/>
                <a:ext cx="714811" cy="416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208" y="836158"/>
                <a:ext cx="714811" cy="41614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7ADEFE3-07E0-4208-D6B8-F7F8987817F9}"/>
              </a:ext>
            </a:extLst>
          </p:cNvPr>
          <p:cNvSpPr txBox="1"/>
          <p:nvPr/>
        </p:nvSpPr>
        <p:spPr>
          <a:xfrm>
            <a:off x="8707072" y="3214141"/>
            <a:ext cx="353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to make input linearly separable</a:t>
            </a:r>
          </a:p>
        </p:txBody>
      </p:sp>
    </p:spTree>
    <p:extLst>
      <p:ext uri="{BB962C8B-B14F-4D97-AF65-F5344CB8AC3E}">
        <p14:creationId xmlns:p14="http://schemas.microsoft.com/office/powerpoint/2010/main" val="32153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21" grpId="0"/>
      <p:bldP spid="22" grpId="0"/>
      <p:bldP spid="23" grpId="0"/>
      <p:bldP spid="24" grpId="0" animBg="1"/>
      <p:bldP spid="26" grpId="0" animBg="1"/>
      <p:bldP spid="28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87" grpId="0"/>
      <p:bldP spid="89" grpId="0"/>
      <p:bldP spid="90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852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Also a stack of self-attention</a:t>
                </a:r>
              </a:p>
              <a:p>
                <a:pPr lvl="1"/>
                <a:r>
                  <a:rPr lang="en-US" dirty="0"/>
                  <a:t>Need to use existing information to generate next token</a:t>
                </a:r>
              </a:p>
              <a:p>
                <a:pPr lvl="2"/>
                <a:r>
                  <a:rPr lang="en-US" dirty="0"/>
                  <a:t>Teacher-forced during </a:t>
                </a:r>
                <a:r>
                  <a:rPr lang="en-US" dirty="0">
                    <a:solidFill>
                      <a:schemeClr val="accent4"/>
                    </a:solidFill>
                  </a:rPr>
                  <a:t>training</a:t>
                </a:r>
              </a:p>
              <a:p>
                <a:pPr lvl="2"/>
                <a:r>
                  <a:rPr lang="en-US" dirty="0"/>
                  <a:t>Self-generative during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inference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For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BOS</m:t>
                    </m:r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en-US" dirty="0"/>
                  <a:t>Seen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During training we know what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</a:t>
                </a:r>
              </a:p>
              <a:p>
                <a:pPr lvl="2"/>
                <a:r>
                  <a:rPr lang="en-US" dirty="0"/>
                  <a:t>During inference 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word we predicted </a:t>
                </a:r>
              </a:p>
              <a:p>
                <a:pPr lvl="2"/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goes through decoder self-attention &amp; FFNs</a:t>
                </a:r>
              </a:p>
              <a:p>
                <a:pPr lvl="2"/>
                <a:r>
                  <a:rPr lang="en-US" dirty="0"/>
                  <a:t>Note that these only operate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85208"/>
              </a:xfrm>
              <a:blipFill>
                <a:blip r:embed="rId2"/>
                <a:stretch>
                  <a:fillRect l="-1043" t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81146" y="5152421"/>
                <a:ext cx="433452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𝐸𝑚𝑏𝑒𝑑𝑑𝑖𝑛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𝐸𝑚𝑏𝑒𝑑𝑑𝑖𝑛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146" y="5152421"/>
                <a:ext cx="4334520" cy="288477"/>
              </a:xfrm>
              <a:prstGeom prst="rect">
                <a:avLst/>
              </a:prstGeom>
              <a:blipFill>
                <a:blip r:embed="rId3"/>
                <a:stretch>
                  <a:fillRect t="-8333" r="-281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53938" y="153336"/>
                <a:ext cx="4303679" cy="423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𝑆𝑒𝑙𝑓𝐴𝑡𝑡𝑒𝑛𝑡𝑖𝑜𝑛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938" y="153336"/>
                <a:ext cx="4303679" cy="423577"/>
              </a:xfrm>
              <a:prstGeom prst="rect">
                <a:avLst/>
              </a:prstGeom>
              <a:blipFill>
                <a:blip r:embed="rId4"/>
                <a:stretch>
                  <a:fillRect l="-85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53938" y="639316"/>
                <a:ext cx="2475871" cy="346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𝐹𝐹𝑁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938" y="639316"/>
                <a:ext cx="2475871" cy="346057"/>
              </a:xfrm>
              <a:prstGeom prst="rect">
                <a:avLst/>
              </a:prstGeom>
              <a:blipFill>
                <a:blip r:embed="rId5"/>
                <a:stretch>
                  <a:fillRect l="-1970" t="-3509" r="-1724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2645953" y="93692"/>
            <a:ext cx="4591191" cy="1029450"/>
            <a:chOff x="1466639" y="2508028"/>
            <a:chExt cx="6088187" cy="1226742"/>
          </a:xfrm>
        </p:grpSpPr>
        <p:sp>
          <p:nvSpPr>
            <p:cNvPr id="10" name="Curved Left Arrow 9"/>
            <p:cNvSpPr/>
            <p:nvPr/>
          </p:nvSpPr>
          <p:spPr>
            <a:xfrm>
              <a:off x="6899440" y="2533884"/>
              <a:ext cx="655386" cy="120088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Curved Left Arrow 10"/>
            <p:cNvSpPr/>
            <p:nvPr/>
          </p:nvSpPr>
          <p:spPr>
            <a:xfrm rot="10800000">
              <a:off x="6097214" y="2508028"/>
              <a:ext cx="655386" cy="120088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66639" y="2919599"/>
              <a:ext cx="4752585" cy="4401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Repeat for same amount as encoder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46596" y="1071379"/>
                <a:ext cx="4493510" cy="728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Now perform attention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and do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𝐿𝑖𝑛𝑒𝑎𝑟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to predict!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596" y="1071379"/>
                <a:ext cx="4493510" cy="728789"/>
              </a:xfrm>
              <a:prstGeom prst="rect">
                <a:avLst/>
              </a:prstGeom>
              <a:blipFill>
                <a:blip r:embed="rId6"/>
                <a:stretch>
                  <a:fillRect l="-1085"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10922" y="2669481"/>
                <a:ext cx="3534173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𝐶𝑟𝑜𝑠𝑠𝐴𝑡𝑡𝑒𝑛𝑡𝑖𝑜𝑛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922" y="2669481"/>
                <a:ext cx="3534173" cy="414537"/>
              </a:xfrm>
              <a:prstGeom prst="rect">
                <a:avLst/>
              </a:prstGeom>
              <a:blipFill>
                <a:blip r:embed="rId7"/>
                <a:stretch>
                  <a:fillRect l="-517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710922" y="3112202"/>
                <a:ext cx="2190728" cy="323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922" y="3112202"/>
                <a:ext cx="2190728" cy="323807"/>
              </a:xfrm>
              <a:prstGeom prst="rect">
                <a:avLst/>
              </a:prstGeom>
              <a:blipFill>
                <a:blip r:embed="rId8"/>
                <a:stretch>
                  <a:fillRect l="-1114" t="-5660" r="-1671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715240" y="3581378"/>
                <a:ext cx="4367927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𝐿𝑖𝑛𝑒𝑎𝑟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40" y="3581378"/>
                <a:ext cx="4367927" cy="414537"/>
              </a:xfrm>
              <a:prstGeom prst="rect">
                <a:avLst/>
              </a:prstGeom>
              <a:blipFill>
                <a:blip r:embed="rId9"/>
                <a:stretch>
                  <a:fillRect l="-838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33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5332455" y="716481"/>
            <a:ext cx="1192836" cy="41103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CrossAttn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30" idx="0"/>
            <a:endCxn id="31" idx="2"/>
          </p:cNvCxnSpPr>
          <p:nvPr/>
        </p:nvCxnSpPr>
        <p:spPr>
          <a:xfrm flipV="1">
            <a:off x="4516475" y="1127516"/>
            <a:ext cx="1412398" cy="7405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29" idx="0"/>
            <a:endCxn id="31" idx="2"/>
          </p:cNvCxnSpPr>
          <p:nvPr/>
        </p:nvCxnSpPr>
        <p:spPr>
          <a:xfrm flipV="1">
            <a:off x="2718936" y="1127516"/>
            <a:ext cx="3209937" cy="7405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28" idx="0"/>
            <a:endCxn id="31" idx="2"/>
          </p:cNvCxnSpPr>
          <p:nvPr/>
        </p:nvCxnSpPr>
        <p:spPr>
          <a:xfrm flipV="1">
            <a:off x="1253140" y="1127516"/>
            <a:ext cx="4675733" cy="7405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656722" y="1868038"/>
            <a:ext cx="4456171" cy="4737824"/>
            <a:chOff x="656722" y="1868038"/>
            <a:chExt cx="4456171" cy="47378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E427230-9E95-1EDF-9FEE-2D74370F34DB}"/>
                    </a:ext>
                  </a:extLst>
                </p:cNvPr>
                <p:cNvSpPr/>
                <p:nvPr/>
              </p:nvSpPr>
              <p:spPr>
                <a:xfrm>
                  <a:off x="1481414" y="5157679"/>
                  <a:ext cx="623825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E427230-9E95-1EDF-9FEE-2D74370F3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414" y="5157679"/>
                  <a:ext cx="623825" cy="3808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C165594-9753-F56B-CB7B-2E6B3F0CCB4B}"/>
                    </a:ext>
                  </a:extLst>
                </p:cNvPr>
                <p:cNvSpPr/>
                <p:nvPr/>
              </p:nvSpPr>
              <p:spPr>
                <a:xfrm>
                  <a:off x="2020559" y="5450071"/>
                  <a:ext cx="623825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C165594-9753-F56B-CB7B-2E6B3F0CC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559" y="5450071"/>
                  <a:ext cx="623825" cy="3808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FB7C6B7-AA47-2D93-5F2E-E92A44B958E6}"/>
                    </a:ext>
                  </a:extLst>
                </p:cNvPr>
                <p:cNvSpPr/>
                <p:nvPr/>
              </p:nvSpPr>
              <p:spPr>
                <a:xfrm>
                  <a:off x="3639974" y="5157679"/>
                  <a:ext cx="560168" cy="3343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FB7C6B7-AA47-2D93-5F2E-E92A44B958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9974" y="5157679"/>
                  <a:ext cx="560168" cy="334390"/>
                </a:xfrm>
                <a:prstGeom prst="rect">
                  <a:avLst/>
                </a:prstGeom>
                <a:blipFill>
                  <a:blip r:embed="rId4"/>
                  <a:stretch>
                    <a:fillRect r="-1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9BE7523-C98C-2B13-CFEB-9D7967EA04DC}"/>
                </a:ext>
              </a:extLst>
            </p:cNvPr>
            <p:cNvCxnSpPr>
              <a:stCxn id="13" idx="0"/>
              <a:endCxn id="23" idx="2"/>
            </p:cNvCxnSpPr>
            <p:nvPr/>
          </p:nvCxnSpPr>
          <p:spPr>
            <a:xfrm flipV="1">
              <a:off x="1162540" y="5082728"/>
              <a:ext cx="1699296" cy="8377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F0B7F63-B3A3-211B-4D96-6BE311276F5E}"/>
                </a:ext>
              </a:extLst>
            </p:cNvPr>
            <p:cNvCxnSpPr>
              <a:stCxn id="15" idx="0"/>
              <a:endCxn id="23" idx="2"/>
            </p:cNvCxnSpPr>
            <p:nvPr/>
          </p:nvCxnSpPr>
          <p:spPr>
            <a:xfrm flipV="1">
              <a:off x="2241137" y="5082728"/>
              <a:ext cx="620699" cy="8377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53650C-BE8C-6A97-AA72-35A6D71D06C5}"/>
                </a:ext>
              </a:extLst>
            </p:cNvPr>
            <p:cNvCxnSpPr>
              <a:stCxn id="17" idx="0"/>
              <a:endCxn id="23" idx="2"/>
            </p:cNvCxnSpPr>
            <p:nvPr/>
          </p:nvCxnSpPr>
          <p:spPr>
            <a:xfrm flipH="1" flipV="1">
              <a:off x="2861836" y="5082728"/>
              <a:ext cx="1545029" cy="8377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6B540BD-8536-FB72-18AD-D4DFC24F76FB}"/>
                    </a:ext>
                  </a:extLst>
                </p:cNvPr>
                <p:cNvSpPr/>
                <p:nvPr/>
              </p:nvSpPr>
              <p:spPr>
                <a:xfrm>
                  <a:off x="839353" y="6398966"/>
                  <a:ext cx="642061" cy="2068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𝐵𝑂𝑆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6B540BD-8536-FB72-18AD-D4DFC24F76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53" y="6398966"/>
                  <a:ext cx="642061" cy="206896"/>
                </a:xfrm>
                <a:prstGeom prst="rect">
                  <a:avLst/>
                </a:prstGeom>
                <a:blipFill>
                  <a:blip r:embed="rId5"/>
                  <a:stretch>
                    <a:fillRect r="-65714" b="-6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0366470-0161-DFDB-548C-B42B32009686}"/>
                    </a:ext>
                  </a:extLst>
                </p:cNvPr>
                <p:cNvSpPr/>
                <p:nvPr/>
              </p:nvSpPr>
              <p:spPr>
                <a:xfrm>
                  <a:off x="3964767" y="6367802"/>
                  <a:ext cx="884194" cy="2068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=&lt;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𝐸𝑂𝑆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0366470-0161-DFDB-548C-B42B320096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4767" y="6367802"/>
                  <a:ext cx="884194" cy="206896"/>
                </a:xfrm>
                <a:prstGeom prst="rect">
                  <a:avLst/>
                </a:prstGeom>
                <a:blipFill>
                  <a:blip r:embed="rId6"/>
                  <a:stretch>
                    <a:fillRect l="-2069" r="-68966" b="-1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6B540BD-8536-FB72-18AD-D4DFC24F76FB}"/>
                    </a:ext>
                  </a:extLst>
                </p:cNvPr>
                <p:cNvSpPr/>
                <p:nvPr/>
              </p:nvSpPr>
              <p:spPr>
                <a:xfrm>
                  <a:off x="2122518" y="6398965"/>
                  <a:ext cx="237392" cy="2068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6B540BD-8536-FB72-18AD-D4DFC24F76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18" y="6398965"/>
                  <a:ext cx="237392" cy="206896"/>
                </a:xfrm>
                <a:prstGeom prst="rect">
                  <a:avLst/>
                </a:prstGeom>
                <a:blipFill>
                  <a:blip r:embed="rId7"/>
                  <a:stretch>
                    <a:fillRect l="-7692" r="-41026" b="-1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ounded Rectangle 12"/>
            <p:cNvSpPr/>
            <p:nvPr/>
          </p:nvSpPr>
          <p:spPr>
            <a:xfrm>
              <a:off x="794223" y="5920496"/>
              <a:ext cx="736633" cy="253833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9BE7523-C98C-2B13-CFEB-9D7967EA04DC}"/>
                </a:ext>
              </a:extLst>
            </p:cNvPr>
            <p:cNvCxnSpPr>
              <a:stCxn id="10" idx="0"/>
              <a:endCxn id="13" idx="2"/>
            </p:cNvCxnSpPr>
            <p:nvPr/>
          </p:nvCxnSpPr>
          <p:spPr>
            <a:xfrm flipV="1">
              <a:off x="1160384" y="6174328"/>
              <a:ext cx="2156" cy="2246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1872820" y="5920496"/>
              <a:ext cx="736633" cy="253833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F0B7F63-B3A3-211B-4D96-6BE311276F5E}"/>
                </a:ext>
              </a:extLst>
            </p:cNvPr>
            <p:cNvCxnSpPr>
              <a:stCxn id="12" idx="0"/>
              <a:endCxn id="15" idx="2"/>
            </p:cNvCxnSpPr>
            <p:nvPr/>
          </p:nvCxnSpPr>
          <p:spPr>
            <a:xfrm flipH="1" flipV="1">
              <a:off x="2241137" y="6174328"/>
              <a:ext cx="77" cy="2246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4038548" y="5920496"/>
              <a:ext cx="736633" cy="253833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53650C-BE8C-6A97-AA72-35A6D71D06C5}"/>
                </a:ext>
              </a:extLst>
            </p:cNvPr>
            <p:cNvCxnSpPr>
              <a:stCxn id="11" idx="0"/>
              <a:endCxn id="17" idx="2"/>
            </p:cNvCxnSpPr>
            <p:nvPr/>
          </p:nvCxnSpPr>
          <p:spPr>
            <a:xfrm flipV="1">
              <a:off x="4406864" y="6174328"/>
              <a:ext cx="0" cy="1934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3123942" y="5994490"/>
              <a:ext cx="400117" cy="91355"/>
              <a:chOff x="7523197" y="5486398"/>
              <a:chExt cx="996931" cy="227621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523197" y="5486400"/>
                <a:ext cx="227619" cy="2276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907853" y="5486399"/>
                <a:ext cx="227619" cy="2276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8292509" y="5486398"/>
                <a:ext cx="227619" cy="2276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>
              <a:off x="2265417" y="4671694"/>
              <a:ext cx="1192836" cy="41103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SelfAttn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56722" y="3857493"/>
              <a:ext cx="1192836" cy="411034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FeedFwrd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122518" y="3857493"/>
              <a:ext cx="1192836" cy="411034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FeedFwrd</a:t>
              </a:r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920057" y="3857493"/>
              <a:ext cx="1192836" cy="411034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FeedFwrd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265417" y="2897001"/>
              <a:ext cx="1192836" cy="41103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SelfAttn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56722" y="1868038"/>
              <a:ext cx="1192836" cy="411034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FeedFwrd</a:t>
              </a:r>
              <a:endParaRPr lang="en-US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122518" y="1868038"/>
              <a:ext cx="1192836" cy="411034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FeedFwrd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920057" y="1868038"/>
              <a:ext cx="1192836" cy="411034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FeedFwrd</a:t>
              </a:r>
              <a:endParaRPr lang="en-US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9BE7523-C98C-2B13-CFEB-9D7967EA04DC}"/>
                </a:ext>
              </a:extLst>
            </p:cNvPr>
            <p:cNvCxnSpPr>
              <a:stCxn id="23" idx="0"/>
              <a:endCxn id="24" idx="2"/>
            </p:cNvCxnSpPr>
            <p:nvPr/>
          </p:nvCxnSpPr>
          <p:spPr>
            <a:xfrm flipH="1" flipV="1">
              <a:off x="1253141" y="4268527"/>
              <a:ext cx="1608695" cy="4031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9BE7523-C98C-2B13-CFEB-9D7967EA04DC}"/>
                </a:ext>
              </a:extLst>
            </p:cNvPr>
            <p:cNvCxnSpPr>
              <a:stCxn id="23" idx="0"/>
              <a:endCxn id="25" idx="2"/>
            </p:cNvCxnSpPr>
            <p:nvPr/>
          </p:nvCxnSpPr>
          <p:spPr>
            <a:xfrm flipH="1" flipV="1">
              <a:off x="2718936" y="4268527"/>
              <a:ext cx="142900" cy="4031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9BE7523-C98C-2B13-CFEB-9D7967EA04DC}"/>
                </a:ext>
              </a:extLst>
            </p:cNvPr>
            <p:cNvCxnSpPr>
              <a:stCxn id="23" idx="0"/>
              <a:endCxn id="26" idx="2"/>
            </p:cNvCxnSpPr>
            <p:nvPr/>
          </p:nvCxnSpPr>
          <p:spPr>
            <a:xfrm flipV="1">
              <a:off x="2861836" y="4268527"/>
              <a:ext cx="1654640" cy="4031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9BE7523-C98C-2B13-CFEB-9D7967EA04DC}"/>
                </a:ext>
              </a:extLst>
            </p:cNvPr>
            <p:cNvCxnSpPr>
              <a:stCxn id="26" idx="0"/>
              <a:endCxn id="27" idx="2"/>
            </p:cNvCxnSpPr>
            <p:nvPr/>
          </p:nvCxnSpPr>
          <p:spPr>
            <a:xfrm flipH="1" flipV="1">
              <a:off x="2861836" y="3308035"/>
              <a:ext cx="1654640" cy="5494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9BE7523-C98C-2B13-CFEB-9D7967EA04DC}"/>
                </a:ext>
              </a:extLst>
            </p:cNvPr>
            <p:cNvCxnSpPr>
              <a:stCxn id="25" idx="0"/>
              <a:endCxn id="27" idx="2"/>
            </p:cNvCxnSpPr>
            <p:nvPr/>
          </p:nvCxnSpPr>
          <p:spPr>
            <a:xfrm flipV="1">
              <a:off x="2718936" y="3308035"/>
              <a:ext cx="142900" cy="5494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9BE7523-C98C-2B13-CFEB-9D7967EA04DC}"/>
                </a:ext>
              </a:extLst>
            </p:cNvPr>
            <p:cNvCxnSpPr>
              <a:stCxn id="24" idx="0"/>
              <a:endCxn id="27" idx="2"/>
            </p:cNvCxnSpPr>
            <p:nvPr/>
          </p:nvCxnSpPr>
          <p:spPr>
            <a:xfrm flipV="1">
              <a:off x="1253141" y="3308035"/>
              <a:ext cx="1608695" cy="5494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9BE7523-C98C-2B13-CFEB-9D7967EA04DC}"/>
                </a:ext>
              </a:extLst>
            </p:cNvPr>
            <p:cNvCxnSpPr>
              <a:stCxn id="27" idx="0"/>
              <a:endCxn id="28" idx="2"/>
            </p:cNvCxnSpPr>
            <p:nvPr/>
          </p:nvCxnSpPr>
          <p:spPr>
            <a:xfrm flipH="1" flipV="1">
              <a:off x="1253141" y="2279072"/>
              <a:ext cx="1608695" cy="6179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9BE7523-C98C-2B13-CFEB-9D7967EA04DC}"/>
                </a:ext>
              </a:extLst>
            </p:cNvPr>
            <p:cNvCxnSpPr>
              <a:stCxn id="27" idx="0"/>
              <a:endCxn id="29" idx="2"/>
            </p:cNvCxnSpPr>
            <p:nvPr/>
          </p:nvCxnSpPr>
          <p:spPr>
            <a:xfrm flipH="1" flipV="1">
              <a:off x="2718936" y="2279072"/>
              <a:ext cx="142900" cy="6179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9BE7523-C98C-2B13-CFEB-9D7967EA04DC}"/>
                </a:ext>
              </a:extLst>
            </p:cNvPr>
            <p:cNvCxnSpPr>
              <a:stCxn id="27" idx="0"/>
              <a:endCxn id="30" idx="2"/>
            </p:cNvCxnSpPr>
            <p:nvPr/>
          </p:nvCxnSpPr>
          <p:spPr>
            <a:xfrm flipV="1">
              <a:off x="2861836" y="2279072"/>
              <a:ext cx="1654640" cy="6179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E427230-9E95-1EDF-9FEE-2D74370F34DB}"/>
                    </a:ext>
                  </a:extLst>
                </p:cNvPr>
                <p:cNvSpPr/>
                <p:nvPr/>
              </p:nvSpPr>
              <p:spPr>
                <a:xfrm>
                  <a:off x="1509707" y="4412255"/>
                  <a:ext cx="631840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E427230-9E95-1EDF-9FEE-2D74370F3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707" y="4412255"/>
                  <a:ext cx="631840" cy="3808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E427230-9E95-1EDF-9FEE-2D74370F34DB}"/>
                    </a:ext>
                  </a:extLst>
                </p:cNvPr>
                <p:cNvSpPr/>
                <p:nvPr/>
              </p:nvSpPr>
              <p:spPr>
                <a:xfrm>
                  <a:off x="2271000" y="4260660"/>
                  <a:ext cx="631840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E427230-9E95-1EDF-9FEE-2D74370F3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000" y="4260660"/>
                  <a:ext cx="631840" cy="3808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E427230-9E95-1EDF-9FEE-2D74370F34DB}"/>
                    </a:ext>
                  </a:extLst>
                </p:cNvPr>
                <p:cNvSpPr/>
                <p:nvPr/>
              </p:nvSpPr>
              <p:spPr>
                <a:xfrm>
                  <a:off x="3835254" y="4369981"/>
                  <a:ext cx="567206" cy="3343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E427230-9E95-1EDF-9FEE-2D74370F3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254" y="4369981"/>
                  <a:ext cx="567206" cy="334390"/>
                </a:xfrm>
                <a:prstGeom prst="rect">
                  <a:avLst/>
                </a:prstGeom>
                <a:blipFill>
                  <a:blip r:embed="rId10"/>
                  <a:stretch>
                    <a:fillRect r="-2151" b="-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7" name="Group 46"/>
            <p:cNvGrpSpPr/>
            <p:nvPr/>
          </p:nvGrpSpPr>
          <p:grpSpPr>
            <a:xfrm>
              <a:off x="3416127" y="4033671"/>
              <a:ext cx="400117" cy="91355"/>
              <a:chOff x="7523197" y="5486398"/>
              <a:chExt cx="996931" cy="22762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7523197" y="5486400"/>
                <a:ext cx="227619" cy="2276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907853" y="5486399"/>
                <a:ext cx="227619" cy="2276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8292509" y="5486398"/>
                <a:ext cx="227619" cy="2276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17465" y="2040404"/>
              <a:ext cx="400117" cy="91355"/>
              <a:chOff x="7523197" y="5486398"/>
              <a:chExt cx="996931" cy="227621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7523197" y="5486400"/>
                <a:ext cx="227619" cy="2276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7907853" y="5486399"/>
                <a:ext cx="227619" cy="2276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8292509" y="5486398"/>
                <a:ext cx="227619" cy="2276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E427230-9E95-1EDF-9FEE-2D74370F34DB}"/>
                    </a:ext>
                  </a:extLst>
                </p:cNvPr>
                <p:cNvSpPr/>
                <p:nvPr/>
              </p:nvSpPr>
              <p:spPr>
                <a:xfrm>
                  <a:off x="1494460" y="2423067"/>
                  <a:ext cx="631840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E427230-9E95-1EDF-9FEE-2D74370F3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460" y="2423067"/>
                  <a:ext cx="631840" cy="3808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E427230-9E95-1EDF-9FEE-2D74370F34DB}"/>
                    </a:ext>
                  </a:extLst>
                </p:cNvPr>
                <p:cNvSpPr/>
                <p:nvPr/>
              </p:nvSpPr>
              <p:spPr>
                <a:xfrm>
                  <a:off x="2255755" y="2271473"/>
                  <a:ext cx="631840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E427230-9E95-1EDF-9FEE-2D74370F3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755" y="2271473"/>
                  <a:ext cx="631840" cy="3808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0E427230-9E95-1EDF-9FEE-2D74370F34DB}"/>
                    </a:ext>
                  </a:extLst>
                </p:cNvPr>
                <p:cNvSpPr/>
                <p:nvPr/>
              </p:nvSpPr>
              <p:spPr>
                <a:xfrm>
                  <a:off x="3820007" y="2380793"/>
                  <a:ext cx="567206" cy="3343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0E427230-9E95-1EDF-9FEE-2D74370F3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0007" y="2380793"/>
                  <a:ext cx="567206" cy="334390"/>
                </a:xfrm>
                <a:prstGeom prst="rect">
                  <a:avLst/>
                </a:prstGeom>
                <a:blipFill>
                  <a:blip r:embed="rId13"/>
                  <a:stretch>
                    <a:fillRect r="-1075" b="-92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0E427230-9E95-1EDF-9FEE-2D74370F34DB}"/>
                    </a:ext>
                  </a:extLst>
                </p:cNvPr>
                <p:cNvSpPr/>
                <p:nvPr/>
              </p:nvSpPr>
              <p:spPr>
                <a:xfrm>
                  <a:off x="1474376" y="3376812"/>
                  <a:ext cx="700705" cy="4161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0E427230-9E95-1EDF-9FEE-2D74370F3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4376" y="3376812"/>
                  <a:ext cx="700705" cy="41614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0E427230-9E95-1EDF-9FEE-2D74370F34DB}"/>
                    </a:ext>
                  </a:extLst>
                </p:cNvPr>
                <p:cNvSpPr/>
                <p:nvPr/>
              </p:nvSpPr>
              <p:spPr>
                <a:xfrm>
                  <a:off x="2356705" y="3415430"/>
                  <a:ext cx="700705" cy="4161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0E427230-9E95-1EDF-9FEE-2D74370F3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6705" y="3415430"/>
                  <a:ext cx="700705" cy="41614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E427230-9E95-1EDF-9FEE-2D74370F34DB}"/>
                    </a:ext>
                  </a:extLst>
                </p:cNvPr>
                <p:cNvSpPr/>
                <p:nvPr/>
              </p:nvSpPr>
              <p:spPr>
                <a:xfrm>
                  <a:off x="3858798" y="3347417"/>
                  <a:ext cx="627676" cy="3654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E427230-9E95-1EDF-9FEE-2D74370F3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8798" y="3347417"/>
                  <a:ext cx="627676" cy="365413"/>
                </a:xfrm>
                <a:prstGeom prst="rect">
                  <a:avLst/>
                </a:prstGeom>
                <a:blipFill>
                  <a:blip r:embed="rId16"/>
                  <a:stretch>
                    <a:fillRect r="-2913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1449236" y="1404808"/>
                <a:ext cx="700705" cy="416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236" y="1404808"/>
                <a:ext cx="700705" cy="41614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3701755" y="1507550"/>
                <a:ext cx="700705" cy="416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755" y="1507550"/>
                <a:ext cx="700705" cy="41614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4868973" y="1494153"/>
                <a:ext cx="627676" cy="3654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973" y="1494153"/>
                <a:ext cx="627676" cy="365413"/>
              </a:xfrm>
              <a:prstGeom prst="rect">
                <a:avLst/>
              </a:prstGeom>
              <a:blipFill>
                <a:blip r:embed="rId19"/>
                <a:stretch>
                  <a:fillRect r="-194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7316890" y="5261128"/>
                <a:ext cx="635046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90" y="5261128"/>
                <a:ext cx="635046" cy="3808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C165594-9753-F56B-CB7B-2E6B3F0CCB4B}"/>
                  </a:ext>
                </a:extLst>
              </p:cNvPr>
              <p:cNvSpPr/>
              <p:nvPr/>
            </p:nvSpPr>
            <p:spPr>
              <a:xfrm>
                <a:off x="9471496" y="5301664"/>
                <a:ext cx="635046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C165594-9753-F56B-CB7B-2E6B3F0CC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496" y="5301664"/>
                <a:ext cx="635046" cy="3808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76" idx="0"/>
            <a:endCxn id="83" idx="2"/>
          </p:cNvCxnSpPr>
          <p:nvPr/>
        </p:nvCxnSpPr>
        <p:spPr>
          <a:xfrm flipV="1">
            <a:off x="6998016" y="5186176"/>
            <a:ext cx="1699296" cy="8377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0B7F63-B3A3-211B-4D96-6BE311276F5E}"/>
              </a:ext>
            </a:extLst>
          </p:cNvPr>
          <p:cNvCxnSpPr>
            <a:stCxn id="78" idx="0"/>
            <a:endCxn id="83" idx="2"/>
          </p:cNvCxnSpPr>
          <p:nvPr/>
        </p:nvCxnSpPr>
        <p:spPr>
          <a:xfrm flipH="1" flipV="1">
            <a:off x="8697311" y="5186177"/>
            <a:ext cx="1639602" cy="837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6B540BD-8536-FB72-18AD-D4DFC24F76FB}"/>
                  </a:ext>
                </a:extLst>
              </p:cNvPr>
              <p:cNvSpPr/>
              <p:nvPr/>
            </p:nvSpPr>
            <p:spPr>
              <a:xfrm>
                <a:off x="6419742" y="6502415"/>
                <a:ext cx="1146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𝐵𝑂𝑆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6B540BD-8536-FB72-18AD-D4DFC24F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742" y="6502415"/>
                <a:ext cx="114614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6B540BD-8536-FB72-18AD-D4DFC24F76FB}"/>
                  </a:ext>
                </a:extLst>
              </p:cNvPr>
              <p:cNvSpPr/>
              <p:nvPr/>
            </p:nvSpPr>
            <p:spPr>
              <a:xfrm>
                <a:off x="10113581" y="6482041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6B540BD-8536-FB72-18AD-D4DFC24F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581" y="6482041"/>
                <a:ext cx="446661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/>
          <p:cNvSpPr/>
          <p:nvPr/>
        </p:nvSpPr>
        <p:spPr>
          <a:xfrm>
            <a:off x="6629699" y="6023944"/>
            <a:ext cx="736633" cy="25383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73" idx="0"/>
            <a:endCxn id="76" idx="2"/>
          </p:cNvCxnSpPr>
          <p:nvPr/>
        </p:nvCxnSpPr>
        <p:spPr>
          <a:xfrm flipV="1">
            <a:off x="6992816" y="6277777"/>
            <a:ext cx="5200" cy="224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9968596" y="6023944"/>
            <a:ext cx="736633" cy="25383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F0B7F63-B3A3-211B-4D96-6BE311276F5E}"/>
              </a:ext>
            </a:extLst>
          </p:cNvPr>
          <p:cNvCxnSpPr>
            <a:stCxn id="75" idx="0"/>
            <a:endCxn id="78" idx="2"/>
          </p:cNvCxnSpPr>
          <p:nvPr/>
        </p:nvCxnSpPr>
        <p:spPr>
          <a:xfrm flipV="1">
            <a:off x="10336912" y="6277777"/>
            <a:ext cx="1" cy="204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8100893" y="4775143"/>
            <a:ext cx="1192836" cy="41103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SelfAttn</a:t>
            </a:r>
            <a:endParaRPr lang="en-US" dirty="0"/>
          </a:p>
        </p:txBody>
      </p:sp>
      <p:sp>
        <p:nvSpPr>
          <p:cNvPr id="84" name="Rounded Rectangle 83"/>
          <p:cNvSpPr/>
          <p:nvPr/>
        </p:nvSpPr>
        <p:spPr>
          <a:xfrm>
            <a:off x="6492198" y="3960942"/>
            <a:ext cx="1192836" cy="41103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FeedFwrd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9586647" y="3977280"/>
            <a:ext cx="1192836" cy="41103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FeedFwrd</a:t>
            </a:r>
            <a:endParaRPr lang="en-US" dirty="0"/>
          </a:p>
        </p:txBody>
      </p:sp>
      <p:sp>
        <p:nvSpPr>
          <p:cNvPr id="87" name="Rounded Rectangle 86"/>
          <p:cNvSpPr/>
          <p:nvPr/>
        </p:nvSpPr>
        <p:spPr>
          <a:xfrm>
            <a:off x="8100893" y="3000450"/>
            <a:ext cx="1192836" cy="41103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SelfAttn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6492198" y="1971487"/>
            <a:ext cx="1192836" cy="41103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FeedFwrd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9586647" y="2016132"/>
            <a:ext cx="1192836" cy="41103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FeedFwrd</a:t>
            </a:r>
            <a:endParaRPr lang="en-US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83" idx="0"/>
            <a:endCxn id="84" idx="2"/>
          </p:cNvCxnSpPr>
          <p:nvPr/>
        </p:nvCxnSpPr>
        <p:spPr>
          <a:xfrm flipH="1" flipV="1">
            <a:off x="7088616" y="4371976"/>
            <a:ext cx="1608695" cy="403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83" idx="0"/>
            <a:endCxn id="85" idx="2"/>
          </p:cNvCxnSpPr>
          <p:nvPr/>
        </p:nvCxnSpPr>
        <p:spPr>
          <a:xfrm flipV="1">
            <a:off x="8697311" y="4388314"/>
            <a:ext cx="1485754" cy="386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85" idx="0"/>
            <a:endCxn id="87" idx="2"/>
          </p:cNvCxnSpPr>
          <p:nvPr/>
        </p:nvCxnSpPr>
        <p:spPr>
          <a:xfrm flipH="1" flipV="1">
            <a:off x="8697311" y="3411484"/>
            <a:ext cx="1485754" cy="5657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84" idx="0"/>
            <a:endCxn id="87" idx="2"/>
          </p:cNvCxnSpPr>
          <p:nvPr/>
        </p:nvCxnSpPr>
        <p:spPr>
          <a:xfrm flipV="1">
            <a:off x="7088616" y="3411484"/>
            <a:ext cx="1608695" cy="549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87" idx="0"/>
            <a:endCxn id="88" idx="2"/>
          </p:cNvCxnSpPr>
          <p:nvPr/>
        </p:nvCxnSpPr>
        <p:spPr>
          <a:xfrm flipH="1" flipV="1">
            <a:off x="7088616" y="2382521"/>
            <a:ext cx="1608695" cy="617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87" idx="0"/>
            <a:endCxn id="89" idx="2"/>
          </p:cNvCxnSpPr>
          <p:nvPr/>
        </p:nvCxnSpPr>
        <p:spPr>
          <a:xfrm flipV="1">
            <a:off x="8697311" y="2427166"/>
            <a:ext cx="1485754" cy="573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89" idx="0"/>
            <a:endCxn id="31" idx="2"/>
          </p:cNvCxnSpPr>
          <p:nvPr/>
        </p:nvCxnSpPr>
        <p:spPr>
          <a:xfrm flipH="1" flipV="1">
            <a:off x="5928873" y="1127515"/>
            <a:ext cx="4254192" cy="888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7345183" y="4515704"/>
                <a:ext cx="641458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183" y="4515704"/>
                <a:ext cx="641458" cy="380810"/>
              </a:xfrm>
              <a:prstGeom prst="rect">
                <a:avLst/>
              </a:prstGeom>
              <a:blipFill>
                <a:blip r:embed="rId2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9362941" y="4473430"/>
                <a:ext cx="641458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941" y="4473430"/>
                <a:ext cx="641458" cy="380810"/>
              </a:xfrm>
              <a:prstGeom prst="rect">
                <a:avLst/>
              </a:prstGeom>
              <a:blipFill>
                <a:blip r:embed="rId2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7329936" y="2526516"/>
                <a:ext cx="641458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36" y="2526516"/>
                <a:ext cx="641458" cy="380810"/>
              </a:xfrm>
              <a:prstGeom prst="rect">
                <a:avLst/>
              </a:prstGeom>
              <a:blipFill>
                <a:blip r:embed="rId2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9580089" y="2570194"/>
                <a:ext cx="641458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089" y="2570194"/>
                <a:ext cx="641458" cy="380810"/>
              </a:xfrm>
              <a:prstGeom prst="rect">
                <a:avLst/>
              </a:prstGeom>
              <a:blipFill>
                <a:blip r:embed="rId2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7309852" y="3480261"/>
                <a:ext cx="710323" cy="416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852" y="3480261"/>
                <a:ext cx="710323" cy="416140"/>
              </a:xfrm>
              <a:prstGeom prst="rect">
                <a:avLst/>
              </a:prstGeom>
              <a:blipFill>
                <a:blip r:embed="rId2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9383235" y="3365489"/>
                <a:ext cx="710323" cy="416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235" y="3365489"/>
                <a:ext cx="710323" cy="416140"/>
              </a:xfrm>
              <a:prstGeom prst="rect">
                <a:avLst/>
              </a:prstGeom>
              <a:blipFill>
                <a:blip r:embed="rId2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9534985" y="1404025"/>
                <a:ext cx="710323" cy="416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985" y="1404025"/>
                <a:ext cx="710323" cy="416140"/>
              </a:xfrm>
              <a:prstGeom prst="rect">
                <a:avLst/>
              </a:prstGeom>
              <a:blipFill>
                <a:blip r:embed="rId30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ounded Rectangle 141"/>
          <p:cNvSpPr/>
          <p:nvPr/>
        </p:nvSpPr>
        <p:spPr>
          <a:xfrm>
            <a:off x="5249659" y="100294"/>
            <a:ext cx="1358427" cy="4680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Lin.Softmax</a:t>
            </a:r>
            <a:endParaRPr lang="en-US" dirty="0"/>
          </a:p>
        </p:txBody>
      </p:sp>
      <p:cxnSp>
        <p:nvCxnSpPr>
          <p:cNvPr id="144" name="Straight Arrow Connector 143"/>
          <p:cNvCxnSpPr>
            <a:stCxn id="31" idx="0"/>
            <a:endCxn id="142" idx="2"/>
          </p:cNvCxnSpPr>
          <p:nvPr/>
        </p:nvCxnSpPr>
        <p:spPr>
          <a:xfrm flipV="1">
            <a:off x="5928873" y="568388"/>
            <a:ext cx="0" cy="1480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7207918" y="155229"/>
                <a:ext cx="14880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918" y="155229"/>
                <a:ext cx="1488036" cy="369332"/>
              </a:xfrm>
              <a:prstGeom prst="rect">
                <a:avLst/>
              </a:prstGeom>
              <a:blipFill>
                <a:blip r:embed="rId3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/>
          <p:cNvCxnSpPr>
            <a:stCxn id="142" idx="3"/>
            <a:endCxn id="145" idx="1"/>
          </p:cNvCxnSpPr>
          <p:nvPr/>
        </p:nvCxnSpPr>
        <p:spPr>
          <a:xfrm>
            <a:off x="6608086" y="334341"/>
            <a:ext cx="599832" cy="5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56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1" grpId="0"/>
      <p:bldP spid="62" grpId="0"/>
      <p:bldP spid="63" grpId="0"/>
      <p:bldP spid="67" grpId="0"/>
      <p:bldP spid="68" grpId="0"/>
      <p:bldP spid="73" grpId="0"/>
      <p:bldP spid="75" grpId="0"/>
      <p:bldP spid="76" grpId="0" animBg="1"/>
      <p:bldP spid="78" grpId="0" animBg="1"/>
      <p:bldP spid="83" grpId="0" animBg="1"/>
      <p:bldP spid="84" grpId="0" animBg="1"/>
      <p:bldP spid="85" grpId="0" animBg="1"/>
      <p:bldP spid="87" grpId="0" animBg="1"/>
      <p:bldP spid="88" grpId="0" animBg="1"/>
      <p:bldP spid="89" grpId="0" animBg="1"/>
      <p:bldP spid="104" grpId="0"/>
      <p:bldP spid="105" grpId="0"/>
      <p:bldP spid="109" grpId="0"/>
      <p:bldP spid="110" grpId="0"/>
      <p:bldP spid="112" grpId="0"/>
      <p:bldP spid="113" grpId="0"/>
      <p:bldP spid="116" grpId="0"/>
      <p:bldP spid="142" grpId="0" animBg="1"/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More Context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936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IBM2 uses a weighted average instead of uniform (IBM1)</a:t>
                </a:r>
              </a:p>
              <a:p>
                <a:pPr lvl="1"/>
                <a:r>
                  <a:rPr lang="en-US" dirty="0"/>
                  <a:t>Positional </a:t>
                </a:r>
                <a:r>
                  <a:rPr lang="en-US" dirty="0" err="1"/>
                  <a:t>embeddings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IBM2 produces an entire </a:t>
                </a:r>
                <a:r>
                  <a:rPr lang="en-US" dirty="0" err="1"/>
                  <a:t>pmf</a:t>
                </a:r>
                <a:r>
                  <a:rPr lang="en-US" dirty="0"/>
                  <a:t> (over English)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English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produced independently!</a:t>
                </a:r>
              </a:p>
              <a:p>
                <a:endParaRPr lang="en-US" dirty="0"/>
              </a:p>
              <a:p>
                <a:r>
                  <a:rPr lang="en-US" dirty="0"/>
                  <a:t>Want: each English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depend on previous English words!</a:t>
                </a:r>
              </a:p>
              <a:p>
                <a:pPr lvl="1"/>
                <a:r>
                  <a:rPr lang="en-US" dirty="0"/>
                  <a:t>The language model in the generative approach handled this</a:t>
                </a:r>
              </a:p>
              <a:p>
                <a:pPr lvl="1"/>
                <a:r>
                  <a:rPr lang="en-US" dirty="0"/>
                  <a:t>We discarded language models in our direct approach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9362"/>
              </a:xfrm>
              <a:blipFill>
                <a:blip r:embed="rId2"/>
                <a:stretch>
                  <a:fillRect l="-928" t="-2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4554F7-62A4-53C5-8420-BBEF8464EF10}"/>
                  </a:ext>
                </a:extLst>
              </p:cNvPr>
              <p:cNvSpPr txBox="1"/>
              <p:nvPr/>
            </p:nvSpPr>
            <p:spPr>
              <a:xfrm>
                <a:off x="5425754" y="198786"/>
                <a:ext cx="7343775" cy="1164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e>
                      </m:func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∏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𝑠𝑜𝑓𝑡𝑚𝑎𝑥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𝑼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000" b="0" i="1" dirty="0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b="0" i="1" dirty="0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e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000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  <m:sSubSup>
                                        <m:sSubSup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,∗</m:t>
                                          </m:r>
                                        </m:sub>
                                        <m:sup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4554F7-62A4-53C5-8420-BBEF8464E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754" y="198786"/>
                <a:ext cx="7343775" cy="11648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BE3992-70A0-BFCE-8EFB-18079E05E851}"/>
                  </a:ext>
                </a:extLst>
              </p:cNvPr>
              <p:cNvSpPr txBox="1"/>
              <p:nvPr/>
            </p:nvSpPr>
            <p:spPr>
              <a:xfrm>
                <a:off x="4487543" y="2539279"/>
                <a:ext cx="177165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BE3992-70A0-BFCE-8EFB-18079E05E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543" y="2539279"/>
                <a:ext cx="1771650" cy="374270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F52177-B086-601A-7235-19CB0B555FD1}"/>
                  </a:ext>
                </a:extLst>
              </p:cNvPr>
              <p:cNvSpPr txBox="1"/>
              <p:nvPr/>
            </p:nvSpPr>
            <p:spPr>
              <a:xfrm>
                <a:off x="4649468" y="2855191"/>
                <a:ext cx="1609725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F52177-B086-601A-7235-19CB0B555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468" y="2855191"/>
                <a:ext cx="1609725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74B9A-6C83-CACC-3EA6-8717A60DD6B0}"/>
                  </a:ext>
                </a:extLst>
              </p:cNvPr>
              <p:cNvSpPr txBox="1"/>
              <p:nvPr/>
            </p:nvSpPr>
            <p:spPr>
              <a:xfrm>
                <a:off x="3482655" y="3229461"/>
                <a:ext cx="3616700" cy="654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𝑲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1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𝑸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𝑻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74B9A-6C83-CACC-3EA6-8717A60DD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655" y="3229461"/>
                <a:ext cx="3616700" cy="654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08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 are easy to make large</a:t>
            </a:r>
          </a:p>
          <a:p>
            <a:pPr lvl="1"/>
            <a:r>
              <a:rPr lang="en-US" dirty="0"/>
              <a:t>Compose together common operations</a:t>
            </a:r>
          </a:p>
          <a:p>
            <a:pPr lvl="1"/>
            <a:endParaRPr lang="en-US" dirty="0"/>
          </a:p>
          <a:p>
            <a:r>
              <a:rPr lang="en-US" dirty="0"/>
              <a:t>Ex: IBM2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78287" y="45522"/>
            <a:ext cx="1427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ops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87876" y="789778"/>
                <a:ext cx="2123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𝐸𝑚𝑏𝑒𝑑𝑑𝑖𝑛𝑔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876" y="789778"/>
                <a:ext cx="2123209" cy="276999"/>
              </a:xfrm>
              <a:prstGeom prst="rect">
                <a:avLst/>
              </a:prstGeom>
              <a:blipFill>
                <a:blip r:embed="rId2"/>
                <a:stretch>
                  <a:fillRect l="-4011" t="-4444" r="-86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487876" y="1066777"/>
                <a:ext cx="4372351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𝑠𝑜𝑓𝑡𝑚𝑎𝑥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𝑲𝒒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876" y="1066777"/>
                <a:ext cx="4372351" cy="703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87876" y="1725644"/>
                <a:ext cx="2141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𝐿𝑖𝑛𝑒𝑎𝑟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876" y="1725644"/>
                <a:ext cx="2141099" cy="276999"/>
              </a:xfrm>
              <a:prstGeom prst="rect">
                <a:avLst/>
              </a:prstGeom>
              <a:blipFill>
                <a:blip r:embed="rId4"/>
                <a:stretch>
                  <a:fillRect l="-2273" r="-227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48865" y="3649751"/>
                <a:ext cx="1446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865" y="3649751"/>
                <a:ext cx="1446230" cy="369332"/>
              </a:xfrm>
              <a:prstGeom prst="rect">
                <a:avLst/>
              </a:prstGeom>
              <a:blipFill>
                <a:blip r:embed="rId5"/>
                <a:stretch>
                  <a:fillRect l="-379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48865" y="4728691"/>
                <a:ext cx="1500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865" y="4728691"/>
                <a:ext cx="1500860" cy="369332"/>
              </a:xfrm>
              <a:prstGeom prst="rect">
                <a:avLst/>
              </a:prstGeom>
              <a:blipFill>
                <a:blip r:embed="rId6"/>
                <a:stretch>
                  <a:fillRect l="-365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41396" y="3974199"/>
                <a:ext cx="2319546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𝐸𝑚𝑏𝑒𝑑𝑑𝑖𝑛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396" y="3974199"/>
                <a:ext cx="2319546" cy="319062"/>
              </a:xfrm>
              <a:prstGeom prst="rect">
                <a:avLst/>
              </a:prstGeom>
              <a:blipFill>
                <a:blip r:embed="rId7"/>
                <a:stretch>
                  <a:fillRect l="-26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95095" y="4381967"/>
                <a:ext cx="2177326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𝐸𝑚𝑏𝑒𝑑𝑑𝑖𝑛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095" y="4381967"/>
                <a:ext cx="2177326" cy="299313"/>
              </a:xfrm>
              <a:prstGeom prst="rect">
                <a:avLst/>
              </a:prstGeom>
              <a:blipFill>
                <a:blip r:embed="rId8"/>
                <a:stretch>
                  <a:fillRect l="-224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95095" y="5279465"/>
                <a:ext cx="234211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𝐸𝑚𝑏𝑒𝑑𝑑𝑖𝑛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095" y="5279465"/>
                <a:ext cx="2342116" cy="288477"/>
              </a:xfrm>
              <a:prstGeom prst="rect">
                <a:avLst/>
              </a:prstGeom>
              <a:blipFill>
                <a:blip r:embed="rId9"/>
                <a:stretch>
                  <a:fillRect l="-781" t="-8511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95095" y="5696208"/>
                <a:ext cx="273671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095" y="5696208"/>
                <a:ext cx="2736711" cy="312650"/>
              </a:xfrm>
              <a:prstGeom prst="rect">
                <a:avLst/>
              </a:prstGeom>
              <a:blipFill>
                <a:blip r:embed="rId10"/>
                <a:stretch>
                  <a:fillRect l="-1114" t="-3846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41396" y="6084227"/>
                <a:ext cx="345126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𝐿𝑖𝑛𝑒𝑎𝑟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396" y="6084227"/>
                <a:ext cx="3451266" cy="312650"/>
              </a:xfrm>
              <a:prstGeom prst="rect">
                <a:avLst/>
              </a:prstGeom>
              <a:blipFill>
                <a:blip r:embed="rId11"/>
                <a:stretch>
                  <a:fillRect l="-1060" t="-3922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141146" y="2080064"/>
                <a:ext cx="497565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𝐶𝑟𝑜𝑠𝑠𝐴𝑡𝑡𝑒𝑛𝑡𝑖𝑜𝑛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𝐴𝑡𝑡𝑒𝑛𝑡𝑖𝑜𝑛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146" y="2080064"/>
                <a:ext cx="4975657" cy="1025665"/>
              </a:xfrm>
              <a:prstGeom prst="rect">
                <a:avLst/>
              </a:prstGeom>
              <a:blipFill>
                <a:blip r:embed="rId1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81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If we want to add context sensitivity:</a:t>
                </a:r>
              </a:p>
              <a:p>
                <a:pPr lvl="1"/>
                <a:r>
                  <a:rPr lang="en-US" dirty="0"/>
                  <a:t>Use a RNN on source and target sides!</a:t>
                </a:r>
              </a:p>
              <a:p>
                <a:pPr lvl="2"/>
                <a:r>
                  <a:rPr lang="en-US" dirty="0"/>
                  <a:t>RNN on source = encoder</a:t>
                </a:r>
              </a:p>
              <a:p>
                <a:pPr lvl="2"/>
                <a:r>
                  <a:rPr lang="en-US" dirty="0"/>
                  <a:t>RNN on target = decoder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Encoder:</a:t>
                </a:r>
              </a:p>
              <a:p>
                <a:pPr lvl="1"/>
                <a:r>
                  <a:rPr lang="en-US" dirty="0"/>
                  <a:t>Given source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Convert source sequence to embedding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Apply RNN to embedding sequence to get sequence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Collect RNN sequence into a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2"/>
                <a:stretch>
                  <a:fillRect l="-812" t="-2785" b="-2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7141146" y="45522"/>
            <a:ext cx="4975657" cy="3631237"/>
            <a:chOff x="7141146" y="45522"/>
            <a:chExt cx="4975657" cy="3631237"/>
          </a:xfrm>
        </p:grpSpPr>
        <p:sp>
          <p:nvSpPr>
            <p:cNvPr id="4" name="TextBox 3"/>
            <p:cNvSpPr txBox="1"/>
            <p:nvPr/>
          </p:nvSpPr>
          <p:spPr>
            <a:xfrm>
              <a:off x="7778287" y="45522"/>
              <a:ext cx="1427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Common ops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487876" y="789778"/>
                  <a:ext cx="2123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𝐸𝑚𝑏𝑒𝑑𝑑𝑖𝑛𝑔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7876" y="789778"/>
                  <a:ext cx="212320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11" t="-4444" r="-860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487876" y="1066777"/>
                  <a:ext cx="4372351" cy="7035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𝐴𝑡𝑡𝑒𝑛𝑡𝑖𝑜𝑛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𝑠𝑜𝑓𝑡𝑚𝑎𝑥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𝑲𝒒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7876" y="1066777"/>
                  <a:ext cx="4372351" cy="70352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487876" y="1725644"/>
                  <a:ext cx="21410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𝐿𝑖𝑛𝑒𝑎𝑟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7876" y="1725644"/>
                  <a:ext cx="214109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273" r="-2273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141146" y="2080064"/>
                  <a:ext cx="4975657" cy="1025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𝐶𝑟𝑜𝑠𝑠𝐴𝑡𝑡𝑒𝑛𝑡𝑖𝑜𝑛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𝐴𝑡𝑡𝑒𝑛𝑡𝑖𝑜𝑛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𝑤h𝑒𝑟𝑒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146" y="2080064"/>
                  <a:ext cx="4975657" cy="1025665"/>
                </a:xfrm>
                <a:prstGeom prst="rect">
                  <a:avLst/>
                </a:prstGeom>
                <a:blipFill>
                  <a:blip r:embed="rId6"/>
                  <a:stretch>
                    <a:fillRect b="-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550842" y="3399760"/>
                  <a:ext cx="36813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𝑅𝑁𝑁𝐶𝑒𝑙𝑙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𝑩𝒙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842" y="3399760"/>
                  <a:ext cx="368132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490" t="-2222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77666" y="4887919"/>
                <a:ext cx="4670189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𝑅𝑁𝑁𝐶𝑒𝑙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𝐸𝑚𝑏𝑒𝑑𝑑𝑖𝑛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𝐵𝑂𝑆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666" y="4887919"/>
                <a:ext cx="4670189" cy="312650"/>
              </a:xfrm>
              <a:prstGeom prst="rect">
                <a:avLst/>
              </a:prstGeom>
              <a:blipFill>
                <a:blip r:embed="rId8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4277666" y="5350981"/>
            <a:ext cx="6239058" cy="369332"/>
            <a:chOff x="4277666" y="5350981"/>
            <a:chExt cx="623905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277666" y="5376116"/>
                  <a:ext cx="2398990" cy="3190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𝐸𝑚𝑏𝑒𝑑𝑑𝑖𝑛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666" y="5376116"/>
                  <a:ext cx="2398990" cy="319062"/>
                </a:xfrm>
                <a:prstGeom prst="rect">
                  <a:avLst/>
                </a:prstGeom>
                <a:blipFill>
                  <a:blip r:embed="rId9"/>
                  <a:stretch>
                    <a:fillRect l="-1018" t="-384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017596" y="5350981"/>
                  <a:ext cx="1499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=1…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7596" y="5350981"/>
                  <a:ext cx="149912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3252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4277666" y="5807631"/>
            <a:ext cx="6239058" cy="369332"/>
            <a:chOff x="4277666" y="5350981"/>
            <a:chExt cx="623905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277666" y="5376116"/>
                  <a:ext cx="3015441" cy="3126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𝑅𝑁𝑁𝐶𝑒𝑙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 −1)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666" y="5376116"/>
                  <a:ext cx="3015441" cy="312650"/>
                </a:xfrm>
                <a:prstGeom prst="rect">
                  <a:avLst/>
                </a:prstGeom>
                <a:blipFill>
                  <a:blip r:embed="rId11"/>
                  <a:stretch>
                    <a:fillRect l="-1822" t="-39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9017596" y="5350981"/>
                  <a:ext cx="1499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=1…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7596" y="5350981"/>
                  <a:ext cx="1499128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252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5950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swap </a:t>
            </a:r>
            <a:r>
              <a:rPr lang="en-US" dirty="0" err="1"/>
              <a:t>RNNCell</a:t>
            </a:r>
            <a:r>
              <a:rPr lang="en-US" dirty="0"/>
              <a:t> for fancier versions (</a:t>
            </a:r>
            <a:r>
              <a:rPr lang="en-US" dirty="0" err="1"/>
              <a:t>GRUCell</a:t>
            </a:r>
            <a:r>
              <a:rPr lang="en-US" dirty="0"/>
              <a:t>/</a:t>
            </a:r>
            <a:r>
              <a:rPr lang="en-US" dirty="0" err="1"/>
              <a:t>LSTMCell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even stack up multiple RNNs (quite common) 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C0EC08-5944-E129-E0C1-5E7B9D17061D}"/>
              </a:ext>
            </a:extLst>
          </p:cNvPr>
          <p:cNvSpPr/>
          <p:nvPr/>
        </p:nvSpPr>
        <p:spPr>
          <a:xfrm>
            <a:off x="2226881" y="1579248"/>
            <a:ext cx="1045029" cy="1045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RNN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1D7758-373C-D164-AA8F-8BF967FDA6B0}"/>
                  </a:ext>
                </a:extLst>
              </p:cNvPr>
              <p:cNvSpPr txBox="1"/>
              <p:nvPr/>
            </p:nvSpPr>
            <p:spPr>
              <a:xfrm>
                <a:off x="661541" y="1957520"/>
                <a:ext cx="88639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1D7758-373C-D164-AA8F-8BF967FDA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41" y="1957520"/>
                <a:ext cx="886397" cy="288477"/>
              </a:xfrm>
              <a:prstGeom prst="rect">
                <a:avLst/>
              </a:prstGeom>
              <a:blipFill>
                <a:blip r:embed="rId2"/>
                <a:stretch>
                  <a:fillRect l="-6897" t="-8511" r="-6207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32D28DFE-C5D9-E15A-6A17-A3B0D9EC6605}"/>
              </a:ext>
            </a:extLst>
          </p:cNvPr>
          <p:cNvSpPr/>
          <p:nvPr/>
        </p:nvSpPr>
        <p:spPr>
          <a:xfrm>
            <a:off x="4152292" y="1579246"/>
            <a:ext cx="1045029" cy="1045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RNN cell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A9B895-0977-A71B-D3FD-44751A6BC21A}"/>
              </a:ext>
            </a:extLst>
          </p:cNvPr>
          <p:cNvSpPr/>
          <p:nvPr/>
        </p:nvSpPr>
        <p:spPr>
          <a:xfrm>
            <a:off x="8003114" y="1579245"/>
            <a:ext cx="1045029" cy="1045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RNN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3377863" y="1617534"/>
                <a:ext cx="631840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863" y="1617534"/>
                <a:ext cx="631840" cy="380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C165594-9753-F56B-CB7B-2E6B3F0CCB4B}"/>
                  </a:ext>
                </a:extLst>
              </p:cNvPr>
              <p:cNvSpPr/>
              <p:nvPr/>
            </p:nvSpPr>
            <p:spPr>
              <a:xfrm>
                <a:off x="5321592" y="1613450"/>
                <a:ext cx="631840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C165594-9753-F56B-CB7B-2E6B3F0CC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592" y="1613450"/>
                <a:ext cx="631840" cy="380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56E074C-7151-04AD-FF57-EE590FC866B8}"/>
                  </a:ext>
                </a:extLst>
              </p:cNvPr>
              <p:cNvSpPr/>
              <p:nvPr/>
            </p:nvSpPr>
            <p:spPr>
              <a:xfrm>
                <a:off x="7254722" y="1609366"/>
                <a:ext cx="645946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56E074C-7151-04AD-FF57-EE590FC86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722" y="1609366"/>
                <a:ext cx="645946" cy="380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B7C6B7-AA47-2D93-5F2E-E92A44B958E6}"/>
                  </a:ext>
                </a:extLst>
              </p:cNvPr>
              <p:cNvSpPr/>
              <p:nvPr/>
            </p:nvSpPr>
            <p:spPr>
              <a:xfrm>
                <a:off x="9195622" y="1617534"/>
                <a:ext cx="865558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B7C6B7-AA47-2D93-5F2E-E92A44B95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5622" y="1617534"/>
                <a:ext cx="865558" cy="3808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FC1316-A325-83AB-FC0C-6DDA171B3742}"/>
              </a:ext>
            </a:extLst>
          </p:cNvPr>
          <p:cNvCxnSpPr>
            <a:stCxn id="5" idx="3"/>
            <a:endCxn id="4" idx="2"/>
          </p:cNvCxnSpPr>
          <p:nvPr/>
        </p:nvCxnSpPr>
        <p:spPr>
          <a:xfrm>
            <a:off x="1547938" y="2101759"/>
            <a:ext cx="678943" cy="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87E1AB-9FE8-E706-7090-314F6B93802F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3271910" y="2101761"/>
            <a:ext cx="880382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AFBEC9-6C99-387C-9690-942430295DD3}"/>
              </a:ext>
            </a:extLst>
          </p:cNvPr>
          <p:cNvCxnSpPr>
            <a:stCxn id="6" idx="6"/>
          </p:cNvCxnSpPr>
          <p:nvPr/>
        </p:nvCxnSpPr>
        <p:spPr>
          <a:xfrm>
            <a:off x="5197321" y="2101761"/>
            <a:ext cx="8803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9C5093-A9D2-E2AB-7971-6DE9BC392E4A}"/>
              </a:ext>
            </a:extLst>
          </p:cNvPr>
          <p:cNvCxnSpPr>
            <a:endCxn id="8" idx="2"/>
          </p:cNvCxnSpPr>
          <p:nvPr/>
        </p:nvCxnSpPr>
        <p:spPr>
          <a:xfrm flipV="1">
            <a:off x="7122732" y="2101760"/>
            <a:ext cx="88038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480828-E977-1F1F-AC23-E6D253B2257A}"/>
              </a:ext>
            </a:extLst>
          </p:cNvPr>
          <p:cNvCxnSpPr>
            <a:stCxn id="8" idx="6"/>
          </p:cNvCxnSpPr>
          <p:nvPr/>
        </p:nvCxnSpPr>
        <p:spPr>
          <a:xfrm>
            <a:off x="9048143" y="2101760"/>
            <a:ext cx="8803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32" idx="0"/>
            <a:endCxn id="4" idx="4"/>
          </p:cNvCxnSpPr>
          <p:nvPr/>
        </p:nvCxnSpPr>
        <p:spPr>
          <a:xfrm flipV="1">
            <a:off x="2749257" y="2624277"/>
            <a:ext cx="139" cy="459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0B7F63-B3A3-211B-4D96-6BE311276F5E}"/>
              </a:ext>
            </a:extLst>
          </p:cNvPr>
          <p:cNvCxnSpPr>
            <a:stCxn id="36" idx="0"/>
            <a:endCxn id="6" idx="4"/>
          </p:cNvCxnSpPr>
          <p:nvPr/>
        </p:nvCxnSpPr>
        <p:spPr>
          <a:xfrm flipV="1">
            <a:off x="4674668" y="2624275"/>
            <a:ext cx="139" cy="459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53650C-BE8C-6A97-AA72-35A6D71D06C5}"/>
              </a:ext>
            </a:extLst>
          </p:cNvPr>
          <p:cNvCxnSpPr>
            <a:stCxn id="41" idx="0"/>
            <a:endCxn id="8" idx="4"/>
          </p:cNvCxnSpPr>
          <p:nvPr/>
        </p:nvCxnSpPr>
        <p:spPr>
          <a:xfrm flipH="1" flipV="1">
            <a:off x="8525629" y="2624274"/>
            <a:ext cx="15094" cy="459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6B540BD-8536-FB72-18AD-D4DFC24F76FB}"/>
                  </a:ext>
                </a:extLst>
              </p:cNvPr>
              <p:cNvSpPr/>
              <p:nvPr/>
            </p:nvSpPr>
            <p:spPr>
              <a:xfrm>
                <a:off x="2172335" y="3938209"/>
                <a:ext cx="1146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𝐵𝑂𝑆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6B540BD-8536-FB72-18AD-D4DFC24F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335" y="3938209"/>
                <a:ext cx="11461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0366470-0161-DFDB-548C-B42B32009686}"/>
                  </a:ext>
                </a:extLst>
              </p:cNvPr>
              <p:cNvSpPr/>
              <p:nvPr/>
            </p:nvSpPr>
            <p:spPr>
              <a:xfrm>
                <a:off x="7751532" y="3882578"/>
                <a:ext cx="15783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𝐸𝑂𝑆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0366470-0161-DFDB-548C-B42B32009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532" y="3882578"/>
                <a:ext cx="157838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6B540BD-8536-FB72-18AD-D4DFC24F76FB}"/>
                  </a:ext>
                </a:extLst>
              </p:cNvPr>
              <p:cNvSpPr/>
              <p:nvPr/>
            </p:nvSpPr>
            <p:spPr>
              <a:xfrm>
                <a:off x="4462921" y="3938207"/>
                <a:ext cx="4237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6B540BD-8536-FB72-18AD-D4DFC24F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921" y="3938207"/>
                <a:ext cx="42377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31"/>
          <p:cNvSpPr/>
          <p:nvPr/>
        </p:nvSpPr>
        <p:spPr>
          <a:xfrm>
            <a:off x="2091773" y="3084088"/>
            <a:ext cx="1314968" cy="4531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28" idx="0"/>
            <a:endCxn id="32" idx="2"/>
          </p:cNvCxnSpPr>
          <p:nvPr/>
        </p:nvCxnSpPr>
        <p:spPr>
          <a:xfrm flipV="1">
            <a:off x="2745409" y="3537206"/>
            <a:ext cx="3848" cy="4010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017184" y="3084088"/>
            <a:ext cx="1314968" cy="4531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F0B7F63-B3A3-211B-4D96-6BE311276F5E}"/>
              </a:ext>
            </a:extLst>
          </p:cNvPr>
          <p:cNvCxnSpPr>
            <a:stCxn id="31" idx="0"/>
            <a:endCxn id="36" idx="2"/>
          </p:cNvCxnSpPr>
          <p:nvPr/>
        </p:nvCxnSpPr>
        <p:spPr>
          <a:xfrm flipH="1" flipV="1">
            <a:off x="4674668" y="3537206"/>
            <a:ext cx="138" cy="4010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883239" y="3084088"/>
            <a:ext cx="1314968" cy="4531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53650C-BE8C-6A97-AA72-35A6D71D06C5}"/>
              </a:ext>
            </a:extLst>
          </p:cNvPr>
          <p:cNvCxnSpPr>
            <a:stCxn id="29" idx="0"/>
            <a:endCxn id="41" idx="2"/>
          </p:cNvCxnSpPr>
          <p:nvPr/>
        </p:nvCxnSpPr>
        <p:spPr>
          <a:xfrm flipV="1">
            <a:off x="8540723" y="3537206"/>
            <a:ext cx="0" cy="345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6214639" y="2691102"/>
            <a:ext cx="714252" cy="163079"/>
            <a:chOff x="7523197" y="5486398"/>
            <a:chExt cx="996931" cy="227621"/>
          </a:xfrm>
        </p:grpSpPr>
        <p:sp>
          <p:nvSpPr>
            <p:cNvPr id="56" name="Oval 55"/>
            <p:cNvSpPr/>
            <p:nvPr/>
          </p:nvSpPr>
          <p:spPr>
            <a:xfrm>
              <a:off x="7523197" y="5486400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7907853" y="5486399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8292509" y="5486398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93C0EC08-5944-E129-E0C1-5E7B9D17061D}"/>
              </a:ext>
            </a:extLst>
          </p:cNvPr>
          <p:cNvSpPr/>
          <p:nvPr/>
        </p:nvSpPr>
        <p:spPr>
          <a:xfrm>
            <a:off x="2226881" y="89994"/>
            <a:ext cx="1045029" cy="1045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RNN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D1D7758-373C-D164-AA8F-8BF967FDA6B0}"/>
                  </a:ext>
                </a:extLst>
              </p:cNvPr>
              <p:cNvSpPr txBox="1"/>
              <p:nvPr/>
            </p:nvSpPr>
            <p:spPr>
              <a:xfrm>
                <a:off x="661541" y="468266"/>
                <a:ext cx="85914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D1D7758-373C-D164-AA8F-8BF967FDA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41" y="468266"/>
                <a:ext cx="859146" cy="288477"/>
              </a:xfrm>
              <a:prstGeom prst="rect">
                <a:avLst/>
              </a:prstGeom>
              <a:blipFill>
                <a:blip r:embed="rId10"/>
                <a:stretch>
                  <a:fillRect l="-3571" t="-8511" r="-714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32D28DFE-C5D9-E15A-6A17-A3B0D9EC6605}"/>
              </a:ext>
            </a:extLst>
          </p:cNvPr>
          <p:cNvSpPr/>
          <p:nvPr/>
        </p:nvSpPr>
        <p:spPr>
          <a:xfrm>
            <a:off x="4152292" y="89992"/>
            <a:ext cx="1045029" cy="1045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RNN cell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8A9B895-0977-A71B-D3FD-44751A6BC21A}"/>
              </a:ext>
            </a:extLst>
          </p:cNvPr>
          <p:cNvSpPr/>
          <p:nvPr/>
        </p:nvSpPr>
        <p:spPr>
          <a:xfrm>
            <a:off x="8003114" y="89991"/>
            <a:ext cx="1045029" cy="1045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RNN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3377863" y="128280"/>
                <a:ext cx="604589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863" y="128280"/>
                <a:ext cx="604589" cy="3808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C165594-9753-F56B-CB7B-2E6B3F0CCB4B}"/>
                  </a:ext>
                </a:extLst>
              </p:cNvPr>
              <p:cNvSpPr/>
              <p:nvPr/>
            </p:nvSpPr>
            <p:spPr>
              <a:xfrm>
                <a:off x="5321592" y="124196"/>
                <a:ext cx="604589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C165594-9753-F56B-CB7B-2E6B3F0CC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592" y="124196"/>
                <a:ext cx="604589" cy="3808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56E074C-7151-04AD-FF57-EE590FC866B8}"/>
                  </a:ext>
                </a:extLst>
              </p:cNvPr>
              <p:cNvSpPr/>
              <p:nvPr/>
            </p:nvSpPr>
            <p:spPr>
              <a:xfrm>
                <a:off x="7254722" y="120112"/>
                <a:ext cx="618695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56E074C-7151-04AD-FF57-EE590FC86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722" y="120112"/>
                <a:ext cx="618695" cy="3808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FB7C6B7-AA47-2D93-5F2E-E92A44B958E6}"/>
                  </a:ext>
                </a:extLst>
              </p:cNvPr>
              <p:cNvSpPr/>
              <p:nvPr/>
            </p:nvSpPr>
            <p:spPr>
              <a:xfrm>
                <a:off x="9195622" y="128280"/>
                <a:ext cx="838306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FB7C6B7-AA47-2D93-5F2E-E92A44B95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5622" y="128280"/>
                <a:ext cx="838306" cy="3808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1FC1316-A325-83AB-FC0C-6DDA171B3742}"/>
              </a:ext>
            </a:extLst>
          </p:cNvPr>
          <p:cNvCxnSpPr>
            <a:stCxn id="63" idx="3"/>
            <a:endCxn id="62" idx="2"/>
          </p:cNvCxnSpPr>
          <p:nvPr/>
        </p:nvCxnSpPr>
        <p:spPr>
          <a:xfrm>
            <a:off x="1520687" y="612505"/>
            <a:ext cx="706194" cy="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E87E1AB-9FE8-E706-7090-314F6B93802F}"/>
              </a:ext>
            </a:extLst>
          </p:cNvPr>
          <p:cNvCxnSpPr>
            <a:stCxn id="62" idx="6"/>
            <a:endCxn id="64" idx="2"/>
          </p:cNvCxnSpPr>
          <p:nvPr/>
        </p:nvCxnSpPr>
        <p:spPr>
          <a:xfrm flipV="1">
            <a:off x="3271910" y="612507"/>
            <a:ext cx="880382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2AFBEC9-6C99-387C-9690-942430295DD3}"/>
              </a:ext>
            </a:extLst>
          </p:cNvPr>
          <p:cNvCxnSpPr>
            <a:stCxn id="64" idx="6"/>
          </p:cNvCxnSpPr>
          <p:nvPr/>
        </p:nvCxnSpPr>
        <p:spPr>
          <a:xfrm>
            <a:off x="5197321" y="612507"/>
            <a:ext cx="8803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D9C5093-A9D2-E2AB-7971-6DE9BC392E4A}"/>
              </a:ext>
            </a:extLst>
          </p:cNvPr>
          <p:cNvCxnSpPr>
            <a:endCxn id="65" idx="2"/>
          </p:cNvCxnSpPr>
          <p:nvPr/>
        </p:nvCxnSpPr>
        <p:spPr>
          <a:xfrm flipV="1">
            <a:off x="7122732" y="612506"/>
            <a:ext cx="88038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F480828-E977-1F1F-AC23-E6D253B2257A}"/>
              </a:ext>
            </a:extLst>
          </p:cNvPr>
          <p:cNvCxnSpPr>
            <a:stCxn id="65" idx="6"/>
          </p:cNvCxnSpPr>
          <p:nvPr/>
        </p:nvCxnSpPr>
        <p:spPr>
          <a:xfrm>
            <a:off x="9048143" y="612506"/>
            <a:ext cx="8803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6214639" y="1201848"/>
            <a:ext cx="714252" cy="163079"/>
            <a:chOff x="7523197" y="5486398"/>
            <a:chExt cx="996931" cy="227621"/>
          </a:xfrm>
        </p:grpSpPr>
        <p:sp>
          <p:nvSpPr>
            <p:cNvPr id="76" name="Oval 75"/>
            <p:cNvSpPr/>
            <p:nvPr/>
          </p:nvSpPr>
          <p:spPr>
            <a:xfrm>
              <a:off x="7523197" y="5486400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907853" y="5486399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8292509" y="5486398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10" idx="0"/>
            <a:endCxn id="62" idx="4"/>
          </p:cNvCxnSpPr>
          <p:nvPr/>
        </p:nvCxnSpPr>
        <p:spPr>
          <a:xfrm flipH="1" flipV="1">
            <a:off x="2749396" y="1135023"/>
            <a:ext cx="944387" cy="482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0B7F63-B3A3-211B-4D96-6BE311276F5E}"/>
              </a:ext>
            </a:extLst>
          </p:cNvPr>
          <p:cNvCxnSpPr>
            <a:stCxn id="11" idx="0"/>
            <a:endCxn id="64" idx="4"/>
          </p:cNvCxnSpPr>
          <p:nvPr/>
        </p:nvCxnSpPr>
        <p:spPr>
          <a:xfrm flipH="1" flipV="1">
            <a:off x="4674807" y="1135021"/>
            <a:ext cx="962705" cy="478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F0B7F63-B3A3-211B-4D96-6BE311276F5E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6829963" y="1091002"/>
            <a:ext cx="747732" cy="518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F0B7F63-B3A3-211B-4D96-6BE311276F5E}"/>
              </a:ext>
            </a:extLst>
          </p:cNvPr>
          <p:cNvCxnSpPr>
            <a:stCxn id="13" idx="0"/>
            <a:endCxn id="65" idx="4"/>
          </p:cNvCxnSpPr>
          <p:nvPr/>
        </p:nvCxnSpPr>
        <p:spPr>
          <a:xfrm flipH="1" flipV="1">
            <a:off x="8525629" y="1135020"/>
            <a:ext cx="1102772" cy="482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18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 animBg="1"/>
      <p:bldP spid="10" grpId="0"/>
      <p:bldP spid="11" grpId="0"/>
      <p:bldP spid="12" grpId="0"/>
      <p:bldP spid="13" grpId="0"/>
      <p:bldP spid="28" grpId="0"/>
      <p:bldP spid="29" grpId="0"/>
      <p:bldP spid="31" grpId="0"/>
      <p:bldP spid="32" grpId="0" animBg="1"/>
      <p:bldP spid="36" grpId="0" animBg="1"/>
      <p:bldP spid="41" grpId="0" animBg="1"/>
      <p:bldP spid="62" grpId="0" animBg="1"/>
      <p:bldP spid="63" grpId="0"/>
      <p:bldP spid="64" grpId="0" animBg="1"/>
      <p:bldP spid="65" grpId="0" animBg="1"/>
      <p:bldP spid="66" grpId="0"/>
      <p:bldP spid="67" grpId="0"/>
      <p:bldP spid="68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6227468" y="3412025"/>
            <a:ext cx="5856434" cy="341202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RNNs - Decoder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 varies from model to model</a:t>
            </a:r>
          </a:p>
          <a:p>
            <a:pPr lvl="1"/>
            <a:r>
              <a:rPr lang="en-US" dirty="0"/>
              <a:t>Before Attention was identified</a:t>
            </a:r>
          </a:p>
          <a:p>
            <a:pPr lvl="1"/>
            <a:r>
              <a:rPr lang="en-US" dirty="0"/>
              <a:t>Decoder was just another RNN</a:t>
            </a:r>
          </a:p>
          <a:p>
            <a:pPr lvl="2"/>
            <a:r>
              <a:rPr lang="en-US" dirty="0"/>
              <a:t>Teacher-forced during </a:t>
            </a:r>
            <a:r>
              <a:rPr lang="en-US" dirty="0">
                <a:solidFill>
                  <a:schemeClr val="accent4"/>
                </a:solidFill>
              </a:rPr>
              <a:t>training</a:t>
            </a:r>
          </a:p>
          <a:p>
            <a:pPr lvl="2"/>
            <a:r>
              <a:rPr lang="en-US" dirty="0"/>
              <a:t>Self-generative during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inference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47436" y="4109319"/>
            <a:ext cx="6309934" cy="1740535"/>
            <a:chOff x="147436" y="3121559"/>
            <a:chExt cx="9890848" cy="272829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3C0EC08-5944-E129-E0C1-5E7B9D17061D}"/>
                </a:ext>
              </a:extLst>
            </p:cNvPr>
            <p:cNvSpPr/>
            <p:nvPr/>
          </p:nvSpPr>
          <p:spPr>
            <a:xfrm>
              <a:off x="1712776" y="3121562"/>
              <a:ext cx="1045029" cy="10450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D1D7758-373C-D164-AA8F-8BF967FDA6B0}"/>
                    </a:ext>
                  </a:extLst>
                </p:cNvPr>
                <p:cNvSpPr txBox="1"/>
                <p:nvPr/>
              </p:nvSpPr>
              <p:spPr>
                <a:xfrm>
                  <a:off x="147436" y="3499834"/>
                  <a:ext cx="886397" cy="2884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D1D7758-373C-D164-AA8F-8BF967FDA6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436" y="3499834"/>
                  <a:ext cx="886397" cy="288477"/>
                </a:xfrm>
                <a:prstGeom prst="rect">
                  <a:avLst/>
                </a:prstGeom>
                <a:blipFill>
                  <a:blip r:embed="rId2"/>
                  <a:stretch>
                    <a:fillRect l="-15054" t="-13333" r="-61290" b="-7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2D28DFE-C5D9-E15A-6A17-A3B0D9EC6605}"/>
                </a:ext>
              </a:extLst>
            </p:cNvPr>
            <p:cNvSpPr/>
            <p:nvPr/>
          </p:nvSpPr>
          <p:spPr>
            <a:xfrm>
              <a:off x="3638187" y="3121560"/>
              <a:ext cx="1045029" cy="10450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8A9B895-0977-A71B-D3FD-44751A6BC21A}"/>
                </a:ext>
              </a:extLst>
            </p:cNvPr>
            <p:cNvSpPr/>
            <p:nvPr/>
          </p:nvSpPr>
          <p:spPr>
            <a:xfrm>
              <a:off x="7489009" y="3121559"/>
              <a:ext cx="1045029" cy="10450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E427230-9E95-1EDF-9FEE-2D74370F34DB}"/>
                    </a:ext>
                  </a:extLst>
                </p:cNvPr>
                <p:cNvSpPr/>
                <p:nvPr/>
              </p:nvSpPr>
              <p:spPr>
                <a:xfrm>
                  <a:off x="2863758" y="3159848"/>
                  <a:ext cx="631840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E427230-9E95-1EDF-9FEE-2D74370F3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3758" y="3159848"/>
                  <a:ext cx="631840" cy="380810"/>
                </a:xfrm>
                <a:prstGeom prst="rect">
                  <a:avLst/>
                </a:prstGeom>
                <a:blipFill>
                  <a:blip r:embed="rId3"/>
                  <a:stretch>
                    <a:fillRect r="-38806" b="-4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C165594-9753-F56B-CB7B-2E6B3F0CCB4B}"/>
                    </a:ext>
                  </a:extLst>
                </p:cNvPr>
                <p:cNvSpPr/>
                <p:nvPr/>
              </p:nvSpPr>
              <p:spPr>
                <a:xfrm>
                  <a:off x="4807487" y="3155764"/>
                  <a:ext cx="631840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C165594-9753-F56B-CB7B-2E6B3F0CC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7487" y="3155764"/>
                  <a:ext cx="631840" cy="380810"/>
                </a:xfrm>
                <a:prstGeom prst="rect">
                  <a:avLst/>
                </a:prstGeom>
                <a:blipFill>
                  <a:blip r:embed="rId4"/>
                  <a:stretch>
                    <a:fillRect r="-39394" b="-4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56E074C-7151-04AD-FF57-EE590FC866B8}"/>
                    </a:ext>
                  </a:extLst>
                </p:cNvPr>
                <p:cNvSpPr/>
                <p:nvPr/>
              </p:nvSpPr>
              <p:spPr>
                <a:xfrm>
                  <a:off x="6740617" y="3151680"/>
                  <a:ext cx="1012523" cy="5969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56E074C-7151-04AD-FF57-EE590FC866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0617" y="3151680"/>
                  <a:ext cx="1012523" cy="5969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FB7C6B7-AA47-2D93-5F2E-E92A44B958E6}"/>
                    </a:ext>
                  </a:extLst>
                </p:cNvPr>
                <p:cNvSpPr/>
                <p:nvPr/>
              </p:nvSpPr>
              <p:spPr>
                <a:xfrm>
                  <a:off x="8681518" y="3159848"/>
                  <a:ext cx="1356766" cy="5969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FB7C6B7-AA47-2D93-5F2E-E92A44B958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1518" y="3159848"/>
                  <a:ext cx="1356766" cy="5969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1FC1316-A325-83AB-FC0C-6DDA171B3742}"/>
                </a:ext>
              </a:extLst>
            </p:cNvPr>
            <p:cNvCxnSpPr>
              <a:stCxn id="5" idx="3"/>
              <a:endCxn id="4" idx="2"/>
            </p:cNvCxnSpPr>
            <p:nvPr/>
          </p:nvCxnSpPr>
          <p:spPr>
            <a:xfrm>
              <a:off x="1033833" y="3644073"/>
              <a:ext cx="678943" cy="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E87E1AB-9FE8-E706-7090-314F6B93802F}"/>
                </a:ext>
              </a:extLst>
            </p:cNvPr>
            <p:cNvCxnSpPr>
              <a:stCxn id="4" idx="6"/>
              <a:endCxn id="6" idx="2"/>
            </p:cNvCxnSpPr>
            <p:nvPr/>
          </p:nvCxnSpPr>
          <p:spPr>
            <a:xfrm flipV="1">
              <a:off x="2757805" y="3644075"/>
              <a:ext cx="880382" cy="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2AFBEC9-6C99-387C-9690-942430295DD3}"/>
                </a:ext>
              </a:extLst>
            </p:cNvPr>
            <p:cNvCxnSpPr>
              <a:stCxn id="6" idx="6"/>
            </p:cNvCxnSpPr>
            <p:nvPr/>
          </p:nvCxnSpPr>
          <p:spPr>
            <a:xfrm>
              <a:off x="4683216" y="3644075"/>
              <a:ext cx="8803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D9C5093-A9D2-E2AB-7971-6DE9BC392E4A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6608627" y="3644074"/>
              <a:ext cx="880382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F480828-E977-1F1F-AC23-E6D253B2257A}"/>
                </a:ext>
              </a:extLst>
            </p:cNvPr>
            <p:cNvCxnSpPr>
              <a:stCxn id="7" idx="6"/>
            </p:cNvCxnSpPr>
            <p:nvPr/>
          </p:nvCxnSpPr>
          <p:spPr>
            <a:xfrm>
              <a:off x="8534038" y="3644074"/>
              <a:ext cx="8803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9BE7523-C98C-2B13-CFEB-9D7967EA04DC}"/>
                </a:ext>
              </a:extLst>
            </p:cNvPr>
            <p:cNvCxnSpPr>
              <a:stCxn id="23" idx="0"/>
              <a:endCxn id="4" idx="4"/>
            </p:cNvCxnSpPr>
            <p:nvPr/>
          </p:nvCxnSpPr>
          <p:spPr>
            <a:xfrm flipV="1">
              <a:off x="2235152" y="4166591"/>
              <a:ext cx="139" cy="4598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F0B7F63-B3A3-211B-4D96-6BE311276F5E}"/>
                </a:ext>
              </a:extLst>
            </p:cNvPr>
            <p:cNvCxnSpPr>
              <a:stCxn id="25" idx="0"/>
              <a:endCxn id="6" idx="4"/>
            </p:cNvCxnSpPr>
            <p:nvPr/>
          </p:nvCxnSpPr>
          <p:spPr>
            <a:xfrm flipV="1">
              <a:off x="4160563" y="4166589"/>
              <a:ext cx="139" cy="4598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C53650C-BE8C-6A97-AA72-35A6D71D06C5}"/>
                </a:ext>
              </a:extLst>
            </p:cNvPr>
            <p:cNvCxnSpPr>
              <a:stCxn id="27" idx="0"/>
              <a:endCxn id="7" idx="4"/>
            </p:cNvCxnSpPr>
            <p:nvPr/>
          </p:nvCxnSpPr>
          <p:spPr>
            <a:xfrm flipH="1" flipV="1">
              <a:off x="8011524" y="4166588"/>
              <a:ext cx="15094" cy="4598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6B540BD-8536-FB72-18AD-D4DFC24F76FB}"/>
                    </a:ext>
                  </a:extLst>
                </p:cNvPr>
                <p:cNvSpPr/>
                <p:nvPr/>
              </p:nvSpPr>
              <p:spPr>
                <a:xfrm>
                  <a:off x="1658230" y="5480523"/>
                  <a:ext cx="11461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𝐵𝑂𝑆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6B540BD-8536-FB72-18AD-D4DFC24F76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8230" y="5480523"/>
                  <a:ext cx="1146148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45000" b="-43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0366470-0161-DFDB-548C-B42B32009686}"/>
                    </a:ext>
                  </a:extLst>
                </p:cNvPr>
                <p:cNvSpPr/>
                <p:nvPr/>
              </p:nvSpPr>
              <p:spPr>
                <a:xfrm>
                  <a:off x="7237427" y="5424892"/>
                  <a:ext cx="15783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=&lt;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𝐸𝑂𝑆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0366470-0161-DFDB-548C-B42B320096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7427" y="5424892"/>
                  <a:ext cx="157838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818" r="-48485" b="-7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F6B540BD-8536-FB72-18AD-D4DFC24F76FB}"/>
                    </a:ext>
                  </a:extLst>
                </p:cNvPr>
                <p:cNvSpPr/>
                <p:nvPr/>
              </p:nvSpPr>
              <p:spPr>
                <a:xfrm>
                  <a:off x="3948816" y="5480521"/>
                  <a:ext cx="4237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F6B540BD-8536-FB72-18AD-D4DFC24F76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816" y="5480521"/>
                  <a:ext cx="42377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6818" r="-25000" b="-743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ounded Rectangle 22"/>
            <p:cNvSpPr/>
            <p:nvPr/>
          </p:nvSpPr>
          <p:spPr>
            <a:xfrm>
              <a:off x="1577668" y="4626402"/>
              <a:ext cx="1314968" cy="45311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9BE7523-C98C-2B13-CFEB-9D7967EA04DC}"/>
                </a:ext>
              </a:extLst>
            </p:cNvPr>
            <p:cNvCxnSpPr>
              <a:stCxn id="20" idx="0"/>
              <a:endCxn id="23" idx="2"/>
            </p:cNvCxnSpPr>
            <p:nvPr/>
          </p:nvCxnSpPr>
          <p:spPr>
            <a:xfrm flipV="1">
              <a:off x="2231304" y="5079520"/>
              <a:ext cx="3848" cy="4010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3503079" y="4626402"/>
              <a:ext cx="1314968" cy="45311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F0B7F63-B3A3-211B-4D96-6BE311276F5E}"/>
                </a:ext>
              </a:extLst>
            </p:cNvPr>
            <p:cNvCxnSpPr>
              <a:stCxn id="22" idx="0"/>
              <a:endCxn id="25" idx="2"/>
            </p:cNvCxnSpPr>
            <p:nvPr/>
          </p:nvCxnSpPr>
          <p:spPr>
            <a:xfrm flipH="1" flipV="1">
              <a:off x="4160563" y="5079520"/>
              <a:ext cx="138" cy="4010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7369134" y="4626402"/>
              <a:ext cx="1314968" cy="45311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C53650C-BE8C-6A97-AA72-35A6D71D06C5}"/>
                </a:ext>
              </a:extLst>
            </p:cNvPr>
            <p:cNvCxnSpPr>
              <a:stCxn id="21" idx="0"/>
              <a:endCxn id="27" idx="2"/>
            </p:cNvCxnSpPr>
            <p:nvPr/>
          </p:nvCxnSpPr>
          <p:spPr>
            <a:xfrm flipV="1">
              <a:off x="8026618" y="5079520"/>
              <a:ext cx="0" cy="3453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5700534" y="4233416"/>
              <a:ext cx="714252" cy="163079"/>
              <a:chOff x="7523197" y="5486398"/>
              <a:chExt cx="996931" cy="227621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7523197" y="5486400"/>
                <a:ext cx="227619" cy="2276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907853" y="5486399"/>
                <a:ext cx="227619" cy="2276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8292509" y="5486398"/>
                <a:ext cx="227619" cy="2276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93C0EC08-5944-E129-E0C1-5E7B9D17061D}"/>
              </a:ext>
            </a:extLst>
          </p:cNvPr>
          <p:cNvSpPr/>
          <p:nvPr/>
        </p:nvSpPr>
        <p:spPr>
          <a:xfrm>
            <a:off x="6920969" y="1435214"/>
            <a:ext cx="666684" cy="6666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D28DFE-C5D9-E15A-6A17-A3B0D9EC6605}"/>
              </a:ext>
            </a:extLst>
          </p:cNvPr>
          <p:cNvSpPr/>
          <p:nvPr/>
        </p:nvSpPr>
        <p:spPr>
          <a:xfrm>
            <a:off x="8149299" y="1435213"/>
            <a:ext cx="666684" cy="6666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8A9B895-0977-A71B-D3FD-44751A6BC21A}"/>
              </a:ext>
            </a:extLst>
          </p:cNvPr>
          <p:cNvSpPr/>
          <p:nvPr/>
        </p:nvSpPr>
        <p:spPr>
          <a:xfrm>
            <a:off x="10605958" y="1435212"/>
            <a:ext cx="666684" cy="6666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7655246" y="1459639"/>
                <a:ext cx="641458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246" y="1459639"/>
                <a:ext cx="641458" cy="380810"/>
              </a:xfrm>
              <a:prstGeom prst="rect">
                <a:avLst/>
              </a:prstGeom>
              <a:blipFill>
                <a:blip r:embed="rId10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C165594-9753-F56B-CB7B-2E6B3F0CCB4B}"/>
                  </a:ext>
                </a:extLst>
              </p:cNvPr>
              <p:cNvSpPr/>
              <p:nvPr/>
            </p:nvSpPr>
            <p:spPr>
              <a:xfrm>
                <a:off x="8895262" y="1457033"/>
                <a:ext cx="641458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C165594-9753-F56B-CB7B-2E6B3F0CC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262" y="1457033"/>
                <a:ext cx="641458" cy="380810"/>
              </a:xfrm>
              <a:prstGeom prst="rect">
                <a:avLst/>
              </a:prstGeom>
              <a:blipFill>
                <a:blip r:embed="rId11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56E074C-7151-04AD-FF57-EE590FC866B8}"/>
                  </a:ext>
                </a:extLst>
              </p:cNvPr>
              <p:cNvSpPr/>
              <p:nvPr/>
            </p:nvSpPr>
            <p:spPr>
              <a:xfrm>
                <a:off x="10128516" y="1454428"/>
                <a:ext cx="70365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56E074C-7151-04AD-FF57-EE590FC86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516" y="1454428"/>
                <a:ext cx="703654" cy="380810"/>
              </a:xfrm>
              <a:prstGeom prst="rect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FB7C6B7-AA47-2D93-5F2E-E92A44B958E6}"/>
                  </a:ext>
                </a:extLst>
              </p:cNvPr>
              <p:cNvSpPr/>
              <p:nvPr/>
            </p:nvSpPr>
            <p:spPr>
              <a:xfrm>
                <a:off x="11272640" y="1435211"/>
                <a:ext cx="923266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FB7C6B7-AA47-2D93-5F2E-E92A44B95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2640" y="1435211"/>
                <a:ext cx="923266" cy="380810"/>
              </a:xfrm>
              <a:prstGeom prst="rect">
                <a:avLst/>
              </a:prstGeom>
              <a:blipFill>
                <a:blip r:embed="rId1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1FC1316-A325-83AB-FC0C-6DDA171B3742}"/>
              </a:ext>
            </a:extLst>
          </p:cNvPr>
          <p:cNvCxnSpPr>
            <a:stCxn id="11" idx="0"/>
            <a:endCxn id="64" idx="2"/>
          </p:cNvCxnSpPr>
          <p:nvPr/>
        </p:nvCxnSpPr>
        <p:spPr>
          <a:xfrm flipV="1">
            <a:off x="6024591" y="1768556"/>
            <a:ext cx="896378" cy="2365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87E1AB-9FE8-E706-7090-314F6B93802F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 flipV="1">
            <a:off x="7587653" y="1768555"/>
            <a:ext cx="56164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2AFBEC9-6C99-387C-9690-942430295DD3}"/>
              </a:ext>
            </a:extLst>
          </p:cNvPr>
          <p:cNvCxnSpPr>
            <a:stCxn id="66" idx="6"/>
          </p:cNvCxnSpPr>
          <p:nvPr/>
        </p:nvCxnSpPr>
        <p:spPr>
          <a:xfrm>
            <a:off x="8815982" y="1768555"/>
            <a:ext cx="5616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D9C5093-A9D2-E2AB-7971-6DE9BC392E4A}"/>
              </a:ext>
            </a:extLst>
          </p:cNvPr>
          <p:cNvCxnSpPr>
            <a:endCxn id="67" idx="2"/>
          </p:cNvCxnSpPr>
          <p:nvPr/>
        </p:nvCxnSpPr>
        <p:spPr>
          <a:xfrm flipV="1">
            <a:off x="10044312" y="1768554"/>
            <a:ext cx="56164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F480828-E977-1F1F-AC23-E6D253B2257A}"/>
              </a:ext>
            </a:extLst>
          </p:cNvPr>
          <p:cNvCxnSpPr>
            <a:stCxn id="67" idx="6"/>
          </p:cNvCxnSpPr>
          <p:nvPr/>
        </p:nvCxnSpPr>
        <p:spPr>
          <a:xfrm>
            <a:off x="11272641" y="1768554"/>
            <a:ext cx="5616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83" idx="0"/>
            <a:endCxn id="64" idx="4"/>
          </p:cNvCxnSpPr>
          <p:nvPr/>
        </p:nvCxnSpPr>
        <p:spPr>
          <a:xfrm flipV="1">
            <a:off x="7254223" y="2101897"/>
            <a:ext cx="89" cy="293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F0B7F63-B3A3-211B-4D96-6BE311276F5E}"/>
              </a:ext>
            </a:extLst>
          </p:cNvPr>
          <p:cNvCxnSpPr>
            <a:stCxn id="85" idx="0"/>
            <a:endCxn id="66" idx="4"/>
          </p:cNvCxnSpPr>
          <p:nvPr/>
        </p:nvCxnSpPr>
        <p:spPr>
          <a:xfrm flipV="1">
            <a:off x="8482552" y="2101896"/>
            <a:ext cx="89" cy="293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C53650C-BE8C-6A97-AA72-35A6D71D06C5}"/>
              </a:ext>
            </a:extLst>
          </p:cNvPr>
          <p:cNvCxnSpPr>
            <a:stCxn id="87" idx="0"/>
            <a:endCxn id="67" idx="4"/>
          </p:cNvCxnSpPr>
          <p:nvPr/>
        </p:nvCxnSpPr>
        <p:spPr>
          <a:xfrm flipH="1" flipV="1">
            <a:off x="10939300" y="2101895"/>
            <a:ext cx="9629" cy="293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6B540BD-8536-FB72-18AD-D4DFC24F76FB}"/>
                  </a:ext>
                </a:extLst>
              </p:cNvPr>
              <p:cNvSpPr/>
              <p:nvPr/>
            </p:nvSpPr>
            <p:spPr>
              <a:xfrm>
                <a:off x="6674251" y="2940129"/>
                <a:ext cx="1146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𝐵𝑂𝑆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6B540BD-8536-FB72-18AD-D4DFC24F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251" y="2940129"/>
                <a:ext cx="114614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0366470-0161-DFDB-548C-B42B32009686}"/>
                  </a:ext>
                </a:extLst>
              </p:cNvPr>
              <p:cNvSpPr/>
              <p:nvPr/>
            </p:nvSpPr>
            <p:spPr>
              <a:xfrm>
                <a:off x="10127587" y="2904639"/>
                <a:ext cx="1654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𝐸𝑂𝑆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0366470-0161-DFDB-548C-B42B32009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7587" y="2904639"/>
                <a:ext cx="165423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6B540BD-8536-FB72-18AD-D4DFC24F76FB}"/>
                  </a:ext>
                </a:extLst>
              </p:cNvPr>
              <p:cNvSpPr/>
              <p:nvPr/>
            </p:nvSpPr>
            <p:spPr>
              <a:xfrm>
                <a:off x="8253282" y="2940128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6B540BD-8536-FB72-18AD-D4DFC24F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282" y="2940128"/>
                <a:ext cx="44666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ounded Rectangle 82"/>
          <p:cNvSpPr/>
          <p:nvPr/>
        </p:nvSpPr>
        <p:spPr>
          <a:xfrm>
            <a:off x="6834776" y="2395237"/>
            <a:ext cx="838893" cy="28907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80" idx="0"/>
            <a:endCxn id="83" idx="2"/>
          </p:cNvCxnSpPr>
          <p:nvPr/>
        </p:nvCxnSpPr>
        <p:spPr>
          <a:xfrm flipV="1">
            <a:off x="7247325" y="2684307"/>
            <a:ext cx="6898" cy="255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8063106" y="2395237"/>
            <a:ext cx="838893" cy="28907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F0B7F63-B3A3-211B-4D96-6BE311276F5E}"/>
              </a:ext>
            </a:extLst>
          </p:cNvPr>
          <p:cNvCxnSpPr>
            <a:stCxn id="82" idx="0"/>
            <a:endCxn id="85" idx="2"/>
          </p:cNvCxnSpPr>
          <p:nvPr/>
        </p:nvCxnSpPr>
        <p:spPr>
          <a:xfrm flipV="1">
            <a:off x="8476614" y="2684307"/>
            <a:ext cx="5940" cy="255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0529483" y="2395237"/>
            <a:ext cx="838893" cy="28907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C53650C-BE8C-6A97-AA72-35A6D71D06C5}"/>
              </a:ext>
            </a:extLst>
          </p:cNvPr>
          <p:cNvCxnSpPr>
            <a:stCxn id="81" idx="0"/>
            <a:endCxn id="87" idx="2"/>
          </p:cNvCxnSpPr>
          <p:nvPr/>
        </p:nvCxnSpPr>
        <p:spPr>
          <a:xfrm flipH="1" flipV="1">
            <a:off x="10948930" y="2684307"/>
            <a:ext cx="5775" cy="220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9464988" y="2144529"/>
            <a:ext cx="455662" cy="104037"/>
            <a:chOff x="7523197" y="5486398"/>
            <a:chExt cx="996931" cy="227621"/>
          </a:xfrm>
        </p:grpSpPr>
        <p:sp>
          <p:nvSpPr>
            <p:cNvPr id="90" name="Oval 89"/>
            <p:cNvSpPr/>
            <p:nvPr/>
          </p:nvSpPr>
          <p:spPr>
            <a:xfrm>
              <a:off x="7523197" y="5486400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907853" y="5486399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92509" y="5486398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64" idx="0"/>
            <a:endCxn id="96" idx="2"/>
          </p:cNvCxnSpPr>
          <p:nvPr/>
        </p:nvCxnSpPr>
        <p:spPr>
          <a:xfrm flipV="1">
            <a:off x="7254311" y="531145"/>
            <a:ext cx="72" cy="904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6513026" y="161813"/>
                <a:ext cx="14827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026" y="161813"/>
                <a:ext cx="1482714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7898660" y="161813"/>
                <a:ext cx="14880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660" y="161813"/>
                <a:ext cx="1488036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66" idx="0"/>
            <a:endCxn id="100" idx="2"/>
          </p:cNvCxnSpPr>
          <p:nvPr/>
        </p:nvCxnSpPr>
        <p:spPr>
          <a:xfrm flipV="1">
            <a:off x="8482641" y="531145"/>
            <a:ext cx="160037" cy="9040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9892199" y="181145"/>
                <a:ext cx="20516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199" y="181145"/>
                <a:ext cx="2051652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67" idx="0"/>
            <a:endCxn id="105" idx="2"/>
          </p:cNvCxnSpPr>
          <p:nvPr/>
        </p:nvCxnSpPr>
        <p:spPr>
          <a:xfrm flipH="1" flipV="1">
            <a:off x="10918025" y="550477"/>
            <a:ext cx="21275" cy="8847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93C0EC08-5944-E129-E0C1-5E7B9D17061D}"/>
              </a:ext>
            </a:extLst>
          </p:cNvPr>
          <p:cNvSpPr/>
          <p:nvPr/>
        </p:nvSpPr>
        <p:spPr>
          <a:xfrm>
            <a:off x="6956538" y="4903848"/>
            <a:ext cx="666684" cy="6666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D28DFE-C5D9-E15A-6A17-A3B0D9EC6605}"/>
              </a:ext>
            </a:extLst>
          </p:cNvPr>
          <p:cNvSpPr/>
          <p:nvPr/>
        </p:nvSpPr>
        <p:spPr>
          <a:xfrm>
            <a:off x="8184868" y="4903847"/>
            <a:ext cx="666684" cy="6666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8A9B895-0977-A71B-D3FD-44751A6BC21A}"/>
              </a:ext>
            </a:extLst>
          </p:cNvPr>
          <p:cNvSpPr/>
          <p:nvPr/>
        </p:nvSpPr>
        <p:spPr>
          <a:xfrm>
            <a:off x="10641527" y="4903846"/>
            <a:ext cx="666684" cy="6666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7690816" y="4928273"/>
                <a:ext cx="641458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816" y="4928273"/>
                <a:ext cx="641458" cy="380810"/>
              </a:xfrm>
              <a:prstGeom prst="rect">
                <a:avLst/>
              </a:prstGeom>
              <a:blipFill>
                <a:blip r:embed="rId20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C165594-9753-F56B-CB7B-2E6B3F0CCB4B}"/>
                  </a:ext>
                </a:extLst>
              </p:cNvPr>
              <p:cNvSpPr/>
              <p:nvPr/>
            </p:nvSpPr>
            <p:spPr>
              <a:xfrm>
                <a:off x="8930831" y="4925668"/>
                <a:ext cx="641458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C165594-9753-F56B-CB7B-2E6B3F0CC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831" y="4925668"/>
                <a:ext cx="641458" cy="380810"/>
              </a:xfrm>
              <a:prstGeom prst="rect">
                <a:avLst/>
              </a:prstGeom>
              <a:blipFill>
                <a:blip r:embed="rId21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456E074C-7151-04AD-FF57-EE590FC866B8}"/>
                  </a:ext>
                </a:extLst>
              </p:cNvPr>
              <p:cNvSpPr/>
              <p:nvPr/>
            </p:nvSpPr>
            <p:spPr>
              <a:xfrm>
                <a:off x="10164085" y="4923062"/>
                <a:ext cx="65120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456E074C-7151-04AD-FF57-EE590FC86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085" y="4923062"/>
                <a:ext cx="651204" cy="380810"/>
              </a:xfrm>
              <a:prstGeom prst="rect">
                <a:avLst/>
              </a:prstGeom>
              <a:blipFill>
                <a:blip r:embed="rId2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6FB7C6B7-AA47-2D93-5F2E-E92A44B958E6}"/>
                  </a:ext>
                </a:extLst>
              </p:cNvPr>
              <p:cNvSpPr/>
              <p:nvPr/>
            </p:nvSpPr>
            <p:spPr>
              <a:xfrm>
                <a:off x="11292205" y="4870654"/>
                <a:ext cx="870816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6FB7C6B7-AA47-2D93-5F2E-E92A44B95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2205" y="4870654"/>
                <a:ext cx="870816" cy="380810"/>
              </a:xfrm>
              <a:prstGeom prst="rect">
                <a:avLst/>
              </a:prstGeom>
              <a:blipFill>
                <a:blip r:embed="rId2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1FC1316-A325-83AB-FC0C-6DDA171B3742}"/>
              </a:ext>
            </a:extLst>
          </p:cNvPr>
          <p:cNvCxnSpPr>
            <a:endCxn id="119" idx="2"/>
          </p:cNvCxnSpPr>
          <p:nvPr/>
        </p:nvCxnSpPr>
        <p:spPr>
          <a:xfrm>
            <a:off x="6131632" y="4350642"/>
            <a:ext cx="824907" cy="886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E87E1AB-9FE8-E706-7090-314F6B93802F}"/>
              </a:ext>
            </a:extLst>
          </p:cNvPr>
          <p:cNvCxnSpPr>
            <a:stCxn id="119" idx="6"/>
            <a:endCxn id="120" idx="2"/>
          </p:cNvCxnSpPr>
          <p:nvPr/>
        </p:nvCxnSpPr>
        <p:spPr>
          <a:xfrm flipV="1">
            <a:off x="7623222" y="5237189"/>
            <a:ext cx="56164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2AFBEC9-6C99-387C-9690-942430295DD3}"/>
              </a:ext>
            </a:extLst>
          </p:cNvPr>
          <p:cNvCxnSpPr>
            <a:stCxn id="120" idx="6"/>
          </p:cNvCxnSpPr>
          <p:nvPr/>
        </p:nvCxnSpPr>
        <p:spPr>
          <a:xfrm>
            <a:off x="8851552" y="5237189"/>
            <a:ext cx="5616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D9C5093-A9D2-E2AB-7971-6DE9BC392E4A}"/>
              </a:ext>
            </a:extLst>
          </p:cNvPr>
          <p:cNvCxnSpPr>
            <a:endCxn id="121" idx="2"/>
          </p:cNvCxnSpPr>
          <p:nvPr/>
        </p:nvCxnSpPr>
        <p:spPr>
          <a:xfrm flipV="1">
            <a:off x="10079881" y="5237188"/>
            <a:ext cx="56164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480828-E977-1F1F-AC23-E6D253B2257A}"/>
              </a:ext>
            </a:extLst>
          </p:cNvPr>
          <p:cNvCxnSpPr>
            <a:stCxn id="121" idx="6"/>
          </p:cNvCxnSpPr>
          <p:nvPr/>
        </p:nvCxnSpPr>
        <p:spPr>
          <a:xfrm>
            <a:off x="11308210" y="5237188"/>
            <a:ext cx="5616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137" idx="0"/>
            <a:endCxn id="119" idx="4"/>
          </p:cNvCxnSpPr>
          <p:nvPr/>
        </p:nvCxnSpPr>
        <p:spPr>
          <a:xfrm flipV="1">
            <a:off x="7289792" y="5570532"/>
            <a:ext cx="89" cy="293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F0B7F63-B3A3-211B-4D96-6BE311276F5E}"/>
              </a:ext>
            </a:extLst>
          </p:cNvPr>
          <p:cNvCxnSpPr>
            <a:stCxn id="139" idx="0"/>
            <a:endCxn id="120" idx="4"/>
          </p:cNvCxnSpPr>
          <p:nvPr/>
        </p:nvCxnSpPr>
        <p:spPr>
          <a:xfrm flipV="1">
            <a:off x="8518121" y="5570530"/>
            <a:ext cx="89" cy="293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C53650C-BE8C-6A97-AA72-35A6D71D06C5}"/>
              </a:ext>
            </a:extLst>
          </p:cNvPr>
          <p:cNvCxnSpPr>
            <a:stCxn id="141" idx="0"/>
            <a:endCxn id="121" idx="4"/>
          </p:cNvCxnSpPr>
          <p:nvPr/>
        </p:nvCxnSpPr>
        <p:spPr>
          <a:xfrm flipH="1" flipV="1">
            <a:off x="10974869" y="5570530"/>
            <a:ext cx="9629" cy="293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6B540BD-8536-FB72-18AD-D4DFC24F76FB}"/>
                  </a:ext>
                </a:extLst>
              </p:cNvPr>
              <p:cNvSpPr/>
              <p:nvPr/>
            </p:nvSpPr>
            <p:spPr>
              <a:xfrm>
                <a:off x="6709820" y="6408764"/>
                <a:ext cx="1146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𝐵𝑂𝑆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6B540BD-8536-FB72-18AD-D4DFC24F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820" y="6408764"/>
                <a:ext cx="114614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10366470-0161-DFDB-548C-B42B32009686}"/>
                  </a:ext>
                </a:extLst>
              </p:cNvPr>
              <p:cNvSpPr/>
              <p:nvPr/>
            </p:nvSpPr>
            <p:spPr>
              <a:xfrm>
                <a:off x="10748818" y="6434313"/>
                <a:ext cx="4617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10366470-0161-DFDB-548C-B42B32009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818" y="6434313"/>
                <a:ext cx="461729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6B540BD-8536-FB72-18AD-D4DFC24F76FB}"/>
                  </a:ext>
                </a:extLst>
              </p:cNvPr>
              <p:cNvSpPr/>
              <p:nvPr/>
            </p:nvSpPr>
            <p:spPr>
              <a:xfrm>
                <a:off x="8288851" y="6408762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6B540BD-8536-FB72-18AD-D4DFC24F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851" y="6408762"/>
                <a:ext cx="446661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ounded Rectangle 136"/>
          <p:cNvSpPr/>
          <p:nvPr/>
        </p:nvSpPr>
        <p:spPr>
          <a:xfrm>
            <a:off x="6870345" y="5863871"/>
            <a:ext cx="838893" cy="28907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134" idx="0"/>
            <a:endCxn id="137" idx="2"/>
          </p:cNvCxnSpPr>
          <p:nvPr/>
        </p:nvCxnSpPr>
        <p:spPr>
          <a:xfrm flipV="1">
            <a:off x="7282894" y="6152942"/>
            <a:ext cx="6898" cy="255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>
          <a:xfrm>
            <a:off x="8098675" y="5863871"/>
            <a:ext cx="838893" cy="28907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F0B7F63-B3A3-211B-4D96-6BE311276F5E}"/>
              </a:ext>
            </a:extLst>
          </p:cNvPr>
          <p:cNvCxnSpPr>
            <a:stCxn id="136" idx="0"/>
            <a:endCxn id="139" idx="2"/>
          </p:cNvCxnSpPr>
          <p:nvPr/>
        </p:nvCxnSpPr>
        <p:spPr>
          <a:xfrm flipV="1">
            <a:off x="8512183" y="6152942"/>
            <a:ext cx="5940" cy="255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10565052" y="5863871"/>
            <a:ext cx="838893" cy="28907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C53650C-BE8C-6A97-AA72-35A6D71D06C5}"/>
              </a:ext>
            </a:extLst>
          </p:cNvPr>
          <p:cNvCxnSpPr>
            <a:stCxn id="135" idx="0"/>
            <a:endCxn id="141" idx="2"/>
          </p:cNvCxnSpPr>
          <p:nvPr/>
        </p:nvCxnSpPr>
        <p:spPr>
          <a:xfrm flipV="1">
            <a:off x="10979683" y="6152941"/>
            <a:ext cx="4816" cy="281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9500557" y="5613163"/>
            <a:ext cx="455662" cy="104037"/>
            <a:chOff x="7523197" y="5486398"/>
            <a:chExt cx="996931" cy="227621"/>
          </a:xfrm>
        </p:grpSpPr>
        <p:sp>
          <p:nvSpPr>
            <p:cNvPr id="144" name="Oval 143"/>
            <p:cNvSpPr/>
            <p:nvPr/>
          </p:nvSpPr>
          <p:spPr>
            <a:xfrm>
              <a:off x="7523197" y="5486400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7907853" y="5486399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8292509" y="5486398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119" idx="0"/>
            <a:endCxn id="114" idx="2"/>
          </p:cNvCxnSpPr>
          <p:nvPr/>
        </p:nvCxnSpPr>
        <p:spPr>
          <a:xfrm flipV="1">
            <a:off x="7289880" y="3999779"/>
            <a:ext cx="72" cy="904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6548595" y="3630447"/>
                <a:ext cx="14827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595" y="3630447"/>
                <a:ext cx="1482714" cy="369332"/>
              </a:xfrm>
              <a:prstGeom prst="rect">
                <a:avLst/>
              </a:prstGeom>
              <a:blipFill>
                <a:blip r:embed="rId2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7934229" y="3630447"/>
                <a:ext cx="14880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229" y="3630447"/>
                <a:ext cx="1488036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120" idx="0"/>
            <a:endCxn id="115" idx="2"/>
          </p:cNvCxnSpPr>
          <p:nvPr/>
        </p:nvCxnSpPr>
        <p:spPr>
          <a:xfrm flipV="1">
            <a:off x="8518210" y="3999779"/>
            <a:ext cx="160037" cy="9040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9978441" y="3643258"/>
                <a:ext cx="1946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441" y="3643258"/>
                <a:ext cx="1946751" cy="369332"/>
              </a:xfrm>
              <a:prstGeom prst="rect">
                <a:avLst/>
              </a:prstGeom>
              <a:blipFill>
                <a:blip r:embed="rId2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121" idx="0"/>
            <a:endCxn id="117" idx="2"/>
          </p:cNvCxnSpPr>
          <p:nvPr/>
        </p:nvCxnSpPr>
        <p:spPr>
          <a:xfrm flipH="1" flipV="1">
            <a:off x="10951817" y="4012590"/>
            <a:ext cx="23052" cy="891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14" idx="2"/>
            <a:endCxn id="136" idx="1"/>
          </p:cNvCxnSpPr>
          <p:nvPr/>
        </p:nvCxnSpPr>
        <p:spPr>
          <a:xfrm>
            <a:off x="7289952" y="3999779"/>
            <a:ext cx="998899" cy="25936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690165" y="3999778"/>
            <a:ext cx="989281" cy="25936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825482" y="3999777"/>
            <a:ext cx="989281" cy="25936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0249379" y="3412025"/>
            <a:ext cx="171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argmax</a:t>
            </a:r>
            <a:r>
              <a:rPr lang="en-US" dirty="0">
                <a:solidFill>
                  <a:srgbClr val="FF0000"/>
                </a:solidFill>
              </a:rPr>
              <a:t> is &lt;EOS&gt;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239897" y="0"/>
            <a:ext cx="5856434" cy="3412025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353601" y="53019"/>
            <a:ext cx="1829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dirty="0">
                <a:solidFill>
                  <a:schemeClr val="accent4"/>
                </a:solidFill>
              </a:rPr>
              <a:t>training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4226248" y="6277517"/>
            <a:ext cx="1989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131640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64" grpId="0" animBg="1"/>
      <p:bldP spid="66" grpId="0" animBg="1"/>
      <p:bldP spid="67" grpId="0" animBg="1"/>
      <p:bldP spid="68" grpId="0"/>
      <p:bldP spid="69" grpId="0"/>
      <p:bldP spid="70" grpId="0"/>
      <p:bldP spid="71" grpId="0"/>
      <p:bldP spid="80" grpId="0"/>
      <p:bldP spid="81" grpId="0"/>
      <p:bldP spid="82" grpId="0"/>
      <p:bldP spid="83" grpId="0" animBg="1"/>
      <p:bldP spid="85" grpId="0" animBg="1"/>
      <p:bldP spid="87" grpId="0" animBg="1"/>
      <p:bldP spid="96" grpId="0"/>
      <p:bldP spid="100" grpId="0"/>
      <p:bldP spid="105" grpId="0"/>
      <p:bldP spid="119" grpId="0" animBg="1"/>
      <p:bldP spid="120" grpId="0" animBg="1"/>
      <p:bldP spid="121" grpId="0" animBg="1"/>
      <p:bldP spid="122" grpId="0"/>
      <p:bldP spid="123" grpId="0"/>
      <p:bldP spid="124" grpId="0"/>
      <p:bldP spid="125" grpId="0"/>
      <p:bldP spid="134" grpId="0"/>
      <p:bldP spid="135" grpId="0"/>
      <p:bldP spid="136" grpId="0"/>
      <p:bldP spid="137" grpId="0" animBg="1"/>
      <p:bldP spid="139" grpId="0" animBg="1"/>
      <p:bldP spid="141" grpId="0" animBg="1"/>
      <p:bldP spid="114" grpId="0"/>
      <p:bldP spid="115" grpId="0"/>
      <p:bldP spid="117" grpId="0"/>
      <p:bldP spid="155" grpId="0"/>
      <p:bldP spid="156" grpId="0" animBg="1"/>
      <p:bldP spid="157" grpId="0"/>
      <p:bldP spid="1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RNNs -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Idea: Make decoder a separate RNN</a:t>
                </a:r>
              </a:p>
              <a:p>
                <a:pPr lvl="1"/>
                <a:r>
                  <a:rPr lang="en-US" dirty="0"/>
                  <a:t>Don’t use initial state as last encoding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RNN has produced English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Apply attention between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35352" y="2760859"/>
                <a:ext cx="463165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𝑅𝑁𝑁𝐶𝑒𝑙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𝐸𝑚𝑏𝑒𝑑𝑑𝑖𝑛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𝐵𝑂𝑆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352" y="2760859"/>
                <a:ext cx="4631653" cy="312650"/>
              </a:xfrm>
              <a:prstGeom prst="rect">
                <a:avLst/>
              </a:prstGeom>
              <a:blipFill>
                <a:blip r:embed="rId3"/>
                <a:stretch>
                  <a:fillRect l="-132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735352" y="3223921"/>
            <a:ext cx="6293689" cy="369332"/>
            <a:chOff x="4277666" y="5350981"/>
            <a:chExt cx="629368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277666" y="5376116"/>
                  <a:ext cx="2452402" cy="2884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𝐸𝑚𝑏𝑒𝑑𝑑𝑖𝑛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666" y="5376116"/>
                  <a:ext cx="2452402" cy="288477"/>
                </a:xfrm>
                <a:prstGeom prst="rect">
                  <a:avLst/>
                </a:prstGeom>
                <a:blipFill>
                  <a:blip r:embed="rId4"/>
                  <a:stretch>
                    <a:fillRect t="-8511" b="-255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017596" y="5350981"/>
                  <a:ext cx="1553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7596" y="5350981"/>
                  <a:ext cx="155375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137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2735352" y="3680571"/>
            <a:ext cx="6293689" cy="369332"/>
            <a:chOff x="4277666" y="5350981"/>
            <a:chExt cx="629368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277666" y="5376116"/>
                  <a:ext cx="3104311" cy="3126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𝑅𝑁𝑁𝐶𝑒𝑙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−1)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666" y="5376116"/>
                  <a:ext cx="3104311" cy="312650"/>
                </a:xfrm>
                <a:prstGeom prst="rect">
                  <a:avLst/>
                </a:prstGeom>
                <a:blipFill>
                  <a:blip r:embed="rId6"/>
                  <a:stretch>
                    <a:fillRect t="-3922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9017596" y="5350981"/>
                  <a:ext cx="1553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7596" y="5350981"/>
                  <a:ext cx="155375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137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52876" y="5440613"/>
                <a:ext cx="333899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𝐶𝑟𝑜𝑠𝑠𝐴𝑡𝑡𝑒𝑛𝑡𝑖𝑜𝑛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876" y="5440613"/>
                <a:ext cx="3338991" cy="312650"/>
              </a:xfrm>
              <a:prstGeom prst="rect">
                <a:avLst/>
              </a:prstGeom>
              <a:blipFill>
                <a:blip r:embed="rId8"/>
                <a:stretch>
                  <a:fillRect l="-547" t="-3846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52876" y="5883334"/>
                <a:ext cx="212186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876" y="5883334"/>
                <a:ext cx="2121863" cy="288477"/>
              </a:xfrm>
              <a:prstGeom prst="rect">
                <a:avLst/>
              </a:prstGeom>
              <a:blipFill>
                <a:blip r:embed="rId9"/>
                <a:stretch>
                  <a:fillRect l="-1149" t="-8511" r="-2011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57194" y="6352510"/>
                <a:ext cx="4367927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𝐿𝑖𝑛𝑒𝑎𝑟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194" y="6352510"/>
                <a:ext cx="4367927" cy="414537"/>
              </a:xfrm>
              <a:prstGeom prst="rect">
                <a:avLst/>
              </a:prstGeom>
              <a:blipFill>
                <a:blip r:embed="rId10"/>
                <a:stretch>
                  <a:fillRect l="-697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68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195657"/>
            <a:ext cx="6309934" cy="1740535"/>
            <a:chOff x="147436" y="3121559"/>
            <a:chExt cx="9890848" cy="272829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C0EC08-5944-E129-E0C1-5E7B9D17061D}"/>
                </a:ext>
              </a:extLst>
            </p:cNvPr>
            <p:cNvSpPr/>
            <p:nvPr/>
          </p:nvSpPr>
          <p:spPr>
            <a:xfrm>
              <a:off x="1712776" y="3121562"/>
              <a:ext cx="1045029" cy="10450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D1D7758-373C-D164-AA8F-8BF967FDA6B0}"/>
                    </a:ext>
                  </a:extLst>
                </p:cNvPr>
                <p:cNvSpPr txBox="1"/>
                <p:nvPr/>
              </p:nvSpPr>
              <p:spPr>
                <a:xfrm>
                  <a:off x="147436" y="3499834"/>
                  <a:ext cx="886397" cy="2884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D1D7758-373C-D164-AA8F-8BF967FDA6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436" y="3499834"/>
                  <a:ext cx="886397" cy="288477"/>
                </a:xfrm>
                <a:prstGeom prst="rect">
                  <a:avLst/>
                </a:prstGeom>
                <a:blipFill>
                  <a:blip r:embed="rId2"/>
                  <a:stretch>
                    <a:fillRect l="-15054" t="-13333" r="-60215" b="-7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2D28DFE-C5D9-E15A-6A17-A3B0D9EC6605}"/>
                </a:ext>
              </a:extLst>
            </p:cNvPr>
            <p:cNvSpPr/>
            <p:nvPr/>
          </p:nvSpPr>
          <p:spPr>
            <a:xfrm>
              <a:off x="3638187" y="3121560"/>
              <a:ext cx="1045029" cy="10450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A9B895-0977-A71B-D3FD-44751A6BC21A}"/>
                </a:ext>
              </a:extLst>
            </p:cNvPr>
            <p:cNvSpPr/>
            <p:nvPr/>
          </p:nvSpPr>
          <p:spPr>
            <a:xfrm>
              <a:off x="7489009" y="3121559"/>
              <a:ext cx="1045029" cy="10450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E427230-9E95-1EDF-9FEE-2D74370F34DB}"/>
                    </a:ext>
                  </a:extLst>
                </p:cNvPr>
                <p:cNvSpPr/>
                <p:nvPr/>
              </p:nvSpPr>
              <p:spPr>
                <a:xfrm>
                  <a:off x="2863758" y="3159848"/>
                  <a:ext cx="631840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E427230-9E95-1EDF-9FEE-2D74370F3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3758" y="3159848"/>
                  <a:ext cx="631840" cy="380810"/>
                </a:xfrm>
                <a:prstGeom prst="rect">
                  <a:avLst/>
                </a:prstGeom>
                <a:blipFill>
                  <a:blip r:embed="rId3"/>
                  <a:stretch>
                    <a:fillRect r="-40909" b="-4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C165594-9753-F56B-CB7B-2E6B3F0CCB4B}"/>
                    </a:ext>
                  </a:extLst>
                </p:cNvPr>
                <p:cNvSpPr/>
                <p:nvPr/>
              </p:nvSpPr>
              <p:spPr>
                <a:xfrm>
                  <a:off x="4807487" y="3155764"/>
                  <a:ext cx="631840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C165594-9753-F56B-CB7B-2E6B3F0CC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7487" y="3155764"/>
                  <a:ext cx="631840" cy="380810"/>
                </a:xfrm>
                <a:prstGeom prst="rect">
                  <a:avLst/>
                </a:prstGeom>
                <a:blipFill>
                  <a:blip r:embed="rId4"/>
                  <a:stretch>
                    <a:fillRect r="-39394" b="-4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56E074C-7151-04AD-FF57-EE590FC866B8}"/>
                    </a:ext>
                  </a:extLst>
                </p:cNvPr>
                <p:cNvSpPr/>
                <p:nvPr/>
              </p:nvSpPr>
              <p:spPr>
                <a:xfrm>
                  <a:off x="6740617" y="3151680"/>
                  <a:ext cx="1012523" cy="5969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56E074C-7151-04AD-FF57-EE590FC866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0617" y="3151680"/>
                  <a:ext cx="1012523" cy="5969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FB7C6B7-AA47-2D93-5F2E-E92A44B958E6}"/>
                    </a:ext>
                  </a:extLst>
                </p:cNvPr>
                <p:cNvSpPr/>
                <p:nvPr/>
              </p:nvSpPr>
              <p:spPr>
                <a:xfrm>
                  <a:off x="8681518" y="3159848"/>
                  <a:ext cx="1356766" cy="5969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FB7C6B7-AA47-2D93-5F2E-E92A44B958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1518" y="3159848"/>
                  <a:ext cx="1356766" cy="5969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1FC1316-A325-83AB-FC0C-6DDA171B3742}"/>
                </a:ext>
              </a:extLst>
            </p:cNvPr>
            <p:cNvCxnSpPr>
              <a:stCxn id="6" idx="3"/>
              <a:endCxn id="5" idx="2"/>
            </p:cNvCxnSpPr>
            <p:nvPr/>
          </p:nvCxnSpPr>
          <p:spPr>
            <a:xfrm>
              <a:off x="1033833" y="3644073"/>
              <a:ext cx="678943" cy="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E87E1AB-9FE8-E706-7090-314F6B93802F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 flipV="1">
              <a:off x="2757805" y="3644075"/>
              <a:ext cx="880382" cy="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2AFBEC9-6C99-387C-9690-942430295DD3}"/>
                </a:ext>
              </a:extLst>
            </p:cNvPr>
            <p:cNvCxnSpPr>
              <a:stCxn id="7" idx="6"/>
            </p:cNvCxnSpPr>
            <p:nvPr/>
          </p:nvCxnSpPr>
          <p:spPr>
            <a:xfrm>
              <a:off x="4683216" y="3644075"/>
              <a:ext cx="8803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D9C5093-A9D2-E2AB-7971-6DE9BC392E4A}"/>
                </a:ext>
              </a:extLst>
            </p:cNvPr>
            <p:cNvCxnSpPr>
              <a:endCxn id="8" idx="2"/>
            </p:cNvCxnSpPr>
            <p:nvPr/>
          </p:nvCxnSpPr>
          <p:spPr>
            <a:xfrm flipV="1">
              <a:off x="6608627" y="3644074"/>
              <a:ext cx="880382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F480828-E977-1F1F-AC23-E6D253B2257A}"/>
                </a:ext>
              </a:extLst>
            </p:cNvPr>
            <p:cNvCxnSpPr>
              <a:stCxn id="8" idx="6"/>
            </p:cNvCxnSpPr>
            <p:nvPr/>
          </p:nvCxnSpPr>
          <p:spPr>
            <a:xfrm>
              <a:off x="8534038" y="3644074"/>
              <a:ext cx="8803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9BE7523-C98C-2B13-CFEB-9D7967EA04DC}"/>
                </a:ext>
              </a:extLst>
            </p:cNvPr>
            <p:cNvCxnSpPr>
              <a:stCxn id="24" idx="0"/>
              <a:endCxn id="5" idx="4"/>
            </p:cNvCxnSpPr>
            <p:nvPr/>
          </p:nvCxnSpPr>
          <p:spPr>
            <a:xfrm flipV="1">
              <a:off x="2235152" y="4166591"/>
              <a:ext cx="139" cy="4598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F0B7F63-B3A3-211B-4D96-6BE311276F5E}"/>
                </a:ext>
              </a:extLst>
            </p:cNvPr>
            <p:cNvCxnSpPr>
              <a:stCxn id="26" idx="0"/>
              <a:endCxn id="7" idx="4"/>
            </p:cNvCxnSpPr>
            <p:nvPr/>
          </p:nvCxnSpPr>
          <p:spPr>
            <a:xfrm flipV="1">
              <a:off x="4160563" y="4166589"/>
              <a:ext cx="139" cy="4598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C53650C-BE8C-6A97-AA72-35A6D71D06C5}"/>
                </a:ext>
              </a:extLst>
            </p:cNvPr>
            <p:cNvCxnSpPr>
              <a:stCxn id="28" idx="0"/>
              <a:endCxn id="8" idx="4"/>
            </p:cNvCxnSpPr>
            <p:nvPr/>
          </p:nvCxnSpPr>
          <p:spPr>
            <a:xfrm flipH="1" flipV="1">
              <a:off x="8011524" y="4166588"/>
              <a:ext cx="15094" cy="4598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6B540BD-8536-FB72-18AD-D4DFC24F76FB}"/>
                    </a:ext>
                  </a:extLst>
                </p:cNvPr>
                <p:cNvSpPr/>
                <p:nvPr/>
              </p:nvSpPr>
              <p:spPr>
                <a:xfrm>
                  <a:off x="1658230" y="5480523"/>
                  <a:ext cx="11461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𝐵𝑂𝑆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6B540BD-8536-FB72-18AD-D4DFC24F76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8230" y="5480523"/>
                  <a:ext cx="1146148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45000" b="-43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0366470-0161-DFDB-548C-B42B32009686}"/>
                    </a:ext>
                  </a:extLst>
                </p:cNvPr>
                <p:cNvSpPr/>
                <p:nvPr/>
              </p:nvSpPr>
              <p:spPr>
                <a:xfrm>
                  <a:off x="7237427" y="5424892"/>
                  <a:ext cx="15783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=&lt;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𝐸𝑂𝑆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0366470-0161-DFDB-548C-B42B320096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7427" y="5424892"/>
                  <a:ext cx="157838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818" r="-48485" b="-7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6B540BD-8536-FB72-18AD-D4DFC24F76FB}"/>
                    </a:ext>
                  </a:extLst>
                </p:cNvPr>
                <p:cNvSpPr/>
                <p:nvPr/>
              </p:nvSpPr>
              <p:spPr>
                <a:xfrm>
                  <a:off x="3948816" y="5480521"/>
                  <a:ext cx="4237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6B540BD-8536-FB72-18AD-D4DFC24F76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816" y="5480521"/>
                  <a:ext cx="42377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6818" r="-22727" b="-7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ounded Rectangle 23"/>
            <p:cNvSpPr/>
            <p:nvPr/>
          </p:nvSpPr>
          <p:spPr>
            <a:xfrm>
              <a:off x="1577668" y="4626402"/>
              <a:ext cx="1314968" cy="45311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9BE7523-C98C-2B13-CFEB-9D7967EA04DC}"/>
                </a:ext>
              </a:extLst>
            </p:cNvPr>
            <p:cNvCxnSpPr>
              <a:stCxn id="21" idx="0"/>
              <a:endCxn id="24" idx="2"/>
            </p:cNvCxnSpPr>
            <p:nvPr/>
          </p:nvCxnSpPr>
          <p:spPr>
            <a:xfrm flipV="1">
              <a:off x="2231304" y="5079520"/>
              <a:ext cx="3848" cy="4010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3503079" y="4626402"/>
              <a:ext cx="1314968" cy="45311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F0B7F63-B3A3-211B-4D96-6BE311276F5E}"/>
                </a:ext>
              </a:extLst>
            </p:cNvPr>
            <p:cNvCxnSpPr>
              <a:stCxn id="23" idx="0"/>
              <a:endCxn id="26" idx="2"/>
            </p:cNvCxnSpPr>
            <p:nvPr/>
          </p:nvCxnSpPr>
          <p:spPr>
            <a:xfrm flipH="1" flipV="1">
              <a:off x="4160563" y="5079520"/>
              <a:ext cx="138" cy="4010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7369134" y="4626402"/>
              <a:ext cx="1314968" cy="45311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C53650C-BE8C-6A97-AA72-35A6D71D06C5}"/>
                </a:ext>
              </a:extLst>
            </p:cNvPr>
            <p:cNvCxnSpPr>
              <a:stCxn id="22" idx="0"/>
              <a:endCxn id="28" idx="2"/>
            </p:cNvCxnSpPr>
            <p:nvPr/>
          </p:nvCxnSpPr>
          <p:spPr>
            <a:xfrm flipV="1">
              <a:off x="8026618" y="5079520"/>
              <a:ext cx="0" cy="3453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5700534" y="4233416"/>
              <a:ext cx="714252" cy="163079"/>
              <a:chOff x="7523197" y="5486398"/>
              <a:chExt cx="996931" cy="22762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523197" y="5486400"/>
                <a:ext cx="227619" cy="2276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907853" y="5486399"/>
                <a:ext cx="227619" cy="2276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8292509" y="5486398"/>
                <a:ext cx="227619" cy="2276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93C0EC08-5944-E129-E0C1-5E7B9D17061D}"/>
              </a:ext>
            </a:extLst>
          </p:cNvPr>
          <p:cNvSpPr/>
          <p:nvPr/>
        </p:nvSpPr>
        <p:spPr>
          <a:xfrm>
            <a:off x="7052207" y="3435549"/>
            <a:ext cx="666684" cy="6666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2D28DFE-C5D9-E15A-6A17-A3B0D9EC6605}"/>
              </a:ext>
            </a:extLst>
          </p:cNvPr>
          <p:cNvSpPr/>
          <p:nvPr/>
        </p:nvSpPr>
        <p:spPr>
          <a:xfrm>
            <a:off x="8280537" y="3435548"/>
            <a:ext cx="666684" cy="6666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A9B895-0977-A71B-D3FD-44751A6BC21A}"/>
              </a:ext>
            </a:extLst>
          </p:cNvPr>
          <p:cNvSpPr/>
          <p:nvPr/>
        </p:nvSpPr>
        <p:spPr>
          <a:xfrm>
            <a:off x="10737196" y="3435547"/>
            <a:ext cx="666684" cy="6666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7786484" y="3459974"/>
                <a:ext cx="641458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484" y="3459974"/>
                <a:ext cx="641458" cy="380810"/>
              </a:xfrm>
              <a:prstGeom prst="rect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C165594-9753-F56B-CB7B-2E6B3F0CCB4B}"/>
                  </a:ext>
                </a:extLst>
              </p:cNvPr>
              <p:cNvSpPr/>
              <p:nvPr/>
            </p:nvSpPr>
            <p:spPr>
              <a:xfrm>
                <a:off x="9026500" y="3457368"/>
                <a:ext cx="641458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C165594-9753-F56B-CB7B-2E6B3F0CC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500" y="3457368"/>
                <a:ext cx="641458" cy="380810"/>
              </a:xfrm>
              <a:prstGeom prst="rect">
                <a:avLst/>
              </a:prstGeom>
              <a:blipFill>
                <a:blip r:embed="rId11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56E074C-7151-04AD-FF57-EE590FC866B8}"/>
                  </a:ext>
                </a:extLst>
              </p:cNvPr>
              <p:cNvSpPr/>
              <p:nvPr/>
            </p:nvSpPr>
            <p:spPr>
              <a:xfrm>
                <a:off x="10259754" y="3454763"/>
                <a:ext cx="70365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56E074C-7151-04AD-FF57-EE590FC86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754" y="3454763"/>
                <a:ext cx="703654" cy="380810"/>
              </a:xfrm>
              <a:prstGeom prst="rect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FB7C6B7-AA47-2D93-5F2E-E92A44B958E6}"/>
                  </a:ext>
                </a:extLst>
              </p:cNvPr>
              <p:cNvSpPr/>
              <p:nvPr/>
            </p:nvSpPr>
            <p:spPr>
              <a:xfrm>
                <a:off x="11497964" y="3459974"/>
                <a:ext cx="923266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FB7C6B7-AA47-2D93-5F2E-E92A44B95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7964" y="3459974"/>
                <a:ext cx="923266" cy="380810"/>
              </a:xfrm>
              <a:prstGeom prst="rect">
                <a:avLst/>
              </a:prstGeom>
              <a:blipFill>
                <a:blip r:embed="rId1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E87E1AB-9FE8-E706-7090-314F6B93802F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 flipV="1">
            <a:off x="7718891" y="3768890"/>
            <a:ext cx="56164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AFBEC9-6C99-387C-9690-942430295DD3}"/>
              </a:ext>
            </a:extLst>
          </p:cNvPr>
          <p:cNvCxnSpPr>
            <a:stCxn id="36" idx="6"/>
          </p:cNvCxnSpPr>
          <p:nvPr/>
        </p:nvCxnSpPr>
        <p:spPr>
          <a:xfrm>
            <a:off x="8947220" y="3768890"/>
            <a:ext cx="5616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9C5093-A9D2-E2AB-7971-6DE9BC392E4A}"/>
              </a:ext>
            </a:extLst>
          </p:cNvPr>
          <p:cNvCxnSpPr>
            <a:endCxn id="37" idx="2"/>
          </p:cNvCxnSpPr>
          <p:nvPr/>
        </p:nvCxnSpPr>
        <p:spPr>
          <a:xfrm flipV="1">
            <a:off x="10175550" y="3768889"/>
            <a:ext cx="56164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F480828-E977-1F1F-AC23-E6D253B2257A}"/>
              </a:ext>
            </a:extLst>
          </p:cNvPr>
          <p:cNvCxnSpPr>
            <a:stCxn id="37" idx="6"/>
          </p:cNvCxnSpPr>
          <p:nvPr/>
        </p:nvCxnSpPr>
        <p:spPr>
          <a:xfrm>
            <a:off x="11403879" y="3768889"/>
            <a:ext cx="5616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53" idx="0"/>
            <a:endCxn id="35" idx="4"/>
          </p:cNvCxnSpPr>
          <p:nvPr/>
        </p:nvCxnSpPr>
        <p:spPr>
          <a:xfrm flipV="1">
            <a:off x="7385461" y="4102232"/>
            <a:ext cx="89" cy="293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0B7F63-B3A3-211B-4D96-6BE311276F5E}"/>
              </a:ext>
            </a:extLst>
          </p:cNvPr>
          <p:cNvCxnSpPr>
            <a:stCxn id="55" idx="0"/>
            <a:endCxn id="36" idx="4"/>
          </p:cNvCxnSpPr>
          <p:nvPr/>
        </p:nvCxnSpPr>
        <p:spPr>
          <a:xfrm flipV="1">
            <a:off x="8613790" y="4102231"/>
            <a:ext cx="89" cy="293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C53650C-BE8C-6A97-AA72-35A6D71D06C5}"/>
              </a:ext>
            </a:extLst>
          </p:cNvPr>
          <p:cNvCxnSpPr>
            <a:stCxn id="57" idx="0"/>
            <a:endCxn id="37" idx="4"/>
          </p:cNvCxnSpPr>
          <p:nvPr/>
        </p:nvCxnSpPr>
        <p:spPr>
          <a:xfrm flipH="1" flipV="1">
            <a:off x="11070538" y="4102230"/>
            <a:ext cx="9629" cy="293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6B540BD-8536-FB72-18AD-D4DFC24F76FB}"/>
                  </a:ext>
                </a:extLst>
              </p:cNvPr>
              <p:cNvSpPr/>
              <p:nvPr/>
            </p:nvSpPr>
            <p:spPr>
              <a:xfrm>
                <a:off x="6805489" y="4940464"/>
                <a:ext cx="1146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𝐵𝑂𝑆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6B540BD-8536-FB72-18AD-D4DFC24F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489" y="4940464"/>
                <a:ext cx="114614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0366470-0161-DFDB-548C-B42B32009686}"/>
                  </a:ext>
                </a:extLst>
              </p:cNvPr>
              <p:cNvSpPr/>
              <p:nvPr/>
            </p:nvSpPr>
            <p:spPr>
              <a:xfrm>
                <a:off x="10258825" y="4904974"/>
                <a:ext cx="1654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𝐸𝑂𝑆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0366470-0161-DFDB-548C-B42B32009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8825" y="4904974"/>
                <a:ext cx="165423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6B540BD-8536-FB72-18AD-D4DFC24F76FB}"/>
                  </a:ext>
                </a:extLst>
              </p:cNvPr>
              <p:cNvSpPr/>
              <p:nvPr/>
            </p:nvSpPr>
            <p:spPr>
              <a:xfrm>
                <a:off x="8384520" y="4940463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6B540BD-8536-FB72-18AD-D4DFC24F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520" y="4940463"/>
                <a:ext cx="44666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ounded Rectangle 52"/>
          <p:cNvSpPr/>
          <p:nvPr/>
        </p:nvSpPr>
        <p:spPr>
          <a:xfrm>
            <a:off x="6966014" y="4395572"/>
            <a:ext cx="838893" cy="28907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50" idx="0"/>
            <a:endCxn id="53" idx="2"/>
          </p:cNvCxnSpPr>
          <p:nvPr/>
        </p:nvCxnSpPr>
        <p:spPr>
          <a:xfrm flipV="1">
            <a:off x="7378563" y="4684642"/>
            <a:ext cx="6898" cy="255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8194344" y="4395572"/>
            <a:ext cx="838893" cy="28907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F0B7F63-B3A3-211B-4D96-6BE311276F5E}"/>
              </a:ext>
            </a:extLst>
          </p:cNvPr>
          <p:cNvCxnSpPr>
            <a:stCxn id="52" idx="0"/>
            <a:endCxn id="55" idx="2"/>
          </p:cNvCxnSpPr>
          <p:nvPr/>
        </p:nvCxnSpPr>
        <p:spPr>
          <a:xfrm flipV="1">
            <a:off x="8607852" y="4684642"/>
            <a:ext cx="5940" cy="255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10660721" y="4395572"/>
            <a:ext cx="838893" cy="28907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C53650C-BE8C-6A97-AA72-35A6D71D06C5}"/>
              </a:ext>
            </a:extLst>
          </p:cNvPr>
          <p:cNvCxnSpPr>
            <a:stCxn id="51" idx="0"/>
            <a:endCxn id="57" idx="2"/>
          </p:cNvCxnSpPr>
          <p:nvPr/>
        </p:nvCxnSpPr>
        <p:spPr>
          <a:xfrm flipH="1" flipV="1">
            <a:off x="11080168" y="4684642"/>
            <a:ext cx="5775" cy="220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9596226" y="4144864"/>
            <a:ext cx="455662" cy="104037"/>
            <a:chOff x="7523197" y="5486398"/>
            <a:chExt cx="996931" cy="227621"/>
          </a:xfrm>
        </p:grpSpPr>
        <p:sp>
          <p:nvSpPr>
            <p:cNvPr id="60" name="Oval 59"/>
            <p:cNvSpPr/>
            <p:nvPr/>
          </p:nvSpPr>
          <p:spPr>
            <a:xfrm>
              <a:off x="7523197" y="5486400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907853" y="5486399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8292509" y="5486398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38" idx="0"/>
            <a:endCxn id="116" idx="2"/>
          </p:cNvCxnSpPr>
          <p:nvPr/>
        </p:nvCxnSpPr>
        <p:spPr>
          <a:xfrm flipH="1" flipV="1">
            <a:off x="2273944" y="1848849"/>
            <a:ext cx="5833269" cy="1611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1531943" y="139442"/>
                <a:ext cx="14827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943" y="139442"/>
                <a:ext cx="1482714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3939589" y="139442"/>
                <a:ext cx="14880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589" y="139442"/>
                <a:ext cx="1488036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9840738" y="139442"/>
                <a:ext cx="20516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738" y="139442"/>
                <a:ext cx="2051652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5723050" y="3578483"/>
                <a:ext cx="1080680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050" y="3578483"/>
                <a:ext cx="1080680" cy="380810"/>
              </a:xfrm>
              <a:prstGeom prst="rect">
                <a:avLst/>
              </a:prstGeom>
              <a:blipFill>
                <a:blip r:embed="rId20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E87E1AB-9FE8-E706-7090-314F6B93802F}"/>
              </a:ext>
            </a:extLst>
          </p:cNvPr>
          <p:cNvCxnSpPr>
            <a:stCxn id="110" idx="3"/>
            <a:endCxn id="35" idx="2"/>
          </p:cNvCxnSpPr>
          <p:nvPr/>
        </p:nvCxnSpPr>
        <p:spPr>
          <a:xfrm>
            <a:off x="6803730" y="3768888"/>
            <a:ext cx="248477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1594730" y="1380755"/>
            <a:ext cx="1358427" cy="46809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CrossAttn</a:t>
            </a:r>
            <a:endParaRPr lang="en-US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12" idx="0"/>
            <a:endCxn id="116" idx="2"/>
          </p:cNvCxnSpPr>
          <p:nvPr/>
        </p:nvCxnSpPr>
        <p:spPr>
          <a:xfrm flipH="1" flipV="1">
            <a:off x="2273944" y="1848849"/>
            <a:ext cx="3603211" cy="2371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11" idx="0"/>
            <a:endCxn id="116" idx="2"/>
          </p:cNvCxnSpPr>
          <p:nvPr/>
        </p:nvCxnSpPr>
        <p:spPr>
          <a:xfrm flipH="1" flipV="1">
            <a:off x="2273944" y="1848849"/>
            <a:ext cx="2255194" cy="236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10" idx="0"/>
            <a:endCxn id="116" idx="2"/>
          </p:cNvCxnSpPr>
          <p:nvPr/>
        </p:nvCxnSpPr>
        <p:spPr>
          <a:xfrm flipH="1" flipV="1">
            <a:off x="2273944" y="1848849"/>
            <a:ext cx="900511" cy="2368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9" idx="0"/>
            <a:endCxn id="116" idx="2"/>
          </p:cNvCxnSpPr>
          <p:nvPr/>
        </p:nvCxnSpPr>
        <p:spPr>
          <a:xfrm flipV="1">
            <a:off x="1934440" y="1848849"/>
            <a:ext cx="339504" cy="2371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4004393" y="1371147"/>
            <a:ext cx="1358427" cy="46809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CrossAttn</a:t>
            </a:r>
            <a:endParaRPr lang="en-US" dirty="0"/>
          </a:p>
        </p:txBody>
      </p:sp>
      <p:sp>
        <p:nvSpPr>
          <p:cNvPr id="148" name="Rounded Rectangle 147"/>
          <p:cNvSpPr/>
          <p:nvPr/>
        </p:nvSpPr>
        <p:spPr>
          <a:xfrm>
            <a:off x="10199273" y="1380755"/>
            <a:ext cx="1358427" cy="46809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CrossAttn</a:t>
            </a:r>
            <a:endParaRPr lang="en-US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9" idx="0"/>
            <a:endCxn id="147" idx="2"/>
          </p:cNvCxnSpPr>
          <p:nvPr/>
        </p:nvCxnSpPr>
        <p:spPr>
          <a:xfrm flipV="1">
            <a:off x="1934440" y="1839241"/>
            <a:ext cx="2749167" cy="23808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10" idx="0"/>
            <a:endCxn id="147" idx="2"/>
          </p:cNvCxnSpPr>
          <p:nvPr/>
        </p:nvCxnSpPr>
        <p:spPr>
          <a:xfrm flipV="1">
            <a:off x="3174455" y="1839241"/>
            <a:ext cx="1509152" cy="2378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11" idx="0"/>
            <a:endCxn id="147" idx="2"/>
          </p:cNvCxnSpPr>
          <p:nvPr/>
        </p:nvCxnSpPr>
        <p:spPr>
          <a:xfrm flipV="1">
            <a:off x="4529138" y="1839241"/>
            <a:ext cx="154469" cy="23756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12" idx="0"/>
            <a:endCxn id="147" idx="2"/>
          </p:cNvCxnSpPr>
          <p:nvPr/>
        </p:nvCxnSpPr>
        <p:spPr>
          <a:xfrm flipH="1" flipV="1">
            <a:off x="4683607" y="1839241"/>
            <a:ext cx="1193548" cy="23808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39" idx="0"/>
            <a:endCxn id="147" idx="2"/>
          </p:cNvCxnSpPr>
          <p:nvPr/>
        </p:nvCxnSpPr>
        <p:spPr>
          <a:xfrm flipH="1" flipV="1">
            <a:off x="4683607" y="1839241"/>
            <a:ext cx="4663622" cy="1618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41" idx="0"/>
            <a:endCxn id="148" idx="2"/>
          </p:cNvCxnSpPr>
          <p:nvPr/>
        </p:nvCxnSpPr>
        <p:spPr>
          <a:xfrm flipH="1" flipV="1">
            <a:off x="10878487" y="1848849"/>
            <a:ext cx="1081110" cy="1611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12" idx="0"/>
            <a:endCxn id="148" idx="2"/>
          </p:cNvCxnSpPr>
          <p:nvPr/>
        </p:nvCxnSpPr>
        <p:spPr>
          <a:xfrm flipV="1">
            <a:off x="5877155" y="1848849"/>
            <a:ext cx="5001332" cy="2371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11" idx="0"/>
            <a:endCxn id="148" idx="2"/>
          </p:cNvCxnSpPr>
          <p:nvPr/>
        </p:nvCxnSpPr>
        <p:spPr>
          <a:xfrm flipV="1">
            <a:off x="4529138" y="1848849"/>
            <a:ext cx="6349349" cy="236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10" idx="0"/>
            <a:endCxn id="148" idx="2"/>
          </p:cNvCxnSpPr>
          <p:nvPr/>
        </p:nvCxnSpPr>
        <p:spPr>
          <a:xfrm flipV="1">
            <a:off x="3174455" y="1848849"/>
            <a:ext cx="7704032" cy="2368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9" idx="0"/>
            <a:endCxn id="148" idx="2"/>
          </p:cNvCxnSpPr>
          <p:nvPr/>
        </p:nvCxnSpPr>
        <p:spPr>
          <a:xfrm flipV="1">
            <a:off x="1934440" y="1848849"/>
            <a:ext cx="8944047" cy="2371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1" name="Rounded Rectangle 180"/>
          <p:cNvSpPr/>
          <p:nvPr/>
        </p:nvSpPr>
        <p:spPr>
          <a:xfrm>
            <a:off x="1594729" y="726284"/>
            <a:ext cx="1358427" cy="4680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Lin.Softmax</a:t>
            </a:r>
            <a:endParaRPr lang="en-US" dirty="0"/>
          </a:p>
        </p:txBody>
      </p:sp>
      <p:sp>
        <p:nvSpPr>
          <p:cNvPr id="182" name="Rounded Rectangle 181"/>
          <p:cNvSpPr/>
          <p:nvPr/>
        </p:nvSpPr>
        <p:spPr>
          <a:xfrm>
            <a:off x="4002223" y="726284"/>
            <a:ext cx="1358427" cy="4680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Lin.Softmax</a:t>
            </a:r>
            <a:endParaRPr lang="en-US" dirty="0"/>
          </a:p>
        </p:txBody>
      </p:sp>
      <p:sp>
        <p:nvSpPr>
          <p:cNvPr id="183" name="Rounded Rectangle 182"/>
          <p:cNvSpPr/>
          <p:nvPr/>
        </p:nvSpPr>
        <p:spPr>
          <a:xfrm>
            <a:off x="10193470" y="730534"/>
            <a:ext cx="1358427" cy="4680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Lin.Softmax</a:t>
            </a:r>
            <a:endParaRPr lang="en-US" dirty="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116" idx="0"/>
            <a:endCxn id="181" idx="2"/>
          </p:cNvCxnSpPr>
          <p:nvPr/>
        </p:nvCxnSpPr>
        <p:spPr>
          <a:xfrm flipH="1" flipV="1">
            <a:off x="2273943" y="1194378"/>
            <a:ext cx="1" cy="186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147" idx="0"/>
            <a:endCxn id="182" idx="2"/>
          </p:cNvCxnSpPr>
          <p:nvPr/>
        </p:nvCxnSpPr>
        <p:spPr>
          <a:xfrm flipH="1" flipV="1">
            <a:off x="4681437" y="1194378"/>
            <a:ext cx="2170" cy="176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148" idx="0"/>
            <a:endCxn id="183" idx="2"/>
          </p:cNvCxnSpPr>
          <p:nvPr/>
        </p:nvCxnSpPr>
        <p:spPr>
          <a:xfrm flipH="1" flipV="1">
            <a:off x="10872684" y="1198628"/>
            <a:ext cx="5803" cy="182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183" idx="0"/>
            <a:endCxn id="67" idx="2"/>
          </p:cNvCxnSpPr>
          <p:nvPr/>
        </p:nvCxnSpPr>
        <p:spPr>
          <a:xfrm flipH="1" flipV="1">
            <a:off x="10866564" y="508774"/>
            <a:ext cx="6120" cy="221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182" idx="0"/>
            <a:endCxn id="65" idx="2"/>
          </p:cNvCxnSpPr>
          <p:nvPr/>
        </p:nvCxnSpPr>
        <p:spPr>
          <a:xfrm flipV="1">
            <a:off x="4681437" y="508774"/>
            <a:ext cx="2170" cy="217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stCxn id="181" idx="0"/>
            <a:endCxn id="64" idx="2"/>
          </p:cNvCxnSpPr>
          <p:nvPr/>
        </p:nvCxnSpPr>
        <p:spPr>
          <a:xfrm flipH="1" flipV="1">
            <a:off x="2273300" y="508774"/>
            <a:ext cx="643" cy="217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69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/>
      <p:bldP spid="50" grpId="0"/>
      <p:bldP spid="51" grpId="0"/>
      <p:bldP spid="52" grpId="0"/>
      <p:bldP spid="53" grpId="0" animBg="1"/>
      <p:bldP spid="55" grpId="0" animBg="1"/>
      <p:bldP spid="57" grpId="0" animBg="1"/>
      <p:bldP spid="64" grpId="0"/>
      <p:bldP spid="65" grpId="0"/>
      <p:bldP spid="67" grpId="0"/>
      <p:bldP spid="110" grpId="0"/>
      <p:bldP spid="116" grpId="0" animBg="1"/>
      <p:bldP spid="147" grpId="0" animBg="1"/>
      <p:bldP spid="148" grpId="0" animBg="1"/>
      <p:bldP spid="181" grpId="0" animBg="1"/>
      <p:bldP spid="182" grpId="0" animBg="1"/>
      <p:bldP spid="1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Self-Attention: Transformers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</a:t>
            </a:r>
          </a:p>
          <a:p>
            <a:pPr lvl="1"/>
            <a:r>
              <a:rPr lang="en-US" dirty="0"/>
              <a:t>Attention is not only useful for linking source and target sides</a:t>
            </a:r>
          </a:p>
          <a:p>
            <a:pPr lvl="1"/>
            <a:r>
              <a:rPr lang="en-US" dirty="0"/>
              <a:t>Attention can itself transform a sequence into another sequence</a:t>
            </a:r>
          </a:p>
          <a:p>
            <a:pPr lvl="2"/>
            <a:r>
              <a:rPr lang="en-US" dirty="0"/>
              <a:t>Output sequence has the same length as the input sequence</a:t>
            </a:r>
          </a:p>
          <a:p>
            <a:endParaRPr lang="en-US" dirty="0"/>
          </a:p>
          <a:p>
            <a:r>
              <a:rPr lang="en-US" dirty="0"/>
              <a:t>Drop in replacement for RNNs!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Turns out self-attention is better for long-distance dependencies</a:t>
            </a:r>
          </a:p>
          <a:p>
            <a:pPr lvl="2"/>
            <a:r>
              <a:rPr lang="en-US" dirty="0"/>
              <a:t>However, knows nothing about word order!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72498" y="4416328"/>
                <a:ext cx="568681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𝑆𝑒𝑙𝑓𝐴𝑡𝑡𝑒𝑛𝑡𝑖𝑜𝑛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𝐶𝑟𝑜𝑠𝑠𝐴𝑡𝑡𝑒𝑛𝑡𝑖𝑜𝑛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498" y="4416328"/>
                <a:ext cx="5686813" cy="617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07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929</Words>
  <Application>Microsoft Macintosh PowerPoint</Application>
  <PresentationFormat>Widescreen</PresentationFormat>
  <Paragraphs>304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Neural Machine Translation II</vt:lpstr>
      <vt:lpstr>Getting More Context</vt:lpstr>
      <vt:lpstr>Common Operations</vt:lpstr>
      <vt:lpstr>RNNs</vt:lpstr>
      <vt:lpstr>RNNs</vt:lpstr>
      <vt:lpstr>RNNs - Decoder</vt:lpstr>
      <vt:lpstr>RNNs - Decoder</vt:lpstr>
      <vt:lpstr>PowerPoint Presentation</vt:lpstr>
      <vt:lpstr>Self-Attention: Transformers</vt:lpstr>
      <vt:lpstr>Giving Self-Attention Time</vt:lpstr>
      <vt:lpstr>Encoder</vt:lpstr>
      <vt:lpstr>Decoder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Machine Translation II</dc:title>
  <dc:creator>andrew</dc:creator>
  <cp:lastModifiedBy>Chen, Ziye</cp:lastModifiedBy>
  <cp:revision>24</cp:revision>
  <dcterms:created xsi:type="dcterms:W3CDTF">2024-10-06T17:13:12Z</dcterms:created>
  <dcterms:modified xsi:type="dcterms:W3CDTF">2024-10-15T19:36:38Z</dcterms:modified>
</cp:coreProperties>
</file>