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345C-AD8C-474E-BCAB-17F3525BA8B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2838-3A02-4B70-9190-6C4AEA20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Morphology &amp; Structure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Context Free Grammar (CFG) is more powerful than automata</a:t>
                </a:r>
              </a:p>
              <a:p>
                <a:pPr lvl="1"/>
                <a:r>
                  <a:rPr lang="en-US" dirty="0" smtClean="0"/>
                  <a:t>Used in compilers a lot (called Backus-Naur Form)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𝑎𝑆𝑏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to generate?</a:t>
                </a:r>
              </a:p>
              <a:p>
                <a:pPr lvl="1"/>
                <a:r>
                  <a:rPr lang="en-US" dirty="0" smtClean="0"/>
                  <a:t>One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nonterminal</a:t>
                </a:r>
                <a:r>
                  <a:rPr lang="en-US" dirty="0" smtClean="0"/>
                  <a:t> is the start symbol</a:t>
                </a:r>
              </a:p>
              <a:p>
                <a:pPr lvl="1"/>
                <a:r>
                  <a:rPr lang="en-US" dirty="0" smtClean="0"/>
                  <a:t>Choose a rule for that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nonterminal</a:t>
                </a:r>
                <a:r>
                  <a:rPr lang="en-US" dirty="0" smtClean="0"/>
                  <a:t> and apply it (i.e. replace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nonterminal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Repeat until no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nonterminals</a:t>
                </a:r>
                <a:r>
                  <a:rPr lang="en-US" dirty="0" smtClean="0"/>
                  <a:t> are in your string!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802252" y="3671888"/>
            <a:ext cx="2463800" cy="808805"/>
            <a:chOff x="2815167" y="4001294"/>
            <a:chExt cx="2463800" cy="808805"/>
          </a:xfrm>
        </p:grpSpPr>
        <p:sp>
          <p:nvSpPr>
            <p:cNvPr id="5" name="TextBox 4"/>
            <p:cNvSpPr txBox="1"/>
            <p:nvPr/>
          </p:nvSpPr>
          <p:spPr>
            <a:xfrm>
              <a:off x="2815167" y="4440767"/>
              <a:ext cx="2091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Nonterminal symbol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V="1">
              <a:off x="3860902" y="4001294"/>
              <a:ext cx="1418065" cy="4394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45200" y="2605089"/>
            <a:ext cx="2924701" cy="1040605"/>
            <a:chOff x="6079067" y="2926028"/>
            <a:chExt cx="2924701" cy="1040605"/>
          </a:xfrm>
        </p:grpSpPr>
        <p:grpSp>
          <p:nvGrpSpPr>
            <p:cNvPr id="9" name="Group 8"/>
            <p:cNvGrpSpPr/>
            <p:nvPr/>
          </p:nvGrpSpPr>
          <p:grpSpPr>
            <a:xfrm>
              <a:off x="6438900" y="2926028"/>
              <a:ext cx="2564868" cy="1040605"/>
              <a:chOff x="2260600" y="4124061"/>
              <a:chExt cx="2564868" cy="104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107369" y="4124061"/>
                <a:ext cx="1718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T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erminal symbol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2260600" y="4493393"/>
                <a:ext cx="1705819" cy="67127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 flipH="1">
              <a:off x="6079067" y="3295360"/>
              <a:ext cx="2065652" cy="56544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9931492" y="230188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492" y="230188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804565" y="549791"/>
                <a:ext cx="61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65" y="549791"/>
                <a:ext cx="617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804564" y="897916"/>
                <a:ext cx="871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𝑎𝑎𝑆𝑏𝑏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64" y="897916"/>
                <a:ext cx="871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804564" y="1217519"/>
                <a:ext cx="1124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𝑎𝑎𝑎𝑆𝑏𝑏𝑏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64" y="1217519"/>
                <a:ext cx="11242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9804564" y="1515915"/>
                <a:ext cx="1002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𝑎𝑎𝑎𝑏𝑏𝑏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64" y="1515915"/>
                <a:ext cx="10024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7874843" y="-45814"/>
                <a:ext cx="4362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How would this grammar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𝑎𝑎𝑎𝑏𝑏𝑏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43" y="-45814"/>
                <a:ext cx="4362541" cy="369332"/>
              </a:xfrm>
              <a:prstGeom prst="rect">
                <a:avLst/>
              </a:prstGeom>
              <a:blipFill>
                <a:blip r:embed="rId8"/>
                <a:stretch>
                  <a:fillRect l="-1259" t="-8197" r="-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9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6908"/>
              </a:xfrm>
            </p:spPr>
            <p:txBody>
              <a:bodyPr/>
              <a:lstStyle/>
              <a:p>
                <a:r>
                  <a:rPr lang="en-US" dirty="0" smtClean="0"/>
                  <a:t>Formally a CFG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a set of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nonterminal</a:t>
                </a:r>
                <a:r>
                  <a:rPr lang="en-US" dirty="0" smtClean="0"/>
                  <a:t>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set of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terminal</a:t>
                </a:r>
                <a:r>
                  <a:rPr lang="en-US" dirty="0" smtClean="0"/>
                  <a:t>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a set of rules (also called productions)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a distinguished start symbol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nonterminal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𝛼𝛽𝛾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is the reflexive, transitive closure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language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6908"/>
              </a:xfrm>
              <a:blipFill>
                <a:blip r:embed="rId2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Trees with a CFG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6908"/>
              </a:xfrm>
            </p:spPr>
            <p:txBody>
              <a:bodyPr/>
              <a:lstStyle/>
              <a:p>
                <a:r>
                  <a:rPr lang="en-US" dirty="0" smtClean="0"/>
                  <a:t>Whenever we pick a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Instead of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Make the symbols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children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Called a parse tree/syntactic analyses tree/phase-structure tree</a:t>
                </a:r>
              </a:p>
              <a:p>
                <a:r>
                  <a:rPr lang="en-US" dirty="0" smtClean="0"/>
                  <a:t>Trouble</a:t>
                </a:r>
              </a:p>
              <a:p>
                <a:pPr lvl="1"/>
                <a:r>
                  <a:rPr lang="en-US" dirty="0" smtClean="0"/>
                  <a:t>Each subtree is supposed to have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meaning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smtClean="0"/>
                  <a:t>There are potentially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multiple trees </a:t>
                </a:r>
                <a:r>
                  <a:rPr lang="en-US" dirty="0" smtClean="0"/>
                  <a:t>that can generate the same sentence!</a:t>
                </a:r>
              </a:p>
              <a:p>
                <a:pPr lvl="1"/>
                <a:r>
                  <a:rPr lang="en-US" dirty="0" smtClean="0"/>
                  <a:t>Parse trees have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ambiguity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6908"/>
              </a:xfrm>
              <a:blipFill>
                <a:blip r:embed="rId2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CFGs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5" y="1690688"/>
            <a:ext cx="3691220" cy="4654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0680" y="1690688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flies like an arrow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0680" y="2060020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flies like a banana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56" y="278974"/>
            <a:ext cx="2342918" cy="2823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227" y="278975"/>
            <a:ext cx="2365790" cy="2245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268" y="3717291"/>
            <a:ext cx="2398707" cy="2388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720" y="3757692"/>
            <a:ext cx="2376712" cy="2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Remove Ambiguity?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probabilities to productions</a:t>
            </a:r>
          </a:p>
          <a:p>
            <a:pPr lvl="1"/>
            <a:r>
              <a:rPr lang="en-US" dirty="0" smtClean="0"/>
              <a:t>Therefore parse trees have probability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 the most probable parse tree</a:t>
            </a:r>
          </a:p>
          <a:p>
            <a:endParaRPr lang="en-US" dirty="0"/>
          </a:p>
          <a:p>
            <a:r>
              <a:rPr lang="en-US" dirty="0" smtClean="0"/>
              <a:t>What if I don’t know the production probabilities?</a:t>
            </a:r>
          </a:p>
          <a:p>
            <a:pPr lvl="1"/>
            <a:r>
              <a:rPr lang="en-US" dirty="0" smtClean="0"/>
              <a:t>Learn them from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CFGs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Every production has a weight attached to it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Weight of a tree is the product of the weights of the rules used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CFGs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2427"/>
            <a:ext cx="3677920" cy="4138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37" y="1635759"/>
            <a:ext cx="7213463" cy="4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CFGs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group together the productions with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same LHS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 weights of these productions form a probability distribution!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PCFG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consistent</a:t>
                </a:r>
                <a:r>
                  <a:rPr lang="en-US" dirty="0" smtClean="0"/>
                  <a:t> if the probabilities of all parse trees sum to 1</a:t>
                </a:r>
              </a:p>
              <a:p>
                <a:pPr lvl="1"/>
                <a:r>
                  <a:rPr lang="en-US" dirty="0" smtClean="0"/>
                  <a:t>Aren’t all PCFGs consistent?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the total weight of trees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  <a:blipFill>
                <a:blip r:embed="rId2"/>
                <a:stretch>
                  <a:fillRect l="-1043" t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78320" y="82411"/>
                <a:ext cx="3086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must be a fixed point: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320" y="82411"/>
                <a:ext cx="3086871" cy="276999"/>
              </a:xfrm>
              <a:prstGeom prst="rect">
                <a:avLst/>
              </a:prstGeom>
              <a:blipFill>
                <a:blip r:embed="rId3"/>
                <a:stretch>
                  <a:fillRect l="-2761" t="-28889" r="-41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57857" y="417209"/>
                <a:ext cx="256980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57" y="417209"/>
                <a:ext cx="256980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680288" y="494346"/>
                <a:ext cx="2569806" cy="458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288" y="494346"/>
                <a:ext cx="2569806" cy="458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66840" y="952805"/>
                <a:ext cx="354186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952805"/>
                <a:ext cx="3541867" cy="484941"/>
              </a:xfrm>
              <a:prstGeom prst="rect">
                <a:avLst/>
              </a:prstGeom>
              <a:blipFill>
                <a:blip r:embed="rId6"/>
                <a:stretch>
                  <a:fillRect l="-154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49425" y="1375150"/>
                <a:ext cx="1976695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 limit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5" y="1375150"/>
                <a:ext cx="1976695" cy="484941"/>
              </a:xfrm>
              <a:prstGeom prst="rect">
                <a:avLst/>
              </a:prstGeom>
              <a:blipFill>
                <a:blip r:embed="rId7"/>
                <a:stretch>
                  <a:fillRect l="-246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Categories of words</a:t>
            </a:r>
          </a:p>
          <a:p>
            <a:pPr lvl="1"/>
            <a:r>
              <a:rPr lang="en-US" dirty="0" smtClean="0"/>
              <a:t>In principle substitutable for one another in a sentence</a:t>
            </a:r>
          </a:p>
          <a:p>
            <a:pPr lvl="1"/>
            <a:r>
              <a:rPr lang="en-US" dirty="0" smtClean="0"/>
              <a:t>First level of syntactic structure</a:t>
            </a:r>
          </a:p>
          <a:p>
            <a:endParaRPr lang="en-US" dirty="0" smtClean="0"/>
          </a:p>
          <a:p>
            <a:r>
              <a:rPr lang="en-US" dirty="0" smtClean="0"/>
              <a:t>Although many words have unique POS tag</a:t>
            </a:r>
          </a:p>
          <a:p>
            <a:pPr lvl="1"/>
            <a:r>
              <a:rPr lang="en-US" dirty="0" smtClean="0"/>
              <a:t>Some words are ambiguous</a:t>
            </a:r>
          </a:p>
          <a:p>
            <a:pPr lvl="2"/>
            <a:r>
              <a:rPr lang="en-US" dirty="0" smtClean="0"/>
              <a:t>Ex: short</a:t>
            </a:r>
          </a:p>
          <a:p>
            <a:pPr lvl="3"/>
            <a:r>
              <a:rPr lang="en-US" dirty="0" smtClean="0"/>
              <a:t>Can be an adjective</a:t>
            </a:r>
          </a:p>
          <a:p>
            <a:pPr lvl="3"/>
            <a:r>
              <a:rPr lang="en-US" dirty="0" smtClean="0"/>
              <a:t>Can be a noun</a:t>
            </a:r>
          </a:p>
          <a:p>
            <a:pPr lvl="3"/>
            <a:r>
              <a:rPr lang="en-US" dirty="0" smtClean="0"/>
              <a:t>Can be an adverb</a:t>
            </a:r>
          </a:p>
          <a:p>
            <a:pPr lvl="3"/>
            <a:r>
              <a:rPr lang="en-US" dirty="0" smtClean="0"/>
              <a:t>Can be a verb</a:t>
            </a:r>
          </a:p>
          <a:p>
            <a:r>
              <a:rPr lang="en-US" dirty="0" smtClean="0"/>
              <a:t>Need context to assign correct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labeling problem</a:t>
            </a:r>
          </a:p>
          <a:p>
            <a:pPr lvl="1"/>
            <a:r>
              <a:rPr lang="en-US" dirty="0" smtClean="0"/>
              <a:t>Traditional model is a HMM</a:t>
            </a:r>
          </a:p>
          <a:p>
            <a:pPr lvl="2"/>
            <a:r>
              <a:rPr lang="en-US" dirty="0" smtClean="0"/>
              <a:t>States are POS tags</a:t>
            </a:r>
          </a:p>
          <a:p>
            <a:pPr lvl="2"/>
            <a:r>
              <a:rPr lang="en-US" dirty="0" smtClean="0"/>
              <a:t>Given a string, find the most probable sequence of states that accepts the string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State of the art?</a:t>
            </a:r>
          </a:p>
          <a:p>
            <a:pPr lvl="2"/>
            <a:r>
              <a:rPr lang="en-US" dirty="0" smtClean="0"/>
              <a:t>Conditional Random Field (CRF)</a:t>
            </a:r>
          </a:p>
          <a:p>
            <a:pPr lvl="3"/>
            <a:r>
              <a:rPr lang="en-US" dirty="0" smtClean="0"/>
              <a:t>Weighted finite automaton</a:t>
            </a:r>
          </a:p>
          <a:p>
            <a:pPr lvl="4"/>
            <a:r>
              <a:rPr lang="en-US" dirty="0" smtClean="0"/>
              <a:t>Weights don’t have to be probabilities: only have to be nonnegative</a:t>
            </a:r>
          </a:p>
          <a:p>
            <a:pPr lvl="5"/>
            <a:r>
              <a:rPr lang="en-US" dirty="0" smtClean="0"/>
              <a:t>Learned weights maximize weight of observed sequence while min other sequences</a:t>
            </a:r>
          </a:p>
          <a:p>
            <a:pPr lvl="2"/>
            <a:r>
              <a:rPr lang="en-US" dirty="0" smtClean="0"/>
              <a:t>State of the art = RNN + CRF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how words are formed from more </a:t>
            </a:r>
            <a:r>
              <a:rPr lang="en-US" dirty="0" smtClean="0">
                <a:solidFill>
                  <a:srgbClr val="FF0000"/>
                </a:solidFill>
              </a:rPr>
              <a:t>basic parts</a:t>
            </a:r>
          </a:p>
          <a:p>
            <a:pPr lvl="1"/>
            <a:r>
              <a:rPr lang="en-US" dirty="0" smtClean="0"/>
              <a:t>A “sub-word” is called a </a:t>
            </a:r>
            <a:r>
              <a:rPr lang="en-US" dirty="0" smtClean="0">
                <a:solidFill>
                  <a:srgbClr val="FF0000"/>
                </a:solidFill>
              </a:rPr>
              <a:t>morpheme</a:t>
            </a:r>
          </a:p>
          <a:p>
            <a:pPr lvl="2"/>
            <a:r>
              <a:rPr lang="en-US" dirty="0" smtClean="0"/>
              <a:t>Morphemes often defined as the smallest “</a:t>
            </a:r>
            <a:r>
              <a:rPr lang="en-US" dirty="0" smtClean="0">
                <a:solidFill>
                  <a:srgbClr val="FF0000"/>
                </a:solidFill>
              </a:rPr>
              <a:t>meaningful</a:t>
            </a:r>
            <a:r>
              <a:rPr lang="en-US" dirty="0" smtClean="0"/>
              <a:t>” part of a word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English, some sounds are called </a:t>
            </a:r>
            <a:r>
              <a:rPr lang="en-US" dirty="0" err="1" smtClean="0"/>
              <a:t>phonesthemes</a:t>
            </a:r>
            <a:endParaRPr lang="en-US" dirty="0" smtClean="0"/>
          </a:p>
          <a:p>
            <a:pPr lvl="2"/>
            <a:r>
              <a:rPr lang="en-US" dirty="0" smtClean="0"/>
              <a:t>Tiny bit of meaning</a:t>
            </a:r>
          </a:p>
          <a:p>
            <a:pPr lvl="3"/>
            <a:r>
              <a:rPr lang="en-US" dirty="0" smtClean="0"/>
              <a:t>Ex: many words related to “light” start with “</a:t>
            </a:r>
            <a:r>
              <a:rPr lang="en-US" dirty="0" err="1" smtClean="0"/>
              <a:t>gl</a:t>
            </a:r>
            <a:r>
              <a:rPr lang="en-US" dirty="0" smtClean="0"/>
              <a:t>” (gleam, glimmer, glisten, glitter, glow, …)</a:t>
            </a:r>
          </a:p>
          <a:p>
            <a:pPr lvl="2"/>
            <a:r>
              <a:rPr lang="en-US" dirty="0" smtClean="0"/>
              <a:t>Generally considered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from morphemes</a:t>
            </a:r>
          </a:p>
          <a:p>
            <a:pPr lvl="3"/>
            <a:r>
              <a:rPr lang="en-US" dirty="0" smtClean="0"/>
              <a:t>Wont deal with them much in this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We can develop NLP tools that ignore morphology</a:t>
            </a:r>
          </a:p>
          <a:p>
            <a:pPr lvl="2"/>
            <a:r>
              <a:rPr lang="en-US" dirty="0" smtClean="0"/>
              <a:t>Treat each word as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Bad idea</a:t>
            </a:r>
          </a:p>
          <a:p>
            <a:pPr lvl="2"/>
            <a:r>
              <a:rPr lang="en-US" dirty="0" smtClean="0"/>
              <a:t>Most languages have a richer morphology than English</a:t>
            </a:r>
          </a:p>
          <a:p>
            <a:pPr lvl="3"/>
            <a:r>
              <a:rPr lang="en-US" dirty="0" smtClean="0"/>
              <a:t>Can form more complex/diverse words than English</a:t>
            </a:r>
          </a:p>
          <a:p>
            <a:pPr lvl="3"/>
            <a:r>
              <a:rPr lang="en-US" dirty="0" smtClean="0"/>
              <a:t>With enough data this won’t matter….</a:t>
            </a:r>
          </a:p>
          <a:p>
            <a:pPr lvl="4"/>
            <a:r>
              <a:rPr lang="en-US" dirty="0" smtClean="0"/>
              <a:t>But we need enough data for it not to matter</a:t>
            </a:r>
          </a:p>
          <a:p>
            <a:pPr lvl="1"/>
            <a:r>
              <a:rPr lang="en-US" dirty="0" smtClean="0"/>
              <a:t>Want to share </a:t>
            </a:r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 across words</a:t>
            </a:r>
          </a:p>
          <a:p>
            <a:pPr lvl="2"/>
            <a:r>
              <a:rPr lang="en-US" dirty="0" smtClean="0"/>
              <a:t>Learn meaning of morphemes = conquering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Morphemes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inflectional vs derivational morphemes</a:t>
            </a:r>
          </a:p>
          <a:p>
            <a:pPr lvl="1"/>
            <a:r>
              <a:rPr lang="en-US" dirty="0" smtClean="0"/>
              <a:t>Inflectional (like  -s)</a:t>
            </a:r>
          </a:p>
          <a:p>
            <a:pPr lvl="2"/>
            <a:r>
              <a:rPr lang="en-US" dirty="0" smtClean="0"/>
              <a:t>Indicate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of a word</a:t>
            </a:r>
          </a:p>
          <a:p>
            <a:pPr lvl="3"/>
            <a:r>
              <a:rPr lang="en-US" dirty="0" smtClean="0"/>
              <a:t>Singular vs plural</a:t>
            </a:r>
          </a:p>
          <a:p>
            <a:pPr lvl="3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person</a:t>
            </a:r>
          </a:p>
          <a:p>
            <a:pPr lvl="3"/>
            <a:r>
              <a:rPr lang="en-US" dirty="0" smtClean="0"/>
              <a:t>Gender</a:t>
            </a:r>
          </a:p>
          <a:p>
            <a:pPr lvl="3"/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Also can agree with features of other words</a:t>
            </a:r>
          </a:p>
          <a:p>
            <a:pPr lvl="1"/>
            <a:r>
              <a:rPr lang="en-US" dirty="0" smtClean="0"/>
              <a:t>Derivational (like un-)</a:t>
            </a:r>
          </a:p>
          <a:p>
            <a:pPr lvl="2"/>
            <a:r>
              <a:rPr lang="en-US" dirty="0" smtClean="0"/>
              <a:t>Change </a:t>
            </a:r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 of a word</a:t>
            </a:r>
          </a:p>
          <a:p>
            <a:pPr lvl="2"/>
            <a:r>
              <a:rPr lang="en-US" dirty="0" smtClean="0"/>
              <a:t>Can also change </a:t>
            </a:r>
            <a:r>
              <a:rPr lang="en-US" dirty="0" smtClean="0">
                <a:solidFill>
                  <a:srgbClr val="FF0000"/>
                </a:solidFill>
              </a:rPr>
              <a:t>part of speech </a:t>
            </a:r>
            <a:r>
              <a:rPr lang="en-US" dirty="0" smtClean="0"/>
              <a:t>of a word (like –</a:t>
            </a:r>
            <a:r>
              <a:rPr lang="en-US" dirty="0" err="1" smtClean="0"/>
              <a:t>en</a:t>
            </a:r>
            <a:r>
              <a:rPr lang="en-US" dirty="0" smtClean="0"/>
              <a:t>) changes adjectives to verbs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</a:p>
          <a:p>
            <a:r>
              <a:rPr lang="en-US" dirty="0" smtClean="0"/>
              <a:t>More to sentences than a </a:t>
            </a:r>
            <a:r>
              <a:rPr lang="en-US" dirty="0" smtClean="0">
                <a:solidFill>
                  <a:srgbClr val="FF0000"/>
                </a:solidFill>
              </a:rPr>
              <a:t>sequence</a:t>
            </a:r>
            <a:r>
              <a:rPr lang="en-US" dirty="0" smtClean="0"/>
              <a:t> of words</a:t>
            </a:r>
          </a:p>
          <a:p>
            <a:r>
              <a:rPr lang="en-US" dirty="0" smtClean="0"/>
              <a:t>Help us to differentiate between </a:t>
            </a:r>
            <a:r>
              <a:rPr lang="en-US" dirty="0" smtClean="0">
                <a:solidFill>
                  <a:srgbClr val="FF0000"/>
                </a:solidFill>
              </a:rPr>
              <a:t>meanings</a:t>
            </a:r>
          </a:p>
          <a:p>
            <a:pPr lvl="1"/>
            <a:r>
              <a:rPr lang="en-US" dirty="0" smtClean="0"/>
              <a:t>“Two care were reported stolen by the Groveton police yesterday”</a:t>
            </a:r>
          </a:p>
          <a:p>
            <a:pPr lvl="1"/>
            <a:r>
              <a:rPr lang="en-US" dirty="0" smtClean="0"/>
              <a:t>“Yoko Ono will talk about her husband John Lennon who was killed in an interview with Barbara Walters”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Sometimes we want to perform transformations on sequences</a:t>
            </a:r>
          </a:p>
          <a:p>
            <a:pPr lvl="1"/>
            <a:r>
              <a:rPr lang="en-US" dirty="0" smtClean="0"/>
              <a:t>Program to turn statements in 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7649" y="400295"/>
            <a:ext cx="29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like being made fun 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8744" y="399992"/>
            <a:ext cx="336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like being taken pictures of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7649" y="860371"/>
            <a:ext cx="4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8744" y="860068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would!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7649" y="1321659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saw a brown big spider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8744" y="1321356"/>
            <a:ext cx="24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saw a big brown spider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7649" y="1742002"/>
            <a:ext cx="340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movie was fan-freaking-</a:t>
            </a:r>
            <a:r>
              <a:rPr lang="en-US" dirty="0" err="1" smtClean="0"/>
              <a:t>tastic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58744" y="1741699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movie was </a:t>
            </a:r>
            <a:r>
              <a:rPr lang="en-US" dirty="0" err="1" smtClean="0"/>
              <a:t>fantas</a:t>
            </a:r>
            <a:r>
              <a:rPr lang="en-US" dirty="0" smtClean="0"/>
              <a:t>-freaking-tic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1480" y="5942265"/>
            <a:ext cx="34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fences make good neighbors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4965" y="5853797"/>
            <a:ext cx="380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good fences good neighbors?</a:t>
            </a:r>
          </a:p>
          <a:p>
            <a:r>
              <a:rPr lang="en-US" dirty="0" smtClean="0"/>
              <a:t>Do good fences make good neighbors?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&amp; Constituency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Naturally sentences are trees</a:t>
            </a:r>
          </a:p>
          <a:p>
            <a:pPr lvl="1"/>
            <a:r>
              <a:rPr lang="en-US" dirty="0" smtClean="0"/>
              <a:t>The leaf nodes are the words</a:t>
            </a:r>
          </a:p>
          <a:p>
            <a:pPr lvl="1"/>
            <a:r>
              <a:rPr lang="en-US" dirty="0" smtClean="0"/>
              <a:t>Subtree is called a </a:t>
            </a:r>
            <a:r>
              <a:rPr lang="en-US" dirty="0" smtClean="0">
                <a:solidFill>
                  <a:srgbClr val="FF0000"/>
                </a:solidFill>
              </a:rPr>
              <a:t>constituent</a:t>
            </a:r>
          </a:p>
          <a:p>
            <a:endParaRPr lang="en-US" dirty="0" smtClean="0"/>
          </a:p>
          <a:p>
            <a:r>
              <a:rPr lang="en-US" dirty="0" smtClean="0"/>
              <a:t>Since we can’t observe the tree, linguists have developed </a:t>
            </a:r>
            <a:r>
              <a:rPr lang="en-US" dirty="0" smtClean="0">
                <a:solidFill>
                  <a:srgbClr val="FF0000"/>
                </a:solidFill>
              </a:rPr>
              <a:t>tests</a:t>
            </a:r>
          </a:p>
          <a:p>
            <a:pPr lvl="1"/>
            <a:r>
              <a:rPr lang="en-US" dirty="0" smtClean="0"/>
              <a:t>Can you move it around?</a:t>
            </a:r>
          </a:p>
          <a:p>
            <a:pPr lvl="1"/>
            <a:r>
              <a:rPr lang="en-US" dirty="0" smtClean="0"/>
              <a:t>Can you replace it with something like a pronoun?</a:t>
            </a:r>
          </a:p>
          <a:p>
            <a:pPr lvl="1"/>
            <a:r>
              <a:rPr lang="en-US" dirty="0" smtClean="0"/>
              <a:t>Can it participate in a cleft?</a:t>
            </a:r>
          </a:p>
          <a:p>
            <a:pPr lvl="1"/>
            <a:r>
              <a:rPr lang="en-US" dirty="0" smtClean="0"/>
              <a:t>Can it be the answer to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78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What’s wrong with finite automata?</a:t>
                </a:r>
              </a:p>
              <a:p>
                <a:pPr lvl="1"/>
                <a:r>
                  <a:rPr lang="en-US" dirty="0" smtClean="0"/>
                  <a:t>Surely we can use them here?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Not quite</a:t>
                </a:r>
              </a:p>
              <a:p>
                <a:pPr lvl="2"/>
                <a:r>
                  <a:rPr lang="en-US" dirty="0" smtClean="0"/>
                  <a:t>Cannot do center embedding (which English can do)</a:t>
                </a:r>
              </a:p>
              <a:p>
                <a:pPr lvl="2"/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Finite automata cannot generate the language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7851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274" y="3872986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motorcycle rusted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3758" y="4242318"/>
            <a:ext cx="396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motorcycle </a:t>
            </a:r>
            <a:r>
              <a:rPr lang="en-US" dirty="0" smtClean="0">
                <a:solidFill>
                  <a:srgbClr val="FF0000"/>
                </a:solidFill>
              </a:rPr>
              <a:t>that the guy rode </a:t>
            </a:r>
            <a:r>
              <a:rPr lang="en-US" dirty="0" smtClean="0"/>
              <a:t>rusted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345" y="4611650"/>
            <a:ext cx="603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motorcycle </a:t>
            </a:r>
            <a:r>
              <a:rPr lang="en-US" dirty="0" smtClean="0">
                <a:solidFill>
                  <a:srgbClr val="FF0000"/>
                </a:solidFill>
              </a:rPr>
              <a:t>that the guy </a:t>
            </a:r>
            <a:r>
              <a:rPr lang="en-US" dirty="0" smtClean="0">
                <a:solidFill>
                  <a:srgbClr val="7030A0"/>
                </a:solidFill>
              </a:rPr>
              <a:t>that my sister married </a:t>
            </a:r>
            <a:r>
              <a:rPr lang="en-US" dirty="0" smtClean="0">
                <a:solidFill>
                  <a:srgbClr val="FF0000"/>
                </a:solidFill>
              </a:rPr>
              <a:t>rode </a:t>
            </a:r>
            <a:r>
              <a:rPr lang="en-US" dirty="0" smtClean="0"/>
              <a:t>rusted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168" y="646826"/>
            <a:ext cx="4226826" cy="3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854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Morphology &amp; Structure I</vt:lpstr>
      <vt:lpstr>Parts of Speech</vt:lpstr>
      <vt:lpstr>POS tagging</vt:lpstr>
      <vt:lpstr>Morphology</vt:lpstr>
      <vt:lpstr>Morphology</vt:lpstr>
      <vt:lpstr>Types of Morphemes</vt:lpstr>
      <vt:lpstr>Syntactic Structure</vt:lpstr>
      <vt:lpstr>Trees &amp; Constituency</vt:lpstr>
      <vt:lpstr>Modeling Structure</vt:lpstr>
      <vt:lpstr>Context Free Grammars</vt:lpstr>
      <vt:lpstr>Context Free Grammars</vt:lpstr>
      <vt:lpstr>Making Trees with a CFG</vt:lpstr>
      <vt:lpstr>Ambiguity in CFGs</vt:lpstr>
      <vt:lpstr>How to Remove Ambiguity?</vt:lpstr>
      <vt:lpstr>Weighted CFGs</vt:lpstr>
      <vt:lpstr>Weighted CFGs</vt:lpstr>
      <vt:lpstr>Probabilistic CFGs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Morphology &amp; Structure I</dc:title>
  <dc:creator>andrew</dc:creator>
  <cp:lastModifiedBy>andrew</cp:lastModifiedBy>
  <cp:revision>15</cp:revision>
  <dcterms:created xsi:type="dcterms:W3CDTF">2024-10-14T22:03:16Z</dcterms:created>
  <dcterms:modified xsi:type="dcterms:W3CDTF">2024-10-14T22:57:17Z</dcterms:modified>
</cp:coreProperties>
</file>