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7A2A-4345-4466-B87F-7BB4F5EAFB3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089-0975-4F1B-A421-6FF24C18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0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7A2A-4345-4466-B87F-7BB4F5EAFB3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089-0975-4F1B-A421-6FF24C18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7A2A-4345-4466-B87F-7BB4F5EAFB3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089-0975-4F1B-A421-6FF24C18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7A2A-4345-4466-B87F-7BB4F5EAFB3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089-0975-4F1B-A421-6FF24C18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7A2A-4345-4466-B87F-7BB4F5EAFB3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089-0975-4F1B-A421-6FF24C18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7A2A-4345-4466-B87F-7BB4F5EAFB3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089-0975-4F1B-A421-6FF24C18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7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7A2A-4345-4466-B87F-7BB4F5EAFB3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089-0975-4F1B-A421-6FF24C18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7A2A-4345-4466-B87F-7BB4F5EAFB3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089-0975-4F1B-A421-6FF24C18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6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7A2A-4345-4466-B87F-7BB4F5EAFB3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089-0975-4F1B-A421-6FF24C18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4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7A2A-4345-4466-B87F-7BB4F5EAFB3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089-0975-4F1B-A421-6FF24C18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4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7A2A-4345-4466-B87F-7BB4F5EAFB3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089-0975-4F1B-A421-6FF24C18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A7A2A-4345-4466-B87F-7BB4F5EAFB3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7089-0975-4F1B-A421-6FF24C18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7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17" Type="http://schemas.openxmlformats.org/officeDocument/2006/relationships/image" Target="../media/image161.png"/><Relationship Id="rId2" Type="http://schemas.openxmlformats.org/officeDocument/2006/relationships/image" Target="../media/image146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0" Type="http://schemas.openxmlformats.org/officeDocument/2006/relationships/image" Target="../media/image196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208.png"/><Relationship Id="rId5" Type="http://schemas.openxmlformats.org/officeDocument/2006/relationships/image" Target="../media/image202.png"/><Relationship Id="rId10" Type="http://schemas.openxmlformats.org/officeDocument/2006/relationships/image" Target="../media/image207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10.png"/><Relationship Id="rId7" Type="http://schemas.openxmlformats.org/officeDocument/2006/relationships/image" Target="../media/image214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10" Type="http://schemas.openxmlformats.org/officeDocument/2006/relationships/image" Target="../media/image217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image" Target="../media/image229.png"/><Relationship Id="rId18" Type="http://schemas.openxmlformats.org/officeDocument/2006/relationships/image" Target="../media/image234.png"/><Relationship Id="rId3" Type="http://schemas.openxmlformats.org/officeDocument/2006/relationships/image" Target="../media/image219.png"/><Relationship Id="rId21" Type="http://schemas.openxmlformats.org/officeDocument/2006/relationships/image" Target="../media/image237.png"/><Relationship Id="rId7" Type="http://schemas.openxmlformats.org/officeDocument/2006/relationships/image" Target="../media/image223.png"/><Relationship Id="rId12" Type="http://schemas.openxmlformats.org/officeDocument/2006/relationships/image" Target="../media/image228.png"/><Relationship Id="rId17" Type="http://schemas.openxmlformats.org/officeDocument/2006/relationships/image" Target="../media/image233.png"/><Relationship Id="rId2" Type="http://schemas.openxmlformats.org/officeDocument/2006/relationships/image" Target="../media/image218.png"/><Relationship Id="rId16" Type="http://schemas.openxmlformats.org/officeDocument/2006/relationships/image" Target="../media/image232.png"/><Relationship Id="rId20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11" Type="http://schemas.openxmlformats.org/officeDocument/2006/relationships/image" Target="../media/image227.png"/><Relationship Id="rId5" Type="http://schemas.openxmlformats.org/officeDocument/2006/relationships/image" Target="../media/image221.png"/><Relationship Id="rId15" Type="http://schemas.openxmlformats.org/officeDocument/2006/relationships/image" Target="../media/image231.png"/><Relationship Id="rId10" Type="http://schemas.openxmlformats.org/officeDocument/2006/relationships/image" Target="../media/image226.png"/><Relationship Id="rId19" Type="http://schemas.openxmlformats.org/officeDocument/2006/relationships/image" Target="../media/image235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Relationship Id="rId14" Type="http://schemas.openxmlformats.org/officeDocument/2006/relationships/image" Target="../media/image230.png"/><Relationship Id="rId22" Type="http://schemas.openxmlformats.org/officeDocument/2006/relationships/image" Target="../media/image2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3" Type="http://schemas.openxmlformats.org/officeDocument/2006/relationships/image" Target="../media/image247.png"/><Relationship Id="rId7" Type="http://schemas.openxmlformats.org/officeDocument/2006/relationships/image" Target="../media/image251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10" Type="http://schemas.openxmlformats.org/officeDocument/2006/relationships/image" Target="../media/image254.png"/><Relationship Id="rId4" Type="http://schemas.openxmlformats.org/officeDocument/2006/relationships/image" Target="../media/image248.png"/><Relationship Id="rId9" Type="http://schemas.openxmlformats.org/officeDocument/2006/relationships/image" Target="../media/image2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256.png"/><Relationship Id="rId7" Type="http://schemas.openxmlformats.org/officeDocument/2006/relationships/image" Target="../media/image240.png"/><Relationship Id="rId12" Type="http://schemas.openxmlformats.org/officeDocument/2006/relationships/image" Target="../media/image260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9.png"/><Relationship Id="rId11" Type="http://schemas.openxmlformats.org/officeDocument/2006/relationships/image" Target="../media/image244.png"/><Relationship Id="rId5" Type="http://schemas.openxmlformats.org/officeDocument/2006/relationships/image" Target="../media/image258.png"/><Relationship Id="rId10" Type="http://schemas.openxmlformats.org/officeDocument/2006/relationships/image" Target="../media/image243.png"/><Relationship Id="rId4" Type="http://schemas.openxmlformats.org/officeDocument/2006/relationships/image" Target="../media/image257.png"/><Relationship Id="rId9" Type="http://schemas.openxmlformats.org/officeDocument/2006/relationships/image" Target="../media/image2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3" Type="http://schemas.openxmlformats.org/officeDocument/2006/relationships/image" Target="../media/image262.png"/><Relationship Id="rId7" Type="http://schemas.openxmlformats.org/officeDocument/2006/relationships/image" Target="../media/image266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png"/><Relationship Id="rId11" Type="http://schemas.openxmlformats.org/officeDocument/2006/relationships/image" Target="../media/image270.png"/><Relationship Id="rId5" Type="http://schemas.openxmlformats.org/officeDocument/2006/relationships/image" Target="../media/image264.png"/><Relationship Id="rId10" Type="http://schemas.openxmlformats.org/officeDocument/2006/relationships/image" Target="../media/image269.png"/><Relationship Id="rId4" Type="http://schemas.openxmlformats.org/officeDocument/2006/relationships/image" Target="../media/image263.png"/><Relationship Id="rId9" Type="http://schemas.openxmlformats.org/officeDocument/2006/relationships/image" Target="../media/image26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13" Type="http://schemas.openxmlformats.org/officeDocument/2006/relationships/image" Target="../media/image282.png"/><Relationship Id="rId3" Type="http://schemas.openxmlformats.org/officeDocument/2006/relationships/image" Target="../media/image272.png"/><Relationship Id="rId7" Type="http://schemas.openxmlformats.org/officeDocument/2006/relationships/image" Target="../media/image276.png"/><Relationship Id="rId12" Type="http://schemas.openxmlformats.org/officeDocument/2006/relationships/image" Target="../media/image281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11" Type="http://schemas.openxmlformats.org/officeDocument/2006/relationships/image" Target="../media/image280.png"/><Relationship Id="rId5" Type="http://schemas.openxmlformats.org/officeDocument/2006/relationships/image" Target="../media/image274.png"/><Relationship Id="rId10" Type="http://schemas.openxmlformats.org/officeDocument/2006/relationships/image" Target="../media/image279.png"/><Relationship Id="rId4" Type="http://schemas.openxmlformats.org/officeDocument/2006/relationships/image" Target="../media/image273.png"/><Relationship Id="rId9" Type="http://schemas.openxmlformats.org/officeDocument/2006/relationships/image" Target="../media/image278.png"/><Relationship Id="rId14" Type="http://schemas.openxmlformats.org/officeDocument/2006/relationships/image" Target="../media/image28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.png"/><Relationship Id="rId21" Type="http://schemas.openxmlformats.org/officeDocument/2006/relationships/image" Target="../media/image32.png"/><Relationship Id="rId42" Type="http://schemas.openxmlformats.org/officeDocument/2006/relationships/image" Target="../media/image53.png"/><Relationship Id="rId47" Type="http://schemas.openxmlformats.org/officeDocument/2006/relationships/image" Target="../media/image58.png"/><Relationship Id="rId63" Type="http://schemas.openxmlformats.org/officeDocument/2006/relationships/image" Target="../media/image74.png"/><Relationship Id="rId68" Type="http://schemas.openxmlformats.org/officeDocument/2006/relationships/image" Target="../media/image79.png"/><Relationship Id="rId84" Type="http://schemas.openxmlformats.org/officeDocument/2006/relationships/image" Target="../media/image95.png"/><Relationship Id="rId16" Type="http://schemas.openxmlformats.org/officeDocument/2006/relationships/image" Target="../media/image27.png"/><Relationship Id="rId11" Type="http://schemas.openxmlformats.org/officeDocument/2006/relationships/image" Target="../media/image22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53" Type="http://schemas.openxmlformats.org/officeDocument/2006/relationships/image" Target="../media/image64.png"/><Relationship Id="rId58" Type="http://schemas.openxmlformats.org/officeDocument/2006/relationships/image" Target="../media/image69.png"/><Relationship Id="rId74" Type="http://schemas.openxmlformats.org/officeDocument/2006/relationships/image" Target="../media/image85.png"/><Relationship Id="rId79" Type="http://schemas.openxmlformats.org/officeDocument/2006/relationships/image" Target="../media/image90.png"/><Relationship Id="rId5" Type="http://schemas.openxmlformats.org/officeDocument/2006/relationships/image" Target="../media/image16.png"/><Relationship Id="rId19" Type="http://schemas.openxmlformats.org/officeDocument/2006/relationships/image" Target="../media/image3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48" Type="http://schemas.openxmlformats.org/officeDocument/2006/relationships/image" Target="../media/image59.png"/><Relationship Id="rId56" Type="http://schemas.openxmlformats.org/officeDocument/2006/relationships/image" Target="../media/image67.png"/><Relationship Id="rId64" Type="http://schemas.openxmlformats.org/officeDocument/2006/relationships/image" Target="../media/image75.png"/><Relationship Id="rId69" Type="http://schemas.openxmlformats.org/officeDocument/2006/relationships/image" Target="../media/image80.png"/><Relationship Id="rId77" Type="http://schemas.openxmlformats.org/officeDocument/2006/relationships/image" Target="../media/image88.png"/><Relationship Id="rId8" Type="http://schemas.openxmlformats.org/officeDocument/2006/relationships/image" Target="../media/image19.png"/><Relationship Id="rId51" Type="http://schemas.openxmlformats.org/officeDocument/2006/relationships/image" Target="../media/image62.png"/><Relationship Id="rId72" Type="http://schemas.openxmlformats.org/officeDocument/2006/relationships/image" Target="../media/image83.png"/><Relationship Id="rId80" Type="http://schemas.openxmlformats.org/officeDocument/2006/relationships/image" Target="../media/image91.png"/><Relationship Id="rId85" Type="http://schemas.openxmlformats.org/officeDocument/2006/relationships/image" Target="../media/image96.png"/><Relationship Id="rId3" Type="http://schemas.openxmlformats.org/officeDocument/2006/relationships/image" Target="../media/image1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59" Type="http://schemas.openxmlformats.org/officeDocument/2006/relationships/image" Target="../media/image70.png"/><Relationship Id="rId67" Type="http://schemas.openxmlformats.org/officeDocument/2006/relationships/image" Target="../media/image78.png"/><Relationship Id="rId20" Type="http://schemas.openxmlformats.org/officeDocument/2006/relationships/image" Target="../media/image31.png"/><Relationship Id="rId41" Type="http://schemas.openxmlformats.org/officeDocument/2006/relationships/image" Target="../media/image52.png"/><Relationship Id="rId54" Type="http://schemas.openxmlformats.org/officeDocument/2006/relationships/image" Target="../media/image65.png"/><Relationship Id="rId62" Type="http://schemas.openxmlformats.org/officeDocument/2006/relationships/image" Target="../media/image73.png"/><Relationship Id="rId70" Type="http://schemas.openxmlformats.org/officeDocument/2006/relationships/image" Target="../media/image81.png"/><Relationship Id="rId75" Type="http://schemas.openxmlformats.org/officeDocument/2006/relationships/image" Target="../media/image86.png"/><Relationship Id="rId83" Type="http://schemas.openxmlformats.org/officeDocument/2006/relationships/image" Target="../media/image94.png"/><Relationship Id="rId88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49" Type="http://schemas.openxmlformats.org/officeDocument/2006/relationships/image" Target="../media/image60.png"/><Relationship Id="rId57" Type="http://schemas.openxmlformats.org/officeDocument/2006/relationships/image" Target="../media/image68.png"/><Relationship Id="rId10" Type="http://schemas.openxmlformats.org/officeDocument/2006/relationships/image" Target="../media/image21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52" Type="http://schemas.openxmlformats.org/officeDocument/2006/relationships/image" Target="../media/image63.png"/><Relationship Id="rId60" Type="http://schemas.openxmlformats.org/officeDocument/2006/relationships/image" Target="../media/image71.png"/><Relationship Id="rId65" Type="http://schemas.openxmlformats.org/officeDocument/2006/relationships/image" Target="../media/image76.png"/><Relationship Id="rId73" Type="http://schemas.openxmlformats.org/officeDocument/2006/relationships/image" Target="../media/image84.png"/><Relationship Id="rId78" Type="http://schemas.openxmlformats.org/officeDocument/2006/relationships/image" Target="../media/image89.png"/><Relationship Id="rId81" Type="http://schemas.openxmlformats.org/officeDocument/2006/relationships/image" Target="../media/image92.png"/><Relationship Id="rId86" Type="http://schemas.openxmlformats.org/officeDocument/2006/relationships/image" Target="../media/image97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9" Type="http://schemas.openxmlformats.org/officeDocument/2006/relationships/image" Target="../media/image50.png"/><Relationship Id="rId34" Type="http://schemas.openxmlformats.org/officeDocument/2006/relationships/image" Target="../media/image45.png"/><Relationship Id="rId50" Type="http://schemas.openxmlformats.org/officeDocument/2006/relationships/image" Target="../media/image61.png"/><Relationship Id="rId55" Type="http://schemas.openxmlformats.org/officeDocument/2006/relationships/image" Target="../media/image66.png"/><Relationship Id="rId76" Type="http://schemas.openxmlformats.org/officeDocument/2006/relationships/image" Target="../media/image87.png"/><Relationship Id="rId7" Type="http://schemas.openxmlformats.org/officeDocument/2006/relationships/image" Target="../media/image18.png"/><Relationship Id="rId71" Type="http://schemas.openxmlformats.org/officeDocument/2006/relationships/image" Target="../media/image82.png"/><Relationship Id="rId2" Type="http://schemas.openxmlformats.org/officeDocument/2006/relationships/image" Target="../media/image13.png"/><Relationship Id="rId29" Type="http://schemas.openxmlformats.org/officeDocument/2006/relationships/image" Target="../media/image40.png"/><Relationship Id="rId24" Type="http://schemas.openxmlformats.org/officeDocument/2006/relationships/image" Target="../media/image35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66" Type="http://schemas.openxmlformats.org/officeDocument/2006/relationships/image" Target="../media/image77.png"/><Relationship Id="rId87" Type="http://schemas.openxmlformats.org/officeDocument/2006/relationships/image" Target="../media/image98.png"/><Relationship Id="rId61" Type="http://schemas.openxmlformats.org/officeDocument/2006/relationships/image" Target="../media/image72.png"/><Relationship Id="rId82" Type="http://schemas.openxmlformats.org/officeDocument/2006/relationships/image" Target="../media/image9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2.png"/><Relationship Id="rId3" Type="http://schemas.openxmlformats.org/officeDocument/2006/relationships/image" Target="../media/image101.png"/><Relationship Id="rId21" Type="http://schemas.openxmlformats.org/officeDocument/2006/relationships/image" Target="../media/image119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95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94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98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1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 smtClean="0"/>
              <a:t>Translation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“Hard” 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When examining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Generate FSA over all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 smtClean="0"/>
                  <a:t> that produce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Hard EM only uses one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 smtClean="0"/>
                  <a:t>!</a:t>
                </a:r>
              </a:p>
              <a:p>
                <a:pPr lvl="2"/>
                <a:r>
                  <a:rPr lang="en-US" dirty="0" smtClean="0"/>
                  <a:t>Hard EM only uses the model’s best guess</a:t>
                </a:r>
              </a:p>
              <a:p>
                <a:pPr lvl="3"/>
                <a:r>
                  <a:rPr lang="en-US" dirty="0" smtClean="0"/>
                  <a:t>Ignores the rest of the FSA, might be useful!</a:t>
                </a:r>
              </a:p>
              <a:p>
                <a:pPr lvl="3"/>
                <a:endParaRPr lang="en-US" dirty="0" smtClean="0"/>
              </a:p>
              <a:p>
                <a:pPr lvl="2"/>
                <a:r>
                  <a:rPr lang="en-US" dirty="0" smtClean="0"/>
                  <a:t>Hard EM treats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as if it were training data</a:t>
                </a:r>
              </a:p>
              <a:p>
                <a:pPr lvl="3"/>
                <a:r>
                  <a:rPr lang="en-US" dirty="0" smtClean="0"/>
                  <a:t>What if the model is wrong?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506322" y="48635"/>
                <a:ext cx="2913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Initialize the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22" y="48635"/>
                <a:ext cx="2913170" cy="369332"/>
              </a:xfrm>
              <a:prstGeom prst="rect">
                <a:avLst/>
              </a:prstGeom>
              <a:blipFill>
                <a:blip r:embed="rId3"/>
                <a:stretch>
                  <a:fillRect l="-167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06322" y="335746"/>
            <a:ext cx="80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repeat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802757" y="622857"/>
                <a:ext cx="369601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for</a:t>
                </a:r>
                <a:r>
                  <a:rPr lang="en-US" dirty="0" smtClean="0"/>
                  <a:t> each observed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757" y="622857"/>
                <a:ext cx="3696012" cy="380810"/>
              </a:xfrm>
              <a:prstGeom prst="rect">
                <a:avLst/>
              </a:prstGeom>
              <a:blipFill>
                <a:blip r:embed="rId4"/>
                <a:stretch>
                  <a:fillRect l="-1485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108917" y="933515"/>
                <a:ext cx="5173147" cy="528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dirty="0" smtClean="0"/>
                  <a:t>ompute the best correction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917" y="933515"/>
                <a:ext cx="5173147" cy="528286"/>
              </a:xfrm>
              <a:prstGeom prst="rect">
                <a:avLst/>
              </a:prstGeom>
              <a:blipFill>
                <a:blip r:embed="rId5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108917" y="1234669"/>
                <a:ext cx="2200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each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917" y="1234669"/>
                <a:ext cx="2200346" cy="369332"/>
              </a:xfrm>
              <a:prstGeom prst="rect">
                <a:avLst/>
              </a:prstGeom>
              <a:blipFill>
                <a:blip r:embed="rId6"/>
                <a:stretch>
                  <a:fillRect l="-2216" t="-10000" r="-19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314617" y="1554272"/>
                <a:ext cx="1900136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617" y="1554272"/>
                <a:ext cx="1900136" cy="506870"/>
              </a:xfrm>
              <a:prstGeom prst="rect">
                <a:avLst/>
              </a:prstGeom>
              <a:blipFill>
                <a:blip r:embed="rId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802757" y="2196079"/>
                <a:ext cx="2532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</a:t>
                </a:r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757" y="2196079"/>
                <a:ext cx="2532937" cy="369332"/>
              </a:xfrm>
              <a:prstGeom prst="rect">
                <a:avLst/>
              </a:prstGeom>
              <a:blipFill>
                <a:blip r:embed="rId8"/>
                <a:stretch>
                  <a:fillRect l="-2169" t="-8197" r="-12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068967" y="2492107"/>
                <a:ext cx="2460738" cy="702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7" y="2492107"/>
                <a:ext cx="2460738" cy="7028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535913" y="3027312"/>
            <a:ext cx="163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  <a:r>
              <a:rPr lang="en-US" b="1" dirty="0" smtClean="0"/>
              <a:t>ntil</a:t>
            </a:r>
            <a:r>
              <a:rPr lang="en-US" dirty="0" smtClean="0"/>
              <a:t> converged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104616" y="1446387"/>
                <a:ext cx="2150606" cy="78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Record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was used to generate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616" y="1446387"/>
                <a:ext cx="2150606" cy="781240"/>
              </a:xfrm>
              <a:prstGeom prst="rect">
                <a:avLst/>
              </a:prstGeom>
              <a:blipFill>
                <a:blip r:embed="rId10"/>
                <a:stretch>
                  <a:fillRect l="-2557" r="-3693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454526" y="2500556"/>
            <a:ext cx="215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Recompute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probs</a:t>
            </a:r>
            <a:r>
              <a:rPr lang="en-US" dirty="0" smtClean="0">
                <a:solidFill>
                  <a:srgbClr val="FF0000"/>
                </a:solidFill>
              </a:rPr>
              <a:t> from counts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6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“Hard” 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defines entire distribution over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that produce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Instead of picking just a single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 smtClean="0"/>
                  <a:t> to treat as training data</a:t>
                </a:r>
              </a:p>
              <a:p>
                <a:pPr lvl="2"/>
                <a:r>
                  <a:rPr lang="en-US" dirty="0" smtClean="0"/>
                  <a:t>Consider every possible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 smtClean="0"/>
                  <a:t> and pretend we saw it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times in our data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6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“Soft” Expectation Maximization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Here’s a straightforward yet infeasible way to do this:</a:t>
                </a:r>
              </a:p>
              <a:p>
                <a:pPr lvl="1"/>
                <a:r>
                  <a:rPr lang="en-US" dirty="0" smtClean="0"/>
                  <a:t>Infeasible b/c we need to generate every possible correction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We actually have it worse: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means we divide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 (so consider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60918" y="3193771"/>
            <a:ext cx="5775742" cy="3348009"/>
            <a:chOff x="60918" y="3193771"/>
            <a:chExt cx="5775742" cy="33480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0918" y="3193771"/>
                  <a:ext cx="2913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Initialize the model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18" y="3193771"/>
                  <a:ext cx="291317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8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60918" y="3480882"/>
              <a:ext cx="809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repeat</a:t>
              </a:r>
              <a:endParaRPr 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7353" y="3767993"/>
                  <a:ext cx="3696012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for</a:t>
                  </a:r>
                  <a:r>
                    <a:rPr lang="en-US" dirty="0" smtClean="0"/>
                    <a:t> each observed sequence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dirty="0" smtClean="0"/>
                    <a:t> </a:t>
                  </a:r>
                  <a:r>
                    <a:rPr lang="en-US" b="1" dirty="0" smtClean="0"/>
                    <a:t>do</a:t>
                  </a:r>
                  <a:endParaRPr lang="en-US" b="1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53" y="3767993"/>
                  <a:ext cx="3696012" cy="380810"/>
                </a:xfrm>
                <a:prstGeom prst="rect">
                  <a:avLst/>
                </a:prstGeom>
                <a:blipFill>
                  <a:blip r:embed="rId4"/>
                  <a:stretch>
                    <a:fillRect l="-1485" t="-4762" b="-23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63513" y="4078651"/>
                  <a:ext cx="5173147" cy="5282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dirty="0" smtClean="0"/>
                    <a:t>ompute the best correction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13" y="4078651"/>
                  <a:ext cx="5173147" cy="528286"/>
                </a:xfrm>
                <a:prstGeom prst="rect">
                  <a:avLst/>
                </a:prstGeom>
                <a:blipFill>
                  <a:blip r:embed="rId5"/>
                  <a:stretch>
                    <a:fillRect l="-1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63513" y="4379805"/>
                  <a:ext cx="22003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</a:t>
                  </a:r>
                  <a:r>
                    <a:rPr lang="en-US" b="1" dirty="0" smtClean="0"/>
                    <a:t>or</a:t>
                  </a:r>
                  <a:r>
                    <a:rPr lang="en-US" dirty="0" smtClean="0"/>
                    <a:t> each position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dirty="0" smtClean="0"/>
                    <a:t> </a:t>
                  </a:r>
                  <a:r>
                    <a:rPr lang="en-US" b="1" dirty="0" smtClean="0"/>
                    <a:t>do</a:t>
                  </a:r>
                  <a:endParaRPr lang="en-US" b="1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13" y="4379805"/>
                  <a:ext cx="220034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493" t="-8197" r="-16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69213" y="4699408"/>
                  <a:ext cx="1900136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13" y="4699408"/>
                  <a:ext cx="1900136" cy="506870"/>
                </a:xfrm>
                <a:prstGeom prst="rect">
                  <a:avLst/>
                </a:prstGeom>
                <a:blipFill>
                  <a:blip r:embed="rId7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57353" y="5341215"/>
                  <a:ext cx="2532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f</a:t>
                  </a:r>
                  <a:r>
                    <a:rPr lang="en-US" b="1" dirty="0" smtClean="0"/>
                    <a:t>or</a:t>
                  </a:r>
                  <a:r>
                    <a:rPr lang="en-US" dirty="0" smtClean="0"/>
                    <a:t> </a:t>
                  </a:r>
                  <a:r>
                    <a:rPr lang="en-US" dirty="0" smtClean="0"/>
                    <a:t>all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r>
                    <a:rPr lang="en-US" b="1" dirty="0" smtClean="0"/>
                    <a:t>do</a:t>
                  </a:r>
                  <a:endParaRPr lang="en-US" b="1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53" y="5341215"/>
                  <a:ext cx="253293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169" t="-8197" r="-12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23563" y="5637243"/>
                  <a:ext cx="2460738" cy="702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63" y="5637243"/>
                  <a:ext cx="2460738" cy="7028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90509" y="6172448"/>
              <a:ext cx="163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  <a:r>
                <a:rPr lang="en-US" b="1" dirty="0" smtClean="0"/>
                <a:t>ntil</a:t>
              </a:r>
              <a:r>
                <a:rPr lang="en-US" dirty="0" smtClean="0"/>
                <a:t> converged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083606" y="3098808"/>
                <a:ext cx="2913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Initialize the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606" y="3098808"/>
                <a:ext cx="2913170" cy="369332"/>
              </a:xfrm>
              <a:prstGeom prst="rect">
                <a:avLst/>
              </a:prstGeom>
              <a:blipFill>
                <a:blip r:embed="rId10"/>
                <a:stretch>
                  <a:fillRect l="-16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083606" y="3385919"/>
            <a:ext cx="80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repeat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380041" y="3673030"/>
                <a:ext cx="369601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for</a:t>
                </a:r>
                <a:r>
                  <a:rPr lang="en-US" dirty="0" smtClean="0"/>
                  <a:t> each observed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041" y="3673030"/>
                <a:ext cx="3696012" cy="380810"/>
              </a:xfrm>
              <a:prstGeom prst="rect">
                <a:avLst/>
              </a:prstGeom>
              <a:blipFill>
                <a:blip r:embed="rId11"/>
                <a:stretch>
                  <a:fillRect l="-1485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686201" y="3983688"/>
                <a:ext cx="3317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every possible correction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201" y="3983688"/>
                <a:ext cx="3317639" cy="369332"/>
              </a:xfrm>
              <a:prstGeom prst="rect">
                <a:avLst/>
              </a:prstGeom>
              <a:blipFill>
                <a:blip r:embed="rId12"/>
                <a:stretch>
                  <a:fillRect l="-1654" t="-8197" r="-11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019780" y="4581457"/>
                <a:ext cx="2200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each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780" y="4581457"/>
                <a:ext cx="2200346" cy="369332"/>
              </a:xfrm>
              <a:prstGeom prst="rect">
                <a:avLst/>
              </a:prstGeom>
              <a:blipFill>
                <a:blip r:embed="rId13"/>
                <a:stretch>
                  <a:fillRect l="-2493" t="-10000" r="-16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225480" y="4901060"/>
                <a:ext cx="2693173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e>
                          <m:sSup>
                            <m:sSupPr>
                              <m:ctrl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480" y="4901060"/>
                <a:ext cx="2693173" cy="506870"/>
              </a:xfrm>
              <a:prstGeom prst="rect">
                <a:avLst/>
              </a:prstGeom>
              <a:blipFill>
                <a:blip r:embed="rId14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399667" y="5542867"/>
                <a:ext cx="2532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</a:t>
                </a:r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67" y="5542867"/>
                <a:ext cx="2532937" cy="369332"/>
              </a:xfrm>
              <a:prstGeom prst="rect">
                <a:avLst/>
              </a:prstGeom>
              <a:blipFill>
                <a:blip r:embed="rId15"/>
                <a:stretch>
                  <a:fillRect l="-2169" t="-8197" r="-12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665877" y="5838895"/>
                <a:ext cx="2460738" cy="702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877" y="5838895"/>
                <a:ext cx="2460738" cy="70288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8132823" y="6374100"/>
            <a:ext cx="163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  <a:r>
              <a:rPr lang="en-US" b="1" dirty="0" smtClean="0"/>
              <a:t>ntil</a:t>
            </a:r>
            <a:r>
              <a:rPr lang="en-US" dirty="0" smtClean="0"/>
              <a:t> converged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021945" y="4255702"/>
                <a:ext cx="2048702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945" y="4255702"/>
                <a:ext cx="2048702" cy="410177"/>
              </a:xfrm>
              <a:prstGeom prst="rect">
                <a:avLst/>
              </a:prstGeom>
              <a:blipFill>
                <a:blip r:embed="rId17"/>
                <a:stretch>
                  <a:fillRect l="-2679" b="-2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/>
          <p:cNvSpPr/>
          <p:nvPr/>
        </p:nvSpPr>
        <p:spPr>
          <a:xfrm>
            <a:off x="5937713" y="4581457"/>
            <a:ext cx="1534466" cy="6248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7243164" y="5596285"/>
            <a:ext cx="1126576" cy="820213"/>
            <a:chOff x="7243164" y="5596285"/>
            <a:chExt cx="1126576" cy="820213"/>
          </a:xfrm>
        </p:grpSpPr>
        <p:sp>
          <p:nvSpPr>
            <p:cNvPr id="29" name="Left Brace 28"/>
            <p:cNvSpPr/>
            <p:nvPr/>
          </p:nvSpPr>
          <p:spPr>
            <a:xfrm>
              <a:off x="8083606" y="5596285"/>
              <a:ext cx="286134" cy="820213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43164" y="5793687"/>
              <a:ext cx="916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  <a:r>
                <a:rPr lang="en-US" dirty="0" smtClean="0">
                  <a:solidFill>
                    <a:srgbClr val="FF0000"/>
                  </a:solidFill>
                </a:rPr>
                <a:t>-step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24708" y="3767993"/>
            <a:ext cx="1055333" cy="1573222"/>
            <a:chOff x="7324708" y="3767993"/>
            <a:chExt cx="1055333" cy="1573222"/>
          </a:xfrm>
        </p:grpSpPr>
        <p:sp>
          <p:nvSpPr>
            <p:cNvPr id="28" name="Left Brace 27"/>
            <p:cNvSpPr/>
            <p:nvPr/>
          </p:nvSpPr>
          <p:spPr>
            <a:xfrm>
              <a:off x="8132823" y="3767993"/>
              <a:ext cx="247218" cy="1573222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24708" y="4330076"/>
              <a:ext cx="916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E-step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83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 1: How to 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efficiently?</a:t>
                </a:r>
              </a:p>
              <a:p>
                <a:pPr lvl="1"/>
                <a:r>
                  <a:rPr lang="en-US" dirty="0" smtClean="0"/>
                  <a:t>Viterbi algorithm solves similar problem: maximizes over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Want to sum over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Slight change to Viterbi</a:t>
                </a:r>
              </a:p>
              <a:p>
                <a:r>
                  <a:rPr lang="en-US" dirty="0" smtClean="0"/>
                  <a:t>FSA represents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and weight of path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dirty="0" smtClean="0"/>
                  <a:t>Called the forward algorithm of a HMM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306672" y="4707526"/>
                <a:ext cx="224189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forward[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𝐵𝑂𝑆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dirty="0" smtClean="0"/>
                  <a:t>] = 1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672" y="4707526"/>
                <a:ext cx="2241896" cy="381515"/>
              </a:xfrm>
              <a:prstGeom prst="rect">
                <a:avLst/>
              </a:prstGeom>
              <a:blipFill>
                <a:blip r:embed="rId4"/>
                <a:stretch>
                  <a:fillRect l="-2174" t="-6349" r="-135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339077" y="4995572"/>
                <a:ext cx="419967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forward[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] = 0 </a:t>
                </a:r>
                <a:r>
                  <a:rPr lang="en-US" b="1" dirty="0" smtClean="0"/>
                  <a:t>for </a:t>
                </a:r>
                <a:r>
                  <a:rPr lang="en-US" dirty="0" smtClean="0"/>
                  <a:t>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𝐵𝑂𝑆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077" y="4995572"/>
                <a:ext cx="4199676" cy="381515"/>
              </a:xfrm>
              <a:prstGeom prst="rect">
                <a:avLst/>
              </a:prstGeom>
              <a:blipFill>
                <a:blip r:embed="rId5"/>
                <a:stretch>
                  <a:fillRect l="-1306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339077" y="5306595"/>
                <a:ext cx="3989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each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in topological order </a:t>
                </a:r>
                <a:r>
                  <a:rPr lang="en-US" b="1" dirty="0" smtClean="0"/>
                  <a:t>do </a:t>
                </a:r>
                <a:endParaRPr lang="en-US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077" y="5306595"/>
                <a:ext cx="3989490" cy="369332"/>
              </a:xfrm>
              <a:prstGeom prst="rect">
                <a:avLst/>
              </a:prstGeom>
              <a:blipFill>
                <a:blip r:embed="rId6"/>
                <a:stretch>
                  <a:fillRect l="-137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605777" y="5609907"/>
                <a:ext cx="5002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for </a:t>
                </a:r>
                <a:r>
                  <a:rPr lang="en-US" dirty="0" smtClean="0"/>
                  <a:t>each incoming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w/ weight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777" y="5609907"/>
                <a:ext cx="5002908" cy="369332"/>
              </a:xfrm>
              <a:prstGeom prst="rect">
                <a:avLst/>
              </a:prstGeom>
              <a:blipFill>
                <a:blip r:embed="rId7"/>
                <a:stretch>
                  <a:fillRect l="-974" t="-8197" r="-2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28021" y="5908747"/>
                <a:ext cx="2864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forward[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] </a:t>
                </a:r>
                <a:r>
                  <a:rPr lang="en-US" dirty="0" smtClean="0"/>
                  <a:t>+= </a:t>
                </a:r>
                <a:r>
                  <a:rPr lang="en-US" dirty="0" smtClean="0"/>
                  <a:t>forward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]*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21" y="5908747"/>
                <a:ext cx="2864502" cy="369332"/>
              </a:xfrm>
              <a:prstGeom prst="rect">
                <a:avLst/>
              </a:prstGeom>
              <a:blipFill>
                <a:blip r:embed="rId8"/>
                <a:stretch>
                  <a:fillRect l="-170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306672" y="6380473"/>
                <a:ext cx="261481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r>
                  <a:rPr lang="en-US" dirty="0" smtClean="0"/>
                  <a:t>eturn forward[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𝑂𝑆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672" y="6380473"/>
                <a:ext cx="2614818" cy="381515"/>
              </a:xfrm>
              <a:prstGeom prst="rect">
                <a:avLst/>
              </a:prstGeom>
              <a:blipFill>
                <a:blip r:embed="rId9"/>
                <a:stretch>
                  <a:fillRect l="-1865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“Soft” Expectation Maximization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149820" y="2050976"/>
                <a:ext cx="2913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Initialize the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820" y="2050976"/>
                <a:ext cx="2913170" cy="369332"/>
              </a:xfrm>
              <a:prstGeom prst="rect">
                <a:avLst/>
              </a:prstGeom>
              <a:blipFill>
                <a:blip r:embed="rId2"/>
                <a:stretch>
                  <a:fillRect l="-188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49820" y="2338087"/>
            <a:ext cx="80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repeat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446255" y="2625198"/>
                <a:ext cx="369601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for</a:t>
                </a:r>
                <a:r>
                  <a:rPr lang="en-US" dirty="0" smtClean="0"/>
                  <a:t> each observed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55" y="2625198"/>
                <a:ext cx="3696012" cy="380810"/>
              </a:xfrm>
              <a:prstGeom prst="rect">
                <a:avLst/>
              </a:prstGeom>
              <a:blipFill>
                <a:blip r:embed="rId3"/>
                <a:stretch>
                  <a:fillRect l="-1318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752415" y="2935856"/>
                <a:ext cx="5953809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form FSA that generates all possible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 smtClean="0"/>
                  <a:t> with weight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415" y="2935856"/>
                <a:ext cx="5953809" cy="410177"/>
              </a:xfrm>
              <a:prstGeom prst="rect">
                <a:avLst/>
              </a:prstGeom>
              <a:blipFill>
                <a:blip r:embed="rId4"/>
                <a:stretch>
                  <a:fillRect l="-922" t="-1493" b="-2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52415" y="3545066"/>
                <a:ext cx="4244624" cy="423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</a:t>
                </a:r>
                <a:r>
                  <a:rPr lang="en-US" dirty="0" smtClean="0"/>
                  <a:t>every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415" y="3545066"/>
                <a:ext cx="4244624" cy="423642"/>
              </a:xfrm>
              <a:prstGeom prst="rect">
                <a:avLst/>
              </a:prstGeom>
              <a:blipFill>
                <a:blip r:embed="rId5"/>
                <a:stretch>
                  <a:fillRect l="-1293" t="-2899" r="-287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224889" y="4252474"/>
                <a:ext cx="2584041" cy="618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889" y="4252474"/>
                <a:ext cx="2584041" cy="618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65881" y="4797213"/>
                <a:ext cx="2532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</a:t>
                </a:r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81" y="4797213"/>
                <a:ext cx="2532937" cy="369332"/>
              </a:xfrm>
              <a:prstGeom prst="rect">
                <a:avLst/>
              </a:prstGeom>
              <a:blipFill>
                <a:blip r:embed="rId7"/>
                <a:stretch>
                  <a:fillRect l="-2169" t="-9836" r="-12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732091" y="5093241"/>
                <a:ext cx="2460738" cy="702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091" y="5093241"/>
                <a:ext cx="2460738" cy="7028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199037" y="5628446"/>
            <a:ext cx="163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  <a:r>
              <a:rPr lang="en-US" b="1" dirty="0" smtClean="0"/>
              <a:t>ntil</a:t>
            </a:r>
            <a:r>
              <a:rPr lang="en-US" dirty="0" smtClean="0"/>
              <a:t> converged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757702" y="3231884"/>
                <a:ext cx="1860702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dirty="0" smtClean="0"/>
                  <a:t>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02" y="3231884"/>
                <a:ext cx="1860702" cy="410177"/>
              </a:xfrm>
              <a:prstGeom prst="rect">
                <a:avLst/>
              </a:prstGeom>
              <a:blipFill>
                <a:blip r:embed="rId9"/>
                <a:stretch>
                  <a:fillRect l="-2614" b="-2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202288" y="3887795"/>
                <a:ext cx="468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of all paths using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288" y="3887795"/>
                <a:ext cx="4681859" cy="369332"/>
              </a:xfrm>
              <a:prstGeom prst="rect">
                <a:avLst/>
              </a:prstGeom>
              <a:blipFill>
                <a:blip r:embed="rId10"/>
                <a:stretch>
                  <a:fillRect l="-10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53055" y="3517754"/>
            <a:ext cx="3853822" cy="909003"/>
            <a:chOff x="153055" y="3517754"/>
            <a:chExt cx="3853822" cy="9090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53055" y="3517754"/>
                  <a:ext cx="2110575" cy="75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Because transition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corrects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a14:m>
                  <a:r>
                    <a:rPr lang="en-US" dirty="0" smtClean="0"/>
                    <a:t> </a:t>
                  </a:r>
                  <a:r>
                    <a:rPr lang="en-US" dirty="0" smtClean="0">
                      <a:solidFill>
                        <a:srgbClr val="FF0000"/>
                      </a:solidFill>
                    </a:rPr>
                    <a:t>to</a:t>
                  </a:r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055" y="3517754"/>
                  <a:ext cx="2110575" cy="753220"/>
                </a:xfrm>
                <a:prstGeom prst="rect">
                  <a:avLst/>
                </a:prstGeom>
                <a:blipFill>
                  <a:blip r:embed="rId11"/>
                  <a:stretch>
                    <a:fillRect l="-2312" t="-4032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5" idx="3"/>
            </p:cNvCxnSpPr>
            <p:nvPr/>
          </p:nvCxnSpPr>
          <p:spPr>
            <a:xfrm>
              <a:off x="2263630" y="3894364"/>
              <a:ext cx="1743247" cy="532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11725" y="2733807"/>
            <a:ext cx="2445977" cy="703166"/>
            <a:chOff x="311725" y="2733807"/>
            <a:chExt cx="2445977" cy="703166"/>
          </a:xfrm>
        </p:grpSpPr>
        <p:sp>
          <p:nvSpPr>
            <p:cNvPr id="24" name="TextBox 23"/>
            <p:cNvSpPr txBox="1"/>
            <p:nvPr/>
          </p:nvSpPr>
          <p:spPr>
            <a:xfrm>
              <a:off x="311725" y="2733807"/>
              <a:ext cx="1887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  <a:r>
                <a:rPr lang="en-US" dirty="0" smtClean="0">
                  <a:solidFill>
                    <a:srgbClr val="FF0000"/>
                  </a:solidFill>
                </a:rPr>
                <a:t>orward algorithm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2"/>
              <a:endCxn id="13" idx="1"/>
            </p:cNvCxnSpPr>
            <p:nvPr/>
          </p:nvCxnSpPr>
          <p:spPr>
            <a:xfrm>
              <a:off x="1255381" y="3103139"/>
              <a:ext cx="1502321" cy="3338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559255" y="2707419"/>
            <a:ext cx="1041012" cy="2163238"/>
            <a:chOff x="8559255" y="2707419"/>
            <a:chExt cx="1041012" cy="2163238"/>
          </a:xfrm>
        </p:grpSpPr>
        <p:sp>
          <p:nvSpPr>
            <p:cNvPr id="27" name="Right Brace 26"/>
            <p:cNvSpPr/>
            <p:nvPr/>
          </p:nvSpPr>
          <p:spPr>
            <a:xfrm>
              <a:off x="8559255" y="2707419"/>
              <a:ext cx="176601" cy="216323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833967" y="3604372"/>
              <a:ext cx="766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E-step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571028" y="4870657"/>
            <a:ext cx="1172411" cy="757789"/>
            <a:chOff x="8571028" y="4870657"/>
            <a:chExt cx="1172411" cy="757789"/>
          </a:xfrm>
        </p:grpSpPr>
        <p:sp>
          <p:nvSpPr>
            <p:cNvPr id="28" name="Right Brace 27"/>
            <p:cNvSpPr/>
            <p:nvPr/>
          </p:nvSpPr>
          <p:spPr>
            <a:xfrm>
              <a:off x="8571028" y="4870657"/>
              <a:ext cx="262939" cy="757789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92180" y="5024373"/>
              <a:ext cx="85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M-step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79585" y="4214874"/>
            <a:ext cx="2633093" cy="2198132"/>
            <a:chOff x="6879585" y="4214874"/>
            <a:chExt cx="2633093" cy="2198132"/>
          </a:xfrm>
        </p:grpSpPr>
        <p:sp>
          <p:nvSpPr>
            <p:cNvPr id="33" name="TextBox 32"/>
            <p:cNvSpPr txBox="1"/>
            <p:nvPr/>
          </p:nvSpPr>
          <p:spPr>
            <a:xfrm>
              <a:off x="6879585" y="6043674"/>
              <a:ext cx="2633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How do we compute this?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3" idx="0"/>
            </p:cNvCxnSpPr>
            <p:nvPr/>
          </p:nvCxnSpPr>
          <p:spPr>
            <a:xfrm flipH="1" flipV="1">
              <a:off x="6895282" y="4214874"/>
              <a:ext cx="1300850" cy="1828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4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the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of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53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Problem 2: </a:t>
                </a:r>
                <a:r>
                  <a:rPr lang="en-US" dirty="0"/>
                  <a:t>compute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all paths using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Need to work backwards through the FSA</a:t>
                </a:r>
              </a:p>
              <a:p>
                <a:r>
                  <a:rPr lang="en-US" dirty="0" smtClean="0"/>
                  <a:t>Called the backward algorithm:</a:t>
                </a:r>
              </a:p>
              <a:p>
                <a:pPr lvl="1"/>
                <a:r>
                  <a:rPr lang="en-US" dirty="0"/>
                  <a:t>Calculates total weight of all paths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,&lt;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𝐸𝑂𝑆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Note that </a:t>
                </a:r>
                <a:r>
                  <a:rPr lang="en-US" dirty="0"/>
                  <a:t>backward[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𝐵𝑂𝑆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dirty="0" smtClean="0"/>
                  <a:t>] = </a:t>
                </a:r>
                <a:r>
                  <a:rPr lang="en-US" dirty="0"/>
                  <a:t>forward[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,&lt;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𝐸𝑂𝑆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you ever have to implement forward and backward, handy to help debug!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5323"/>
              </a:xfrm>
              <a:blipFill>
                <a:blip r:embed="rId3"/>
                <a:stretch>
                  <a:fillRect l="-928" t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522518" y="3432073"/>
                <a:ext cx="242072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backward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𝑂𝑆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dirty="0" smtClean="0"/>
                  <a:t>] = 1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18" y="3432073"/>
                <a:ext cx="2420727" cy="381515"/>
              </a:xfrm>
              <a:prstGeom prst="rect">
                <a:avLst/>
              </a:prstGeom>
              <a:blipFill>
                <a:blip r:embed="rId4"/>
                <a:stretch>
                  <a:fillRect l="-2267" t="-6349" r="-100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54923" y="3720119"/>
                <a:ext cx="43652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backward[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] = 0 </a:t>
                </a:r>
                <a:r>
                  <a:rPr lang="en-US" b="1" dirty="0" smtClean="0"/>
                  <a:t>for </a:t>
                </a:r>
                <a:r>
                  <a:rPr lang="en-US" dirty="0" smtClean="0"/>
                  <a:t>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𝑂𝑆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23" y="3720119"/>
                <a:ext cx="4365234" cy="381515"/>
              </a:xfrm>
              <a:prstGeom prst="rect">
                <a:avLst/>
              </a:prstGeom>
              <a:blipFill>
                <a:blip r:embed="rId5"/>
                <a:stretch>
                  <a:fillRect l="-1117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54923" y="4031142"/>
                <a:ext cx="4706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each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in reverse </a:t>
                </a:r>
                <a:r>
                  <a:rPr lang="en-US" dirty="0" smtClean="0"/>
                  <a:t>topological order </a:t>
                </a:r>
                <a:r>
                  <a:rPr lang="en-US" b="1" dirty="0" smtClean="0"/>
                  <a:t>do </a:t>
                </a:r>
                <a:endParaRPr lang="en-US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23" y="4031142"/>
                <a:ext cx="4706545" cy="369332"/>
              </a:xfrm>
              <a:prstGeom prst="rect">
                <a:avLst/>
              </a:prstGeom>
              <a:blipFill>
                <a:blip r:embed="rId6"/>
                <a:stretch>
                  <a:fillRect l="-1036" t="-8197" r="-2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21623" y="4334454"/>
                <a:ext cx="4988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for </a:t>
                </a:r>
                <a:r>
                  <a:rPr lang="en-US" dirty="0" smtClean="0"/>
                  <a:t>each </a:t>
                </a:r>
                <a:r>
                  <a:rPr lang="en-US" dirty="0" smtClean="0"/>
                  <a:t>outgoing </a:t>
                </a:r>
                <a:r>
                  <a:rPr lang="en-US" dirty="0" smtClean="0"/>
                  <a:t>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w/ weight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623" y="4334454"/>
                <a:ext cx="4988417" cy="369332"/>
              </a:xfrm>
              <a:prstGeom prst="rect">
                <a:avLst/>
              </a:prstGeom>
              <a:blipFill>
                <a:blip r:embed="rId7"/>
                <a:stretch>
                  <a:fillRect l="-11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143867" y="4633294"/>
                <a:ext cx="3195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backward[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] </a:t>
                </a:r>
                <a:r>
                  <a:rPr lang="en-US" dirty="0"/>
                  <a:t>+= backward[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]*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867" y="4633294"/>
                <a:ext cx="3195618" cy="369332"/>
              </a:xfrm>
              <a:prstGeom prst="rect">
                <a:avLst/>
              </a:prstGeom>
              <a:blipFill>
                <a:blip r:embed="rId8"/>
                <a:stretch>
                  <a:fillRect l="-17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522518" y="5105020"/>
                <a:ext cx="271420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r>
                  <a:rPr lang="en-US" dirty="0" smtClean="0"/>
                  <a:t>eturn backward[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𝑂𝑆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18" y="5105020"/>
                <a:ext cx="2714205" cy="381515"/>
              </a:xfrm>
              <a:prstGeom prst="rect">
                <a:avLst/>
              </a:prstGeom>
              <a:blipFill>
                <a:blip r:embed="rId9"/>
                <a:stretch>
                  <a:fillRect l="-2022" t="-6349" r="-134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2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thing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transition</a:t>
                </a:r>
              </a:p>
              <a:p>
                <a:endParaRPr lang="en-US" dirty="0"/>
              </a:p>
              <a:p>
                <a:r>
                  <a:rPr lang="en-US" dirty="0" smtClean="0"/>
                  <a:t>Need to compute total weight of all paths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Total weight of all paths going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is forward[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]</a:t>
                </a:r>
              </a:p>
              <a:p>
                <a:pPr lvl="1"/>
                <a:r>
                  <a:rPr lang="en-US" dirty="0" smtClean="0"/>
                  <a:t>Weight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itself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Total weight of all paths going out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backward[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]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Total weight of all paths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forward[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]*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*backward[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] </a:t>
                </a:r>
              </a:p>
              <a:p>
                <a:r>
                  <a:rPr lang="en-US" dirty="0" smtClean="0"/>
                  <a:t>Implement counts as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177846" y="1496547"/>
            <a:ext cx="1918154" cy="759965"/>
            <a:chOff x="4177846" y="1496547"/>
            <a:chExt cx="1918154" cy="7599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77846" y="1825625"/>
                  <a:ext cx="19181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7846" y="1825625"/>
                  <a:ext cx="1918154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5251896" y="1496547"/>
                  <a:ext cx="47115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896" y="1496547"/>
                  <a:ext cx="471155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362985" y="5775165"/>
                <a:ext cx="4817408" cy="72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forward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backward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forward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,&lt;</m:t>
                                  </m:r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𝐸𝑂𝑆</m:t>
                                  </m:r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85" y="5775165"/>
                <a:ext cx="4817408" cy="7239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4746352" y="372004"/>
                <a:ext cx="877661" cy="8776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𝐵𝑂𝑆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352" y="372004"/>
                <a:ext cx="877661" cy="877661"/>
              </a:xfrm>
              <a:prstGeom prst="ellipse">
                <a:avLst/>
              </a:prstGeom>
              <a:blipFill>
                <a:blip r:embed="rId6"/>
                <a:stretch>
                  <a:fillRect l="-95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0680183" y="285617"/>
            <a:ext cx="1040946" cy="1040946"/>
            <a:chOff x="7270627" y="4865086"/>
            <a:chExt cx="1040946" cy="1040946"/>
          </a:xfrm>
        </p:grpSpPr>
        <p:sp>
          <p:nvSpPr>
            <p:cNvPr id="10" name="Oval 9"/>
            <p:cNvSpPr/>
            <p:nvPr/>
          </p:nvSpPr>
          <p:spPr>
            <a:xfrm>
              <a:off x="7270627" y="4865086"/>
              <a:ext cx="1040946" cy="10409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/>
                <p:cNvSpPr/>
                <p:nvPr/>
              </p:nvSpPr>
              <p:spPr>
                <a:xfrm>
                  <a:off x="7357422" y="4946729"/>
                  <a:ext cx="877661" cy="8776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𝐸𝑂𝑆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422" y="4946729"/>
                  <a:ext cx="877661" cy="877661"/>
                </a:xfrm>
                <a:prstGeom prst="ellipse">
                  <a:avLst/>
                </a:prstGeom>
                <a:blipFill>
                  <a:blip r:embed="rId7"/>
                  <a:stretch>
                    <a:fillRect l="-9589" r="-68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7360233" y="632023"/>
                <a:ext cx="418818" cy="4188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233" y="632023"/>
                <a:ext cx="418818" cy="41881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/>
              <p:cNvSpPr/>
              <p:nvPr/>
            </p:nvSpPr>
            <p:spPr>
              <a:xfrm>
                <a:off x="8430957" y="632023"/>
                <a:ext cx="418818" cy="4188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957" y="632023"/>
                <a:ext cx="418818" cy="41881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2" idx="6"/>
            <a:endCxn id="13" idx="2"/>
          </p:cNvCxnSpPr>
          <p:nvPr/>
        </p:nvCxnSpPr>
        <p:spPr>
          <a:xfrm>
            <a:off x="7779051" y="841432"/>
            <a:ext cx="651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7910484" y="411402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484" y="411402"/>
                <a:ext cx="368627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Flowchart: Decision 16"/>
              <p:cNvSpPr/>
              <p:nvPr/>
            </p:nvSpPr>
            <p:spPr>
              <a:xfrm>
                <a:off x="5618025" y="372870"/>
                <a:ext cx="1742208" cy="90995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</a:t>
                </a:r>
                <a:r>
                  <a:rPr lang="en-US" sz="1100" dirty="0" smtClean="0"/>
                  <a:t>orward[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100" dirty="0" smtClean="0"/>
                  <a:t>]</a:t>
                </a:r>
                <a:endParaRPr lang="en-US" sz="1100" dirty="0"/>
              </a:p>
            </p:txBody>
          </p:sp>
        </mc:Choice>
        <mc:Fallback>
          <p:sp>
            <p:nvSpPr>
              <p:cNvPr id="17" name="Flowchart: Decisi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025" y="372870"/>
                <a:ext cx="1742208" cy="909954"/>
              </a:xfrm>
              <a:prstGeom prst="flowChartDecision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Flowchart: Decision 17"/>
              <p:cNvSpPr/>
              <p:nvPr/>
            </p:nvSpPr>
            <p:spPr>
              <a:xfrm>
                <a:off x="8856500" y="386455"/>
                <a:ext cx="1814116" cy="90995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backward[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100" dirty="0" smtClean="0"/>
                  <a:t>]</a:t>
                </a:r>
                <a:endParaRPr lang="en-US" sz="1100" dirty="0"/>
              </a:p>
            </p:txBody>
          </p:sp>
        </mc:Choice>
        <mc:Fallback>
          <p:sp>
            <p:nvSpPr>
              <p:cNvPr id="18" name="Flowchart: Decision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500" y="386455"/>
                <a:ext cx="1814116" cy="909954"/>
              </a:xfrm>
              <a:prstGeom prst="flowChartDecision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93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 animBg="1"/>
      <p:bldP spid="13" grpId="0" animBg="1"/>
      <p:bldP spid="16" grpId="0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“Soft” 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1645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Our complete EM algorithm</a:t>
                </a:r>
              </a:p>
              <a:p>
                <a:pPr lvl="1"/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Calls forward and backward</a:t>
                </a:r>
              </a:p>
              <a:p>
                <a:pPr lvl="2"/>
                <a:r>
                  <a:rPr lang="en-US" dirty="0" smtClean="0"/>
                  <a:t>Uses results to increment “soft” counts</a:t>
                </a:r>
              </a:p>
              <a:p>
                <a:pPr lvl="2"/>
                <a:r>
                  <a:rPr lang="en-US" dirty="0" smtClean="0"/>
                  <a:t>Normalizes </a:t>
                </a:r>
                <a:r>
                  <a:rPr lang="en-US" dirty="0" err="1" smtClean="0"/>
                  <a:t>pmfs</a:t>
                </a:r>
                <a:r>
                  <a:rPr lang="en-US" dirty="0" smtClean="0"/>
                  <a:t> from “soft” counts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beauty:</a:t>
                </a:r>
              </a:p>
              <a:p>
                <a:pPr lvl="1"/>
                <a:r>
                  <a:rPr lang="en-US" dirty="0" smtClean="0"/>
                  <a:t>Each iteration of EM is guaranteed to either improve the model or keep it the same</a:t>
                </a:r>
              </a:p>
              <a:p>
                <a:pPr lvl="1"/>
                <a:r>
                  <a:rPr lang="en-US" dirty="0" smtClean="0"/>
                  <a:t>Measured by log-likelihood of data: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 guarantee to find global max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Often run EM multiple times from different starting points (i.e. different initializations)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16456"/>
              </a:xfrm>
              <a:blipFill>
                <a:blip r:embed="rId2"/>
                <a:stretch>
                  <a:fillRect l="-928" t="-3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725009" y="-44678"/>
                <a:ext cx="2913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Initialize the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009" y="-44678"/>
                <a:ext cx="2913170" cy="369332"/>
              </a:xfrm>
              <a:prstGeom prst="rect">
                <a:avLst/>
              </a:prstGeom>
              <a:blipFill>
                <a:blip r:embed="rId3"/>
                <a:stretch>
                  <a:fillRect l="-16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25009" y="242433"/>
            <a:ext cx="80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repeat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21444" y="529544"/>
                <a:ext cx="369601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for</a:t>
                </a:r>
                <a:r>
                  <a:rPr lang="en-US" dirty="0" smtClean="0"/>
                  <a:t> each observed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444" y="529544"/>
                <a:ext cx="3696012" cy="380810"/>
              </a:xfrm>
              <a:prstGeom prst="rect">
                <a:avLst/>
              </a:prstGeom>
              <a:blipFill>
                <a:blip r:embed="rId4"/>
                <a:stretch>
                  <a:fillRect l="-1485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327604" y="1755514"/>
                <a:ext cx="5426294" cy="423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</a:t>
                </a:r>
                <a:r>
                  <a:rPr lang="en-US" dirty="0" smtClean="0"/>
                  <a:t>every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w/ weight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04" y="1755514"/>
                <a:ext cx="5426294" cy="423642"/>
              </a:xfrm>
              <a:prstGeom prst="rect">
                <a:avLst/>
              </a:prstGeom>
              <a:blipFill>
                <a:blip r:embed="rId5"/>
                <a:stretch>
                  <a:fillRect l="-1011"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777477" y="2095510"/>
                <a:ext cx="5534849" cy="776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forward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backward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forward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,&lt;</m:t>
                                  </m:r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𝐸𝑂𝑆</m:t>
                                  </m:r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77" y="2095510"/>
                <a:ext cx="5534849" cy="776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41070" y="2791817"/>
                <a:ext cx="2532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</a:t>
                </a:r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070" y="2791817"/>
                <a:ext cx="2532937" cy="369332"/>
              </a:xfrm>
              <a:prstGeom prst="rect">
                <a:avLst/>
              </a:prstGeom>
              <a:blipFill>
                <a:blip r:embed="rId7"/>
                <a:stretch>
                  <a:fillRect l="-2169" t="-9836" r="-12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307280" y="3087845"/>
                <a:ext cx="2460738" cy="702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280" y="3087845"/>
                <a:ext cx="2460738" cy="7028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774226" y="3623050"/>
            <a:ext cx="163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  <a:r>
              <a:rPr lang="en-US" b="1" dirty="0" smtClean="0"/>
              <a:t>ntil</a:t>
            </a:r>
            <a:r>
              <a:rPr lang="en-US" dirty="0" smtClean="0"/>
              <a:t> converged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332891" y="1136230"/>
                <a:ext cx="1860702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dirty="0" smtClean="0"/>
                  <a:t>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891" y="1136230"/>
                <a:ext cx="1860702" cy="410177"/>
              </a:xfrm>
              <a:prstGeom prst="rect">
                <a:avLst/>
              </a:prstGeom>
              <a:blipFill>
                <a:blip r:embed="rId9"/>
                <a:stretch>
                  <a:fillRect l="-2951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861303" y="620682"/>
            <a:ext cx="2445977" cy="703166"/>
            <a:chOff x="311725" y="2733807"/>
            <a:chExt cx="2445977" cy="703166"/>
          </a:xfrm>
        </p:grpSpPr>
        <p:sp>
          <p:nvSpPr>
            <p:cNvPr id="16" name="TextBox 15"/>
            <p:cNvSpPr txBox="1"/>
            <p:nvPr/>
          </p:nvSpPr>
          <p:spPr>
            <a:xfrm>
              <a:off x="311725" y="2733807"/>
              <a:ext cx="1887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  <a:r>
                <a:rPr lang="en-US" dirty="0" smtClean="0">
                  <a:solidFill>
                    <a:srgbClr val="FF0000"/>
                  </a:solidFill>
                </a:rPr>
                <a:t>orward algorithm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>
              <a:off x="1255381" y="3103139"/>
              <a:ext cx="1502321" cy="3338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327604" y="836839"/>
                <a:ext cx="5953809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form FSA that generates all possible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 smtClean="0"/>
                  <a:t> with weight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04" y="836839"/>
                <a:ext cx="5953809" cy="410177"/>
              </a:xfrm>
              <a:prstGeom prst="rect">
                <a:avLst/>
              </a:prstGeom>
              <a:blipFill>
                <a:blip r:embed="rId10"/>
                <a:stretch>
                  <a:fillRect l="-921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332891" y="1441968"/>
                <a:ext cx="2176686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dirty="0" smtClean="0"/>
                  <a:t>e-compute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891" y="1441968"/>
                <a:ext cx="2176686" cy="410177"/>
              </a:xfrm>
              <a:prstGeom prst="rect">
                <a:avLst/>
              </a:prstGeom>
              <a:blipFill>
                <a:blip r:embed="rId11"/>
                <a:stretch>
                  <a:fillRect l="-2521" t="-1493" b="-2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809631" y="1105316"/>
            <a:ext cx="2523260" cy="518194"/>
            <a:chOff x="311725" y="2733807"/>
            <a:chExt cx="2523260" cy="518194"/>
          </a:xfrm>
        </p:grpSpPr>
        <p:sp>
          <p:nvSpPr>
            <p:cNvPr id="25" name="TextBox 24"/>
            <p:cNvSpPr txBox="1"/>
            <p:nvPr/>
          </p:nvSpPr>
          <p:spPr>
            <a:xfrm>
              <a:off x="311725" y="2733807"/>
              <a:ext cx="2052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backward algorithm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5" idx="2"/>
              <a:endCxn id="23" idx="1"/>
            </p:cNvCxnSpPr>
            <p:nvPr/>
          </p:nvCxnSpPr>
          <p:spPr>
            <a:xfrm>
              <a:off x="1338160" y="3103139"/>
              <a:ext cx="1496825" cy="1488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58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HMMs in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HMMs are popular</a:t>
            </a:r>
          </a:p>
          <a:p>
            <a:pPr lvl="1"/>
            <a:r>
              <a:rPr lang="en-US" dirty="0" smtClean="0"/>
              <a:t>Trouble: assume specific kind of dependency relationship</a:t>
            </a:r>
          </a:p>
          <a:p>
            <a:pPr lvl="2"/>
            <a:r>
              <a:rPr lang="en-US" dirty="0" smtClean="0"/>
              <a:t>In particular: bigram language model</a:t>
            </a:r>
          </a:p>
          <a:p>
            <a:pPr lvl="1"/>
            <a:r>
              <a:rPr lang="en-US" dirty="0" smtClean="0"/>
              <a:t>Need to be able to add/delete from sequences</a:t>
            </a:r>
          </a:p>
          <a:p>
            <a:pPr lvl="2"/>
            <a:r>
              <a:rPr lang="en-US" dirty="0" smtClean="0"/>
              <a:t>HMMs (FSA specifically) are good for assigning probability to sequences</a:t>
            </a:r>
          </a:p>
          <a:p>
            <a:pPr lvl="2"/>
            <a:r>
              <a:rPr lang="en-US" dirty="0" smtClean="0"/>
              <a:t>Not good for transforming sequences into other sequences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Need something more flexible</a:t>
            </a:r>
          </a:p>
          <a:p>
            <a:pPr lvl="1"/>
            <a:r>
              <a:rPr lang="en-US" dirty="0" smtClean="0"/>
              <a:t>Finite State Transducers (FSTs)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3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Transducers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01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 FST is like a FSA, but it has two vocabularies:</a:t>
                </a:r>
              </a:p>
              <a:p>
                <a:pPr lvl="1"/>
                <a:r>
                  <a:rPr lang="en-US" dirty="0" smtClean="0"/>
                  <a:t>Input vocabulary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Output vocabulary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Transitions look slightly different</a:t>
                </a:r>
              </a:p>
              <a:p>
                <a:pPr lvl="2"/>
                <a:r>
                  <a:rPr lang="en-US" dirty="0" smtClean="0"/>
                  <a:t>FSA defines a set of sequences</a:t>
                </a:r>
              </a:p>
              <a:p>
                <a:pPr lvl="2"/>
                <a:r>
                  <a:rPr lang="en-US" dirty="0" smtClean="0"/>
                  <a:t>FST defines a relation on sequences</a:t>
                </a:r>
              </a:p>
              <a:p>
                <a:pPr lvl="3"/>
                <a:r>
                  <a:rPr lang="en-US" dirty="0" smtClean="0"/>
                  <a:t>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/>
                  <a:t> belongs to this relation if there’s a sequence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endParaRPr lang="en-US" dirty="0"/>
              </a:p>
              <a:p>
                <a:pPr lvl="4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∃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lvl="2"/>
                <a:r>
                  <a:rPr lang="en-US" dirty="0" smtClean="0"/>
                  <a:t>FST may not be deterministic</a:t>
                </a:r>
              </a:p>
              <a:p>
                <a:pPr lvl="3"/>
                <a:r>
                  <a:rPr lang="en-US" dirty="0" smtClean="0"/>
                  <a:t>Given an input sequence, might be more than one way for FST to accept it</a:t>
                </a:r>
              </a:p>
              <a:p>
                <a:pPr lvl="2"/>
                <a:r>
                  <a:rPr lang="en-US" dirty="0" smtClean="0"/>
                  <a:t>Weighted FST is just like a weighted FSA</a:t>
                </a:r>
              </a:p>
              <a:p>
                <a:pPr lvl="2"/>
                <a:r>
                  <a:rPr lang="en-US" dirty="0" smtClean="0"/>
                  <a:t>Probabilistic weighted FST is different</a:t>
                </a:r>
              </a:p>
              <a:p>
                <a:pPr lvl="3"/>
                <a:r>
                  <a:rPr lang="en-US" dirty="0" smtClean="0"/>
                  <a:t>For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and input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, the weights of all transitions leaving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with input symbol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OR the empty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form a </a:t>
                </a:r>
                <a:r>
                  <a:rPr lang="en-US" dirty="0" err="1" smtClean="0"/>
                  <a:t>pmf</a:t>
                </a:r>
                <a:endParaRPr lang="en-US" dirty="0"/>
              </a:p>
              <a:p>
                <a:pPr lvl="3"/>
                <a:r>
                  <a:rPr lang="en-US" dirty="0" smtClean="0"/>
                  <a:t>Defines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0150"/>
              </a:xfrm>
              <a:blipFill>
                <a:blip r:embed="rId2"/>
                <a:stretch>
                  <a:fillRect l="-928" t="-3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7124766" y="3186849"/>
                <a:ext cx="418818" cy="4188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766" y="3186849"/>
                <a:ext cx="418818" cy="41881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8572122" y="3186849"/>
                <a:ext cx="418818" cy="4188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122" y="3186849"/>
                <a:ext cx="418818" cy="41881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7543584" y="3396258"/>
            <a:ext cx="1028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675017" y="2966228"/>
                <a:ext cx="8971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17" y="2966228"/>
                <a:ext cx="89710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155657" y="2329199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657" y="2329199"/>
                <a:ext cx="387927" cy="276999"/>
              </a:xfrm>
              <a:prstGeom prst="rect">
                <a:avLst/>
              </a:prstGeom>
              <a:blipFill>
                <a:blip r:embed="rId6"/>
                <a:stretch>
                  <a:fillRect l="-11111" r="-142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259460" y="2362527"/>
                <a:ext cx="41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60" y="2362527"/>
                <a:ext cx="416781" cy="276999"/>
              </a:xfrm>
              <a:prstGeom prst="rect">
                <a:avLst/>
              </a:prstGeom>
              <a:blipFill>
                <a:blip r:embed="rId7"/>
                <a:stretch>
                  <a:fillRect l="-10294" r="-1323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7334175" y="2609768"/>
            <a:ext cx="491206" cy="4709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 flipH="1">
            <a:off x="8123569" y="2639526"/>
            <a:ext cx="344282" cy="45379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309534" y="3975980"/>
            <a:ext cx="1866174" cy="639439"/>
            <a:chOff x="3391947" y="4790449"/>
            <a:chExt cx="1866174" cy="6394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/>
                <p:cNvSpPr/>
                <p:nvPr/>
              </p:nvSpPr>
              <p:spPr>
                <a:xfrm>
                  <a:off x="3391947" y="5011070"/>
                  <a:ext cx="418818" cy="4188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947" y="5011070"/>
                  <a:ext cx="418818" cy="418818"/>
                </a:xfrm>
                <a:prstGeom prst="ellipse">
                  <a:avLst/>
                </a:prstGeom>
                <a:blipFill>
                  <a:blip r:embed="rId8"/>
                  <a:stretch>
                    <a:fillRect l="-23944" r="-28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val 16"/>
                <p:cNvSpPr/>
                <p:nvPr/>
              </p:nvSpPr>
              <p:spPr>
                <a:xfrm>
                  <a:off x="4839303" y="5011070"/>
                  <a:ext cx="418818" cy="4188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303" y="5011070"/>
                  <a:ext cx="418818" cy="41881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3810765" y="5220479"/>
              <a:ext cx="1028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/>
                <p:cNvSpPr/>
                <p:nvPr/>
              </p:nvSpPr>
              <p:spPr>
                <a:xfrm>
                  <a:off x="3942198" y="4790449"/>
                  <a:ext cx="7502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198" y="4790449"/>
                  <a:ext cx="7502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249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noisy-channel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248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Remember, natural language is messy</a:t>
                </a:r>
              </a:p>
              <a:p>
                <a:pPr lvl="1"/>
                <a:r>
                  <a:rPr lang="en-US" dirty="0" smtClean="0"/>
                  <a:t>Typos</a:t>
                </a:r>
              </a:p>
              <a:p>
                <a:pPr lvl="1"/>
                <a:r>
                  <a:rPr lang="en-US" dirty="0" smtClean="0"/>
                  <a:t>Background noise (dirt on paper, other voices,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Model generating language as a two-step process</a:t>
                </a:r>
              </a:p>
              <a:p>
                <a:pPr lvl="1"/>
                <a:r>
                  <a:rPr lang="en-US" dirty="0" smtClean="0"/>
                  <a:t>Think of something to generate (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latent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>
                    <a:solidFill>
                      <a:schemeClr val="accent2"/>
                    </a:solidFill>
                  </a:rPr>
                  <a:t>Emit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smtClean="0"/>
                  <a:t>when producing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 smtClean="0"/>
                  <a:t> (potentially making mistakes)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If we are handed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 smtClean="0"/>
                  <a:t>, try to recover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24804"/>
              </a:xfrm>
              <a:blipFill>
                <a:blip r:embed="rId2"/>
                <a:stretch>
                  <a:fillRect l="-928" t="-3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575367" y="6259484"/>
            <a:ext cx="2308784" cy="583824"/>
            <a:chOff x="6575367" y="6259484"/>
            <a:chExt cx="2308784" cy="583824"/>
          </a:xfrm>
        </p:grpSpPr>
        <p:sp>
          <p:nvSpPr>
            <p:cNvPr id="4" name="TextBox 3"/>
            <p:cNvSpPr txBox="1"/>
            <p:nvPr/>
          </p:nvSpPr>
          <p:spPr>
            <a:xfrm>
              <a:off x="6991004" y="6473976"/>
              <a:ext cx="1893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Language models!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575367" y="6259484"/>
              <a:ext cx="415637" cy="3991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8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FST for Typo Correction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Restrict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EOS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Vocabs will be bigger in practice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Which transitions form </a:t>
                </a:r>
                <a:r>
                  <a:rPr lang="en-US" dirty="0" err="1" smtClean="0"/>
                  <a:t>pmf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Consider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Consider input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  <a:p>
                <a:pPr lvl="2"/>
                <a:r>
                  <a:rPr lang="en-US" dirty="0" smtClean="0"/>
                  <a:t>All transitions leaving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w/ input symbol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form </a:t>
                </a:r>
                <a:r>
                  <a:rPr lang="en-US" dirty="0" err="1" smtClean="0"/>
                  <a:t>pmf</a:t>
                </a:r>
                <a:r>
                  <a:rPr lang="en-US" dirty="0" smtClean="0"/>
                  <a:t>!</a:t>
                </a:r>
              </a:p>
              <a:p>
                <a:pPr lvl="3"/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9358827" y="2721110"/>
                <a:ext cx="431691" cy="4316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827" y="2721110"/>
                <a:ext cx="431691" cy="43169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9358827" y="5400865"/>
                <a:ext cx="431691" cy="4316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827" y="5400865"/>
                <a:ext cx="431691" cy="43169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1332177" y="3944233"/>
            <a:ext cx="525879" cy="525879"/>
            <a:chOff x="6745497" y="4091906"/>
            <a:chExt cx="525879" cy="525879"/>
          </a:xfrm>
        </p:grpSpPr>
        <p:sp>
          <p:nvSpPr>
            <p:cNvPr id="7" name="Oval 6"/>
            <p:cNvSpPr/>
            <p:nvPr/>
          </p:nvSpPr>
          <p:spPr>
            <a:xfrm>
              <a:off x="6745497" y="4091906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/>
                <p:cNvSpPr/>
                <p:nvPr/>
              </p:nvSpPr>
              <p:spPr>
                <a:xfrm>
                  <a:off x="6792592" y="4139001"/>
                  <a:ext cx="431691" cy="4316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592" y="4139001"/>
                  <a:ext cx="431691" cy="431691"/>
                </a:xfrm>
                <a:prstGeom prst="ellipse">
                  <a:avLst/>
                </a:prstGeom>
                <a:blipFill>
                  <a:blip r:embed="rId5"/>
                  <a:stretch>
                    <a:fillRect l="-13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>
            <a:endCxn id="4" idx="2"/>
          </p:cNvCxnSpPr>
          <p:nvPr/>
        </p:nvCxnSpPr>
        <p:spPr>
          <a:xfrm>
            <a:off x="8829025" y="2929106"/>
            <a:ext cx="529802" cy="7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1"/>
          </p:cNvCxnSpPr>
          <p:nvPr/>
        </p:nvCxnSpPr>
        <p:spPr>
          <a:xfrm>
            <a:off x="9790518" y="2936956"/>
            <a:ext cx="1618672" cy="1084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7" idx="3"/>
          </p:cNvCxnSpPr>
          <p:nvPr/>
        </p:nvCxnSpPr>
        <p:spPr>
          <a:xfrm flipV="1">
            <a:off x="9790518" y="4393099"/>
            <a:ext cx="1618672" cy="1223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1716705">
            <a:off x="8033745" y="2968408"/>
            <a:ext cx="1926912" cy="3320096"/>
          </a:xfrm>
          <a:prstGeom prst="arc">
            <a:avLst>
              <a:gd name="adj1" fmla="val 16200000"/>
              <a:gd name="adj2" fmla="val 1018116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2470268">
            <a:off x="9135862" y="2193574"/>
            <a:ext cx="1926912" cy="3320096"/>
          </a:xfrm>
          <a:prstGeom prst="arc">
            <a:avLst>
              <a:gd name="adj1" fmla="val 16200000"/>
              <a:gd name="adj2" fmla="val 1018116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4608920">
            <a:off x="9435353" y="2510406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9358827" y="660276"/>
                <a:ext cx="96532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r</a:t>
                </a:r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r </a:t>
                </a:r>
                <a:r>
                  <a:rPr lang="en-US" dirty="0" smtClean="0"/>
                  <a:t>/ 0.4</a:t>
                </a:r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r</a:t>
                </a:r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 </a:t>
                </a:r>
                <a:r>
                  <a:rPr lang="en-US" dirty="0" smtClean="0"/>
                  <a:t>/ 0.2</a:t>
                </a:r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r </a:t>
                </a:r>
                <a:r>
                  <a:rPr lang="en-US" dirty="0" smtClean="0"/>
                  <a:t>/ 0.2</a:t>
                </a:r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 </a:t>
                </a:r>
                <a:r>
                  <a:rPr lang="en-US" dirty="0" smtClean="0"/>
                  <a:t>/ 0.4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 </a:t>
                </a:r>
                <a:r>
                  <a:rPr lang="en-US" dirty="0" smtClean="0"/>
                  <a:t>/ 0.1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r </a:t>
                </a:r>
                <a:r>
                  <a:rPr lang="en-US" dirty="0" smtClean="0"/>
                  <a:t>/ 0.1</a:t>
                </a: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827" y="660276"/>
                <a:ext cx="965329" cy="1754326"/>
              </a:xfrm>
              <a:prstGeom prst="rect">
                <a:avLst/>
              </a:prstGeom>
              <a:blipFill>
                <a:blip r:embed="rId6"/>
                <a:stretch>
                  <a:fillRect l="-5031" t="-1736" r="-5031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7825506" y="3577080"/>
            <a:ext cx="1045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2"/>
                </a:solidFill>
              </a:rPr>
              <a:t>r </a:t>
            </a:r>
            <a:r>
              <a:rPr lang="en-US" dirty="0"/>
              <a:t>/ </a:t>
            </a:r>
            <a:r>
              <a:rPr lang="en-US" dirty="0" smtClean="0"/>
              <a:t>0.6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r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2"/>
                </a:solidFill>
              </a:rPr>
              <a:t>e </a:t>
            </a:r>
            <a:r>
              <a:rPr lang="en-US" dirty="0"/>
              <a:t>/ </a:t>
            </a:r>
            <a:r>
              <a:rPr lang="en-US" dirty="0" smtClean="0"/>
              <a:t>0.4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e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2"/>
                </a:solidFill>
              </a:rPr>
              <a:t>r </a:t>
            </a:r>
            <a:r>
              <a:rPr lang="en-US" dirty="0"/>
              <a:t>/ </a:t>
            </a:r>
            <a:r>
              <a:rPr lang="en-US" dirty="0" smtClean="0"/>
              <a:t>0.4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e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2"/>
                </a:solidFill>
              </a:rPr>
              <a:t>e </a:t>
            </a:r>
            <a:r>
              <a:rPr lang="en-US" dirty="0"/>
              <a:t>/ </a:t>
            </a:r>
            <a:r>
              <a:rPr lang="en-US" dirty="0" smtClean="0"/>
              <a:t>0.6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0156298" y="3831998"/>
                <a:ext cx="10295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/ </a:t>
                </a:r>
                <a:r>
                  <a:rPr lang="en-US" dirty="0" smtClean="0"/>
                  <a:t>0.2</a:t>
                </a:r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r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/ </a:t>
                </a:r>
                <a:r>
                  <a:rPr lang="en-US" dirty="0" smtClean="0"/>
                  <a:t>0.2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6298" y="3831998"/>
                <a:ext cx="1029569" cy="646331"/>
              </a:xfrm>
              <a:prstGeom prst="rect">
                <a:avLst/>
              </a:prstGeom>
              <a:blipFill>
                <a:blip r:embed="rId7"/>
                <a:stretch>
                  <a:fillRect l="-473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 rot="2052189">
            <a:off x="9722470" y="3118817"/>
            <a:ext cx="1987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&lt;EOS&gt;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2"/>
                </a:solidFill>
              </a:rPr>
              <a:t>&lt;EOS&gt; </a:t>
            </a:r>
            <a:r>
              <a:rPr lang="en-US" dirty="0"/>
              <a:t>/ </a:t>
            </a:r>
            <a:r>
              <a:rPr lang="en-US" dirty="0" smtClean="0"/>
              <a:t>0.8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9185829">
            <a:off x="9626183" y="5081464"/>
            <a:ext cx="1809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&lt;EOS&gt;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2"/>
                </a:solidFill>
              </a:rPr>
              <a:t>&lt;EOS&gt;</a:t>
            </a:r>
            <a:r>
              <a:rPr lang="en-US" dirty="0"/>
              <a:t> / 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57644" y="4397851"/>
            <a:ext cx="105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Deletion!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075256" y="1873952"/>
            <a:ext cx="1318511" cy="436034"/>
            <a:chOff x="5399789" y="2696633"/>
            <a:chExt cx="1318511" cy="436034"/>
          </a:xfrm>
        </p:grpSpPr>
        <p:sp>
          <p:nvSpPr>
            <p:cNvPr id="27" name="TextBox 26"/>
            <p:cNvSpPr txBox="1"/>
            <p:nvPr/>
          </p:nvSpPr>
          <p:spPr>
            <a:xfrm>
              <a:off x="5399789" y="2728256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Insertion!</a:t>
              </a:r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6498167" y="2696633"/>
              <a:ext cx="220133" cy="436034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65521" y="5096064"/>
            <a:ext cx="1866174" cy="639439"/>
            <a:chOff x="3391947" y="4790449"/>
            <a:chExt cx="1866174" cy="6394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/>
                <p:cNvSpPr/>
                <p:nvPr/>
              </p:nvSpPr>
              <p:spPr>
                <a:xfrm>
                  <a:off x="3391947" y="5011070"/>
                  <a:ext cx="418818" cy="4188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947" y="5011070"/>
                  <a:ext cx="418818" cy="418818"/>
                </a:xfrm>
                <a:prstGeom prst="ellipse">
                  <a:avLst/>
                </a:prstGeom>
                <a:blipFill>
                  <a:blip r:embed="rId8"/>
                  <a:stretch>
                    <a:fillRect l="-28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/>
                <p:cNvSpPr/>
                <p:nvPr/>
              </p:nvSpPr>
              <p:spPr>
                <a:xfrm>
                  <a:off x="4839303" y="5011070"/>
                  <a:ext cx="418818" cy="4188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303" y="5011070"/>
                  <a:ext cx="418818" cy="418818"/>
                </a:xfrm>
                <a:prstGeom prst="ellipse">
                  <a:avLst/>
                </a:prstGeom>
                <a:blipFill>
                  <a:blip r:embed="rId9"/>
                  <a:stretch>
                    <a:fillRect l="-14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31" idx="6"/>
              <a:endCxn id="32" idx="2"/>
            </p:cNvCxnSpPr>
            <p:nvPr/>
          </p:nvCxnSpPr>
          <p:spPr>
            <a:xfrm>
              <a:off x="3810765" y="5220479"/>
              <a:ext cx="1028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/>
                <p:cNvSpPr/>
                <p:nvPr/>
              </p:nvSpPr>
              <p:spPr>
                <a:xfrm>
                  <a:off x="3942198" y="4790449"/>
                  <a:ext cx="5699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198" y="4790449"/>
                  <a:ext cx="5699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4465521" y="5657147"/>
            <a:ext cx="1866174" cy="639439"/>
            <a:chOff x="3391947" y="4790449"/>
            <a:chExt cx="1866174" cy="6394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/>
                <p:cNvSpPr/>
                <p:nvPr/>
              </p:nvSpPr>
              <p:spPr>
                <a:xfrm>
                  <a:off x="3391947" y="5011070"/>
                  <a:ext cx="418818" cy="4188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947" y="5011070"/>
                  <a:ext cx="418818" cy="418818"/>
                </a:xfrm>
                <a:prstGeom prst="ellipse">
                  <a:avLst/>
                </a:prstGeom>
                <a:blipFill>
                  <a:blip r:embed="rId11"/>
                  <a:stretch>
                    <a:fillRect l="-28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/>
                <p:cNvSpPr/>
                <p:nvPr/>
              </p:nvSpPr>
              <p:spPr>
                <a:xfrm>
                  <a:off x="4839303" y="5011070"/>
                  <a:ext cx="418818" cy="4188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303" y="5011070"/>
                  <a:ext cx="418818" cy="418818"/>
                </a:xfrm>
                <a:prstGeom prst="ellipse">
                  <a:avLst/>
                </a:prstGeom>
                <a:blipFill>
                  <a:blip r:embed="rId12"/>
                  <a:stretch>
                    <a:fillRect l="-14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6" idx="6"/>
              <a:endCxn id="37" idx="2"/>
            </p:cNvCxnSpPr>
            <p:nvPr/>
          </p:nvCxnSpPr>
          <p:spPr>
            <a:xfrm>
              <a:off x="3810765" y="5220479"/>
              <a:ext cx="1028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/>
                <p:cNvSpPr/>
                <p:nvPr/>
              </p:nvSpPr>
              <p:spPr>
                <a:xfrm>
                  <a:off x="3942198" y="4790449"/>
                  <a:ext cx="5747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198" y="4790449"/>
                  <a:ext cx="5747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4465521" y="6193556"/>
            <a:ext cx="1866174" cy="639439"/>
            <a:chOff x="3391947" y="4790449"/>
            <a:chExt cx="1866174" cy="6394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Oval 41"/>
                <p:cNvSpPr/>
                <p:nvPr/>
              </p:nvSpPr>
              <p:spPr>
                <a:xfrm>
                  <a:off x="3391947" y="5011070"/>
                  <a:ext cx="418818" cy="4188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947" y="5011070"/>
                  <a:ext cx="418818" cy="418818"/>
                </a:xfrm>
                <a:prstGeom prst="ellipse">
                  <a:avLst/>
                </a:prstGeom>
                <a:blipFill>
                  <a:blip r:embed="rId14"/>
                  <a:stretch>
                    <a:fillRect l="-28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/>
                <p:cNvSpPr/>
                <p:nvPr/>
              </p:nvSpPr>
              <p:spPr>
                <a:xfrm>
                  <a:off x="4839303" y="5011070"/>
                  <a:ext cx="418818" cy="4188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303" y="5011070"/>
                  <a:ext cx="418818" cy="418818"/>
                </a:xfrm>
                <a:prstGeom prst="ellipse">
                  <a:avLst/>
                </a:prstGeom>
                <a:blipFill>
                  <a:blip r:embed="rId15"/>
                  <a:stretch>
                    <a:fillRect l="-14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>
              <a:stCxn id="42" idx="6"/>
              <a:endCxn id="43" idx="2"/>
            </p:cNvCxnSpPr>
            <p:nvPr/>
          </p:nvCxnSpPr>
          <p:spPr>
            <a:xfrm>
              <a:off x="3810765" y="5220479"/>
              <a:ext cx="1028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/>
                <p:cNvSpPr/>
                <p:nvPr/>
              </p:nvSpPr>
              <p:spPr>
                <a:xfrm>
                  <a:off x="3942198" y="4790449"/>
                  <a:ext cx="5705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198" y="4790449"/>
                  <a:ext cx="57054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7058520" y="5096064"/>
            <a:ext cx="1866174" cy="639439"/>
            <a:chOff x="3391947" y="4790449"/>
            <a:chExt cx="1866174" cy="6394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/>
                <p:cNvSpPr/>
                <p:nvPr/>
              </p:nvSpPr>
              <p:spPr>
                <a:xfrm>
                  <a:off x="3391947" y="5011070"/>
                  <a:ext cx="418818" cy="4188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Oval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947" y="5011070"/>
                  <a:ext cx="418818" cy="418818"/>
                </a:xfrm>
                <a:prstGeom prst="ellipse">
                  <a:avLst/>
                </a:prstGeom>
                <a:blipFill>
                  <a:blip r:embed="rId17"/>
                  <a:stretch>
                    <a:fillRect l="-28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/>
                <p:cNvSpPr/>
                <p:nvPr/>
              </p:nvSpPr>
              <p:spPr>
                <a:xfrm>
                  <a:off x="4839303" y="5011070"/>
                  <a:ext cx="418818" cy="4188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303" y="5011070"/>
                  <a:ext cx="418818" cy="418818"/>
                </a:xfrm>
                <a:prstGeom prst="ellipse">
                  <a:avLst/>
                </a:prstGeom>
                <a:blipFill>
                  <a:blip r:embed="rId18"/>
                  <a:stretch>
                    <a:fillRect l="-14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stCxn id="47" idx="6"/>
              <a:endCxn id="48" idx="2"/>
            </p:cNvCxnSpPr>
            <p:nvPr/>
          </p:nvCxnSpPr>
          <p:spPr>
            <a:xfrm>
              <a:off x="3810765" y="5220479"/>
              <a:ext cx="1028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/>
                <p:cNvSpPr/>
                <p:nvPr/>
              </p:nvSpPr>
              <p:spPr>
                <a:xfrm>
                  <a:off x="3942198" y="4790449"/>
                  <a:ext cx="565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198" y="4790449"/>
                  <a:ext cx="56573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7087852" y="5696836"/>
            <a:ext cx="1866174" cy="639439"/>
            <a:chOff x="3391947" y="4790449"/>
            <a:chExt cx="1866174" cy="6394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/>
                <p:cNvSpPr/>
                <p:nvPr/>
              </p:nvSpPr>
              <p:spPr>
                <a:xfrm>
                  <a:off x="3391947" y="5011070"/>
                  <a:ext cx="418818" cy="4188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947" y="5011070"/>
                  <a:ext cx="418818" cy="418818"/>
                </a:xfrm>
                <a:prstGeom prst="ellipse">
                  <a:avLst/>
                </a:prstGeom>
                <a:blipFill>
                  <a:blip r:embed="rId20"/>
                  <a:stretch>
                    <a:fillRect l="-28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Oval 52"/>
                <p:cNvSpPr/>
                <p:nvPr/>
              </p:nvSpPr>
              <p:spPr>
                <a:xfrm>
                  <a:off x="4839303" y="5011070"/>
                  <a:ext cx="418818" cy="4188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Oval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303" y="5011070"/>
                  <a:ext cx="418818" cy="418818"/>
                </a:xfrm>
                <a:prstGeom prst="ellipse">
                  <a:avLst/>
                </a:prstGeom>
                <a:blipFill>
                  <a:blip r:embed="rId21"/>
                  <a:stretch>
                    <a:fillRect l="-14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>
              <a:stCxn id="52" idx="6"/>
              <a:endCxn id="53" idx="2"/>
            </p:cNvCxnSpPr>
            <p:nvPr/>
          </p:nvCxnSpPr>
          <p:spPr>
            <a:xfrm>
              <a:off x="3810765" y="5220479"/>
              <a:ext cx="1028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/>
                <p:cNvSpPr/>
                <p:nvPr/>
              </p:nvSpPr>
              <p:spPr>
                <a:xfrm>
                  <a:off x="3942198" y="4790449"/>
                  <a:ext cx="565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198" y="4790449"/>
                  <a:ext cx="565731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7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FST 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874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Lets say we have FSA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generates sequences of true characters</a:t>
                </a:r>
              </a:p>
              <a:p>
                <a:pPr lvl="2"/>
                <a:r>
                  <a:rPr lang="en-US" dirty="0" smtClean="0"/>
                  <a:t>Bigram model!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Have our typo FST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Want to combine them into one machine that does both at the same time</a:t>
                </a:r>
              </a:p>
              <a:p>
                <a:pPr lvl="1"/>
                <a:r>
                  <a:rPr lang="en-US" dirty="0" smtClean="0"/>
                  <a:t>Process for combining is called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composition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8742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7948273" y="93009"/>
            <a:ext cx="4032550" cy="5628228"/>
            <a:chOff x="7825506" y="660276"/>
            <a:chExt cx="4032550" cy="56282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/>
                <p:cNvSpPr/>
                <p:nvPr/>
              </p:nvSpPr>
              <p:spPr>
                <a:xfrm>
                  <a:off x="9358827" y="2721110"/>
                  <a:ext cx="431691" cy="4316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827" y="2721110"/>
                  <a:ext cx="431691" cy="43169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/>
                <p:cNvSpPr/>
                <p:nvPr/>
              </p:nvSpPr>
              <p:spPr>
                <a:xfrm>
                  <a:off x="9358827" y="5400865"/>
                  <a:ext cx="431691" cy="4316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827" y="5400865"/>
                  <a:ext cx="431691" cy="43169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11332177" y="3944233"/>
              <a:ext cx="525879" cy="525879"/>
              <a:chOff x="6745497" y="4091906"/>
              <a:chExt cx="525879" cy="525879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745497" y="4091906"/>
                <a:ext cx="525879" cy="5258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6792592" y="4139001"/>
                    <a:ext cx="431691" cy="4316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2592" y="4139001"/>
                    <a:ext cx="431691" cy="43169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137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Straight Arrow Connector 8"/>
            <p:cNvCxnSpPr>
              <a:endCxn id="6" idx="2"/>
            </p:cNvCxnSpPr>
            <p:nvPr/>
          </p:nvCxnSpPr>
          <p:spPr>
            <a:xfrm>
              <a:off x="8829025" y="2929106"/>
              <a:ext cx="529802" cy="78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6"/>
              <a:endCxn id="20" idx="1"/>
            </p:cNvCxnSpPr>
            <p:nvPr/>
          </p:nvCxnSpPr>
          <p:spPr>
            <a:xfrm>
              <a:off x="9790518" y="2936956"/>
              <a:ext cx="1618672" cy="108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6"/>
              <a:endCxn id="20" idx="3"/>
            </p:cNvCxnSpPr>
            <p:nvPr/>
          </p:nvCxnSpPr>
          <p:spPr>
            <a:xfrm flipV="1">
              <a:off x="9790518" y="4393099"/>
              <a:ext cx="1618672" cy="12236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Arc 11"/>
            <p:cNvSpPr/>
            <p:nvPr/>
          </p:nvSpPr>
          <p:spPr>
            <a:xfrm rot="1716705">
              <a:off x="8033745" y="2968408"/>
              <a:ext cx="1926912" cy="3320096"/>
            </a:xfrm>
            <a:prstGeom prst="arc">
              <a:avLst>
                <a:gd name="adj1" fmla="val 16200000"/>
                <a:gd name="adj2" fmla="val 1018116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2470268">
              <a:off x="9135862" y="2193574"/>
              <a:ext cx="1926912" cy="3320096"/>
            </a:xfrm>
            <a:prstGeom prst="arc">
              <a:avLst>
                <a:gd name="adj1" fmla="val 16200000"/>
                <a:gd name="adj2" fmla="val 1018116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4608920">
              <a:off x="9435353" y="2510406"/>
              <a:ext cx="278638" cy="163580"/>
            </a:xfrm>
            <a:custGeom>
              <a:avLst/>
              <a:gdLst>
                <a:gd name="connsiteX0" fmla="*/ 600339 w 855429"/>
                <a:gd name="connsiteY0" fmla="*/ 849208 h 849208"/>
                <a:gd name="connsiteX1" fmla="*/ 3821 w 855429"/>
                <a:gd name="connsiteY1" fmla="*/ 119258 h 849208"/>
                <a:gd name="connsiteX2" fmla="*/ 855429 w 855429"/>
                <a:gd name="connsiteY2" fmla="*/ 9373 h 84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429" h="849208">
                  <a:moveTo>
                    <a:pt x="600339" y="849208"/>
                  </a:moveTo>
                  <a:cubicBezTo>
                    <a:pt x="280822" y="554219"/>
                    <a:pt x="-38694" y="259230"/>
                    <a:pt x="3821" y="119258"/>
                  </a:cubicBezTo>
                  <a:cubicBezTo>
                    <a:pt x="46336" y="-20715"/>
                    <a:pt x="450882" y="-5671"/>
                    <a:pt x="855429" y="9373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358827" y="660276"/>
                  <a:ext cx="965329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7030A0"/>
                      </a:solidFill>
                    </a:rPr>
                    <a:t>r</a:t>
                  </a:r>
                  <a:r>
                    <a:rPr lang="en-US" dirty="0" smtClean="0"/>
                    <a:t>:</a:t>
                  </a:r>
                  <a:r>
                    <a:rPr lang="en-US" dirty="0" smtClean="0">
                      <a:solidFill>
                        <a:schemeClr val="accent2"/>
                      </a:solidFill>
                    </a:rPr>
                    <a:t>r </a:t>
                  </a:r>
                  <a:r>
                    <a:rPr lang="en-US" dirty="0" smtClean="0"/>
                    <a:t>/ 0.4</a:t>
                  </a:r>
                </a:p>
                <a:p>
                  <a:r>
                    <a:rPr lang="en-US" dirty="0" smtClean="0">
                      <a:solidFill>
                        <a:srgbClr val="7030A0"/>
                      </a:solidFill>
                    </a:rPr>
                    <a:t>r</a:t>
                  </a:r>
                  <a:r>
                    <a:rPr lang="en-US" dirty="0" smtClean="0"/>
                    <a:t>:</a:t>
                  </a:r>
                  <a:r>
                    <a:rPr lang="en-US" dirty="0" smtClean="0">
                      <a:solidFill>
                        <a:schemeClr val="accent2"/>
                      </a:solidFill>
                    </a:rPr>
                    <a:t>e </a:t>
                  </a:r>
                  <a:r>
                    <a:rPr lang="en-US" dirty="0" smtClean="0"/>
                    <a:t>/ 0.2</a:t>
                  </a:r>
                </a:p>
                <a:p>
                  <a:r>
                    <a:rPr lang="en-US" dirty="0" smtClean="0">
                      <a:solidFill>
                        <a:srgbClr val="7030A0"/>
                      </a:solidFill>
                    </a:rPr>
                    <a:t>e</a:t>
                  </a:r>
                  <a:r>
                    <a:rPr lang="en-US" dirty="0" smtClean="0"/>
                    <a:t>:</a:t>
                  </a:r>
                  <a:r>
                    <a:rPr lang="en-US" dirty="0" smtClean="0">
                      <a:solidFill>
                        <a:schemeClr val="accent2"/>
                      </a:solidFill>
                    </a:rPr>
                    <a:t>r </a:t>
                  </a:r>
                  <a:r>
                    <a:rPr lang="en-US" dirty="0" smtClean="0"/>
                    <a:t>/ 0.2</a:t>
                  </a:r>
                </a:p>
                <a:p>
                  <a:r>
                    <a:rPr lang="en-US" dirty="0" smtClean="0">
                      <a:solidFill>
                        <a:srgbClr val="7030A0"/>
                      </a:solidFill>
                    </a:rPr>
                    <a:t>e</a:t>
                  </a:r>
                  <a:r>
                    <a:rPr lang="en-US" dirty="0" smtClean="0"/>
                    <a:t>:</a:t>
                  </a:r>
                  <a:r>
                    <a:rPr lang="en-US" dirty="0" smtClean="0">
                      <a:solidFill>
                        <a:schemeClr val="accent2"/>
                      </a:solidFill>
                    </a:rPr>
                    <a:t>e </a:t>
                  </a:r>
                  <a:r>
                    <a:rPr lang="en-US" dirty="0" smtClean="0"/>
                    <a:t>/ 0.4</a:t>
                  </a:r>
                </a:p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dirty="0" smtClean="0"/>
                    <a:t>:</a:t>
                  </a:r>
                  <a:r>
                    <a:rPr lang="en-US" dirty="0" smtClean="0">
                      <a:solidFill>
                        <a:schemeClr val="accent2"/>
                      </a:solidFill>
                    </a:rPr>
                    <a:t>e </a:t>
                  </a:r>
                  <a:r>
                    <a:rPr lang="en-US" dirty="0" smtClean="0"/>
                    <a:t>/ 0.1</a:t>
                  </a:r>
                </a:p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dirty="0" smtClean="0"/>
                    <a:t>:</a:t>
                  </a:r>
                  <a:r>
                    <a:rPr lang="en-US" dirty="0" smtClean="0">
                      <a:solidFill>
                        <a:schemeClr val="accent2"/>
                      </a:solidFill>
                    </a:rPr>
                    <a:t>r </a:t>
                  </a:r>
                  <a:r>
                    <a:rPr lang="en-US" dirty="0" smtClean="0"/>
                    <a:t>/ 0.1</a:t>
                  </a: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827" y="660276"/>
                  <a:ext cx="965329" cy="1754326"/>
                </a:xfrm>
                <a:prstGeom prst="rect">
                  <a:avLst/>
                </a:prstGeom>
                <a:blipFill>
                  <a:blip r:embed="rId6"/>
                  <a:stretch>
                    <a:fillRect l="-5031" t="-1736" r="-5031" b="-4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7825506" y="3577080"/>
              <a:ext cx="10458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</a:t>
              </a:r>
              <a:r>
                <a:rPr lang="en-US" dirty="0" smtClean="0"/>
                <a:t>:</a:t>
              </a:r>
              <a:r>
                <a:rPr lang="en-US" dirty="0" smtClean="0">
                  <a:solidFill>
                    <a:schemeClr val="accent2"/>
                  </a:solidFill>
                </a:rPr>
                <a:t>r </a:t>
              </a:r>
              <a:r>
                <a:rPr lang="en-US" dirty="0"/>
                <a:t>/ </a:t>
              </a:r>
              <a:r>
                <a:rPr lang="en-US" dirty="0" smtClean="0"/>
                <a:t>0.6</a:t>
              </a:r>
              <a:endParaRPr lang="en-US" dirty="0">
                <a:solidFill>
                  <a:schemeClr val="accent2"/>
                </a:solidFill>
              </a:endParaRPr>
            </a:p>
            <a:p>
              <a:r>
                <a:rPr lang="en-US" dirty="0" smtClean="0">
                  <a:solidFill>
                    <a:srgbClr val="7030A0"/>
                  </a:solidFill>
                </a:rPr>
                <a:t>r</a:t>
              </a:r>
              <a:r>
                <a:rPr lang="en-US" dirty="0" smtClean="0"/>
                <a:t>:</a:t>
              </a:r>
              <a:r>
                <a:rPr lang="en-US" dirty="0" smtClean="0">
                  <a:solidFill>
                    <a:schemeClr val="accent2"/>
                  </a:solidFill>
                </a:rPr>
                <a:t>e </a:t>
              </a:r>
              <a:r>
                <a:rPr lang="en-US" dirty="0"/>
                <a:t>/ </a:t>
              </a:r>
              <a:r>
                <a:rPr lang="en-US" dirty="0" smtClean="0"/>
                <a:t>0.4</a:t>
              </a:r>
              <a:endParaRPr lang="en-US" dirty="0">
                <a:solidFill>
                  <a:schemeClr val="accent2"/>
                </a:solidFill>
              </a:endParaRPr>
            </a:p>
            <a:p>
              <a:r>
                <a:rPr lang="en-US" dirty="0" smtClean="0">
                  <a:solidFill>
                    <a:srgbClr val="7030A0"/>
                  </a:solidFill>
                </a:rPr>
                <a:t>e</a:t>
              </a:r>
              <a:r>
                <a:rPr lang="en-US" dirty="0" smtClean="0"/>
                <a:t>:</a:t>
              </a:r>
              <a:r>
                <a:rPr lang="en-US" dirty="0" smtClean="0">
                  <a:solidFill>
                    <a:schemeClr val="accent2"/>
                  </a:solidFill>
                </a:rPr>
                <a:t>r </a:t>
              </a:r>
              <a:r>
                <a:rPr lang="en-US" dirty="0"/>
                <a:t>/ </a:t>
              </a:r>
              <a:r>
                <a:rPr lang="en-US" dirty="0" smtClean="0"/>
                <a:t>0.4</a:t>
              </a:r>
              <a:endParaRPr lang="en-US" dirty="0">
                <a:solidFill>
                  <a:schemeClr val="accent2"/>
                </a:solidFill>
              </a:endParaRPr>
            </a:p>
            <a:p>
              <a:r>
                <a:rPr lang="en-US" dirty="0" smtClean="0">
                  <a:solidFill>
                    <a:srgbClr val="7030A0"/>
                  </a:solidFill>
                </a:rPr>
                <a:t>e</a:t>
              </a:r>
              <a:r>
                <a:rPr lang="en-US" dirty="0" smtClean="0"/>
                <a:t>:</a:t>
              </a:r>
              <a:r>
                <a:rPr lang="en-US" dirty="0" smtClean="0">
                  <a:solidFill>
                    <a:schemeClr val="accent2"/>
                  </a:solidFill>
                </a:rPr>
                <a:t>e </a:t>
              </a:r>
              <a:r>
                <a:rPr lang="en-US" dirty="0"/>
                <a:t>/ </a:t>
              </a:r>
              <a:r>
                <a:rPr lang="en-US" dirty="0" smtClean="0"/>
                <a:t>0.6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10156298" y="3831998"/>
                  <a:ext cx="102956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7030A0"/>
                      </a:solidFill>
                    </a:rPr>
                    <a:t>e</a:t>
                  </a:r>
                  <a:r>
                    <a:rPr lang="en-US" dirty="0" smtClean="0"/>
                    <a:t>: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dirty="0" smtClean="0">
                      <a:solidFill>
                        <a:schemeClr val="accent2"/>
                      </a:solidFill>
                    </a:rPr>
                    <a:t> </a:t>
                  </a:r>
                  <a:r>
                    <a:rPr lang="en-US" dirty="0"/>
                    <a:t>/ </a:t>
                  </a:r>
                  <a:r>
                    <a:rPr lang="en-US" dirty="0" smtClean="0"/>
                    <a:t>0.2</a:t>
                  </a:r>
                  <a:endParaRPr lang="en-US" dirty="0">
                    <a:solidFill>
                      <a:schemeClr val="accent2"/>
                    </a:solidFill>
                  </a:endParaRPr>
                </a:p>
                <a:p>
                  <a:r>
                    <a:rPr lang="en-US" dirty="0">
                      <a:solidFill>
                        <a:srgbClr val="7030A0"/>
                      </a:solidFill>
                    </a:rPr>
                    <a:t>r</a:t>
                  </a:r>
                  <a:r>
                    <a:rPr lang="en-US" dirty="0" smtClean="0"/>
                    <a:t>: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dirty="0" smtClean="0">
                      <a:solidFill>
                        <a:schemeClr val="accent2"/>
                      </a:solidFill>
                    </a:rPr>
                    <a:t> </a:t>
                  </a:r>
                  <a:r>
                    <a:rPr lang="en-US" dirty="0"/>
                    <a:t>/ </a:t>
                  </a:r>
                  <a:r>
                    <a:rPr lang="en-US" dirty="0" smtClean="0"/>
                    <a:t>0.2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6298" y="3831998"/>
                  <a:ext cx="1029569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4734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 rot="2052189">
              <a:off x="9722470" y="3118817"/>
              <a:ext cx="19873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&lt;EOS&gt;</a:t>
              </a:r>
              <a:r>
                <a:rPr lang="en-US" dirty="0" smtClean="0"/>
                <a:t>:</a:t>
              </a:r>
              <a:r>
                <a:rPr lang="en-US" dirty="0" smtClean="0">
                  <a:solidFill>
                    <a:schemeClr val="accent2"/>
                  </a:solidFill>
                </a:rPr>
                <a:t>&lt;EOS&gt; </a:t>
              </a:r>
              <a:r>
                <a:rPr lang="en-US" dirty="0"/>
                <a:t>/ </a:t>
              </a:r>
              <a:r>
                <a:rPr lang="en-US" dirty="0" smtClean="0"/>
                <a:t>0.8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9185829">
              <a:off x="9626183" y="5081464"/>
              <a:ext cx="18095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&lt;EOS&gt;</a:t>
              </a:r>
              <a:r>
                <a:rPr lang="en-US" dirty="0" smtClean="0"/>
                <a:t>:</a:t>
              </a:r>
              <a:r>
                <a:rPr lang="en-US" dirty="0" smtClean="0">
                  <a:solidFill>
                    <a:schemeClr val="accent2"/>
                  </a:solidFill>
                </a:rPr>
                <a:t>&lt;EOS&gt;</a:t>
              </a:r>
              <a:r>
                <a:rPr lang="en-US" dirty="0"/>
                <a:t> / 1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8034425" y="560400"/>
                <a:ext cx="528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425" y="560400"/>
                <a:ext cx="528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7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FST 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Convert all machines into FSTs</a:t>
            </a:r>
          </a:p>
          <a:p>
            <a:pPr lvl="1"/>
            <a:r>
              <a:rPr lang="en-US" dirty="0" smtClean="0"/>
              <a:t>FSA -&gt; FST is straightforward</a:t>
            </a:r>
          </a:p>
          <a:p>
            <a:pPr lvl="2"/>
            <a:r>
              <a:rPr lang="en-US" dirty="0" smtClean="0"/>
              <a:t>Converted FST copies input to output</a:t>
            </a:r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Replace every transition                                               with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52794" y="3973073"/>
            <a:ext cx="5081285" cy="2059598"/>
            <a:chOff x="948406" y="3260738"/>
            <a:chExt cx="5081285" cy="2059598"/>
          </a:xfrm>
        </p:grpSpPr>
        <p:sp>
          <p:nvSpPr>
            <p:cNvPr id="5" name="Arc 4"/>
            <p:cNvSpPr/>
            <p:nvPr/>
          </p:nvSpPr>
          <p:spPr>
            <a:xfrm rot="6994008">
              <a:off x="1387672" y="2821472"/>
              <a:ext cx="1206458" cy="2084989"/>
            </a:xfrm>
            <a:prstGeom prst="arc">
              <a:avLst>
                <a:gd name="adj1" fmla="val 16200000"/>
                <a:gd name="adj2" fmla="val 1018116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20760" y="3380299"/>
              <a:ext cx="4908931" cy="1940037"/>
              <a:chOff x="1120760" y="3380299"/>
              <a:chExt cx="4908931" cy="194003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1120760" y="3911062"/>
                    <a:ext cx="431691" cy="4316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0760" y="3911062"/>
                    <a:ext cx="431691" cy="431691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2898760" y="3911062"/>
                    <a:ext cx="431691" cy="4316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8760" y="3911062"/>
                    <a:ext cx="431691" cy="43169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Group 8"/>
              <p:cNvGrpSpPr/>
              <p:nvPr/>
            </p:nvGrpSpPr>
            <p:grpSpPr>
              <a:xfrm>
                <a:off x="5503812" y="3863967"/>
                <a:ext cx="525879" cy="525879"/>
                <a:chOff x="11607344" y="3529366"/>
                <a:chExt cx="525879" cy="525879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11607344" y="3529366"/>
                  <a:ext cx="525879" cy="5258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11654439" y="3576461"/>
                      <a:ext cx="431691" cy="43169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6" name="Oval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54439" y="3576461"/>
                      <a:ext cx="431691" cy="431691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 l="-137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" name="Freeform 9"/>
              <p:cNvSpPr/>
              <p:nvPr/>
            </p:nvSpPr>
            <p:spPr>
              <a:xfrm rot="4608920">
                <a:off x="1197285" y="3735027"/>
                <a:ext cx="278638" cy="163580"/>
              </a:xfrm>
              <a:custGeom>
                <a:avLst/>
                <a:gdLst>
                  <a:gd name="connsiteX0" fmla="*/ 600339 w 855429"/>
                  <a:gd name="connsiteY0" fmla="*/ 849208 h 849208"/>
                  <a:gd name="connsiteX1" fmla="*/ 3821 w 855429"/>
                  <a:gd name="connsiteY1" fmla="*/ 119258 h 849208"/>
                  <a:gd name="connsiteX2" fmla="*/ 855429 w 855429"/>
                  <a:gd name="connsiteY2" fmla="*/ 9373 h 84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5429" h="849208">
                    <a:moveTo>
                      <a:pt x="600339" y="849208"/>
                    </a:moveTo>
                    <a:cubicBezTo>
                      <a:pt x="280822" y="554219"/>
                      <a:pt x="-38694" y="259230"/>
                      <a:pt x="3821" y="119258"/>
                    </a:cubicBezTo>
                    <a:cubicBezTo>
                      <a:pt x="46336" y="-20715"/>
                      <a:pt x="450882" y="-5671"/>
                      <a:pt x="855429" y="9373"/>
                    </a:cubicBezTo>
                  </a:path>
                </a:pathLst>
              </a:cu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4608920">
                <a:off x="2975286" y="3735027"/>
                <a:ext cx="278638" cy="163580"/>
              </a:xfrm>
              <a:custGeom>
                <a:avLst/>
                <a:gdLst>
                  <a:gd name="connsiteX0" fmla="*/ 600339 w 855429"/>
                  <a:gd name="connsiteY0" fmla="*/ 849208 h 849208"/>
                  <a:gd name="connsiteX1" fmla="*/ 3821 w 855429"/>
                  <a:gd name="connsiteY1" fmla="*/ 119258 h 849208"/>
                  <a:gd name="connsiteX2" fmla="*/ 855429 w 855429"/>
                  <a:gd name="connsiteY2" fmla="*/ 9373 h 84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5429" h="849208">
                    <a:moveTo>
                      <a:pt x="600339" y="849208"/>
                    </a:moveTo>
                    <a:cubicBezTo>
                      <a:pt x="280822" y="554219"/>
                      <a:pt x="-38694" y="259230"/>
                      <a:pt x="3821" y="119258"/>
                    </a:cubicBezTo>
                    <a:cubicBezTo>
                      <a:pt x="46336" y="-20715"/>
                      <a:pt x="450882" y="-5671"/>
                      <a:pt x="855429" y="9373"/>
                    </a:cubicBezTo>
                  </a:path>
                </a:pathLst>
              </a:cu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/>
              <p:cNvSpPr/>
              <p:nvPr/>
            </p:nvSpPr>
            <p:spPr>
              <a:xfrm rot="17585514">
                <a:off x="1928932" y="3395143"/>
                <a:ext cx="1206458" cy="2084989"/>
              </a:xfrm>
              <a:prstGeom prst="arc">
                <a:avLst>
                  <a:gd name="adj1" fmla="val 16200000"/>
                  <a:gd name="adj2" fmla="val 1018116"/>
                </a:avLst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/>
              <p:nvPr/>
            </p:nvSpPr>
            <p:spPr>
              <a:xfrm rot="5400000" flipV="1">
                <a:off x="2643409" y="2125191"/>
                <a:ext cx="1940037" cy="4450253"/>
              </a:xfrm>
              <a:prstGeom prst="arc">
                <a:avLst>
                  <a:gd name="adj1" fmla="val 16172849"/>
                  <a:gd name="adj2" fmla="val 5317412"/>
                </a:avLst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8" idx="6"/>
                <a:endCxn id="15" idx="2"/>
              </p:cNvCxnSpPr>
              <p:nvPr/>
            </p:nvCxnSpPr>
            <p:spPr>
              <a:xfrm flipV="1">
                <a:off x="3330451" y="4126907"/>
                <a:ext cx="21733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angle 16"/>
          <p:cNvSpPr/>
          <p:nvPr/>
        </p:nvSpPr>
        <p:spPr>
          <a:xfrm>
            <a:off x="3760153" y="4036566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/>
              <a:t>: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70853" y="4024220"/>
            <a:ext cx="47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2"/>
                </a:solidFill>
              </a:rPr>
              <a:t>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1706" y="4105688"/>
            <a:ext cx="47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2"/>
                </a:solidFill>
              </a:rPr>
              <a:t>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48035" y="4894591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/>
              <a:t>: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99482" y="4461911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&lt;BOS&gt;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2"/>
                </a:solidFill>
              </a:rPr>
              <a:t>&lt;BOS&gt;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80273" y="5632454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&lt;BOS&gt;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2"/>
                </a:solidFill>
              </a:rPr>
              <a:t>&lt;BOS&gt;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/>
              <p:cNvSpPr/>
              <p:nvPr/>
            </p:nvSpPr>
            <p:spPr>
              <a:xfrm>
                <a:off x="5069894" y="3200555"/>
                <a:ext cx="418818" cy="4188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94" y="3200555"/>
                <a:ext cx="418818" cy="41881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/>
              <p:cNvSpPr/>
              <p:nvPr/>
            </p:nvSpPr>
            <p:spPr>
              <a:xfrm>
                <a:off x="6517250" y="3200555"/>
                <a:ext cx="418818" cy="4188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250" y="3200555"/>
                <a:ext cx="418818" cy="41881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5488712" y="3409964"/>
            <a:ext cx="1028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5620145" y="2979934"/>
                <a:ext cx="6676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145" y="2979934"/>
                <a:ext cx="66761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/>
              <p:cNvSpPr/>
              <p:nvPr/>
            </p:nvSpPr>
            <p:spPr>
              <a:xfrm>
                <a:off x="7827500" y="3200555"/>
                <a:ext cx="418818" cy="4188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500" y="3200555"/>
                <a:ext cx="418818" cy="41881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/>
              <p:cNvSpPr/>
              <p:nvPr/>
            </p:nvSpPr>
            <p:spPr>
              <a:xfrm>
                <a:off x="9274856" y="3200555"/>
                <a:ext cx="418818" cy="4188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856" y="3200555"/>
                <a:ext cx="418818" cy="41881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27" idx="6"/>
            <a:endCxn id="28" idx="2"/>
          </p:cNvCxnSpPr>
          <p:nvPr/>
        </p:nvCxnSpPr>
        <p:spPr>
          <a:xfrm>
            <a:off x="8246318" y="3409964"/>
            <a:ext cx="1028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8377751" y="2979934"/>
                <a:ext cx="900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751" y="2979934"/>
                <a:ext cx="90088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8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FST 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97292" cy="500274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Now we need to feed the output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In general, we can take any two FSTs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Create a new FST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that is equivalent to feeding output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This is done by taking the intersection of the two machines</a:t>
                </a:r>
              </a:p>
              <a:p>
                <a:pPr marL="914400" lvl="2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97292" cy="5002742"/>
              </a:xfrm>
              <a:blipFill>
                <a:blip r:embed="rId2"/>
                <a:stretch>
                  <a:fillRect l="-1390" t="-1949" r="-1776" b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1228537" y="2347167"/>
            <a:ext cx="5692818" cy="2059598"/>
            <a:chOff x="1142095" y="4349840"/>
            <a:chExt cx="5692818" cy="2059598"/>
          </a:xfrm>
        </p:grpSpPr>
        <p:grpSp>
          <p:nvGrpSpPr>
            <p:cNvPr id="23" name="Group 22"/>
            <p:cNvGrpSpPr/>
            <p:nvPr/>
          </p:nvGrpSpPr>
          <p:grpSpPr>
            <a:xfrm>
              <a:off x="1753628" y="4349840"/>
              <a:ext cx="5081285" cy="2059598"/>
              <a:chOff x="3552794" y="3973073"/>
              <a:chExt cx="5081285" cy="20595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552794" y="3973073"/>
                <a:ext cx="5081285" cy="2059598"/>
                <a:chOff x="948406" y="3260738"/>
                <a:chExt cx="5081285" cy="2059598"/>
              </a:xfrm>
            </p:grpSpPr>
            <p:sp>
              <p:nvSpPr>
                <p:cNvPr id="5" name="Arc 4"/>
                <p:cNvSpPr/>
                <p:nvPr/>
              </p:nvSpPr>
              <p:spPr>
                <a:xfrm rot="6994008">
                  <a:off x="1387672" y="2821472"/>
                  <a:ext cx="1206458" cy="2084989"/>
                </a:xfrm>
                <a:prstGeom prst="arc">
                  <a:avLst>
                    <a:gd name="adj1" fmla="val 16200000"/>
                    <a:gd name="adj2" fmla="val 1018116"/>
                  </a:avLst>
                </a:prstGeom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1120760" y="3380299"/>
                  <a:ext cx="4908931" cy="1940037"/>
                  <a:chOff x="1120760" y="3380299"/>
                  <a:chExt cx="4908931" cy="194003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1120760" y="3911062"/>
                        <a:ext cx="431691" cy="43169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7" name="Oval 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0760" y="3911062"/>
                        <a:ext cx="431691" cy="431691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2898760" y="3911062"/>
                        <a:ext cx="431691" cy="43169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8" name="Oval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8760" y="3911062"/>
                        <a:ext cx="431691" cy="431691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5503812" y="3863967"/>
                    <a:ext cx="525879" cy="525879"/>
                    <a:chOff x="11607344" y="3529366"/>
                    <a:chExt cx="525879" cy="525879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1607344" y="3529366"/>
                      <a:ext cx="525879" cy="52587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" name="Oval 15"/>
                        <p:cNvSpPr/>
                        <p:nvPr/>
                      </p:nvSpPr>
                      <p:spPr>
                        <a:xfrm>
                          <a:off x="11654439" y="3576461"/>
                          <a:ext cx="431691" cy="43169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6" name="Oval 1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54439" y="3576461"/>
                          <a:ext cx="431691" cy="431691"/>
                        </a:xfrm>
                        <a:prstGeom prst="ellipse">
                          <a:avLst/>
                        </a:prstGeom>
                        <a:blipFill>
                          <a:blip r:embed="rId5"/>
                          <a:stretch>
                            <a:fillRect l="-1370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0" name="Freeform 9"/>
                  <p:cNvSpPr/>
                  <p:nvPr/>
                </p:nvSpPr>
                <p:spPr>
                  <a:xfrm rot="4608920">
                    <a:off x="1197285" y="3735027"/>
                    <a:ext cx="278638" cy="163580"/>
                  </a:xfrm>
                  <a:custGeom>
                    <a:avLst/>
                    <a:gdLst>
                      <a:gd name="connsiteX0" fmla="*/ 600339 w 855429"/>
                      <a:gd name="connsiteY0" fmla="*/ 849208 h 849208"/>
                      <a:gd name="connsiteX1" fmla="*/ 3821 w 855429"/>
                      <a:gd name="connsiteY1" fmla="*/ 119258 h 849208"/>
                      <a:gd name="connsiteX2" fmla="*/ 855429 w 855429"/>
                      <a:gd name="connsiteY2" fmla="*/ 9373 h 84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55429" h="849208">
                        <a:moveTo>
                          <a:pt x="600339" y="849208"/>
                        </a:moveTo>
                        <a:cubicBezTo>
                          <a:pt x="280822" y="554219"/>
                          <a:pt x="-38694" y="259230"/>
                          <a:pt x="3821" y="119258"/>
                        </a:cubicBezTo>
                        <a:cubicBezTo>
                          <a:pt x="46336" y="-20715"/>
                          <a:pt x="450882" y="-5671"/>
                          <a:pt x="855429" y="9373"/>
                        </a:cubicBezTo>
                      </a:path>
                    </a:pathLst>
                  </a:custGeom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Freeform 10"/>
                  <p:cNvSpPr/>
                  <p:nvPr/>
                </p:nvSpPr>
                <p:spPr>
                  <a:xfrm rot="4608920">
                    <a:off x="2975286" y="3735027"/>
                    <a:ext cx="278638" cy="163580"/>
                  </a:xfrm>
                  <a:custGeom>
                    <a:avLst/>
                    <a:gdLst>
                      <a:gd name="connsiteX0" fmla="*/ 600339 w 855429"/>
                      <a:gd name="connsiteY0" fmla="*/ 849208 h 849208"/>
                      <a:gd name="connsiteX1" fmla="*/ 3821 w 855429"/>
                      <a:gd name="connsiteY1" fmla="*/ 119258 h 849208"/>
                      <a:gd name="connsiteX2" fmla="*/ 855429 w 855429"/>
                      <a:gd name="connsiteY2" fmla="*/ 9373 h 84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55429" h="849208">
                        <a:moveTo>
                          <a:pt x="600339" y="849208"/>
                        </a:moveTo>
                        <a:cubicBezTo>
                          <a:pt x="280822" y="554219"/>
                          <a:pt x="-38694" y="259230"/>
                          <a:pt x="3821" y="119258"/>
                        </a:cubicBezTo>
                        <a:cubicBezTo>
                          <a:pt x="46336" y="-20715"/>
                          <a:pt x="450882" y="-5671"/>
                          <a:pt x="855429" y="9373"/>
                        </a:cubicBezTo>
                      </a:path>
                    </a:pathLst>
                  </a:custGeom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Arc 11"/>
                  <p:cNvSpPr/>
                  <p:nvPr/>
                </p:nvSpPr>
                <p:spPr>
                  <a:xfrm rot="17585514">
                    <a:off x="1928932" y="3395143"/>
                    <a:ext cx="1206458" cy="2084989"/>
                  </a:xfrm>
                  <a:prstGeom prst="arc">
                    <a:avLst>
                      <a:gd name="adj1" fmla="val 16200000"/>
                      <a:gd name="adj2" fmla="val 1018116"/>
                    </a:avLst>
                  </a:prstGeom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Arc 12"/>
                  <p:cNvSpPr/>
                  <p:nvPr/>
                </p:nvSpPr>
                <p:spPr>
                  <a:xfrm rot="5400000" flipV="1">
                    <a:off x="2643409" y="2125191"/>
                    <a:ext cx="1940037" cy="4450253"/>
                  </a:xfrm>
                  <a:prstGeom prst="arc">
                    <a:avLst>
                      <a:gd name="adj1" fmla="val 16172849"/>
                      <a:gd name="adj2" fmla="val 5317412"/>
                    </a:avLst>
                  </a:prstGeom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Arrow Connector 13"/>
                  <p:cNvCxnSpPr>
                    <a:stCxn id="8" idx="6"/>
                    <a:endCxn id="15" idx="2"/>
                  </p:cNvCxnSpPr>
                  <p:nvPr/>
                </p:nvCxnSpPr>
                <p:spPr>
                  <a:xfrm flipV="1">
                    <a:off x="3330451" y="4126907"/>
                    <a:ext cx="2173361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" name="Rectangle 16"/>
              <p:cNvSpPr/>
              <p:nvPr/>
            </p:nvSpPr>
            <p:spPr>
              <a:xfrm>
                <a:off x="3760153" y="4036566"/>
                <a:ext cx="407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r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chemeClr val="accent2"/>
                    </a:solidFill>
                  </a:rPr>
                  <a:t>r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570853" y="4024220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571706" y="4105688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48035" y="4894591"/>
                <a:ext cx="407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r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chemeClr val="accent2"/>
                    </a:solidFill>
                  </a:rPr>
                  <a:t>r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299482" y="4461911"/>
                <a:ext cx="1475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&lt;BOS&gt;</a:t>
                </a:r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&lt;BOS&gt;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480273" y="5632454"/>
                <a:ext cx="1475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&lt;BOS&gt;</a:t>
                </a:r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&lt;BOS&gt;</a:t>
                </a:r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1142095" y="4469401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95" y="4469401"/>
                  <a:ext cx="5232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948273" y="87719"/>
            <a:ext cx="4032550" cy="5633518"/>
            <a:chOff x="7948273" y="87719"/>
            <a:chExt cx="4032550" cy="5633518"/>
          </a:xfrm>
        </p:grpSpPr>
        <p:grpSp>
          <p:nvGrpSpPr>
            <p:cNvPr id="24" name="Group 23"/>
            <p:cNvGrpSpPr/>
            <p:nvPr/>
          </p:nvGrpSpPr>
          <p:grpSpPr>
            <a:xfrm>
              <a:off x="7948273" y="93009"/>
              <a:ext cx="4032550" cy="5628228"/>
              <a:chOff x="7825506" y="660276"/>
              <a:chExt cx="4032550" cy="562822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Oval 24"/>
                  <p:cNvSpPr/>
                  <p:nvPr/>
                </p:nvSpPr>
                <p:spPr>
                  <a:xfrm>
                    <a:off x="9358827" y="2721110"/>
                    <a:ext cx="431691" cy="4316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Oval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827" y="2721110"/>
                    <a:ext cx="431691" cy="43169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Oval 25"/>
                  <p:cNvSpPr/>
                  <p:nvPr/>
                </p:nvSpPr>
                <p:spPr>
                  <a:xfrm>
                    <a:off x="9358827" y="5400865"/>
                    <a:ext cx="431691" cy="4316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" name="Oval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827" y="5400865"/>
                    <a:ext cx="431691" cy="43169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/>
              <p:cNvGrpSpPr/>
              <p:nvPr/>
            </p:nvGrpSpPr>
            <p:grpSpPr>
              <a:xfrm>
                <a:off x="11332177" y="3944233"/>
                <a:ext cx="525879" cy="525879"/>
                <a:chOff x="6745497" y="4091906"/>
                <a:chExt cx="525879" cy="525879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6745497" y="4091906"/>
                  <a:ext cx="525879" cy="5258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6792592" y="4139001"/>
                      <a:ext cx="431691" cy="43169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0" name="Oval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2592" y="4139001"/>
                      <a:ext cx="431691" cy="431691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 l="-137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Straight Arrow Connector 27"/>
              <p:cNvCxnSpPr>
                <a:endCxn id="25" idx="2"/>
              </p:cNvCxnSpPr>
              <p:nvPr/>
            </p:nvCxnSpPr>
            <p:spPr>
              <a:xfrm>
                <a:off x="8829025" y="2929106"/>
                <a:ext cx="529802" cy="7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5" idx="6"/>
                <a:endCxn id="39" idx="1"/>
              </p:cNvCxnSpPr>
              <p:nvPr/>
            </p:nvCxnSpPr>
            <p:spPr>
              <a:xfrm>
                <a:off x="9790518" y="2936956"/>
                <a:ext cx="1618672" cy="1084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6"/>
                <a:endCxn id="39" idx="3"/>
              </p:cNvCxnSpPr>
              <p:nvPr/>
            </p:nvCxnSpPr>
            <p:spPr>
              <a:xfrm flipV="1">
                <a:off x="9790518" y="4393099"/>
                <a:ext cx="1618672" cy="1223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Arc 30"/>
              <p:cNvSpPr/>
              <p:nvPr/>
            </p:nvSpPr>
            <p:spPr>
              <a:xfrm rot="1716705">
                <a:off x="8033745" y="2968408"/>
                <a:ext cx="1926912" cy="3320096"/>
              </a:xfrm>
              <a:prstGeom prst="arc">
                <a:avLst>
                  <a:gd name="adj1" fmla="val 16200000"/>
                  <a:gd name="adj2" fmla="val 1018116"/>
                </a:avLst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/>
              <p:cNvSpPr/>
              <p:nvPr/>
            </p:nvSpPr>
            <p:spPr>
              <a:xfrm rot="12470268">
                <a:off x="9135862" y="2193574"/>
                <a:ext cx="1926912" cy="3320096"/>
              </a:xfrm>
              <a:prstGeom prst="arc">
                <a:avLst>
                  <a:gd name="adj1" fmla="val 16200000"/>
                  <a:gd name="adj2" fmla="val 1018116"/>
                </a:avLst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4608920">
                <a:off x="9435353" y="2510406"/>
                <a:ext cx="278638" cy="163580"/>
              </a:xfrm>
              <a:custGeom>
                <a:avLst/>
                <a:gdLst>
                  <a:gd name="connsiteX0" fmla="*/ 600339 w 855429"/>
                  <a:gd name="connsiteY0" fmla="*/ 849208 h 849208"/>
                  <a:gd name="connsiteX1" fmla="*/ 3821 w 855429"/>
                  <a:gd name="connsiteY1" fmla="*/ 119258 h 849208"/>
                  <a:gd name="connsiteX2" fmla="*/ 855429 w 855429"/>
                  <a:gd name="connsiteY2" fmla="*/ 9373 h 84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5429" h="849208">
                    <a:moveTo>
                      <a:pt x="600339" y="849208"/>
                    </a:moveTo>
                    <a:cubicBezTo>
                      <a:pt x="280822" y="554219"/>
                      <a:pt x="-38694" y="259230"/>
                      <a:pt x="3821" y="119258"/>
                    </a:cubicBezTo>
                    <a:cubicBezTo>
                      <a:pt x="46336" y="-20715"/>
                      <a:pt x="450882" y="-5671"/>
                      <a:pt x="855429" y="9373"/>
                    </a:cubicBezTo>
                  </a:path>
                </a:pathLst>
              </a:cu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9358827" y="660276"/>
                    <a:ext cx="965329" cy="17543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7030A0"/>
                        </a:solidFill>
                      </a:rPr>
                      <a:t>r</a:t>
                    </a:r>
                    <a:r>
                      <a:rPr lang="en-US" dirty="0" smtClean="0"/>
                      <a:t>:</a:t>
                    </a:r>
                    <a:r>
                      <a:rPr lang="en-US" dirty="0" smtClean="0">
                        <a:solidFill>
                          <a:schemeClr val="accent2"/>
                        </a:solidFill>
                      </a:rPr>
                      <a:t>r </a:t>
                    </a:r>
                    <a:r>
                      <a:rPr lang="en-US" dirty="0" smtClean="0"/>
                      <a:t>/ 0.4</a:t>
                    </a:r>
                  </a:p>
                  <a:p>
                    <a:r>
                      <a:rPr lang="en-US" dirty="0" smtClean="0">
                        <a:solidFill>
                          <a:srgbClr val="7030A0"/>
                        </a:solidFill>
                      </a:rPr>
                      <a:t>r</a:t>
                    </a:r>
                    <a:r>
                      <a:rPr lang="en-US" dirty="0" smtClean="0"/>
                      <a:t>:</a:t>
                    </a:r>
                    <a:r>
                      <a:rPr lang="en-US" dirty="0" smtClean="0">
                        <a:solidFill>
                          <a:schemeClr val="accent2"/>
                        </a:solidFill>
                      </a:rPr>
                      <a:t>e </a:t>
                    </a:r>
                    <a:r>
                      <a:rPr lang="en-US" dirty="0" smtClean="0"/>
                      <a:t>/ 0.2</a:t>
                    </a:r>
                  </a:p>
                  <a:p>
                    <a:r>
                      <a:rPr lang="en-US" dirty="0" smtClean="0">
                        <a:solidFill>
                          <a:srgbClr val="7030A0"/>
                        </a:solidFill>
                      </a:rPr>
                      <a:t>e</a:t>
                    </a:r>
                    <a:r>
                      <a:rPr lang="en-US" dirty="0" smtClean="0"/>
                      <a:t>:</a:t>
                    </a:r>
                    <a:r>
                      <a:rPr lang="en-US" dirty="0" smtClean="0">
                        <a:solidFill>
                          <a:schemeClr val="accent2"/>
                        </a:solidFill>
                      </a:rPr>
                      <a:t>r </a:t>
                    </a:r>
                    <a:r>
                      <a:rPr lang="en-US" dirty="0" smtClean="0"/>
                      <a:t>/ 0.2</a:t>
                    </a:r>
                  </a:p>
                  <a:p>
                    <a:r>
                      <a:rPr lang="en-US" dirty="0" smtClean="0">
                        <a:solidFill>
                          <a:srgbClr val="7030A0"/>
                        </a:solidFill>
                      </a:rPr>
                      <a:t>e</a:t>
                    </a:r>
                    <a:r>
                      <a:rPr lang="en-US" dirty="0" smtClean="0"/>
                      <a:t>:</a:t>
                    </a:r>
                    <a:r>
                      <a:rPr lang="en-US" dirty="0" smtClean="0">
                        <a:solidFill>
                          <a:schemeClr val="accent2"/>
                        </a:solidFill>
                      </a:rPr>
                      <a:t>e </a:t>
                    </a:r>
                    <a:r>
                      <a:rPr lang="en-US" dirty="0" smtClean="0"/>
                      <a:t>/ 0.4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a14:m>
                    <a:r>
                      <a:rPr lang="en-US" dirty="0" smtClean="0"/>
                      <a:t>:</a:t>
                    </a:r>
                    <a:r>
                      <a:rPr lang="en-US" dirty="0" smtClean="0">
                        <a:solidFill>
                          <a:schemeClr val="accent2"/>
                        </a:solidFill>
                      </a:rPr>
                      <a:t>e </a:t>
                    </a:r>
                    <a:r>
                      <a:rPr lang="en-US" dirty="0" smtClean="0"/>
                      <a:t>/ 0.1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a14:m>
                    <a:r>
                      <a:rPr lang="en-US" dirty="0" smtClean="0"/>
                      <a:t>:</a:t>
                    </a:r>
                    <a:r>
                      <a:rPr lang="en-US" dirty="0" smtClean="0">
                        <a:solidFill>
                          <a:schemeClr val="accent2"/>
                        </a:solidFill>
                      </a:rPr>
                      <a:t>r </a:t>
                    </a:r>
                    <a:r>
                      <a:rPr lang="en-US" dirty="0" smtClean="0"/>
                      <a:t>/ 0.1</a:t>
                    </a:r>
                  </a:p>
                </p:txBody>
              </p:sp>
            </mc:Choice>
            <mc:Fallback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827" y="660276"/>
                    <a:ext cx="965329" cy="175432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031" t="-1736" r="-5031" b="-45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>
                <a:off x="7825506" y="3577080"/>
                <a:ext cx="104589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r</a:t>
                </a:r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r </a:t>
                </a:r>
                <a:r>
                  <a:rPr lang="en-US" dirty="0"/>
                  <a:t>/ </a:t>
                </a:r>
                <a:r>
                  <a:rPr lang="en-US" dirty="0" smtClean="0"/>
                  <a:t>0.6</a:t>
                </a:r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r</a:t>
                </a:r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 </a:t>
                </a:r>
                <a:r>
                  <a:rPr lang="en-US" dirty="0"/>
                  <a:t>/ </a:t>
                </a:r>
                <a:r>
                  <a:rPr lang="en-US" dirty="0" smtClean="0"/>
                  <a:t>0.4</a:t>
                </a:r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r </a:t>
                </a:r>
                <a:r>
                  <a:rPr lang="en-US" dirty="0"/>
                  <a:t>/ </a:t>
                </a:r>
                <a:r>
                  <a:rPr lang="en-US" dirty="0" smtClean="0"/>
                  <a:t>0.4</a:t>
                </a:r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 </a:t>
                </a:r>
                <a:r>
                  <a:rPr lang="en-US" dirty="0"/>
                  <a:t>/ </a:t>
                </a:r>
                <a:r>
                  <a:rPr lang="en-US" dirty="0" smtClean="0"/>
                  <a:t>0.6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10156298" y="3831998"/>
                    <a:ext cx="102956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7030A0"/>
                        </a:solidFill>
                      </a:rPr>
                      <a:t>e</a:t>
                    </a:r>
                    <a:r>
                      <a:rPr lang="en-US" dirty="0" smtClean="0"/>
                      <a:t>: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a14:m>
                    <a:r>
                      <a:rPr lang="en-US" dirty="0" smtClean="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dirty="0"/>
                      <a:t>/ </a:t>
                    </a:r>
                    <a:r>
                      <a:rPr lang="en-US" dirty="0" smtClean="0"/>
                      <a:t>0.2</a:t>
                    </a:r>
                    <a:endParaRPr lang="en-US" dirty="0">
                      <a:solidFill>
                        <a:schemeClr val="accent2"/>
                      </a:solidFill>
                    </a:endParaRPr>
                  </a:p>
                  <a:p>
                    <a:r>
                      <a:rPr lang="en-US" dirty="0">
                        <a:solidFill>
                          <a:srgbClr val="7030A0"/>
                        </a:solidFill>
                      </a:rPr>
                      <a:t>r</a:t>
                    </a:r>
                    <a:r>
                      <a:rPr lang="en-US" dirty="0" smtClean="0"/>
                      <a:t>: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a14:m>
                    <a:r>
                      <a:rPr lang="en-US" dirty="0" smtClean="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dirty="0"/>
                      <a:t>/ </a:t>
                    </a:r>
                    <a:r>
                      <a:rPr lang="en-US" dirty="0" smtClean="0"/>
                      <a:t>0.2</a:t>
                    </a:r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298" y="3831998"/>
                    <a:ext cx="1029569" cy="6463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734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 36"/>
              <p:cNvSpPr/>
              <p:nvPr/>
            </p:nvSpPr>
            <p:spPr>
              <a:xfrm rot="2052189">
                <a:off x="9722470" y="3118817"/>
                <a:ext cx="19873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&lt;EOS&gt;</a:t>
                </a:r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&lt;EOS&gt; </a:t>
                </a:r>
                <a:r>
                  <a:rPr lang="en-US" dirty="0"/>
                  <a:t>/ </a:t>
                </a:r>
                <a:r>
                  <a:rPr lang="en-US" dirty="0" smtClean="0"/>
                  <a:t>0.8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9185829">
                <a:off x="9626183" y="5081464"/>
                <a:ext cx="18095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&lt;EOS&gt;</a:t>
                </a:r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&lt;EOS&gt;</a:t>
                </a:r>
                <a:r>
                  <a:rPr lang="en-US" dirty="0"/>
                  <a:t> / 1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/>
                <p:cNvSpPr/>
                <p:nvPr/>
              </p:nvSpPr>
              <p:spPr>
                <a:xfrm>
                  <a:off x="8206949" y="87719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6949" y="87719"/>
                  <a:ext cx="52854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4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FST 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3924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How to take the intersection of two FSTs?</a:t>
                </a:r>
              </a:p>
              <a:p>
                <a:pPr lvl="1"/>
                <a:r>
                  <a:rPr lang="en-US" dirty="0"/>
                  <a:t>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pairs of states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Will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for brevity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Start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is the start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Final 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For each transition                             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                            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2"/>
                <a:r>
                  <a:rPr lang="en-US" dirty="0" smtClean="0"/>
                  <a:t>Add transition                                      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3"/>
                <a:r>
                  <a:rPr lang="en-US" dirty="0" smtClean="0"/>
                  <a:t>If the transitions had weights, new transition gets weight equal to the product</a:t>
                </a:r>
              </a:p>
              <a:p>
                <a:pPr lvl="3"/>
                <a:r>
                  <a:rPr lang="en-US" dirty="0" smtClean="0"/>
                  <a:t>Can either leave duplicate transitions or merge them by summing their weights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39242"/>
              </a:xfrm>
              <a:blipFill>
                <a:blip r:embed="rId2"/>
                <a:stretch>
                  <a:fillRect l="-1043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028525" y="4002969"/>
            <a:ext cx="1866174" cy="639439"/>
            <a:chOff x="3975166" y="4063667"/>
            <a:chExt cx="1866174" cy="6394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/>
                <p:cNvSpPr/>
                <p:nvPr/>
              </p:nvSpPr>
              <p:spPr>
                <a:xfrm>
                  <a:off x="3975166" y="4284288"/>
                  <a:ext cx="418818" cy="4188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166" y="4284288"/>
                  <a:ext cx="418818" cy="418818"/>
                </a:xfrm>
                <a:prstGeom prst="ellipse">
                  <a:avLst/>
                </a:prstGeom>
                <a:blipFill>
                  <a:blip r:embed="rId3"/>
                  <a:stretch>
                    <a:fillRect l="-14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/>
                <p:cNvSpPr/>
                <p:nvPr/>
              </p:nvSpPr>
              <p:spPr>
                <a:xfrm>
                  <a:off x="5422522" y="4284288"/>
                  <a:ext cx="418818" cy="4188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522" y="4284288"/>
                  <a:ext cx="418818" cy="41881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6"/>
              <a:endCxn id="5" idx="2"/>
            </p:cNvCxnSpPr>
            <p:nvPr/>
          </p:nvCxnSpPr>
          <p:spPr>
            <a:xfrm>
              <a:off x="4393984" y="4493697"/>
              <a:ext cx="1028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4525417" y="4063667"/>
                  <a:ext cx="6009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417" y="4063667"/>
                  <a:ext cx="60093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7306988" y="4002969"/>
            <a:ext cx="1866174" cy="639439"/>
            <a:chOff x="7306988" y="4002969"/>
            <a:chExt cx="1866174" cy="6394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/>
                <p:cNvSpPr/>
                <p:nvPr/>
              </p:nvSpPr>
              <p:spPr>
                <a:xfrm>
                  <a:off x="7306988" y="4223590"/>
                  <a:ext cx="418818" cy="4188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6988" y="4223590"/>
                  <a:ext cx="418818" cy="418818"/>
                </a:xfrm>
                <a:prstGeom prst="ellipse">
                  <a:avLst/>
                </a:prstGeom>
                <a:blipFill>
                  <a:blip r:embed="rId6"/>
                  <a:stretch>
                    <a:fillRect l="-28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/>
                <p:cNvSpPr/>
                <p:nvPr/>
              </p:nvSpPr>
              <p:spPr>
                <a:xfrm>
                  <a:off x="8754344" y="4223590"/>
                  <a:ext cx="418818" cy="4188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344" y="4223590"/>
                  <a:ext cx="418818" cy="41881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6"/>
              <a:endCxn id="9" idx="2"/>
            </p:cNvCxnSpPr>
            <p:nvPr/>
          </p:nvCxnSpPr>
          <p:spPr>
            <a:xfrm>
              <a:off x="7725806" y="4432999"/>
              <a:ext cx="1028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7857239" y="4002969"/>
                  <a:ext cx="5801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239" y="4002969"/>
                  <a:ext cx="58015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668691" y="4756595"/>
            <a:ext cx="1957409" cy="603706"/>
            <a:chOff x="3975165" y="4190634"/>
            <a:chExt cx="1957409" cy="6037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/>
                <p:cNvSpPr/>
                <p:nvPr/>
              </p:nvSpPr>
              <p:spPr>
                <a:xfrm>
                  <a:off x="3975165" y="4284287"/>
                  <a:ext cx="509609" cy="50960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165" y="4284287"/>
                  <a:ext cx="509609" cy="509609"/>
                </a:xfrm>
                <a:prstGeom prst="ellipse">
                  <a:avLst/>
                </a:prstGeom>
                <a:blipFill>
                  <a:blip r:embed="rId9"/>
                  <a:stretch>
                    <a:fillRect l="-141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val 16"/>
                <p:cNvSpPr/>
                <p:nvPr/>
              </p:nvSpPr>
              <p:spPr>
                <a:xfrm>
                  <a:off x="5422521" y="4284287"/>
                  <a:ext cx="510053" cy="5100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521" y="4284287"/>
                  <a:ext cx="510053" cy="510053"/>
                </a:xfrm>
                <a:prstGeom prst="ellipse">
                  <a:avLst/>
                </a:prstGeom>
                <a:blipFill>
                  <a:blip r:embed="rId10"/>
                  <a:stretch>
                    <a:fillRect l="-23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4484774" y="4539092"/>
              <a:ext cx="937747" cy="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/>
                <p:cNvSpPr/>
                <p:nvPr/>
              </p:nvSpPr>
              <p:spPr>
                <a:xfrm>
                  <a:off x="4566783" y="4190634"/>
                  <a:ext cx="5839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783" y="4190634"/>
                  <a:ext cx="58394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8392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FST Composition for Typos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1721" y="1910292"/>
            <a:ext cx="4480089" cy="435133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-24253" y="3171438"/>
            <a:ext cx="4263809" cy="1542598"/>
            <a:chOff x="1142095" y="4349840"/>
            <a:chExt cx="5692818" cy="2059598"/>
          </a:xfrm>
        </p:grpSpPr>
        <p:grpSp>
          <p:nvGrpSpPr>
            <p:cNvPr id="6" name="Group 5"/>
            <p:cNvGrpSpPr/>
            <p:nvPr/>
          </p:nvGrpSpPr>
          <p:grpSpPr>
            <a:xfrm>
              <a:off x="1753628" y="4349840"/>
              <a:ext cx="5081285" cy="2059598"/>
              <a:chOff x="3552794" y="3973073"/>
              <a:chExt cx="5081285" cy="205959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552794" y="3973073"/>
                <a:ext cx="5081285" cy="2059598"/>
                <a:chOff x="948406" y="3260738"/>
                <a:chExt cx="5081285" cy="2059598"/>
              </a:xfrm>
            </p:grpSpPr>
            <p:sp>
              <p:nvSpPr>
                <p:cNvPr id="15" name="Arc 14"/>
                <p:cNvSpPr/>
                <p:nvPr/>
              </p:nvSpPr>
              <p:spPr>
                <a:xfrm rot="6994008">
                  <a:off x="1387672" y="2821472"/>
                  <a:ext cx="1206458" cy="2084989"/>
                </a:xfrm>
                <a:prstGeom prst="arc">
                  <a:avLst>
                    <a:gd name="adj1" fmla="val 16200000"/>
                    <a:gd name="adj2" fmla="val 1018116"/>
                  </a:avLst>
                </a:prstGeom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1120760" y="3380299"/>
                  <a:ext cx="4908931" cy="1940037"/>
                  <a:chOff x="1120760" y="3380299"/>
                  <a:chExt cx="4908931" cy="194003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Oval 16"/>
                      <p:cNvSpPr/>
                      <p:nvPr/>
                    </p:nvSpPr>
                    <p:spPr>
                      <a:xfrm>
                        <a:off x="1120760" y="3911062"/>
                        <a:ext cx="431691" cy="43169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7" name="Oval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0760" y="3911062"/>
                        <a:ext cx="431691" cy="431691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 l="-16364" b="-12727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2898760" y="3911062"/>
                        <a:ext cx="431691" cy="43169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8" name="Oval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8760" y="3911062"/>
                        <a:ext cx="431691" cy="431691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 l="-16364" b="-12727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5503812" y="3863967"/>
                    <a:ext cx="525879" cy="525879"/>
                    <a:chOff x="11607344" y="3529366"/>
                    <a:chExt cx="525879" cy="525879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11607344" y="3529366"/>
                      <a:ext cx="525879" cy="52587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6" name="Oval 25"/>
                        <p:cNvSpPr/>
                        <p:nvPr/>
                      </p:nvSpPr>
                      <p:spPr>
                        <a:xfrm>
                          <a:off x="11654439" y="3576461"/>
                          <a:ext cx="431691" cy="43169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26" name="Oval 2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54439" y="3576461"/>
                          <a:ext cx="431691" cy="431691"/>
                        </a:xfrm>
                        <a:prstGeom prst="ellipse">
                          <a:avLst/>
                        </a:prstGeom>
                        <a:blipFill>
                          <a:blip r:embed="rId5"/>
                          <a:stretch>
                            <a:fillRect l="-18182" b="-12727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0" name="Freeform 19"/>
                  <p:cNvSpPr/>
                  <p:nvPr/>
                </p:nvSpPr>
                <p:spPr>
                  <a:xfrm rot="4608920">
                    <a:off x="1197285" y="3735027"/>
                    <a:ext cx="278638" cy="163580"/>
                  </a:xfrm>
                  <a:custGeom>
                    <a:avLst/>
                    <a:gdLst>
                      <a:gd name="connsiteX0" fmla="*/ 600339 w 855429"/>
                      <a:gd name="connsiteY0" fmla="*/ 849208 h 849208"/>
                      <a:gd name="connsiteX1" fmla="*/ 3821 w 855429"/>
                      <a:gd name="connsiteY1" fmla="*/ 119258 h 849208"/>
                      <a:gd name="connsiteX2" fmla="*/ 855429 w 855429"/>
                      <a:gd name="connsiteY2" fmla="*/ 9373 h 84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55429" h="849208">
                        <a:moveTo>
                          <a:pt x="600339" y="849208"/>
                        </a:moveTo>
                        <a:cubicBezTo>
                          <a:pt x="280822" y="554219"/>
                          <a:pt x="-38694" y="259230"/>
                          <a:pt x="3821" y="119258"/>
                        </a:cubicBezTo>
                        <a:cubicBezTo>
                          <a:pt x="46336" y="-20715"/>
                          <a:pt x="450882" y="-5671"/>
                          <a:pt x="855429" y="9373"/>
                        </a:cubicBezTo>
                      </a:path>
                    </a:pathLst>
                  </a:custGeom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reeform 20"/>
                  <p:cNvSpPr/>
                  <p:nvPr/>
                </p:nvSpPr>
                <p:spPr>
                  <a:xfrm rot="4608920">
                    <a:off x="2975286" y="3735027"/>
                    <a:ext cx="278638" cy="163580"/>
                  </a:xfrm>
                  <a:custGeom>
                    <a:avLst/>
                    <a:gdLst>
                      <a:gd name="connsiteX0" fmla="*/ 600339 w 855429"/>
                      <a:gd name="connsiteY0" fmla="*/ 849208 h 849208"/>
                      <a:gd name="connsiteX1" fmla="*/ 3821 w 855429"/>
                      <a:gd name="connsiteY1" fmla="*/ 119258 h 849208"/>
                      <a:gd name="connsiteX2" fmla="*/ 855429 w 855429"/>
                      <a:gd name="connsiteY2" fmla="*/ 9373 h 84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55429" h="849208">
                        <a:moveTo>
                          <a:pt x="600339" y="849208"/>
                        </a:moveTo>
                        <a:cubicBezTo>
                          <a:pt x="280822" y="554219"/>
                          <a:pt x="-38694" y="259230"/>
                          <a:pt x="3821" y="119258"/>
                        </a:cubicBezTo>
                        <a:cubicBezTo>
                          <a:pt x="46336" y="-20715"/>
                          <a:pt x="450882" y="-5671"/>
                          <a:pt x="855429" y="9373"/>
                        </a:cubicBezTo>
                      </a:path>
                    </a:pathLst>
                  </a:custGeom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Arc 21"/>
                  <p:cNvSpPr/>
                  <p:nvPr/>
                </p:nvSpPr>
                <p:spPr>
                  <a:xfrm rot="17585514">
                    <a:off x="1928932" y="3395143"/>
                    <a:ext cx="1206458" cy="2084989"/>
                  </a:xfrm>
                  <a:prstGeom prst="arc">
                    <a:avLst>
                      <a:gd name="adj1" fmla="val 16200000"/>
                      <a:gd name="adj2" fmla="val 1018116"/>
                    </a:avLst>
                  </a:prstGeom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Arc 22"/>
                  <p:cNvSpPr/>
                  <p:nvPr/>
                </p:nvSpPr>
                <p:spPr>
                  <a:xfrm rot="5400000" flipV="1">
                    <a:off x="2643409" y="2125191"/>
                    <a:ext cx="1940037" cy="4450253"/>
                  </a:xfrm>
                  <a:prstGeom prst="arc">
                    <a:avLst>
                      <a:gd name="adj1" fmla="val 16172849"/>
                      <a:gd name="adj2" fmla="val 5317412"/>
                    </a:avLst>
                  </a:prstGeom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>
                    <a:stCxn id="18" idx="6"/>
                    <a:endCxn id="25" idx="2"/>
                  </p:cNvCxnSpPr>
                  <p:nvPr/>
                </p:nvCxnSpPr>
                <p:spPr>
                  <a:xfrm flipV="1">
                    <a:off x="3330451" y="4126907"/>
                    <a:ext cx="2173361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" name="Rectangle 8"/>
              <p:cNvSpPr/>
              <p:nvPr/>
            </p:nvSpPr>
            <p:spPr>
              <a:xfrm>
                <a:off x="3760153" y="4036566"/>
                <a:ext cx="411357" cy="328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solidFill>
                      <a:srgbClr val="7030A0"/>
                    </a:solidFill>
                  </a:rPr>
                  <a:t>r</a:t>
                </a:r>
                <a:r>
                  <a:rPr lang="en-US" sz="1000" dirty="0"/>
                  <a:t>:</a:t>
                </a:r>
                <a:r>
                  <a:rPr lang="en-US" sz="1000" dirty="0">
                    <a:solidFill>
                      <a:schemeClr val="accent2"/>
                    </a:solidFill>
                  </a:rPr>
                  <a:t>r</a:t>
                </a:r>
                <a:endParaRPr lang="en-US" sz="10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570853" y="4024220"/>
                <a:ext cx="462722" cy="328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sz="1000" dirty="0" smtClean="0"/>
                  <a:t>:</a:t>
                </a:r>
                <a:r>
                  <a:rPr lang="en-US" sz="1000" dirty="0" smtClean="0">
                    <a:solidFill>
                      <a:schemeClr val="accent2"/>
                    </a:solidFill>
                  </a:rPr>
                  <a:t>e</a:t>
                </a:r>
                <a:endParaRPr lang="en-US" sz="1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1706" y="4105688"/>
                <a:ext cx="462722" cy="328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sz="1000" dirty="0" smtClean="0"/>
                  <a:t>:</a:t>
                </a:r>
                <a:r>
                  <a:rPr lang="en-US" sz="1000" dirty="0" smtClean="0">
                    <a:solidFill>
                      <a:schemeClr val="accent2"/>
                    </a:solidFill>
                  </a:rPr>
                  <a:t>e</a:t>
                </a:r>
                <a:endParaRPr lang="en-US" sz="1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48035" y="4894591"/>
                <a:ext cx="411357" cy="328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solidFill>
                      <a:srgbClr val="7030A0"/>
                    </a:solidFill>
                  </a:rPr>
                  <a:t>r</a:t>
                </a:r>
                <a:r>
                  <a:rPr lang="en-US" sz="1000" dirty="0"/>
                  <a:t>:</a:t>
                </a:r>
                <a:r>
                  <a:rPr lang="en-US" sz="1000" dirty="0">
                    <a:solidFill>
                      <a:schemeClr val="accent2"/>
                    </a:solidFill>
                  </a:rPr>
                  <a:t>r</a:t>
                </a:r>
                <a:endParaRPr lang="en-US" sz="1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299483" y="4461911"/>
                <a:ext cx="1207528" cy="328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>
                    <a:solidFill>
                      <a:srgbClr val="7030A0"/>
                    </a:solidFill>
                  </a:rPr>
                  <a:t>&lt;BOS&gt;</a:t>
                </a:r>
                <a:r>
                  <a:rPr lang="en-US" sz="1000" dirty="0" smtClean="0"/>
                  <a:t>:</a:t>
                </a:r>
                <a:r>
                  <a:rPr lang="en-US" sz="1000" dirty="0" smtClean="0">
                    <a:solidFill>
                      <a:schemeClr val="accent2"/>
                    </a:solidFill>
                  </a:rPr>
                  <a:t>&lt;BOS&gt;</a:t>
                </a:r>
                <a:endParaRPr lang="en-US" sz="10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480273" y="5632453"/>
                <a:ext cx="1207528" cy="328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>
                    <a:solidFill>
                      <a:srgbClr val="7030A0"/>
                    </a:solidFill>
                  </a:rPr>
                  <a:t>&lt;BOS&gt;</a:t>
                </a:r>
                <a:r>
                  <a:rPr lang="en-US" sz="1000" dirty="0" smtClean="0"/>
                  <a:t>:</a:t>
                </a:r>
                <a:r>
                  <a:rPr lang="en-US" sz="1000" dirty="0" smtClean="0">
                    <a:solidFill>
                      <a:schemeClr val="accent2"/>
                    </a:solidFill>
                  </a:rPr>
                  <a:t>&lt;BOS&gt;</a:t>
                </a:r>
                <a:endParaRPr lang="en-US" sz="10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1142095" y="4469401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95" y="4469401"/>
                  <a:ext cx="52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937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4914077" y="2261935"/>
            <a:ext cx="2645244" cy="3695436"/>
            <a:chOff x="7948273" y="87719"/>
            <a:chExt cx="4032550" cy="5633518"/>
          </a:xfrm>
        </p:grpSpPr>
        <p:grpSp>
          <p:nvGrpSpPr>
            <p:cNvPr id="28" name="Group 27"/>
            <p:cNvGrpSpPr/>
            <p:nvPr/>
          </p:nvGrpSpPr>
          <p:grpSpPr>
            <a:xfrm>
              <a:off x="7948273" y="320765"/>
              <a:ext cx="4032550" cy="5400472"/>
              <a:chOff x="7825506" y="888032"/>
              <a:chExt cx="4032550" cy="540047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Oval 29"/>
                  <p:cNvSpPr/>
                  <p:nvPr/>
                </p:nvSpPr>
                <p:spPr>
                  <a:xfrm>
                    <a:off x="9358827" y="2721110"/>
                    <a:ext cx="431691" cy="4316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Oval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827" y="2721110"/>
                    <a:ext cx="431691" cy="43169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24490" b="-2040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9358827" y="5400865"/>
                    <a:ext cx="431691" cy="4316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827" y="5400865"/>
                    <a:ext cx="431691" cy="43169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24490" b="-2083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Group 31"/>
              <p:cNvGrpSpPr/>
              <p:nvPr/>
            </p:nvGrpSpPr>
            <p:grpSpPr>
              <a:xfrm>
                <a:off x="11332177" y="3944233"/>
                <a:ext cx="525879" cy="525879"/>
                <a:chOff x="6745497" y="4091906"/>
                <a:chExt cx="525879" cy="525879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6745497" y="4091906"/>
                  <a:ext cx="525879" cy="5258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6792592" y="4139001"/>
                      <a:ext cx="431691" cy="43169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5" name="Oval 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2592" y="4139001"/>
                      <a:ext cx="431691" cy="431691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 l="-27083" b="-2040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Arrow Connector 32"/>
              <p:cNvCxnSpPr>
                <a:endCxn id="30" idx="2"/>
              </p:cNvCxnSpPr>
              <p:nvPr/>
            </p:nvCxnSpPr>
            <p:spPr>
              <a:xfrm>
                <a:off x="8829025" y="2929106"/>
                <a:ext cx="529802" cy="7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0" idx="6"/>
                <a:endCxn id="44" idx="1"/>
              </p:cNvCxnSpPr>
              <p:nvPr/>
            </p:nvCxnSpPr>
            <p:spPr>
              <a:xfrm>
                <a:off x="9790518" y="2936956"/>
                <a:ext cx="1618672" cy="1084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1" idx="6"/>
                <a:endCxn id="44" idx="3"/>
              </p:cNvCxnSpPr>
              <p:nvPr/>
            </p:nvCxnSpPr>
            <p:spPr>
              <a:xfrm flipV="1">
                <a:off x="9790518" y="4393099"/>
                <a:ext cx="1618672" cy="1223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Arc 35"/>
              <p:cNvSpPr/>
              <p:nvPr/>
            </p:nvSpPr>
            <p:spPr>
              <a:xfrm rot="1716705">
                <a:off x="8033745" y="2968408"/>
                <a:ext cx="1926912" cy="3320096"/>
              </a:xfrm>
              <a:prstGeom prst="arc">
                <a:avLst>
                  <a:gd name="adj1" fmla="val 16200000"/>
                  <a:gd name="adj2" fmla="val 1018116"/>
                </a:avLst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/>
              <p:cNvSpPr/>
              <p:nvPr/>
            </p:nvSpPr>
            <p:spPr>
              <a:xfrm rot="12470268">
                <a:off x="9135862" y="2193574"/>
                <a:ext cx="1926912" cy="3320096"/>
              </a:xfrm>
              <a:prstGeom prst="arc">
                <a:avLst>
                  <a:gd name="adj1" fmla="val 16200000"/>
                  <a:gd name="adj2" fmla="val 1018116"/>
                </a:avLst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4608920">
                <a:off x="9435353" y="2510406"/>
                <a:ext cx="278638" cy="163580"/>
              </a:xfrm>
              <a:custGeom>
                <a:avLst/>
                <a:gdLst>
                  <a:gd name="connsiteX0" fmla="*/ 600339 w 855429"/>
                  <a:gd name="connsiteY0" fmla="*/ 849208 h 849208"/>
                  <a:gd name="connsiteX1" fmla="*/ 3821 w 855429"/>
                  <a:gd name="connsiteY1" fmla="*/ 119258 h 849208"/>
                  <a:gd name="connsiteX2" fmla="*/ 855429 w 855429"/>
                  <a:gd name="connsiteY2" fmla="*/ 9373 h 84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5429" h="849208">
                    <a:moveTo>
                      <a:pt x="600339" y="849208"/>
                    </a:moveTo>
                    <a:cubicBezTo>
                      <a:pt x="280822" y="554219"/>
                      <a:pt x="-38694" y="259230"/>
                      <a:pt x="3821" y="119258"/>
                    </a:cubicBezTo>
                    <a:cubicBezTo>
                      <a:pt x="46336" y="-20715"/>
                      <a:pt x="450882" y="-5671"/>
                      <a:pt x="855429" y="9373"/>
                    </a:cubicBezTo>
                  </a:path>
                </a:pathLst>
              </a:cu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9377330" y="888032"/>
                    <a:ext cx="941315" cy="1548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7030A0"/>
                        </a:solidFill>
                      </a:rPr>
                      <a:t>r</a:t>
                    </a:r>
                    <a:r>
                      <a:rPr lang="en-US" sz="1000" dirty="0" smtClean="0"/>
                      <a:t>:</a:t>
                    </a:r>
                    <a:r>
                      <a:rPr lang="en-US" sz="1000" dirty="0" smtClean="0">
                        <a:solidFill>
                          <a:schemeClr val="accent2"/>
                        </a:solidFill>
                      </a:rPr>
                      <a:t>r </a:t>
                    </a:r>
                    <a:r>
                      <a:rPr lang="en-US" sz="1000" dirty="0" smtClean="0"/>
                      <a:t>/ 0.4</a:t>
                    </a:r>
                  </a:p>
                  <a:p>
                    <a:r>
                      <a:rPr lang="en-US" sz="1000" dirty="0" smtClean="0">
                        <a:solidFill>
                          <a:srgbClr val="7030A0"/>
                        </a:solidFill>
                      </a:rPr>
                      <a:t>r</a:t>
                    </a:r>
                    <a:r>
                      <a:rPr lang="en-US" sz="1000" dirty="0" smtClean="0"/>
                      <a:t>:</a:t>
                    </a:r>
                    <a:r>
                      <a:rPr lang="en-US" sz="1000" dirty="0" smtClean="0">
                        <a:solidFill>
                          <a:schemeClr val="accent2"/>
                        </a:solidFill>
                      </a:rPr>
                      <a:t>e </a:t>
                    </a:r>
                    <a:r>
                      <a:rPr lang="en-US" sz="1000" dirty="0" smtClean="0"/>
                      <a:t>/ 0.2</a:t>
                    </a:r>
                  </a:p>
                  <a:p>
                    <a:r>
                      <a:rPr lang="en-US" sz="1000" dirty="0" smtClean="0">
                        <a:solidFill>
                          <a:srgbClr val="7030A0"/>
                        </a:solidFill>
                      </a:rPr>
                      <a:t>e</a:t>
                    </a:r>
                    <a:r>
                      <a:rPr lang="en-US" sz="1000" dirty="0" smtClean="0"/>
                      <a:t>:</a:t>
                    </a:r>
                    <a:r>
                      <a:rPr lang="en-US" sz="1000" dirty="0" smtClean="0">
                        <a:solidFill>
                          <a:schemeClr val="accent2"/>
                        </a:solidFill>
                      </a:rPr>
                      <a:t>r </a:t>
                    </a:r>
                    <a:r>
                      <a:rPr lang="en-US" sz="1000" dirty="0" smtClean="0"/>
                      <a:t>/ 0.2</a:t>
                    </a:r>
                  </a:p>
                  <a:p>
                    <a:r>
                      <a:rPr lang="en-US" sz="1000" dirty="0" smtClean="0">
                        <a:solidFill>
                          <a:srgbClr val="7030A0"/>
                        </a:solidFill>
                      </a:rPr>
                      <a:t>e</a:t>
                    </a:r>
                    <a:r>
                      <a:rPr lang="en-US" sz="1000" dirty="0" smtClean="0"/>
                      <a:t>:</a:t>
                    </a:r>
                    <a:r>
                      <a:rPr lang="en-US" sz="1000" dirty="0" smtClean="0">
                        <a:solidFill>
                          <a:schemeClr val="accent2"/>
                        </a:solidFill>
                      </a:rPr>
                      <a:t>e </a:t>
                    </a:r>
                    <a:r>
                      <a:rPr lang="en-US" sz="1000" dirty="0" smtClean="0"/>
                      <a:t>/ 0.4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a14:m>
                    <a:r>
                      <a:rPr lang="en-US" sz="1000" dirty="0" smtClean="0"/>
                      <a:t>:</a:t>
                    </a:r>
                    <a:r>
                      <a:rPr lang="en-US" sz="1000" dirty="0" smtClean="0">
                        <a:solidFill>
                          <a:schemeClr val="accent2"/>
                        </a:solidFill>
                      </a:rPr>
                      <a:t>e </a:t>
                    </a:r>
                    <a:r>
                      <a:rPr lang="en-US" sz="1000" dirty="0" smtClean="0"/>
                      <a:t>/ 0.1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a14:m>
                    <a:r>
                      <a:rPr lang="en-US" sz="1000" dirty="0" smtClean="0"/>
                      <a:t>:</a:t>
                    </a:r>
                    <a:r>
                      <a:rPr lang="en-US" sz="1000" dirty="0" smtClean="0">
                        <a:solidFill>
                          <a:schemeClr val="accent2"/>
                        </a:solidFill>
                      </a:rPr>
                      <a:t>r </a:t>
                    </a:r>
                    <a:r>
                      <a:rPr lang="en-US" sz="1000" dirty="0" smtClean="0"/>
                      <a:t>/ 0.1</a:t>
                    </a:r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7330" y="888032"/>
                    <a:ext cx="941315" cy="15483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9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>
                <a:off x="7825506" y="3577080"/>
                <a:ext cx="1045897" cy="1079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>
                    <a:solidFill>
                      <a:srgbClr val="7030A0"/>
                    </a:solidFill>
                  </a:rPr>
                  <a:t>r</a:t>
                </a:r>
                <a:r>
                  <a:rPr lang="en-US" sz="1000" dirty="0" smtClean="0"/>
                  <a:t>:</a:t>
                </a:r>
                <a:r>
                  <a:rPr lang="en-US" sz="1000" dirty="0" smtClean="0">
                    <a:solidFill>
                      <a:schemeClr val="accent2"/>
                    </a:solidFill>
                  </a:rPr>
                  <a:t>r </a:t>
                </a:r>
                <a:r>
                  <a:rPr lang="en-US" sz="1000" dirty="0"/>
                  <a:t>/ </a:t>
                </a:r>
                <a:r>
                  <a:rPr lang="en-US" sz="1000" dirty="0" smtClean="0"/>
                  <a:t>0.6</a:t>
                </a:r>
                <a:endParaRPr lang="en-US" sz="1000" dirty="0">
                  <a:solidFill>
                    <a:schemeClr val="accent2"/>
                  </a:solidFill>
                </a:endParaRPr>
              </a:p>
              <a:p>
                <a:r>
                  <a:rPr lang="en-US" sz="1000" dirty="0" smtClean="0">
                    <a:solidFill>
                      <a:srgbClr val="7030A0"/>
                    </a:solidFill>
                  </a:rPr>
                  <a:t>r</a:t>
                </a:r>
                <a:r>
                  <a:rPr lang="en-US" sz="1000" dirty="0" smtClean="0"/>
                  <a:t>:</a:t>
                </a:r>
                <a:r>
                  <a:rPr lang="en-US" sz="1000" dirty="0" smtClean="0">
                    <a:solidFill>
                      <a:schemeClr val="accent2"/>
                    </a:solidFill>
                  </a:rPr>
                  <a:t>e </a:t>
                </a:r>
                <a:r>
                  <a:rPr lang="en-US" sz="1000" dirty="0"/>
                  <a:t>/ </a:t>
                </a:r>
                <a:r>
                  <a:rPr lang="en-US" sz="1000" dirty="0" smtClean="0"/>
                  <a:t>0.4</a:t>
                </a:r>
                <a:endParaRPr lang="en-US" sz="1000" dirty="0">
                  <a:solidFill>
                    <a:schemeClr val="accent2"/>
                  </a:solidFill>
                </a:endParaRPr>
              </a:p>
              <a:p>
                <a:r>
                  <a:rPr lang="en-US" sz="1000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sz="1000" dirty="0" smtClean="0"/>
                  <a:t>:</a:t>
                </a:r>
                <a:r>
                  <a:rPr lang="en-US" sz="1000" dirty="0" smtClean="0">
                    <a:solidFill>
                      <a:schemeClr val="accent2"/>
                    </a:solidFill>
                  </a:rPr>
                  <a:t>r </a:t>
                </a:r>
                <a:r>
                  <a:rPr lang="en-US" sz="1000" dirty="0"/>
                  <a:t>/ </a:t>
                </a:r>
                <a:r>
                  <a:rPr lang="en-US" sz="1000" dirty="0" smtClean="0"/>
                  <a:t>0.4</a:t>
                </a:r>
                <a:endParaRPr lang="en-US" sz="1000" dirty="0">
                  <a:solidFill>
                    <a:schemeClr val="accent2"/>
                  </a:solidFill>
                </a:endParaRPr>
              </a:p>
              <a:p>
                <a:r>
                  <a:rPr lang="en-US" sz="1000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sz="1000" dirty="0" smtClean="0"/>
                  <a:t>:</a:t>
                </a:r>
                <a:r>
                  <a:rPr lang="en-US" sz="1000" dirty="0" smtClean="0">
                    <a:solidFill>
                      <a:schemeClr val="accent2"/>
                    </a:solidFill>
                  </a:rPr>
                  <a:t>e </a:t>
                </a:r>
                <a:r>
                  <a:rPr lang="en-US" sz="1000" dirty="0"/>
                  <a:t>/ </a:t>
                </a:r>
                <a:r>
                  <a:rPr lang="en-US" sz="1000" dirty="0" smtClean="0"/>
                  <a:t>0.6</a:t>
                </a:r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10156299" y="3831998"/>
                    <a:ext cx="1029568" cy="6099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7030A0"/>
                        </a:solidFill>
                      </a:rPr>
                      <a:t>e</a:t>
                    </a:r>
                    <a:r>
                      <a:rPr lang="en-US" sz="1000" dirty="0" smtClean="0"/>
                      <a:t>:</a:t>
                    </a:r>
                    <a14:m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a14:m>
                    <a:r>
                      <a:rPr lang="en-US" sz="1000" dirty="0" smtClean="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sz="1000" dirty="0"/>
                      <a:t>/ </a:t>
                    </a:r>
                    <a:r>
                      <a:rPr lang="en-US" sz="1000" dirty="0" smtClean="0"/>
                      <a:t>0.2</a:t>
                    </a:r>
                    <a:endParaRPr lang="en-US" sz="1000" dirty="0">
                      <a:solidFill>
                        <a:schemeClr val="accent2"/>
                      </a:solidFill>
                    </a:endParaRPr>
                  </a:p>
                  <a:p>
                    <a:r>
                      <a:rPr lang="en-US" sz="1000" dirty="0">
                        <a:solidFill>
                          <a:srgbClr val="7030A0"/>
                        </a:solidFill>
                      </a:rPr>
                      <a:t>r</a:t>
                    </a:r>
                    <a:r>
                      <a:rPr lang="en-US" sz="1000" dirty="0" smtClean="0"/>
                      <a:t>:</a:t>
                    </a:r>
                    <a14:m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a14:m>
                    <a:r>
                      <a:rPr lang="en-US" sz="1000" dirty="0" smtClean="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sz="1000" dirty="0"/>
                      <a:t>/ </a:t>
                    </a:r>
                    <a:r>
                      <a:rPr lang="en-US" sz="1000" dirty="0" smtClean="0"/>
                      <a:t>0.2</a:t>
                    </a:r>
                    <a:endParaRPr lang="en-US" sz="10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299" y="3831998"/>
                    <a:ext cx="1029568" cy="6099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Rectangle 41"/>
              <p:cNvSpPr/>
              <p:nvPr/>
            </p:nvSpPr>
            <p:spPr>
              <a:xfrm rot="2052189">
                <a:off x="9722470" y="3115808"/>
                <a:ext cx="1987301" cy="375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>
                    <a:solidFill>
                      <a:srgbClr val="7030A0"/>
                    </a:solidFill>
                  </a:rPr>
                  <a:t>&lt;EOS&gt;</a:t>
                </a:r>
                <a:r>
                  <a:rPr lang="en-US" sz="1000" dirty="0" smtClean="0"/>
                  <a:t>:</a:t>
                </a:r>
                <a:r>
                  <a:rPr lang="en-US" sz="1000" dirty="0" smtClean="0">
                    <a:solidFill>
                      <a:schemeClr val="accent2"/>
                    </a:solidFill>
                  </a:rPr>
                  <a:t>&lt;EOS&gt; </a:t>
                </a:r>
                <a:r>
                  <a:rPr lang="en-US" sz="1000" dirty="0"/>
                  <a:t>/ </a:t>
                </a:r>
                <a:r>
                  <a:rPr lang="en-US" sz="1000" dirty="0" smtClean="0"/>
                  <a:t>0.8</a:t>
                </a:r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9185829">
                <a:off x="9626184" y="5078454"/>
                <a:ext cx="1809577" cy="375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>
                    <a:solidFill>
                      <a:srgbClr val="7030A0"/>
                    </a:solidFill>
                  </a:rPr>
                  <a:t>&lt;EOS&gt;</a:t>
                </a:r>
                <a:r>
                  <a:rPr lang="en-US" sz="1000" dirty="0" smtClean="0"/>
                  <a:t>:</a:t>
                </a:r>
                <a:r>
                  <a:rPr lang="en-US" sz="1000" dirty="0" smtClean="0">
                    <a:solidFill>
                      <a:schemeClr val="accent2"/>
                    </a:solidFill>
                  </a:rPr>
                  <a:t>&lt;EOS&gt;</a:t>
                </a:r>
                <a:r>
                  <a:rPr lang="en-US" sz="1000" dirty="0"/>
                  <a:t> / 1</a:t>
                </a:r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/>
                <p:cNvSpPr/>
                <p:nvPr/>
              </p:nvSpPr>
              <p:spPr>
                <a:xfrm>
                  <a:off x="8206949" y="87719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6949" y="87719"/>
                  <a:ext cx="528543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280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473645" y="3700860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645" y="3700860"/>
                <a:ext cx="209993" cy="276999"/>
              </a:xfrm>
              <a:prstGeom prst="rect">
                <a:avLst/>
              </a:prstGeom>
              <a:blipFill>
                <a:blip r:embed="rId13"/>
                <a:stretch>
                  <a:fillRect l="-23529" r="-20588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800316" y="374011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16" y="3740119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73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254" y="111126"/>
            <a:ext cx="4480089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composed FSTs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How do we use this?</a:t>
                </a:r>
              </a:p>
              <a:p>
                <a:pPr lvl="1"/>
                <a:r>
                  <a:rPr lang="en-US" dirty="0" smtClean="0"/>
                  <a:t>Given observed sequence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Build a FST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 smtClean="0"/>
                  <a:t> that accept only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 smtClean="0"/>
                  <a:t> and outputs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 smtClean="0"/>
                  <a:t> with our model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Composition of three FSTs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accepts as input only possible true sequences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only produces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 smtClean="0"/>
                  <a:t> as output</a:t>
                </a:r>
              </a:p>
              <a:p>
                <a:pPr lvl="1"/>
                <a:r>
                  <a:rPr lang="en-US" dirty="0" smtClean="0"/>
                  <a:t>Run </a:t>
                </a:r>
                <a:r>
                  <a:rPr lang="en-US" dirty="0" err="1" smtClean="0"/>
                  <a:t>viterbi</a:t>
                </a:r>
                <a:r>
                  <a:rPr lang="en-US" dirty="0" smtClean="0"/>
                  <a:t> on this FST!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Can perform EM on this FST (forward/backward/</a:t>
                </a:r>
                <a:r>
                  <a:rPr lang="en-US" dirty="0" err="1" smtClean="0"/>
                  <a:t>viterbi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Just like a HMM!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54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simpler problem: typo correction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be the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observed</a:t>
                </a:r>
                <a:r>
                  <a:rPr lang="en-US" dirty="0" smtClean="0"/>
                  <a:t> characters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be the “true” characters (what user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meant to emit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Using the noisy-channel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Let’s pick a bigram model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𝐵𝑂𝑆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𝐸𝑂𝑆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What 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0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simpler problem: typo correction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Assume each emitted character independent (given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pPr lvl="1"/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 smtClean="0"/>
                  <a:t> is fixed at this point, user needs to go over the </a:t>
                </a:r>
                <a:r>
                  <a:rPr lang="en-US" dirty="0" smtClean="0"/>
                  <a:t>elements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need to emit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is a hidden </a:t>
                </a:r>
                <a:r>
                  <a:rPr lang="en-US" dirty="0" err="1" smtClean="0"/>
                  <a:t>markov</a:t>
                </a:r>
                <a:r>
                  <a:rPr lang="en-US" dirty="0" smtClean="0"/>
                  <a:t> model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756457" y="4829694"/>
            <a:ext cx="1263535" cy="73983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&lt;BOS&gt;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045227" y="4829693"/>
                <a:ext cx="1263535" cy="739833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227" y="4829693"/>
                <a:ext cx="1263535" cy="73983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333997" y="4829692"/>
                <a:ext cx="1263535" cy="739833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7" y="4829692"/>
                <a:ext cx="1263535" cy="73983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10692246" y="4829692"/>
            <a:ext cx="1263535" cy="73983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&lt;EOS&gt;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8403476" y="4829693"/>
                <a:ext cx="1263535" cy="739833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76" y="4829693"/>
                <a:ext cx="1263535" cy="73983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045227" y="6029497"/>
                <a:ext cx="1263535" cy="739833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227" y="6029497"/>
                <a:ext cx="1263535" cy="73983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333997" y="6029496"/>
                <a:ext cx="1263535" cy="739833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7" y="6029496"/>
                <a:ext cx="1263535" cy="73983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8403476" y="6029497"/>
                <a:ext cx="1263535" cy="739833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76" y="6029497"/>
                <a:ext cx="1263535" cy="73983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224625" y="5127622"/>
            <a:ext cx="551758" cy="143971"/>
            <a:chOff x="10140488" y="1546165"/>
            <a:chExt cx="1489364" cy="388621"/>
          </a:xfrm>
        </p:grpSpPr>
        <p:sp>
          <p:nvSpPr>
            <p:cNvPr id="13" name="Oval 12"/>
            <p:cNvSpPr/>
            <p:nvPr/>
          </p:nvSpPr>
          <p:spPr>
            <a:xfrm>
              <a:off x="10692246" y="1546167"/>
              <a:ext cx="388619" cy="388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140488" y="1546166"/>
              <a:ext cx="388619" cy="388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1241233" y="1546165"/>
              <a:ext cx="388619" cy="388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24625" y="6311900"/>
            <a:ext cx="551758" cy="143971"/>
            <a:chOff x="10140488" y="1546165"/>
            <a:chExt cx="1489364" cy="388621"/>
          </a:xfrm>
        </p:grpSpPr>
        <p:sp>
          <p:nvSpPr>
            <p:cNvPr id="18" name="Oval 17"/>
            <p:cNvSpPr/>
            <p:nvPr/>
          </p:nvSpPr>
          <p:spPr>
            <a:xfrm>
              <a:off x="10692246" y="1546167"/>
              <a:ext cx="388619" cy="388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0140488" y="1546166"/>
              <a:ext cx="388619" cy="388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1241233" y="1546165"/>
              <a:ext cx="388619" cy="3886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4" idx="6"/>
            <a:endCxn id="5" idx="2"/>
          </p:cNvCxnSpPr>
          <p:nvPr/>
        </p:nvCxnSpPr>
        <p:spPr>
          <a:xfrm flipV="1">
            <a:off x="2019992" y="5199610"/>
            <a:ext cx="1025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6" idx="2"/>
          </p:cNvCxnSpPr>
          <p:nvPr/>
        </p:nvCxnSpPr>
        <p:spPr>
          <a:xfrm flipV="1">
            <a:off x="4308762" y="5199609"/>
            <a:ext cx="1025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4" idx="2"/>
          </p:cNvCxnSpPr>
          <p:nvPr/>
        </p:nvCxnSpPr>
        <p:spPr>
          <a:xfrm flipV="1">
            <a:off x="6597532" y="5199607"/>
            <a:ext cx="627093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  <a:endCxn id="9" idx="2"/>
          </p:cNvCxnSpPr>
          <p:nvPr/>
        </p:nvCxnSpPr>
        <p:spPr>
          <a:xfrm>
            <a:off x="7776383" y="5199607"/>
            <a:ext cx="627093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6"/>
            <a:endCxn id="8" idx="2"/>
          </p:cNvCxnSpPr>
          <p:nvPr/>
        </p:nvCxnSpPr>
        <p:spPr>
          <a:xfrm flipV="1">
            <a:off x="9667011" y="5199609"/>
            <a:ext cx="1025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4"/>
            <a:endCxn id="10" idx="0"/>
          </p:cNvCxnSpPr>
          <p:nvPr/>
        </p:nvCxnSpPr>
        <p:spPr>
          <a:xfrm>
            <a:off x="3676995" y="5569526"/>
            <a:ext cx="0" cy="459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4"/>
            <a:endCxn id="11" idx="0"/>
          </p:cNvCxnSpPr>
          <p:nvPr/>
        </p:nvCxnSpPr>
        <p:spPr>
          <a:xfrm>
            <a:off x="5965765" y="5569525"/>
            <a:ext cx="0" cy="459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4"/>
            <a:endCxn id="12" idx="0"/>
          </p:cNvCxnSpPr>
          <p:nvPr/>
        </p:nvCxnSpPr>
        <p:spPr>
          <a:xfrm>
            <a:off x="9035244" y="5569526"/>
            <a:ext cx="0" cy="459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1643" y="5780314"/>
            <a:ext cx="11874138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676" y="4460360"/>
            <a:ext cx="162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Latent (hidden)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676" y="5875100"/>
            <a:ext cx="188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Observable (seen)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0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Lets say we’re presented some labeled data</a:t>
                </a:r>
                <a:endParaRPr lang="en-US" dirty="0"/>
              </a:p>
              <a:p>
                <a:r>
                  <a:rPr lang="en-US" dirty="0" smtClean="0"/>
                  <a:t>Training a HMM is easy with this kind of data</a:t>
                </a:r>
              </a:p>
              <a:p>
                <a:r>
                  <a:rPr lang="en-US" dirty="0" smtClean="0"/>
                  <a:t>How to decode given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Could we do this?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No!</a:t>
                </a:r>
              </a:p>
              <a:p>
                <a:pPr lvl="2"/>
                <a:r>
                  <a:rPr lang="en-US" dirty="0" smtClean="0"/>
                  <a:t>Imagine user types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T h p e</a:t>
                </a:r>
              </a:p>
              <a:p>
                <a:pPr lvl="2"/>
                <a:r>
                  <a:rPr lang="en-US" dirty="0" smtClean="0"/>
                  <a:t>At the time they pressed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h</a:t>
                </a:r>
                <a:r>
                  <a:rPr lang="en-US" dirty="0" smtClean="0"/>
                  <a:t>,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Th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smtClean="0"/>
                  <a:t>is very plausible</a:t>
                </a:r>
              </a:p>
              <a:p>
                <a:pPr lvl="2"/>
                <a:r>
                  <a:rPr lang="en-US" dirty="0" smtClean="0"/>
                  <a:t>Its not until the next character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p </a:t>
                </a:r>
                <a:r>
                  <a:rPr lang="en-US" dirty="0" smtClean="0"/>
                  <a:t>that the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h </a:t>
                </a:r>
                <a:r>
                  <a:rPr lang="en-US" dirty="0" smtClean="0"/>
                  <a:t>in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Thp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smtClean="0"/>
                  <a:t>starts to become a bad choice</a:t>
                </a:r>
              </a:p>
              <a:p>
                <a:pPr lvl="2"/>
                <a:r>
                  <a:rPr lang="en-US" dirty="0" smtClean="0"/>
                  <a:t>Need to be able to go backwards and undo mistakes</a:t>
                </a:r>
              </a:p>
              <a:p>
                <a:r>
                  <a:rPr lang="en-US" dirty="0" smtClean="0"/>
                  <a:t>Have to decode over the entire sequences: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928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388929" y="26942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 y p 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88929" y="63875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 h p 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719458" y="269421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458" y="269421"/>
                <a:ext cx="3497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719457" y="63875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457" y="638753"/>
                <a:ext cx="418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16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Decoding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Lets say our HMM has the following </a:t>
                </a:r>
                <a:r>
                  <a:rPr lang="en-US" dirty="0" err="1" smtClean="0"/>
                  <a:t>params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err="1" smtClean="0">
                    <a:solidFill>
                      <a:schemeClr val="accent2"/>
                    </a:solidFill>
                  </a:rPr>
                  <a:t>Thpe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Build a FSA that generates all possible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 smtClean="0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dirty="0" smtClean="0"/>
                  <a:t>State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w/ weight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9280342" y="2821174"/>
            <a:ext cx="0" cy="24737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623116" y="3094677"/>
            <a:ext cx="32575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68506" y="2645517"/>
                <a:ext cx="999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506" y="2645517"/>
                <a:ext cx="9991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023269" y="3950135"/>
                <a:ext cx="4247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69" y="3950135"/>
                <a:ext cx="4247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306787" y="2473211"/>
                <a:ext cx="349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787" y="2473211"/>
                <a:ext cx="3497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730879" y="31172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30879" y="34866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30879" y="38559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30879" y="422527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30879" y="458670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93025" y="4956041"/>
            <a:ext cx="78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&lt;EOS&gt;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81482" y="2724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15496" y="2742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36870" y="2724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26832" y="27370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54239" y="27370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75227" y="274795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&lt;BOS&gt;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421176" y="315214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176" y="3152146"/>
                <a:ext cx="357470" cy="276999"/>
              </a:xfrm>
              <a:prstGeom prst="rect">
                <a:avLst/>
              </a:prstGeom>
              <a:blipFill>
                <a:blip r:embed="rId6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052788" y="315214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788" y="3152146"/>
                <a:ext cx="357470" cy="276999"/>
              </a:xfrm>
              <a:prstGeom prst="rect">
                <a:avLst/>
              </a:prstGeom>
              <a:blipFill>
                <a:blip r:embed="rId7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505665" y="315214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665" y="3152146"/>
                <a:ext cx="357470" cy="276999"/>
              </a:xfrm>
              <a:prstGeom prst="rect">
                <a:avLst/>
              </a:prstGeom>
              <a:blipFill>
                <a:blip r:embed="rId8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911382" y="3153218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382" y="3153218"/>
                <a:ext cx="357470" cy="276999"/>
              </a:xfrm>
              <a:prstGeom prst="rect">
                <a:avLst/>
              </a:prstGeom>
              <a:blipFill>
                <a:blip r:embed="rId9"/>
                <a:stretch>
                  <a:fillRect l="-15254" r="-1525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317099" y="3157258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99" y="3157258"/>
                <a:ext cx="357470" cy="276999"/>
              </a:xfrm>
              <a:prstGeom prst="rect">
                <a:avLst/>
              </a:prstGeom>
              <a:blipFill>
                <a:blip r:embed="rId10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1701932" y="315032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32" y="3150322"/>
                <a:ext cx="357470" cy="276999"/>
              </a:xfrm>
              <a:prstGeom prst="rect">
                <a:avLst/>
              </a:prstGeom>
              <a:blipFill>
                <a:blip r:embed="rId11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421176" y="352972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176" y="3529724"/>
                <a:ext cx="357470" cy="276999"/>
              </a:xfrm>
              <a:prstGeom prst="rect">
                <a:avLst/>
              </a:prstGeom>
              <a:blipFill>
                <a:blip r:embed="rId12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052788" y="3529724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788" y="3529724"/>
                <a:ext cx="357469" cy="276999"/>
              </a:xfrm>
              <a:prstGeom prst="rect">
                <a:avLst/>
              </a:prstGeom>
              <a:blipFill>
                <a:blip r:embed="rId13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505665" y="352972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665" y="352972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911382" y="353079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382" y="3530796"/>
                <a:ext cx="357470" cy="276999"/>
              </a:xfrm>
              <a:prstGeom prst="rect">
                <a:avLst/>
              </a:prstGeom>
              <a:blipFill>
                <a:blip r:embed="rId15"/>
                <a:stretch>
                  <a:fillRect l="-15254" r="-1525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317099" y="353483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99" y="3534836"/>
                <a:ext cx="357470" cy="276999"/>
              </a:xfrm>
              <a:prstGeom prst="rect">
                <a:avLst/>
              </a:prstGeom>
              <a:blipFill>
                <a:blip r:embed="rId16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1701932" y="352790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32" y="3527900"/>
                <a:ext cx="181140" cy="276999"/>
              </a:xfrm>
              <a:prstGeom prst="rect">
                <a:avLst/>
              </a:prstGeom>
              <a:blipFill>
                <a:blip r:embed="rId17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21176" y="3938669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176" y="3938669"/>
                <a:ext cx="357469" cy="276999"/>
              </a:xfrm>
              <a:prstGeom prst="rect">
                <a:avLst/>
              </a:prstGeom>
              <a:blipFill>
                <a:blip r:embed="rId18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52788" y="3938669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788" y="3938669"/>
                <a:ext cx="357469" cy="276999"/>
              </a:xfrm>
              <a:prstGeom prst="rect">
                <a:avLst/>
              </a:prstGeom>
              <a:blipFill>
                <a:blip r:embed="rId19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05665" y="39386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665" y="3938669"/>
                <a:ext cx="181139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0911382" y="393974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382" y="3939741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5254" r="-1525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1317099" y="394378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99" y="3943781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1701932" y="3936845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32" y="3936845"/>
                <a:ext cx="357469" cy="276999"/>
              </a:xfrm>
              <a:prstGeom prst="rect">
                <a:avLst/>
              </a:prstGeom>
              <a:blipFill>
                <a:blip r:embed="rId23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421176" y="430725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176" y="4307250"/>
                <a:ext cx="357470" cy="276999"/>
              </a:xfrm>
              <a:prstGeom prst="rect">
                <a:avLst/>
              </a:prstGeom>
              <a:blipFill>
                <a:blip r:embed="rId24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052788" y="430725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788" y="4307250"/>
                <a:ext cx="357470" cy="276999"/>
              </a:xfrm>
              <a:prstGeom prst="rect">
                <a:avLst/>
              </a:prstGeom>
              <a:blipFill>
                <a:blip r:embed="rId25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0505665" y="430725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665" y="4307250"/>
                <a:ext cx="357470" cy="276999"/>
              </a:xfrm>
              <a:prstGeom prst="rect">
                <a:avLst/>
              </a:prstGeom>
              <a:blipFill>
                <a:blip r:embed="rId26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911382" y="430832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382" y="4308322"/>
                <a:ext cx="357470" cy="276999"/>
              </a:xfrm>
              <a:prstGeom prst="rect">
                <a:avLst/>
              </a:prstGeom>
              <a:blipFill>
                <a:blip r:embed="rId27"/>
                <a:stretch>
                  <a:fillRect l="-15254" r="-152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1317099" y="431236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99" y="4312362"/>
                <a:ext cx="357470" cy="276999"/>
              </a:xfrm>
              <a:prstGeom prst="rect">
                <a:avLst/>
              </a:prstGeom>
              <a:blipFill>
                <a:blip r:embed="rId28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701932" y="430542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32" y="4305426"/>
                <a:ext cx="357470" cy="276999"/>
              </a:xfrm>
              <a:prstGeom prst="rect">
                <a:avLst/>
              </a:prstGeom>
              <a:blipFill>
                <a:blip r:embed="rId29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421176" y="467155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176" y="4671555"/>
                <a:ext cx="357470" cy="276999"/>
              </a:xfrm>
              <a:prstGeom prst="rect">
                <a:avLst/>
              </a:prstGeom>
              <a:blipFill>
                <a:blip r:embed="rId30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052788" y="467155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788" y="4671555"/>
                <a:ext cx="357470" cy="276999"/>
              </a:xfrm>
              <a:prstGeom prst="rect">
                <a:avLst/>
              </a:prstGeom>
              <a:blipFill>
                <a:blip r:embed="rId31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505665" y="4671555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665" y="4671555"/>
                <a:ext cx="181140" cy="276999"/>
              </a:xfrm>
              <a:prstGeom prst="rect">
                <a:avLst/>
              </a:prstGeom>
              <a:blipFill>
                <a:blip r:embed="rId3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911382" y="467262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382" y="4672627"/>
                <a:ext cx="357470" cy="276999"/>
              </a:xfrm>
              <a:prstGeom prst="rect">
                <a:avLst/>
              </a:prstGeom>
              <a:blipFill>
                <a:blip r:embed="rId33"/>
                <a:stretch>
                  <a:fillRect l="-15254" r="-152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317099" y="467666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99" y="4676667"/>
                <a:ext cx="357470" cy="276999"/>
              </a:xfrm>
              <a:prstGeom prst="rect">
                <a:avLst/>
              </a:prstGeom>
              <a:blipFill>
                <a:blip r:embed="rId34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1701932" y="466973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32" y="4669731"/>
                <a:ext cx="181140" cy="276999"/>
              </a:xfrm>
              <a:prstGeom prst="rect">
                <a:avLst/>
              </a:prstGeom>
              <a:blipFill>
                <a:blip r:embed="rId3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9421176" y="5015825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176" y="5015825"/>
                <a:ext cx="181140" cy="276999"/>
              </a:xfrm>
              <a:prstGeom prst="rect">
                <a:avLst/>
              </a:prstGeom>
              <a:blipFill>
                <a:blip r:embed="rId3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0052788" y="5015825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 smtClean="0"/>
                  <a:t>3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788" y="5015825"/>
                <a:ext cx="293350" cy="276999"/>
              </a:xfrm>
              <a:prstGeom prst="rect">
                <a:avLst/>
              </a:prstGeom>
              <a:blipFill>
                <a:blip r:embed="rId37"/>
                <a:stretch>
                  <a:fillRect l="-27083" t="-28889" r="-5000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0505665" y="5015825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665" y="5015825"/>
                <a:ext cx="357469" cy="276999"/>
              </a:xfrm>
              <a:prstGeom prst="rect">
                <a:avLst/>
              </a:prstGeom>
              <a:blipFill>
                <a:blip r:embed="rId38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0911382" y="501689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382" y="5016897"/>
                <a:ext cx="357470" cy="276999"/>
              </a:xfrm>
              <a:prstGeom prst="rect">
                <a:avLst/>
              </a:prstGeom>
              <a:blipFill>
                <a:blip r:embed="rId39"/>
                <a:stretch>
                  <a:fillRect l="-15254" r="-152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1317099" y="502093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99" y="5020937"/>
                <a:ext cx="357470" cy="276999"/>
              </a:xfrm>
              <a:prstGeom prst="rect">
                <a:avLst/>
              </a:prstGeom>
              <a:blipFill>
                <a:blip r:embed="rId40"/>
                <a:stretch>
                  <a:fillRect l="-13559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701932" y="501400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32" y="5014001"/>
                <a:ext cx="357470" cy="276999"/>
              </a:xfrm>
              <a:prstGeom prst="rect">
                <a:avLst/>
              </a:prstGeom>
              <a:blipFill>
                <a:blip r:embed="rId41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/>
          <p:nvPr/>
        </p:nvCxnSpPr>
        <p:spPr>
          <a:xfrm>
            <a:off x="9717152" y="350219"/>
            <a:ext cx="0" cy="2092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059926" y="623722"/>
            <a:ext cx="28008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719348" y="149049"/>
                <a:ext cx="988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348" y="149049"/>
                <a:ext cx="988604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8558354" y="1300904"/>
                <a:ext cx="4247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354" y="1300904"/>
                <a:ext cx="424796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0530500" y="-52626"/>
                <a:ext cx="349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500" y="-52626"/>
                <a:ext cx="349711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9167689" y="6463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67689" y="1015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167689" y="1384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67689" y="175432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67689" y="211575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882866" y="2869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316880" y="3055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38254" y="2869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128216" y="29984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455623" y="2998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y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9854172" y="71493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172" y="714930"/>
                <a:ext cx="181139" cy="276999"/>
              </a:xfrm>
              <a:prstGeom prst="rect">
                <a:avLst/>
              </a:prstGeom>
              <a:blipFill>
                <a:blip r:embed="rId4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0307049" y="71493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049" y="714930"/>
                <a:ext cx="181139" cy="276999"/>
              </a:xfrm>
              <a:prstGeom prst="rect">
                <a:avLst/>
              </a:prstGeom>
              <a:blipFill>
                <a:blip r:embed="rId46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0712766" y="71600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766" y="716002"/>
                <a:ext cx="181139" cy="276999"/>
              </a:xfrm>
              <a:prstGeom prst="rect">
                <a:avLst/>
              </a:prstGeom>
              <a:blipFill>
                <a:blip r:embed="rId4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1118483" y="720042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483" y="720042"/>
                <a:ext cx="357469" cy="276999"/>
              </a:xfrm>
              <a:prstGeom prst="rect">
                <a:avLst/>
              </a:prstGeom>
              <a:blipFill>
                <a:blip r:embed="rId48"/>
                <a:stretch>
                  <a:fillRect l="-15254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1503316" y="7131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316" y="713106"/>
                <a:ext cx="181139" cy="276999"/>
              </a:xfrm>
              <a:prstGeom prst="rect">
                <a:avLst/>
              </a:prstGeom>
              <a:blipFill>
                <a:blip r:embed="rId4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9854172" y="10925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172" y="1092508"/>
                <a:ext cx="181139" cy="276999"/>
              </a:xfrm>
              <a:prstGeom prst="rect">
                <a:avLst/>
              </a:prstGeom>
              <a:blipFill>
                <a:blip r:embed="rId5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0307049" y="1092508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049" y="1092508"/>
                <a:ext cx="357470" cy="276999"/>
              </a:xfrm>
              <a:prstGeom prst="rect">
                <a:avLst/>
              </a:prstGeom>
              <a:blipFill>
                <a:blip r:embed="rId51"/>
                <a:stretch>
                  <a:fillRect l="-15517" r="-1896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0712766" y="10935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766" y="1093580"/>
                <a:ext cx="181139" cy="276999"/>
              </a:xfrm>
              <a:prstGeom prst="rect">
                <a:avLst/>
              </a:prstGeom>
              <a:blipFill>
                <a:blip r:embed="rId5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1118483" y="109762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483" y="1097620"/>
                <a:ext cx="181139" cy="276999"/>
              </a:xfrm>
              <a:prstGeom prst="rect">
                <a:avLst/>
              </a:prstGeom>
              <a:blipFill>
                <a:blip r:embed="rId53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1503316" y="109068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316" y="1090684"/>
                <a:ext cx="485710" cy="276999"/>
              </a:xfrm>
              <a:prstGeom prst="rect">
                <a:avLst/>
              </a:prstGeom>
              <a:blipFill>
                <a:blip r:embed="rId54"/>
                <a:stretch>
                  <a:fillRect l="-10000" r="-125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854172" y="150145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172" y="1501453"/>
                <a:ext cx="181139" cy="276999"/>
              </a:xfrm>
              <a:prstGeom prst="rect">
                <a:avLst/>
              </a:prstGeom>
              <a:blipFill>
                <a:blip r:embed="rId5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0307049" y="150145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049" y="1501453"/>
                <a:ext cx="181139" cy="276999"/>
              </a:xfrm>
              <a:prstGeom prst="rect">
                <a:avLst/>
              </a:prstGeom>
              <a:blipFill>
                <a:blip r:embed="rId56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0712766" y="15025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766" y="1502525"/>
                <a:ext cx="181139" cy="276999"/>
              </a:xfrm>
              <a:prstGeom prst="rect">
                <a:avLst/>
              </a:prstGeom>
              <a:blipFill>
                <a:blip r:embed="rId5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1118483" y="1506565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483" y="1506565"/>
                <a:ext cx="181140" cy="276999"/>
              </a:xfrm>
              <a:prstGeom prst="rect">
                <a:avLst/>
              </a:prstGeom>
              <a:blipFill>
                <a:blip r:embed="rId58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1503316" y="149962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316" y="1499629"/>
                <a:ext cx="181139" cy="276999"/>
              </a:xfrm>
              <a:prstGeom prst="rect">
                <a:avLst/>
              </a:prstGeom>
              <a:blipFill>
                <a:blip r:embed="rId59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9854172" y="187003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172" y="1870034"/>
                <a:ext cx="181139" cy="276999"/>
              </a:xfrm>
              <a:prstGeom prst="rect">
                <a:avLst/>
              </a:prstGeom>
              <a:blipFill>
                <a:blip r:embed="rId6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0307049" y="187003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049" y="1870034"/>
                <a:ext cx="181140" cy="276999"/>
              </a:xfrm>
              <a:prstGeom prst="rect">
                <a:avLst/>
              </a:prstGeom>
              <a:blipFill>
                <a:blip r:embed="rId61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0712766" y="18711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766" y="1871106"/>
                <a:ext cx="181139" cy="276999"/>
              </a:xfrm>
              <a:prstGeom prst="rect">
                <a:avLst/>
              </a:prstGeom>
              <a:blipFill>
                <a:blip r:embed="rId6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1118483" y="1875146"/>
                <a:ext cx="357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483" y="1875146"/>
                <a:ext cx="357469" cy="276999"/>
              </a:xfrm>
              <a:prstGeom prst="rect">
                <a:avLst/>
              </a:prstGeom>
              <a:blipFill>
                <a:blip r:embed="rId63"/>
                <a:stretch>
                  <a:fillRect l="-15254" r="-169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1503316" y="1868210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316" y="1868210"/>
                <a:ext cx="485710" cy="276999"/>
              </a:xfrm>
              <a:prstGeom prst="rect">
                <a:avLst/>
              </a:prstGeom>
              <a:blipFill>
                <a:blip r:embed="rId64"/>
                <a:stretch>
                  <a:fillRect l="-10000" r="-125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9854172" y="223433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172" y="2234339"/>
                <a:ext cx="181139" cy="276999"/>
              </a:xfrm>
              <a:prstGeom prst="rect">
                <a:avLst/>
              </a:prstGeom>
              <a:blipFill>
                <a:blip r:embed="rId6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0307049" y="223433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049" y="2234339"/>
                <a:ext cx="357470" cy="276999"/>
              </a:xfrm>
              <a:prstGeom prst="rect">
                <a:avLst/>
              </a:prstGeom>
              <a:blipFill>
                <a:blip r:embed="rId66"/>
                <a:stretch>
                  <a:fillRect l="-15517" r="-1896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10712766" y="22354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766" y="2235411"/>
                <a:ext cx="181139" cy="276999"/>
              </a:xfrm>
              <a:prstGeom prst="rect">
                <a:avLst/>
              </a:prstGeom>
              <a:blipFill>
                <a:blip r:embed="rId6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1118483" y="223945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483" y="2239451"/>
                <a:ext cx="181140" cy="276999"/>
              </a:xfrm>
              <a:prstGeom prst="rect">
                <a:avLst/>
              </a:prstGeom>
              <a:blipFill>
                <a:blip r:embed="rId68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1503316" y="223251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316" y="2232515"/>
                <a:ext cx="357470" cy="276999"/>
              </a:xfrm>
              <a:prstGeom prst="rect">
                <a:avLst/>
              </a:prstGeom>
              <a:blipFill>
                <a:blip r:embed="rId69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/>
              <p:cNvSpPr/>
              <p:nvPr/>
            </p:nvSpPr>
            <p:spPr>
              <a:xfrm>
                <a:off x="76324" y="5183494"/>
                <a:ext cx="877661" cy="8776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𝐵𝑂𝑆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Oval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4" y="5183494"/>
                <a:ext cx="877661" cy="877661"/>
              </a:xfrm>
              <a:prstGeom prst="ellipse">
                <a:avLst/>
              </a:prstGeom>
              <a:blipFill>
                <a:blip r:embed="rId70"/>
                <a:stretch>
                  <a:fillRect l="-96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/>
              <p:cNvSpPr/>
              <p:nvPr/>
            </p:nvSpPr>
            <p:spPr>
              <a:xfrm>
                <a:off x="1292396" y="6142386"/>
                <a:ext cx="626803" cy="626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Oval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396" y="6142386"/>
                <a:ext cx="626803" cy="626803"/>
              </a:xfrm>
              <a:prstGeom prst="ellipse">
                <a:avLst/>
              </a:prstGeom>
              <a:blipFill>
                <a:blip r:embed="rId7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7120353" y="5101850"/>
            <a:ext cx="1040946" cy="1040946"/>
            <a:chOff x="7270627" y="4865086"/>
            <a:chExt cx="1040946" cy="1040946"/>
          </a:xfrm>
        </p:grpSpPr>
        <p:sp>
          <p:nvSpPr>
            <p:cNvPr id="132" name="Oval 131"/>
            <p:cNvSpPr/>
            <p:nvPr/>
          </p:nvSpPr>
          <p:spPr>
            <a:xfrm>
              <a:off x="7270627" y="4865086"/>
              <a:ext cx="1040946" cy="10409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/>
                <p:cNvSpPr/>
                <p:nvPr/>
              </p:nvSpPr>
              <p:spPr>
                <a:xfrm>
                  <a:off x="7357422" y="4946729"/>
                  <a:ext cx="877661" cy="8776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5,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𝐸𝑂𝑆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Oval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422" y="4946729"/>
                  <a:ext cx="877661" cy="877661"/>
                </a:xfrm>
                <a:prstGeom prst="ellipse">
                  <a:avLst/>
                </a:prstGeom>
                <a:blipFill>
                  <a:blip r:embed="rId72"/>
                  <a:stretch>
                    <a:fillRect l="-89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/>
              <p:cNvSpPr/>
              <p:nvPr/>
            </p:nvSpPr>
            <p:spPr>
              <a:xfrm>
                <a:off x="1292395" y="4238058"/>
                <a:ext cx="626803" cy="626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Oval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395" y="4238058"/>
                <a:ext cx="626803" cy="626803"/>
              </a:xfrm>
              <a:prstGeom prst="ellipse">
                <a:avLst/>
              </a:prstGeom>
              <a:blipFill>
                <a:blip r:embed="rId7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/>
              <p:cNvSpPr/>
              <p:nvPr/>
            </p:nvSpPr>
            <p:spPr>
              <a:xfrm>
                <a:off x="2721771" y="4238058"/>
                <a:ext cx="626803" cy="626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Oval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71" y="4238058"/>
                <a:ext cx="626803" cy="626803"/>
              </a:xfrm>
              <a:prstGeom prst="ellipse">
                <a:avLst/>
              </a:prstGeom>
              <a:blipFill>
                <a:blip r:embed="rId7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Oval 127"/>
              <p:cNvSpPr/>
              <p:nvPr/>
            </p:nvSpPr>
            <p:spPr>
              <a:xfrm>
                <a:off x="4167908" y="4238058"/>
                <a:ext cx="626803" cy="626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Oval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908" y="4238058"/>
                <a:ext cx="626803" cy="626803"/>
              </a:xfrm>
              <a:prstGeom prst="ellipse">
                <a:avLst/>
              </a:prstGeom>
              <a:blipFill>
                <a:blip r:embed="rId7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/>
              <p:cNvSpPr/>
              <p:nvPr/>
            </p:nvSpPr>
            <p:spPr>
              <a:xfrm>
                <a:off x="5804644" y="4238058"/>
                <a:ext cx="626803" cy="626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Oval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644" y="4238058"/>
                <a:ext cx="626803" cy="626803"/>
              </a:xfrm>
              <a:prstGeom prst="ellipse">
                <a:avLst/>
              </a:prstGeom>
              <a:blipFill>
                <a:blip r:embed="rId7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/>
              <p:cNvSpPr/>
              <p:nvPr/>
            </p:nvSpPr>
            <p:spPr>
              <a:xfrm>
                <a:off x="2721771" y="6142385"/>
                <a:ext cx="626803" cy="626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Oval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71" y="6142385"/>
                <a:ext cx="626803" cy="626803"/>
              </a:xfrm>
              <a:prstGeom prst="ellipse">
                <a:avLst/>
              </a:prstGeom>
              <a:blipFill>
                <a:blip r:embed="rId7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/>
              <p:cNvSpPr/>
              <p:nvPr/>
            </p:nvSpPr>
            <p:spPr>
              <a:xfrm>
                <a:off x="5804644" y="6171627"/>
                <a:ext cx="626803" cy="626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Oval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644" y="6171627"/>
                <a:ext cx="626803" cy="626803"/>
              </a:xfrm>
              <a:prstGeom prst="ellipse">
                <a:avLst/>
              </a:prstGeom>
              <a:blipFill>
                <a:blip r:embed="rId7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>
            <a:stCxn id="117" idx="7"/>
            <a:endCxn id="126" idx="3"/>
          </p:cNvCxnSpPr>
          <p:nvPr/>
        </p:nvCxnSpPr>
        <p:spPr>
          <a:xfrm flipV="1">
            <a:off x="825455" y="4773068"/>
            <a:ext cx="558733" cy="538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17" idx="5"/>
            <a:endCxn id="119" idx="1"/>
          </p:cNvCxnSpPr>
          <p:nvPr/>
        </p:nvCxnSpPr>
        <p:spPr>
          <a:xfrm>
            <a:off x="825455" y="5932625"/>
            <a:ext cx="558734" cy="301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19" idx="7"/>
            <a:endCxn id="127" idx="3"/>
          </p:cNvCxnSpPr>
          <p:nvPr/>
        </p:nvCxnSpPr>
        <p:spPr>
          <a:xfrm flipV="1">
            <a:off x="1827406" y="4773068"/>
            <a:ext cx="986158" cy="1461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6" idx="5"/>
            <a:endCxn id="130" idx="1"/>
          </p:cNvCxnSpPr>
          <p:nvPr/>
        </p:nvCxnSpPr>
        <p:spPr>
          <a:xfrm>
            <a:off x="1827405" y="4773068"/>
            <a:ext cx="986159" cy="1461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19" idx="6"/>
            <a:endCxn id="130" idx="2"/>
          </p:cNvCxnSpPr>
          <p:nvPr/>
        </p:nvCxnSpPr>
        <p:spPr>
          <a:xfrm flipV="1">
            <a:off x="1919199" y="6455787"/>
            <a:ext cx="80257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26" idx="6"/>
            <a:endCxn id="127" idx="2"/>
          </p:cNvCxnSpPr>
          <p:nvPr/>
        </p:nvCxnSpPr>
        <p:spPr>
          <a:xfrm>
            <a:off x="1919198" y="4551460"/>
            <a:ext cx="8025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27" idx="6"/>
            <a:endCxn id="128" idx="2"/>
          </p:cNvCxnSpPr>
          <p:nvPr/>
        </p:nvCxnSpPr>
        <p:spPr>
          <a:xfrm>
            <a:off x="3348574" y="4551460"/>
            <a:ext cx="819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0" idx="7"/>
            <a:endCxn id="128" idx="3"/>
          </p:cNvCxnSpPr>
          <p:nvPr/>
        </p:nvCxnSpPr>
        <p:spPr>
          <a:xfrm flipV="1">
            <a:off x="3256781" y="4773068"/>
            <a:ext cx="1002920" cy="1461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8" idx="6"/>
            <a:endCxn id="129" idx="2"/>
          </p:cNvCxnSpPr>
          <p:nvPr/>
        </p:nvCxnSpPr>
        <p:spPr>
          <a:xfrm>
            <a:off x="4794711" y="4551460"/>
            <a:ext cx="10099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8" idx="5"/>
            <a:endCxn id="131" idx="1"/>
          </p:cNvCxnSpPr>
          <p:nvPr/>
        </p:nvCxnSpPr>
        <p:spPr>
          <a:xfrm>
            <a:off x="4702918" y="4773068"/>
            <a:ext cx="1193519" cy="1490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31" idx="7"/>
            <a:endCxn id="132" idx="2"/>
          </p:cNvCxnSpPr>
          <p:nvPr/>
        </p:nvCxnSpPr>
        <p:spPr>
          <a:xfrm flipV="1">
            <a:off x="6339654" y="5622323"/>
            <a:ext cx="780699" cy="641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9" idx="5"/>
            <a:endCxn id="132" idx="2"/>
          </p:cNvCxnSpPr>
          <p:nvPr/>
        </p:nvCxnSpPr>
        <p:spPr>
          <a:xfrm>
            <a:off x="6339654" y="4773068"/>
            <a:ext cx="780699" cy="849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 rot="18961301">
                <a:off x="608969" y="4783875"/>
                <a:ext cx="6626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/>
                  <a:t> / 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0.4</a:t>
                </a:r>
                <a:r>
                  <a:rPr lang="en-US" sz="1200" dirty="0" smtClean="0"/>
                  <a:t>*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0.5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61301">
                <a:off x="608969" y="4783875"/>
                <a:ext cx="662617" cy="184666"/>
              </a:xfrm>
              <a:prstGeom prst="rect">
                <a:avLst/>
              </a:prstGeom>
              <a:blipFill>
                <a:blip r:embed="rId79"/>
                <a:stretch>
                  <a:fillRect l="-4000" t="-16327" r="-21000"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 rot="1703742">
                <a:off x="459611" y="6194967"/>
                <a:ext cx="7656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 smtClean="0"/>
                  <a:t> / 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0.1</a:t>
                </a:r>
                <a:r>
                  <a:rPr lang="en-US" sz="1200" dirty="0" smtClean="0"/>
                  <a:t>*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0.25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03742">
                <a:off x="459611" y="6194967"/>
                <a:ext cx="765659" cy="184666"/>
              </a:xfrm>
              <a:prstGeom prst="rect">
                <a:avLst/>
              </a:prstGeom>
              <a:blipFill>
                <a:blip r:embed="rId80"/>
                <a:stretch>
                  <a:fillRect l="-7937" t="-5747" r="-11905" b="-2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1996165" y="6513745"/>
                <a:ext cx="6486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 smtClean="0"/>
                  <a:t> / 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0</a:t>
                </a:r>
                <a:r>
                  <a:rPr lang="en-US" sz="1200" dirty="0" smtClean="0"/>
                  <a:t>*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0.25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165" y="6513745"/>
                <a:ext cx="648639" cy="184666"/>
              </a:xfrm>
              <a:prstGeom prst="rect">
                <a:avLst/>
              </a:prstGeom>
              <a:blipFill>
                <a:blip r:embed="rId81"/>
                <a:stretch>
                  <a:fillRect l="-8411" t="-26667" r="-1308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 rot="18222660">
                <a:off x="3586788" y="5529507"/>
                <a:ext cx="5693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 smtClean="0"/>
                  <a:t> / 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0.1</a:t>
                </a:r>
                <a:r>
                  <a:rPr lang="en-US" sz="1200" dirty="0" smtClean="0"/>
                  <a:t>*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1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22660">
                <a:off x="3586788" y="5529507"/>
                <a:ext cx="569323" cy="184666"/>
              </a:xfrm>
              <a:prstGeom prst="rect">
                <a:avLst/>
              </a:prstGeom>
              <a:blipFill>
                <a:blip r:embed="rId82"/>
                <a:stretch>
                  <a:fillRect l="-3846" t="-15625" r="-25641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532003" y="4299709"/>
                <a:ext cx="4523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 smtClean="0"/>
                  <a:t> / 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0</a:t>
                </a:r>
                <a:r>
                  <a:rPr lang="en-US" sz="1200" dirty="0" smtClean="0"/>
                  <a:t>*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1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003" y="4299709"/>
                <a:ext cx="452303" cy="184666"/>
              </a:xfrm>
              <a:prstGeom prst="rect">
                <a:avLst/>
              </a:prstGeom>
              <a:blipFill>
                <a:blip r:embed="rId83"/>
                <a:stretch>
                  <a:fillRect l="-12000" t="-25806" r="-18667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944967" y="4296032"/>
                <a:ext cx="6855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200" dirty="0" smtClean="0"/>
                  <a:t> / 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0.6</a:t>
                </a:r>
                <a:r>
                  <a:rPr lang="en-US" sz="1200" dirty="0" smtClean="0"/>
                  <a:t>*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0.5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967" y="4296032"/>
                <a:ext cx="685509" cy="184666"/>
              </a:xfrm>
              <a:prstGeom prst="rect">
                <a:avLst/>
              </a:prstGeom>
              <a:blipFill>
                <a:blip r:embed="rId84"/>
                <a:stretch>
                  <a:fillRect l="-7965" t="-26667" r="-1238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 rot="3342225">
                <a:off x="1572928" y="5130106"/>
                <a:ext cx="7656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 smtClean="0"/>
                  <a:t> / 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0.1</a:t>
                </a:r>
                <a:r>
                  <a:rPr lang="en-US" sz="1200" dirty="0" smtClean="0"/>
                  <a:t>*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0.25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42225">
                <a:off x="1572928" y="5130106"/>
                <a:ext cx="765659" cy="184666"/>
              </a:xfrm>
              <a:prstGeom prst="rect">
                <a:avLst/>
              </a:prstGeom>
              <a:blipFill>
                <a:blip r:embed="rId85"/>
                <a:stretch>
                  <a:fillRect l="-9278" t="-2459" r="-14433" b="-15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 rot="18379758">
                <a:off x="1831985" y="5895456"/>
                <a:ext cx="5684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200" dirty="0" smtClean="0"/>
                  <a:t> / 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0</a:t>
                </a:r>
                <a:r>
                  <a:rPr lang="en-US" sz="1200" dirty="0" smtClean="0"/>
                  <a:t>*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0.5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9758">
                <a:off x="1831985" y="5895456"/>
                <a:ext cx="568489" cy="184666"/>
              </a:xfrm>
              <a:prstGeom prst="rect">
                <a:avLst/>
              </a:prstGeom>
              <a:blipFill>
                <a:blip r:embed="rId86"/>
                <a:stretch>
                  <a:fillRect l="-6250" t="-15957" r="-25000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4997323" y="4302426"/>
                <a:ext cx="561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1200" dirty="0" smtClean="0"/>
                  <a:t> / 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0.2</a:t>
                </a:r>
                <a:r>
                  <a:rPr lang="en-US" sz="1200" dirty="0" smtClean="0"/>
                  <a:t>*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1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23" y="4302426"/>
                <a:ext cx="561244" cy="184666"/>
              </a:xfrm>
              <a:prstGeom prst="rect">
                <a:avLst/>
              </a:prstGeom>
              <a:blipFill>
                <a:blip r:embed="rId87"/>
                <a:stretch>
                  <a:fillRect l="-7609" t="-26667" r="-1521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 rot="2971136">
                <a:off x="4855034" y="5490452"/>
                <a:ext cx="6626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/>
                  <a:t> / 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0.1</a:t>
                </a:r>
                <a:r>
                  <a:rPr lang="en-US" sz="1200" dirty="0" smtClean="0"/>
                  <a:t>*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0.5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71136">
                <a:off x="4855034" y="5490452"/>
                <a:ext cx="662617" cy="184666"/>
              </a:xfrm>
              <a:prstGeom prst="rect">
                <a:avLst/>
              </a:prstGeom>
              <a:blipFill>
                <a:blip r:embed="rId88"/>
                <a:stretch>
                  <a:fillRect l="-9474" t="-2913" r="-15789" b="-20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TextBox 167"/>
          <p:cNvSpPr txBox="1"/>
          <p:nvPr/>
        </p:nvSpPr>
        <p:spPr>
          <a:xfrm rot="2807386">
            <a:off x="6382485" y="4927251"/>
            <a:ext cx="69006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&lt;EOS&gt;</a:t>
            </a:r>
            <a:r>
              <a:rPr lang="en-US" sz="1200" dirty="0" smtClean="0"/>
              <a:t>/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0.3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 rot="19431952">
            <a:off x="6382485" y="6025573"/>
            <a:ext cx="69006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&lt;EOS&gt;</a:t>
            </a:r>
            <a:r>
              <a:rPr lang="en-US" sz="1200" dirty="0" smtClean="0"/>
              <a:t>/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0.1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70" name="Straight Arrow Connector 169"/>
          <p:cNvCxnSpPr>
            <a:endCxn id="117" idx="1"/>
          </p:cNvCxnSpPr>
          <p:nvPr/>
        </p:nvCxnSpPr>
        <p:spPr>
          <a:xfrm>
            <a:off x="40821" y="5101850"/>
            <a:ext cx="164033" cy="210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7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3" grpId="0"/>
      <p:bldP spid="74" grpId="0"/>
      <p:bldP spid="75" grpId="0"/>
      <p:bldP spid="76" grpId="0"/>
      <p:bldP spid="77" grpId="0"/>
      <p:bldP spid="80" grpId="0"/>
      <p:bldP spid="81" grpId="0"/>
      <p:bldP spid="82" grpId="0"/>
      <p:bldP spid="83" grpId="0"/>
      <p:bldP spid="84" grpId="0"/>
      <p:bldP spid="86" grpId="0"/>
      <p:bldP spid="87" grpId="0"/>
      <p:bldP spid="88" grpId="0"/>
      <p:bldP spid="89" grpId="0"/>
      <p:bldP spid="90" grpId="0"/>
      <p:bldP spid="92" grpId="0"/>
      <p:bldP spid="93" grpId="0"/>
      <p:bldP spid="94" grpId="0"/>
      <p:bldP spid="95" grpId="0"/>
      <p:bldP spid="96" grpId="0"/>
      <p:bldP spid="98" grpId="0"/>
      <p:bldP spid="99" grpId="0"/>
      <p:bldP spid="100" grpId="0"/>
      <p:bldP spid="101" grpId="0"/>
      <p:bldP spid="102" grpId="0"/>
      <p:bldP spid="104" grpId="0"/>
      <p:bldP spid="105" grpId="0"/>
      <p:bldP spid="106" grpId="0"/>
      <p:bldP spid="107" grpId="0"/>
      <p:bldP spid="108" grpId="0"/>
      <p:bldP spid="117" grpId="0" animBg="1"/>
      <p:bldP spid="119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Decoding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do we do with the (acyclic) FSA?</a:t>
                </a:r>
              </a:p>
              <a:p>
                <a:pPr lvl="1"/>
                <a:r>
                  <a:rPr lang="en-US" dirty="0" smtClean="0"/>
                  <a:t>Find the highest-weighted path through the FSA (from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𝐵𝑂𝑆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,&lt;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𝐸𝑂𝑆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Use the Viterbi algorithm:</a:t>
                </a:r>
              </a:p>
              <a:p>
                <a:pPr lvl="2"/>
                <a:r>
                  <a:rPr lang="en-US" dirty="0" smtClean="0"/>
                  <a:t>Dynamic programming</a:t>
                </a:r>
              </a:p>
              <a:p>
                <a:pPr lvl="3"/>
                <a:r>
                  <a:rPr lang="en-US" dirty="0" smtClean="0"/>
                  <a:t>Visit states in topological order</a:t>
                </a:r>
              </a:p>
              <a:p>
                <a:pPr lvl="3"/>
                <a:r>
                  <a:rPr lang="en-US" dirty="0" smtClean="0"/>
                  <a:t>Sub-problem: when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, want to find largest-weighted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𝐵𝑂𝑆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885782" y="-68676"/>
                <a:ext cx="210288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v</a:t>
                </a:r>
                <a:r>
                  <a:rPr lang="en-US" dirty="0" err="1" smtClean="0"/>
                  <a:t>iterbi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𝐵𝑂𝑆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dirty="0" smtClean="0"/>
                  <a:t>] = 1</a:t>
                </a:r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82" y="-68676"/>
                <a:ext cx="2102883" cy="381515"/>
              </a:xfrm>
              <a:prstGeom prst="rect">
                <a:avLst/>
              </a:prstGeom>
              <a:blipFill>
                <a:blip r:embed="rId3"/>
                <a:stretch>
                  <a:fillRect l="-2609" t="-8065" r="-144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918187" y="219370"/>
                <a:ext cx="40753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v</a:t>
                </a:r>
                <a:r>
                  <a:rPr lang="en-US" dirty="0" err="1" smtClean="0"/>
                  <a:t>iterbi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] = 0 </a:t>
                </a:r>
                <a:r>
                  <a:rPr lang="en-US" b="1" dirty="0" smtClean="0"/>
                  <a:t>for </a:t>
                </a:r>
                <a:r>
                  <a:rPr lang="en-US" dirty="0" smtClean="0"/>
                  <a:t>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𝐵𝑂𝑆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7" y="219370"/>
                <a:ext cx="4075346" cy="381515"/>
              </a:xfrm>
              <a:prstGeom prst="rect">
                <a:avLst/>
              </a:prstGeom>
              <a:blipFill>
                <a:blip r:embed="rId4"/>
                <a:stretch>
                  <a:fillRect l="-1347" t="-793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918187" y="530393"/>
                <a:ext cx="3989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each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in topological order </a:t>
                </a:r>
                <a:r>
                  <a:rPr lang="en-US" b="1" dirty="0" smtClean="0"/>
                  <a:t>do </a:t>
                </a:r>
                <a:endParaRPr lang="en-US" b="1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7" y="530393"/>
                <a:ext cx="3989490" cy="369332"/>
              </a:xfrm>
              <a:prstGeom prst="rect">
                <a:avLst/>
              </a:prstGeom>
              <a:blipFill>
                <a:blip r:embed="rId5"/>
                <a:stretch>
                  <a:fillRect l="-137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505577" y="1127148"/>
                <a:ext cx="3149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if </a:t>
                </a:r>
                <a:r>
                  <a:rPr lang="en-US" dirty="0" err="1" smtClean="0"/>
                  <a:t>viterbi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]*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&gt; </a:t>
                </a:r>
                <a:r>
                  <a:rPr lang="en-US" dirty="0" err="1" smtClean="0"/>
                  <a:t>viterbi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] </a:t>
                </a:r>
                <a:r>
                  <a:rPr lang="en-US" b="1" dirty="0" smtClean="0"/>
                  <a:t>then</a:t>
                </a:r>
                <a:endParaRPr lang="en-US" b="1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77" y="1127148"/>
                <a:ext cx="3149132" cy="369332"/>
              </a:xfrm>
              <a:prstGeom prst="rect">
                <a:avLst/>
              </a:prstGeom>
              <a:blipFill>
                <a:blip r:embed="rId6"/>
                <a:stretch>
                  <a:fillRect l="-1547" t="-10000" r="-58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7184887" y="833705"/>
                <a:ext cx="5002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for </a:t>
                </a:r>
                <a:r>
                  <a:rPr lang="en-US" dirty="0" smtClean="0"/>
                  <a:t>each incoming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w/ weight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887" y="833705"/>
                <a:ext cx="5002908" cy="369332"/>
              </a:xfrm>
              <a:prstGeom prst="rect">
                <a:avLst/>
              </a:prstGeom>
              <a:blipFill>
                <a:blip r:embed="rId7"/>
                <a:stretch>
                  <a:fillRect l="-1098" t="-10000" r="-2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7715127" y="1446751"/>
                <a:ext cx="2523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viterbi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] = </a:t>
                </a:r>
                <a:r>
                  <a:rPr lang="en-US" dirty="0" err="1" smtClean="0"/>
                  <a:t>viterbi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]*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127" y="1446751"/>
                <a:ext cx="2523961" cy="369332"/>
              </a:xfrm>
              <a:prstGeom prst="rect">
                <a:avLst/>
              </a:prstGeom>
              <a:blipFill>
                <a:blip r:embed="rId8"/>
                <a:stretch>
                  <a:fillRect l="-21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7715126" y="1708498"/>
                <a:ext cx="1591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parents[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]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126" y="1708498"/>
                <a:ext cx="1591269" cy="369332"/>
              </a:xfrm>
              <a:prstGeom prst="rect">
                <a:avLst/>
              </a:prstGeom>
              <a:blipFill>
                <a:blip r:embed="rId9"/>
                <a:stretch>
                  <a:fillRect l="-34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6918187" y="1953228"/>
                <a:ext cx="240322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dirty="0" smtClean="0"/>
                  <a:t>eturn </a:t>
                </a:r>
                <a:r>
                  <a:rPr lang="en-US" dirty="0" err="1" smtClean="0"/>
                  <a:t>viterbi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𝐸𝑂𝑆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7" y="1953228"/>
                <a:ext cx="2403222" cy="381515"/>
              </a:xfrm>
              <a:prstGeom prst="rect">
                <a:avLst/>
              </a:prstGeom>
              <a:blipFill>
                <a:blip r:embed="rId10"/>
                <a:stretch>
                  <a:fillRect l="-2284" t="-6349" r="-177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20"/>
          <p:cNvGrpSpPr/>
          <p:nvPr/>
        </p:nvGrpSpPr>
        <p:grpSpPr>
          <a:xfrm>
            <a:off x="86040" y="4155784"/>
            <a:ext cx="8173859" cy="2560372"/>
            <a:chOff x="93889" y="4140086"/>
            <a:chExt cx="8173859" cy="2560372"/>
          </a:xfrm>
        </p:grpSpPr>
        <p:grpSp>
          <p:nvGrpSpPr>
            <p:cNvPr id="109" name="Group 108"/>
            <p:cNvGrpSpPr/>
            <p:nvPr/>
          </p:nvGrpSpPr>
          <p:grpSpPr>
            <a:xfrm>
              <a:off x="174296" y="4140086"/>
              <a:ext cx="8093452" cy="2560372"/>
              <a:chOff x="76324" y="4238058"/>
              <a:chExt cx="8093452" cy="25603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/>
                  <p:cNvSpPr/>
                  <p:nvPr/>
                </p:nvSpPr>
                <p:spPr>
                  <a:xfrm>
                    <a:off x="76324" y="5183494"/>
                    <a:ext cx="877661" cy="87766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𝐵𝑂𝑆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Oval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24" y="5183494"/>
                    <a:ext cx="877661" cy="877661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958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Oval 39"/>
                  <p:cNvSpPr/>
                  <p:nvPr/>
                </p:nvSpPr>
                <p:spPr>
                  <a:xfrm>
                    <a:off x="1292396" y="6142386"/>
                    <a:ext cx="626803" cy="62680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Oval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2396" y="6142386"/>
                    <a:ext cx="626803" cy="626803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1" name="Group 40"/>
              <p:cNvGrpSpPr/>
              <p:nvPr/>
            </p:nvGrpSpPr>
            <p:grpSpPr>
              <a:xfrm>
                <a:off x="7128830" y="5101850"/>
                <a:ext cx="1040946" cy="1040946"/>
                <a:chOff x="7270627" y="4865086"/>
                <a:chExt cx="1040946" cy="1040946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7270627" y="4865086"/>
                  <a:ext cx="1040946" cy="104094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7357422" y="4946729"/>
                      <a:ext cx="877661" cy="8776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5,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𝐸𝑂𝑆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Oval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7422" y="4946729"/>
                      <a:ext cx="877661" cy="877661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 l="-8904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Oval 43"/>
                  <p:cNvSpPr/>
                  <p:nvPr/>
                </p:nvSpPr>
                <p:spPr>
                  <a:xfrm>
                    <a:off x="1292395" y="4238058"/>
                    <a:ext cx="626803" cy="62680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Oval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2395" y="4238058"/>
                    <a:ext cx="626803" cy="626803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Oval 44"/>
                  <p:cNvSpPr/>
                  <p:nvPr/>
                </p:nvSpPr>
                <p:spPr>
                  <a:xfrm>
                    <a:off x="2721771" y="4238058"/>
                    <a:ext cx="626803" cy="62680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Oval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1771" y="4238058"/>
                    <a:ext cx="626803" cy="626803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5"/>
                  <p:cNvSpPr/>
                  <p:nvPr/>
                </p:nvSpPr>
                <p:spPr>
                  <a:xfrm>
                    <a:off x="4167908" y="4238058"/>
                    <a:ext cx="626803" cy="62680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Oval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7908" y="4238058"/>
                    <a:ext cx="626803" cy="626803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Oval 46"/>
                  <p:cNvSpPr/>
                  <p:nvPr/>
                </p:nvSpPr>
                <p:spPr>
                  <a:xfrm>
                    <a:off x="5804644" y="4238058"/>
                    <a:ext cx="626803" cy="62680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Oval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4644" y="4238058"/>
                    <a:ext cx="626803" cy="626803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/>
                  <p:cNvSpPr/>
                  <p:nvPr/>
                </p:nvSpPr>
                <p:spPr>
                  <a:xfrm>
                    <a:off x="2721771" y="6142385"/>
                    <a:ext cx="626803" cy="62680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Oval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1771" y="6142385"/>
                    <a:ext cx="626803" cy="626803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/>
                  <p:cNvSpPr/>
                  <p:nvPr/>
                </p:nvSpPr>
                <p:spPr>
                  <a:xfrm>
                    <a:off x="5804644" y="6171627"/>
                    <a:ext cx="626803" cy="62680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Oval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4644" y="6171627"/>
                    <a:ext cx="626803" cy="626803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>
                <a:stCxn id="39" idx="7"/>
                <a:endCxn id="44" idx="3"/>
              </p:cNvCxnSpPr>
              <p:nvPr/>
            </p:nvCxnSpPr>
            <p:spPr>
              <a:xfrm flipV="1">
                <a:off x="825455" y="4773068"/>
                <a:ext cx="558733" cy="538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9" idx="5"/>
                <a:endCxn id="40" idx="1"/>
              </p:cNvCxnSpPr>
              <p:nvPr/>
            </p:nvCxnSpPr>
            <p:spPr>
              <a:xfrm>
                <a:off x="825455" y="5932625"/>
                <a:ext cx="558734" cy="301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0" idx="7"/>
                <a:endCxn id="45" idx="3"/>
              </p:cNvCxnSpPr>
              <p:nvPr/>
            </p:nvCxnSpPr>
            <p:spPr>
              <a:xfrm flipV="1">
                <a:off x="1827406" y="4773068"/>
                <a:ext cx="986158" cy="14611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4" idx="5"/>
                <a:endCxn id="48" idx="1"/>
              </p:cNvCxnSpPr>
              <p:nvPr/>
            </p:nvCxnSpPr>
            <p:spPr>
              <a:xfrm>
                <a:off x="1827405" y="4773068"/>
                <a:ext cx="986159" cy="146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0" idx="6"/>
                <a:endCxn id="48" idx="2"/>
              </p:cNvCxnSpPr>
              <p:nvPr/>
            </p:nvCxnSpPr>
            <p:spPr>
              <a:xfrm flipV="1">
                <a:off x="1919199" y="6455787"/>
                <a:ext cx="80257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4" idx="6"/>
                <a:endCxn id="45" idx="2"/>
              </p:cNvCxnSpPr>
              <p:nvPr/>
            </p:nvCxnSpPr>
            <p:spPr>
              <a:xfrm>
                <a:off x="1919198" y="4551460"/>
                <a:ext cx="8025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45" idx="6"/>
                <a:endCxn id="46" idx="2"/>
              </p:cNvCxnSpPr>
              <p:nvPr/>
            </p:nvCxnSpPr>
            <p:spPr>
              <a:xfrm>
                <a:off x="3348574" y="4551460"/>
                <a:ext cx="8193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8" idx="7"/>
                <a:endCxn id="46" idx="3"/>
              </p:cNvCxnSpPr>
              <p:nvPr/>
            </p:nvCxnSpPr>
            <p:spPr>
              <a:xfrm flipV="1">
                <a:off x="3256781" y="4773068"/>
                <a:ext cx="1002920" cy="146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46" idx="6"/>
                <a:endCxn id="47" idx="2"/>
              </p:cNvCxnSpPr>
              <p:nvPr/>
            </p:nvCxnSpPr>
            <p:spPr>
              <a:xfrm>
                <a:off x="4794711" y="4551460"/>
                <a:ext cx="10099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46" idx="5"/>
                <a:endCxn id="49" idx="1"/>
              </p:cNvCxnSpPr>
              <p:nvPr/>
            </p:nvCxnSpPr>
            <p:spPr>
              <a:xfrm>
                <a:off x="4702918" y="4773068"/>
                <a:ext cx="1193519" cy="14903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49" idx="7"/>
                <a:endCxn id="42" idx="2"/>
              </p:cNvCxnSpPr>
              <p:nvPr/>
            </p:nvCxnSpPr>
            <p:spPr>
              <a:xfrm flipV="1">
                <a:off x="6339654" y="5622323"/>
                <a:ext cx="789176" cy="6410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7" idx="5"/>
                <a:endCxn id="42" idx="2"/>
              </p:cNvCxnSpPr>
              <p:nvPr/>
            </p:nvCxnSpPr>
            <p:spPr>
              <a:xfrm>
                <a:off x="6339654" y="4773068"/>
                <a:ext cx="789176" cy="8492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 rot="18961301">
                    <a:off x="608969" y="4783875"/>
                    <a:ext cx="6626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en-US" sz="1200" dirty="0" smtClean="0"/>
                      <a:t> / </a:t>
                    </a:r>
                    <a:r>
                      <a:rPr lang="en-US" sz="1200" dirty="0" smtClean="0">
                        <a:solidFill>
                          <a:srgbClr val="7030A0"/>
                        </a:solidFill>
                      </a:rPr>
                      <a:t>0.4</a:t>
                    </a:r>
                    <a:r>
                      <a:rPr lang="en-US" sz="1200" dirty="0" smtClean="0"/>
                      <a:t>*</a:t>
                    </a:r>
                    <a:r>
                      <a:rPr lang="en-US" sz="1200" dirty="0" smtClean="0">
                        <a:solidFill>
                          <a:schemeClr val="accent2"/>
                        </a:solidFill>
                      </a:rPr>
                      <a:t>0.5</a:t>
                    </a:r>
                    <a:endParaRPr lang="en-US" sz="1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961301">
                    <a:off x="608969" y="4783875"/>
                    <a:ext cx="662617" cy="18466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4000" t="-16327" r="-21000" b="-918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 rot="1703742">
                    <a:off x="459611" y="6194967"/>
                    <a:ext cx="7656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a14:m>
                    <a:r>
                      <a:rPr lang="en-US" sz="1200" dirty="0" smtClean="0"/>
                      <a:t> / </a:t>
                    </a:r>
                    <a:r>
                      <a:rPr lang="en-US" sz="1200" dirty="0" smtClean="0">
                        <a:solidFill>
                          <a:srgbClr val="7030A0"/>
                        </a:solidFill>
                      </a:rPr>
                      <a:t>0.1</a:t>
                    </a:r>
                    <a:r>
                      <a:rPr lang="en-US" sz="1200" dirty="0" smtClean="0"/>
                      <a:t>*</a:t>
                    </a:r>
                    <a:r>
                      <a:rPr lang="en-US" sz="1200" dirty="0" smtClean="0">
                        <a:solidFill>
                          <a:schemeClr val="accent2"/>
                        </a:solidFill>
                      </a:rPr>
                      <a:t>0.25</a:t>
                    </a:r>
                    <a:endParaRPr lang="en-US" sz="1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03742">
                    <a:off x="459611" y="6194967"/>
                    <a:ext cx="765659" cy="18466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7937" t="-5747" r="-12698" b="-21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996165" y="6513745"/>
                    <a:ext cx="64863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a14:m>
                    <a:r>
                      <a:rPr lang="en-US" sz="1200" dirty="0" smtClean="0"/>
                      <a:t> / </a:t>
                    </a:r>
                    <a:r>
                      <a:rPr lang="en-US" sz="1200" dirty="0" smtClean="0">
                        <a:solidFill>
                          <a:srgbClr val="7030A0"/>
                        </a:solidFill>
                      </a:rPr>
                      <a:t>0</a:t>
                    </a:r>
                    <a:r>
                      <a:rPr lang="en-US" sz="1200" dirty="0" smtClean="0"/>
                      <a:t>*</a:t>
                    </a:r>
                    <a:r>
                      <a:rPr lang="en-US" sz="1200" dirty="0" smtClean="0">
                        <a:solidFill>
                          <a:schemeClr val="accent2"/>
                        </a:solidFill>
                      </a:rPr>
                      <a:t>0.25</a:t>
                    </a:r>
                    <a:endParaRPr lang="en-US" sz="1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6165" y="6513745"/>
                    <a:ext cx="648639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491" t="-25806" r="-13208" b="-483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 rot="18222660">
                    <a:off x="3586788" y="5529507"/>
                    <a:ext cx="56932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a14:m>
                    <a:r>
                      <a:rPr lang="en-US" sz="1200" dirty="0" smtClean="0"/>
                      <a:t> / </a:t>
                    </a:r>
                    <a:r>
                      <a:rPr lang="en-US" sz="1200" dirty="0" smtClean="0">
                        <a:solidFill>
                          <a:srgbClr val="7030A0"/>
                        </a:solidFill>
                      </a:rPr>
                      <a:t>0.1</a:t>
                    </a:r>
                    <a:r>
                      <a:rPr lang="en-US" sz="1200" dirty="0" smtClean="0"/>
                      <a:t>*</a:t>
                    </a:r>
                    <a:r>
                      <a:rPr lang="en-US" sz="1200" dirty="0" smtClean="0">
                        <a:solidFill>
                          <a:schemeClr val="accent2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222660">
                    <a:off x="3586788" y="5529507"/>
                    <a:ext cx="569323" cy="18466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3846" t="-15625" r="-25641" b="-104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3532003" y="4299709"/>
                    <a:ext cx="45230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a14:m>
                    <a:r>
                      <a:rPr lang="en-US" sz="1200" dirty="0" smtClean="0"/>
                      <a:t> / </a:t>
                    </a:r>
                    <a:r>
                      <a:rPr lang="en-US" sz="1200" dirty="0" smtClean="0">
                        <a:solidFill>
                          <a:srgbClr val="7030A0"/>
                        </a:solidFill>
                      </a:rPr>
                      <a:t>0</a:t>
                    </a:r>
                    <a:r>
                      <a:rPr lang="en-US" sz="1200" dirty="0" smtClean="0"/>
                      <a:t>*</a:t>
                    </a:r>
                    <a:r>
                      <a:rPr lang="en-US" sz="1200" dirty="0" smtClean="0">
                        <a:solidFill>
                          <a:schemeClr val="accent2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2003" y="4299709"/>
                    <a:ext cx="452303" cy="18466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2000" t="-25806" r="-18667" b="-483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944967" y="4296032"/>
                    <a:ext cx="68550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r>
                      <a:rPr lang="en-US" sz="1200" dirty="0" smtClean="0"/>
                      <a:t> / </a:t>
                    </a:r>
                    <a:r>
                      <a:rPr lang="en-US" sz="1200" dirty="0" smtClean="0">
                        <a:solidFill>
                          <a:srgbClr val="7030A0"/>
                        </a:solidFill>
                      </a:rPr>
                      <a:t>0.6</a:t>
                    </a:r>
                    <a:r>
                      <a:rPr lang="en-US" sz="1200" dirty="0" smtClean="0"/>
                      <a:t>*</a:t>
                    </a:r>
                    <a:r>
                      <a:rPr lang="en-US" sz="1200" dirty="0" smtClean="0">
                        <a:solidFill>
                          <a:schemeClr val="accent2"/>
                        </a:solidFill>
                      </a:rPr>
                      <a:t>0.5</a:t>
                    </a:r>
                    <a:endParaRPr lang="en-US" sz="1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4967" y="4296032"/>
                    <a:ext cx="685509" cy="18466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7965" t="-26667" r="-12389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 rot="3342225">
                    <a:off x="1572928" y="5130106"/>
                    <a:ext cx="7656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a14:m>
                    <a:r>
                      <a:rPr lang="en-US" sz="1200" dirty="0" smtClean="0"/>
                      <a:t> / </a:t>
                    </a:r>
                    <a:r>
                      <a:rPr lang="en-US" sz="1200" dirty="0" smtClean="0">
                        <a:solidFill>
                          <a:srgbClr val="7030A0"/>
                        </a:solidFill>
                      </a:rPr>
                      <a:t>0.1</a:t>
                    </a:r>
                    <a:r>
                      <a:rPr lang="en-US" sz="1200" dirty="0" smtClean="0"/>
                      <a:t>*</a:t>
                    </a:r>
                    <a:r>
                      <a:rPr lang="en-US" sz="1200" dirty="0" smtClean="0">
                        <a:solidFill>
                          <a:schemeClr val="accent2"/>
                        </a:solidFill>
                      </a:rPr>
                      <a:t>0.25</a:t>
                    </a:r>
                    <a:endParaRPr lang="en-US" sz="1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342225">
                    <a:off x="1572928" y="5130106"/>
                    <a:ext cx="765659" cy="18466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9278" t="-3279" r="-14433" b="-155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 rot="18379758">
                    <a:off x="1831985" y="5895456"/>
                    <a:ext cx="56848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r>
                      <a:rPr lang="en-US" sz="1200" dirty="0" smtClean="0"/>
                      <a:t> / </a:t>
                    </a:r>
                    <a:r>
                      <a:rPr lang="en-US" sz="1200" dirty="0" smtClean="0">
                        <a:solidFill>
                          <a:srgbClr val="7030A0"/>
                        </a:solidFill>
                      </a:rPr>
                      <a:t>0</a:t>
                    </a:r>
                    <a:r>
                      <a:rPr lang="en-US" sz="1200" dirty="0" smtClean="0"/>
                      <a:t>*</a:t>
                    </a:r>
                    <a:r>
                      <a:rPr lang="en-US" sz="1200" dirty="0" smtClean="0">
                        <a:solidFill>
                          <a:schemeClr val="accent2"/>
                        </a:solidFill>
                      </a:rPr>
                      <a:t>0.5</a:t>
                    </a:r>
                    <a:endParaRPr lang="en-US" sz="1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379758">
                    <a:off x="1831985" y="5895456"/>
                    <a:ext cx="568489" cy="18466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6173" t="-15957" r="-24691" b="-85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997323" y="4302426"/>
                    <a:ext cx="56124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en-US" sz="1200" dirty="0" smtClean="0"/>
                      <a:t> / </a:t>
                    </a:r>
                    <a:r>
                      <a:rPr lang="en-US" sz="1200" dirty="0" smtClean="0">
                        <a:solidFill>
                          <a:srgbClr val="7030A0"/>
                        </a:solidFill>
                      </a:rPr>
                      <a:t>0.2</a:t>
                    </a:r>
                    <a:r>
                      <a:rPr lang="en-US" sz="1200" dirty="0" smtClean="0"/>
                      <a:t>*</a:t>
                    </a:r>
                    <a:r>
                      <a:rPr lang="en-US" sz="1200" dirty="0" smtClean="0">
                        <a:solidFill>
                          <a:schemeClr val="accent2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7323" y="4302426"/>
                    <a:ext cx="561244" cy="184666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7609" t="-26667" r="-15217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 rot="2971136">
                    <a:off x="4855034" y="5490452"/>
                    <a:ext cx="6626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en-US" sz="1200" dirty="0" smtClean="0"/>
                      <a:t> / </a:t>
                    </a:r>
                    <a:r>
                      <a:rPr lang="en-US" sz="1200" dirty="0" smtClean="0">
                        <a:solidFill>
                          <a:srgbClr val="7030A0"/>
                        </a:solidFill>
                      </a:rPr>
                      <a:t>0.1</a:t>
                    </a:r>
                    <a:r>
                      <a:rPr lang="en-US" sz="1200" dirty="0" smtClean="0"/>
                      <a:t>*</a:t>
                    </a:r>
                    <a:r>
                      <a:rPr lang="en-US" sz="1200" dirty="0" smtClean="0">
                        <a:solidFill>
                          <a:schemeClr val="accent2"/>
                        </a:solidFill>
                      </a:rPr>
                      <a:t>0.5</a:t>
                    </a:r>
                    <a:endParaRPr lang="en-US" sz="1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971136">
                    <a:off x="4855034" y="5490452"/>
                    <a:ext cx="662617" cy="18466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0638" t="-2913" r="-15957" b="-203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TextBox 71"/>
              <p:cNvSpPr txBox="1"/>
              <p:nvPr/>
            </p:nvSpPr>
            <p:spPr>
              <a:xfrm rot="2807386">
                <a:off x="6382485" y="4927251"/>
                <a:ext cx="6900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2"/>
                    </a:solidFill>
                  </a:rPr>
                  <a:t>&lt;EOS&gt;</a:t>
                </a:r>
                <a:r>
                  <a:rPr lang="en-US" sz="1200" dirty="0" smtClean="0"/>
                  <a:t>/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0.3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9431952">
                <a:off x="6382485" y="6025573"/>
                <a:ext cx="6900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2"/>
                    </a:solidFill>
                  </a:rPr>
                  <a:t>&lt;EOS&gt;</a:t>
                </a:r>
                <a:r>
                  <a:rPr lang="en-US" sz="1200" dirty="0" smtClean="0"/>
                  <a:t>/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0.1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120" name="Straight Arrow Connector 119"/>
            <p:cNvCxnSpPr>
              <a:endCxn id="39" idx="1"/>
            </p:cNvCxnSpPr>
            <p:nvPr/>
          </p:nvCxnSpPr>
          <p:spPr>
            <a:xfrm>
              <a:off x="93889" y="4921612"/>
              <a:ext cx="208937" cy="2924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/>
          <p:cNvCxnSpPr>
            <a:stCxn id="39" idx="7"/>
            <a:endCxn id="44" idx="3"/>
          </p:cNvCxnSpPr>
          <p:nvPr/>
        </p:nvCxnSpPr>
        <p:spPr>
          <a:xfrm flipV="1">
            <a:off x="915578" y="4690794"/>
            <a:ext cx="558733" cy="538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9" idx="5"/>
            <a:endCxn id="40" idx="1"/>
          </p:cNvCxnSpPr>
          <p:nvPr/>
        </p:nvCxnSpPr>
        <p:spPr>
          <a:xfrm>
            <a:off x="915578" y="5850351"/>
            <a:ext cx="558734" cy="301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4" idx="5"/>
            <a:endCxn id="48" idx="1"/>
          </p:cNvCxnSpPr>
          <p:nvPr/>
        </p:nvCxnSpPr>
        <p:spPr>
          <a:xfrm>
            <a:off x="1917528" y="4690794"/>
            <a:ext cx="986159" cy="1461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4" idx="6"/>
            <a:endCxn id="45" idx="2"/>
          </p:cNvCxnSpPr>
          <p:nvPr/>
        </p:nvCxnSpPr>
        <p:spPr>
          <a:xfrm>
            <a:off x="2009321" y="4469186"/>
            <a:ext cx="8025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8" idx="7"/>
            <a:endCxn id="46" idx="3"/>
          </p:cNvCxnSpPr>
          <p:nvPr/>
        </p:nvCxnSpPr>
        <p:spPr>
          <a:xfrm flipV="1">
            <a:off x="3346904" y="4690794"/>
            <a:ext cx="1002920" cy="1461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6" idx="5"/>
            <a:endCxn id="49" idx="1"/>
          </p:cNvCxnSpPr>
          <p:nvPr/>
        </p:nvCxnSpPr>
        <p:spPr>
          <a:xfrm>
            <a:off x="4793041" y="4690794"/>
            <a:ext cx="1193519" cy="1490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46" idx="6"/>
            <a:endCxn id="47" idx="2"/>
          </p:cNvCxnSpPr>
          <p:nvPr/>
        </p:nvCxnSpPr>
        <p:spPr>
          <a:xfrm>
            <a:off x="4884834" y="4469186"/>
            <a:ext cx="10099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47" idx="5"/>
            <a:endCxn id="42" idx="2"/>
          </p:cNvCxnSpPr>
          <p:nvPr/>
        </p:nvCxnSpPr>
        <p:spPr>
          <a:xfrm>
            <a:off x="6429777" y="4690794"/>
            <a:ext cx="789176" cy="84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9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3" grpId="0"/>
      <p:bldP spid="114" grpId="0"/>
      <p:bldP spid="115" grpId="0"/>
      <p:bldP spid="116" grpId="0"/>
      <p:bldP spid="117" grpId="0"/>
      <p:bldP spid="1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vs Incomplete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have parallel data (pairs of sequences that align), training is easy</a:t>
                </a:r>
              </a:p>
              <a:p>
                <a:r>
                  <a:rPr lang="en-US" dirty="0" smtClean="0"/>
                  <a:t>If we don’t have parallel data?</a:t>
                </a:r>
              </a:p>
              <a:p>
                <a:pPr lvl="1"/>
                <a:r>
                  <a:rPr lang="en-US" dirty="0" smtClean="0"/>
                  <a:t>What if we have a bunch of </a:t>
                </a:r>
                <a:r>
                  <a:rPr lang="en-US" dirty="0" err="1" smtClean="0"/>
                  <a:t>typo’d</a:t>
                </a:r>
                <a:r>
                  <a:rPr lang="en-US" dirty="0" smtClean="0"/>
                  <a:t> sequences and a bunch of non-</a:t>
                </a:r>
                <a:r>
                  <a:rPr lang="en-US" dirty="0" err="1" smtClean="0"/>
                  <a:t>typo’d</a:t>
                </a:r>
                <a:r>
                  <a:rPr lang="en-US" dirty="0" smtClean="0"/>
                  <a:t> sequences</a:t>
                </a:r>
              </a:p>
              <a:p>
                <a:pPr lvl="2"/>
                <a:r>
                  <a:rPr lang="en-US" dirty="0" smtClean="0"/>
                  <a:t>Pairs of sequences don’t necessarily align anymore</a:t>
                </a:r>
              </a:p>
              <a:p>
                <a:pPr lvl="1"/>
                <a:r>
                  <a:rPr lang="en-US" dirty="0" smtClean="0"/>
                  <a:t>We can still train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no problem</a:t>
                </a:r>
              </a:p>
              <a:p>
                <a:pPr lvl="1"/>
                <a:r>
                  <a:rPr lang="en-US" dirty="0" smtClean="0"/>
                  <a:t>What 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7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“Hard” Expectation Maximization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method of bootstrapping:</a:t>
                </a:r>
              </a:p>
              <a:p>
                <a:pPr lvl="1"/>
                <a:r>
                  <a:rPr lang="en-US" dirty="0" smtClean="0"/>
                  <a:t>Start with some initialization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(doesn’t have to be a good one):</a:t>
                </a:r>
              </a:p>
              <a:p>
                <a:r>
                  <a:rPr lang="en-US" dirty="0" smtClean="0"/>
                  <a:t>Lets say we have observed sequences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660357" y="839953"/>
                <a:ext cx="4029757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57" y="839953"/>
                <a:ext cx="4029757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06261" y="3494314"/>
                <a:ext cx="2913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Initialize the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61" y="3494314"/>
                <a:ext cx="2913170" cy="369332"/>
              </a:xfrm>
              <a:prstGeom prst="rect">
                <a:avLst/>
              </a:prstGeom>
              <a:blipFill>
                <a:blip r:embed="rId4"/>
                <a:stretch>
                  <a:fillRect l="-16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06261" y="3781425"/>
            <a:ext cx="80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repeat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02696" y="4068536"/>
                <a:ext cx="369601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for</a:t>
                </a:r>
                <a:r>
                  <a:rPr lang="en-US" dirty="0" smtClean="0"/>
                  <a:t> each observed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96" y="4068536"/>
                <a:ext cx="3696012" cy="380810"/>
              </a:xfrm>
              <a:prstGeom prst="rect">
                <a:avLst/>
              </a:prstGeom>
              <a:blipFill>
                <a:blip r:embed="rId5"/>
                <a:stretch>
                  <a:fillRect l="-1320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08856" y="4379194"/>
                <a:ext cx="5173147" cy="528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dirty="0" smtClean="0"/>
                  <a:t>ompute the best correction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856" y="4379194"/>
                <a:ext cx="5173147" cy="528286"/>
              </a:xfrm>
              <a:prstGeom prst="rect">
                <a:avLst/>
              </a:prstGeom>
              <a:blipFill>
                <a:blip r:embed="rId6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08856" y="4680348"/>
                <a:ext cx="2200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each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856" y="4680348"/>
                <a:ext cx="2200346" cy="369332"/>
              </a:xfrm>
              <a:prstGeom prst="rect">
                <a:avLst/>
              </a:prstGeom>
              <a:blipFill>
                <a:blip r:embed="rId7"/>
                <a:stretch>
                  <a:fillRect l="-2216" t="-10000" r="-19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914556" y="4999951"/>
                <a:ext cx="1900136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56" y="4999951"/>
                <a:ext cx="1900136" cy="506870"/>
              </a:xfrm>
              <a:prstGeom prst="rect">
                <a:avLst/>
              </a:prstGeom>
              <a:blipFill>
                <a:blip r:embed="rId8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402696" y="5641758"/>
                <a:ext cx="2532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</a:t>
                </a:r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96" y="5641758"/>
                <a:ext cx="2532937" cy="369332"/>
              </a:xfrm>
              <a:prstGeom prst="rect">
                <a:avLst/>
              </a:prstGeom>
              <a:blipFill>
                <a:blip r:embed="rId9"/>
                <a:stretch>
                  <a:fillRect l="-1923" t="-8197" r="-12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668906" y="5937786"/>
                <a:ext cx="2459969" cy="702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06" y="5937786"/>
                <a:ext cx="2459969" cy="7028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35852" y="6472991"/>
            <a:ext cx="163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  <a:r>
              <a:rPr lang="en-US" b="1" dirty="0" smtClean="0"/>
              <a:t>ntil</a:t>
            </a:r>
            <a:r>
              <a:rPr lang="en-US" dirty="0" smtClean="0"/>
              <a:t> converged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71293" y="3699204"/>
            <a:ext cx="2370751" cy="679990"/>
            <a:chOff x="6271293" y="3699204"/>
            <a:chExt cx="2370751" cy="679990"/>
          </a:xfrm>
        </p:grpSpPr>
        <p:sp>
          <p:nvSpPr>
            <p:cNvPr id="14" name="TextBox 13"/>
            <p:cNvSpPr txBox="1"/>
            <p:nvPr/>
          </p:nvSpPr>
          <p:spPr>
            <a:xfrm>
              <a:off x="6914905" y="3699204"/>
              <a:ext cx="172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Viterbi decoding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6271293" y="3883870"/>
              <a:ext cx="643612" cy="4953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97466" y="4214874"/>
            <a:ext cx="2594700" cy="1350015"/>
            <a:chOff x="7197466" y="4214874"/>
            <a:chExt cx="2594700" cy="1350015"/>
          </a:xfrm>
        </p:grpSpPr>
        <p:sp>
          <p:nvSpPr>
            <p:cNvPr id="18" name="Right Brace 17"/>
            <p:cNvSpPr/>
            <p:nvPr/>
          </p:nvSpPr>
          <p:spPr>
            <a:xfrm>
              <a:off x="7197466" y="4214874"/>
              <a:ext cx="255090" cy="135001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91921" y="4710882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Expectation (or E) step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97466" y="5661013"/>
            <a:ext cx="2841627" cy="892842"/>
            <a:chOff x="7139253" y="4318678"/>
            <a:chExt cx="2841627" cy="892842"/>
          </a:xfrm>
        </p:grpSpPr>
        <p:sp>
          <p:nvSpPr>
            <p:cNvPr id="23" name="Right Brace 22"/>
            <p:cNvSpPr/>
            <p:nvPr/>
          </p:nvSpPr>
          <p:spPr>
            <a:xfrm>
              <a:off x="7139253" y="4318678"/>
              <a:ext cx="255090" cy="89284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33708" y="4577561"/>
              <a:ext cx="254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Maximization (or M) step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704555" y="4892066"/>
                <a:ext cx="2150606" cy="78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Record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was used to generate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555" y="4892066"/>
                <a:ext cx="2150606" cy="781240"/>
              </a:xfrm>
              <a:prstGeom prst="rect">
                <a:avLst/>
              </a:prstGeom>
              <a:blipFill>
                <a:blip r:embed="rId11"/>
                <a:stretch>
                  <a:fillRect l="-2557" r="-3693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054465" y="5946235"/>
            <a:ext cx="215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Recompute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probs</a:t>
            </a:r>
            <a:r>
              <a:rPr lang="en-US" dirty="0" smtClean="0">
                <a:solidFill>
                  <a:srgbClr val="FF0000"/>
                </a:solidFill>
              </a:rPr>
              <a:t> from counts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1536</Words>
  <Application>Microsoft Office PowerPoint</Application>
  <PresentationFormat>Widescreen</PresentationFormat>
  <Paragraphs>613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Machine Translation I</vt:lpstr>
      <vt:lpstr>The noisy-channel model</vt:lpstr>
      <vt:lpstr>A simpler problem: typo correction</vt:lpstr>
      <vt:lpstr>A simpler problem: typo correction</vt:lpstr>
      <vt:lpstr>Hidden Markov Models</vt:lpstr>
      <vt:lpstr>HMM Decoding</vt:lpstr>
      <vt:lpstr>HMM Decoding</vt:lpstr>
      <vt:lpstr>Parallel vs Incomplete data</vt:lpstr>
      <vt:lpstr>“Hard” Expectation Maximization</vt:lpstr>
      <vt:lpstr>Problems with “Hard” EM</vt:lpstr>
      <vt:lpstr>Improving “Hard” EM</vt:lpstr>
      <vt:lpstr>“Soft” Expectation Maximization</vt:lpstr>
      <vt:lpstr>Computing Pr⁡[w]</vt:lpstr>
      <vt:lpstr>“Soft” Expectation Maximization</vt:lpstr>
      <vt:lpstr>Computing the weight p of transition e</vt:lpstr>
      <vt:lpstr>One last thing</vt:lpstr>
      <vt:lpstr>“Soft” EM</vt:lpstr>
      <vt:lpstr>HMMs in Machine Translation</vt:lpstr>
      <vt:lpstr>Finite State Transducers</vt:lpstr>
      <vt:lpstr>FST for Typo Correction</vt:lpstr>
      <vt:lpstr>FST Composition</vt:lpstr>
      <vt:lpstr>FST Composition </vt:lpstr>
      <vt:lpstr>FST Composition</vt:lpstr>
      <vt:lpstr>FST Composition</vt:lpstr>
      <vt:lpstr>FST Composition for Typos</vt:lpstr>
      <vt:lpstr>Using composed FSTs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</dc:title>
  <dc:creator>andrew</dc:creator>
  <cp:lastModifiedBy>andrew</cp:lastModifiedBy>
  <cp:revision>61</cp:revision>
  <dcterms:created xsi:type="dcterms:W3CDTF">2024-09-22T14:39:22Z</dcterms:created>
  <dcterms:modified xsi:type="dcterms:W3CDTF">2024-09-22T22:03:41Z</dcterms:modified>
</cp:coreProperties>
</file>