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13E3-3D97-428B-BDCE-F5B2BFBD29B3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7C621-2E91-4335-9B3D-F4B98BAA3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94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13E3-3D97-428B-BDCE-F5B2BFBD29B3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7C621-2E91-4335-9B3D-F4B98BAA3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8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13E3-3D97-428B-BDCE-F5B2BFBD29B3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7C621-2E91-4335-9B3D-F4B98BAA3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5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13E3-3D97-428B-BDCE-F5B2BFBD29B3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7C621-2E91-4335-9B3D-F4B98BAA3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02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13E3-3D97-428B-BDCE-F5B2BFBD29B3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7C621-2E91-4335-9B3D-F4B98BAA3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9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13E3-3D97-428B-BDCE-F5B2BFBD29B3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7C621-2E91-4335-9B3D-F4B98BAA3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2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13E3-3D97-428B-BDCE-F5B2BFBD29B3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7C621-2E91-4335-9B3D-F4B98BAA3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4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13E3-3D97-428B-BDCE-F5B2BFBD29B3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7C621-2E91-4335-9B3D-F4B98BAA3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13E3-3D97-428B-BDCE-F5B2BFBD29B3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7C621-2E91-4335-9B3D-F4B98BAA3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3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13E3-3D97-428B-BDCE-F5B2BFBD29B3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7C621-2E91-4335-9B3D-F4B98BAA3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8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13E3-3D97-428B-BDCE-F5B2BFBD29B3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7C621-2E91-4335-9B3D-F4B98BAA3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6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913E3-3D97-428B-BDCE-F5B2BFBD29B3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7C621-2E91-4335-9B3D-F4B98BAA3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9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Translation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4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Order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1064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Just like a bigram model is a FSA, so is this model</a:t>
                </a:r>
              </a:p>
              <a:p>
                <a:pPr lvl="1"/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gives </a:t>
                </a:r>
                <a:r>
                  <a:rPr lang="en-US" dirty="0" err="1" smtClean="0"/>
                  <a:t>prob</a:t>
                </a:r>
                <a:r>
                  <a:rPr lang="en-US" dirty="0" smtClean="0"/>
                  <a:t> that</a:t>
                </a:r>
              </a:p>
              <a:p>
                <a:pPr lvl="1"/>
                <a:r>
                  <a:rPr lang="en-US" dirty="0" smtClean="0"/>
                  <a:t>If a Spanish word is generated from English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next Spanish word is generated from English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The start of the sequence is position 0:</a:t>
                </a:r>
              </a:p>
              <a:p>
                <a:pPr lvl="1"/>
                <a:r>
                  <a:rPr lang="en-US" dirty="0" smtClean="0"/>
                  <a:t>Alignment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=(1,2,4,3,5,6)</m:t>
                    </m:r>
                  </m:oMath>
                </a14:m>
                <a:r>
                  <a:rPr lang="en-US" dirty="0" smtClean="0"/>
                  <a:t> has </a:t>
                </a:r>
                <a:r>
                  <a:rPr lang="en-US" dirty="0" err="1" smtClean="0"/>
                  <a:t>prob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Distribution should peak at +1 and decay for larger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This model </a:t>
                </a:r>
                <a:r>
                  <a:rPr lang="en-US" dirty="0" err="1" smtClean="0"/>
                  <a:t>assignes</a:t>
                </a:r>
                <a:r>
                  <a:rPr lang="en-US" dirty="0" smtClean="0"/>
                  <a:t> nonzero </a:t>
                </a:r>
                <a:r>
                  <a:rPr lang="en-US" dirty="0" err="1" smtClean="0"/>
                  <a:t>prob</a:t>
                </a:r>
                <a:r>
                  <a:rPr lang="en-US" dirty="0" smtClean="0"/>
                  <a:t> to alignments that fall of the edge of the sequence</a:t>
                </a:r>
              </a:p>
              <a:p>
                <a:pPr lvl="1"/>
                <a:r>
                  <a:rPr lang="en-US" dirty="0" smtClean="0"/>
                  <a:t>Could fix by renormalizing</a:t>
                </a:r>
                <a:endParaRPr lang="en-US" dirty="0"/>
              </a:p>
              <a:p>
                <a:r>
                  <a:rPr lang="en-US" dirty="0" smtClean="0"/>
                  <a:t>No NULL alignments</a:t>
                </a:r>
              </a:p>
              <a:p>
                <a:pPr lvl="1"/>
                <a:r>
                  <a:rPr lang="en-US" dirty="0" smtClean="0"/>
                  <a:t>Can be added in, but not in original formulation by Vogel, Ney, and </a:t>
                </a:r>
                <a:r>
                  <a:rPr lang="en-US" dirty="0" err="1" smtClean="0"/>
                  <a:t>Tillmann</a:t>
                </a:r>
                <a:r>
                  <a:rPr lang="en-US" dirty="0" smtClean="0"/>
                  <a:t> (1996)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10643"/>
              </a:xfrm>
              <a:blipFill>
                <a:blip r:embed="rId2"/>
                <a:stretch>
                  <a:fillRect l="-696" t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0136820" y="1089039"/>
            <a:ext cx="525879" cy="525879"/>
            <a:chOff x="6745497" y="4091906"/>
            <a:chExt cx="525879" cy="525879"/>
          </a:xfrm>
        </p:grpSpPr>
        <p:sp>
          <p:nvSpPr>
            <p:cNvPr id="5" name="Oval 4"/>
            <p:cNvSpPr/>
            <p:nvPr/>
          </p:nvSpPr>
          <p:spPr>
            <a:xfrm>
              <a:off x="6745497" y="4091906"/>
              <a:ext cx="525879" cy="5258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792592" y="4139001"/>
              <a:ext cx="431691" cy="4316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183915" y="3352800"/>
            <a:ext cx="525879" cy="525879"/>
            <a:chOff x="6745497" y="4091906"/>
            <a:chExt cx="525879" cy="525879"/>
          </a:xfrm>
        </p:grpSpPr>
        <p:sp>
          <p:nvSpPr>
            <p:cNvPr id="8" name="Oval 7"/>
            <p:cNvSpPr/>
            <p:nvPr/>
          </p:nvSpPr>
          <p:spPr>
            <a:xfrm>
              <a:off x="6745497" y="4091906"/>
              <a:ext cx="525879" cy="5258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792592" y="4139001"/>
              <a:ext cx="431691" cy="4316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Oval 9"/>
          <p:cNvSpPr/>
          <p:nvPr/>
        </p:nvSpPr>
        <p:spPr>
          <a:xfrm>
            <a:off x="8061189" y="2159355"/>
            <a:ext cx="525879" cy="5258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rot="4608920">
            <a:off x="10260440" y="872312"/>
            <a:ext cx="278638" cy="163580"/>
          </a:xfrm>
          <a:custGeom>
            <a:avLst/>
            <a:gdLst>
              <a:gd name="connsiteX0" fmla="*/ 600339 w 855429"/>
              <a:gd name="connsiteY0" fmla="*/ 849208 h 849208"/>
              <a:gd name="connsiteX1" fmla="*/ 3821 w 855429"/>
              <a:gd name="connsiteY1" fmla="*/ 119258 h 849208"/>
              <a:gd name="connsiteX2" fmla="*/ 855429 w 855429"/>
              <a:gd name="connsiteY2" fmla="*/ 9373 h 84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5429" h="849208">
                <a:moveTo>
                  <a:pt x="600339" y="849208"/>
                </a:moveTo>
                <a:cubicBezTo>
                  <a:pt x="280822" y="554219"/>
                  <a:pt x="-38694" y="259230"/>
                  <a:pt x="3821" y="119258"/>
                </a:cubicBezTo>
                <a:cubicBezTo>
                  <a:pt x="46336" y="-20715"/>
                  <a:pt x="450882" y="-5671"/>
                  <a:pt x="855429" y="9373"/>
                </a:cubicBezTo>
              </a:path>
            </a:pathLst>
          </a:cu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15300000">
            <a:off x="10350856" y="3933437"/>
            <a:ext cx="278638" cy="163580"/>
          </a:xfrm>
          <a:custGeom>
            <a:avLst/>
            <a:gdLst>
              <a:gd name="connsiteX0" fmla="*/ 600339 w 855429"/>
              <a:gd name="connsiteY0" fmla="*/ 849208 h 849208"/>
              <a:gd name="connsiteX1" fmla="*/ 3821 w 855429"/>
              <a:gd name="connsiteY1" fmla="*/ 119258 h 849208"/>
              <a:gd name="connsiteX2" fmla="*/ 855429 w 855429"/>
              <a:gd name="connsiteY2" fmla="*/ 9373 h 84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5429" h="849208">
                <a:moveTo>
                  <a:pt x="600339" y="849208"/>
                </a:moveTo>
                <a:cubicBezTo>
                  <a:pt x="280822" y="554219"/>
                  <a:pt x="-38694" y="259230"/>
                  <a:pt x="3821" y="119258"/>
                </a:cubicBezTo>
                <a:cubicBezTo>
                  <a:pt x="46336" y="-20715"/>
                  <a:pt x="450882" y="-5671"/>
                  <a:pt x="855429" y="9373"/>
                </a:cubicBezTo>
              </a:path>
            </a:pathLst>
          </a:cu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endCxn id="10" idx="2"/>
          </p:cNvCxnSpPr>
          <p:nvPr/>
        </p:nvCxnSpPr>
        <p:spPr>
          <a:xfrm>
            <a:off x="7720274" y="2422294"/>
            <a:ext cx="34091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7"/>
            <a:endCxn id="5" idx="2"/>
          </p:cNvCxnSpPr>
          <p:nvPr/>
        </p:nvCxnSpPr>
        <p:spPr>
          <a:xfrm flipV="1">
            <a:off x="8510055" y="1351979"/>
            <a:ext cx="1626765" cy="8843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5"/>
            <a:endCxn id="8" idx="2"/>
          </p:cNvCxnSpPr>
          <p:nvPr/>
        </p:nvCxnSpPr>
        <p:spPr>
          <a:xfrm>
            <a:off x="8510055" y="2608221"/>
            <a:ext cx="1673860" cy="10075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Arc 18"/>
          <p:cNvSpPr/>
          <p:nvPr/>
        </p:nvSpPr>
        <p:spPr>
          <a:xfrm rot="1021554">
            <a:off x="9485025" y="1502658"/>
            <a:ext cx="1200770" cy="3441128"/>
          </a:xfrm>
          <a:prstGeom prst="arc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 rot="11822292">
            <a:off x="10063770" y="16194"/>
            <a:ext cx="1200770" cy="3441128"/>
          </a:xfrm>
          <a:prstGeom prst="arc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 rot="19889331">
                <a:off x="8716405" y="1506971"/>
                <a:ext cx="10034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/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(+1)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89331">
                <a:off x="8716405" y="1506971"/>
                <a:ext cx="1003416" cy="276999"/>
              </a:xfrm>
              <a:prstGeom prst="rect">
                <a:avLst/>
              </a:prstGeom>
              <a:blipFill>
                <a:blip r:embed="rId3"/>
                <a:stretch>
                  <a:fillRect l="-2976" t="-5833" r="-10714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10009463" y="436509"/>
                <a:ext cx="8302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/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463" y="436509"/>
                <a:ext cx="830292" cy="276999"/>
              </a:xfrm>
              <a:prstGeom prst="rect">
                <a:avLst/>
              </a:prstGeom>
              <a:blipFill>
                <a:blip r:embed="rId4"/>
                <a:stretch>
                  <a:fillRect l="-6618" t="-4444" r="-1029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10096025" y="4312843"/>
                <a:ext cx="8302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/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025" y="4312843"/>
                <a:ext cx="830292" cy="276999"/>
              </a:xfrm>
              <a:prstGeom prst="rect">
                <a:avLst/>
              </a:prstGeom>
              <a:blipFill>
                <a:blip r:embed="rId5"/>
                <a:stretch>
                  <a:fillRect l="-5882" t="-2174" r="-1029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 rot="1872362">
                <a:off x="8605792" y="3056914"/>
                <a:ext cx="10034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/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(+2)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72362">
                <a:off x="8605792" y="3056914"/>
                <a:ext cx="1003416" cy="276999"/>
              </a:xfrm>
              <a:prstGeom prst="rect">
                <a:avLst/>
              </a:prstGeom>
              <a:blipFill>
                <a:blip r:embed="rId6"/>
                <a:stretch>
                  <a:fillRect l="-4819" t="-1600" r="-6627" b="-15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8850274" y="2298334"/>
                <a:ext cx="10034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/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(−1)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0274" y="2298334"/>
                <a:ext cx="1003416" cy="276999"/>
              </a:xfrm>
              <a:prstGeom prst="rect">
                <a:avLst/>
              </a:prstGeom>
              <a:blipFill>
                <a:blip r:embed="rId7"/>
                <a:stretch>
                  <a:fillRect l="-5488" t="-2222" r="-853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10919431" y="2288304"/>
                <a:ext cx="10034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/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(+1)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9431" y="2288304"/>
                <a:ext cx="1003416" cy="276999"/>
              </a:xfrm>
              <a:prstGeom prst="rect">
                <a:avLst/>
              </a:prstGeom>
              <a:blipFill>
                <a:blip r:embed="rId8"/>
                <a:stretch>
                  <a:fillRect l="-4848" t="-2174" r="-787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6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Order and Alignment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Take Spanish-word generation model from before</a:t>
                </a:r>
              </a:p>
              <a:p>
                <a:pPr lvl="1"/>
                <a:r>
                  <a:rPr lang="en-US" dirty="0" smtClean="0"/>
                  <a:t>Compose it with FSA of word order (again assuming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2592106" y="2236338"/>
            <a:ext cx="4202573" cy="4927592"/>
            <a:chOff x="7720274" y="16194"/>
            <a:chExt cx="4202573" cy="4927592"/>
          </a:xfrm>
        </p:grpSpPr>
        <p:grpSp>
          <p:nvGrpSpPr>
            <p:cNvPr id="4" name="Group 3"/>
            <p:cNvGrpSpPr/>
            <p:nvPr/>
          </p:nvGrpSpPr>
          <p:grpSpPr>
            <a:xfrm>
              <a:off x="10136820" y="1089039"/>
              <a:ext cx="525879" cy="525879"/>
              <a:chOff x="6745497" y="4091906"/>
              <a:chExt cx="525879" cy="525879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6745497" y="4091906"/>
                <a:ext cx="525879" cy="5258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6792592" y="4139001"/>
                <a:ext cx="431691" cy="43169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83915" y="3352800"/>
              <a:ext cx="525879" cy="525879"/>
              <a:chOff x="6745497" y="4091906"/>
              <a:chExt cx="525879" cy="525879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6745497" y="4091906"/>
                <a:ext cx="525879" cy="5258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792592" y="4139001"/>
                <a:ext cx="431691" cy="43169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Oval 9"/>
            <p:cNvSpPr/>
            <p:nvPr/>
          </p:nvSpPr>
          <p:spPr>
            <a:xfrm>
              <a:off x="8061189" y="2159355"/>
              <a:ext cx="525879" cy="5258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 rot="4608920">
              <a:off x="10260440" y="872312"/>
              <a:ext cx="278638" cy="163580"/>
            </a:xfrm>
            <a:custGeom>
              <a:avLst/>
              <a:gdLst>
                <a:gd name="connsiteX0" fmla="*/ 600339 w 855429"/>
                <a:gd name="connsiteY0" fmla="*/ 849208 h 849208"/>
                <a:gd name="connsiteX1" fmla="*/ 3821 w 855429"/>
                <a:gd name="connsiteY1" fmla="*/ 119258 h 849208"/>
                <a:gd name="connsiteX2" fmla="*/ 855429 w 855429"/>
                <a:gd name="connsiteY2" fmla="*/ 9373 h 849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429" h="849208">
                  <a:moveTo>
                    <a:pt x="600339" y="849208"/>
                  </a:moveTo>
                  <a:cubicBezTo>
                    <a:pt x="280822" y="554219"/>
                    <a:pt x="-38694" y="259230"/>
                    <a:pt x="3821" y="119258"/>
                  </a:cubicBezTo>
                  <a:cubicBezTo>
                    <a:pt x="46336" y="-20715"/>
                    <a:pt x="450882" y="-5671"/>
                    <a:pt x="855429" y="9373"/>
                  </a:cubicBezTo>
                </a:path>
              </a:pathLst>
            </a:cu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 rot="15300000">
              <a:off x="10350856" y="3933437"/>
              <a:ext cx="278638" cy="163580"/>
            </a:xfrm>
            <a:custGeom>
              <a:avLst/>
              <a:gdLst>
                <a:gd name="connsiteX0" fmla="*/ 600339 w 855429"/>
                <a:gd name="connsiteY0" fmla="*/ 849208 h 849208"/>
                <a:gd name="connsiteX1" fmla="*/ 3821 w 855429"/>
                <a:gd name="connsiteY1" fmla="*/ 119258 h 849208"/>
                <a:gd name="connsiteX2" fmla="*/ 855429 w 855429"/>
                <a:gd name="connsiteY2" fmla="*/ 9373 h 849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429" h="849208">
                  <a:moveTo>
                    <a:pt x="600339" y="849208"/>
                  </a:moveTo>
                  <a:cubicBezTo>
                    <a:pt x="280822" y="554219"/>
                    <a:pt x="-38694" y="259230"/>
                    <a:pt x="3821" y="119258"/>
                  </a:cubicBezTo>
                  <a:cubicBezTo>
                    <a:pt x="46336" y="-20715"/>
                    <a:pt x="450882" y="-5671"/>
                    <a:pt x="855429" y="9373"/>
                  </a:cubicBezTo>
                </a:path>
              </a:pathLst>
            </a:cu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endCxn id="10" idx="2"/>
            </p:cNvCxnSpPr>
            <p:nvPr/>
          </p:nvCxnSpPr>
          <p:spPr>
            <a:xfrm>
              <a:off x="7720274" y="2422294"/>
              <a:ext cx="34091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7"/>
              <a:endCxn id="5" idx="2"/>
            </p:cNvCxnSpPr>
            <p:nvPr/>
          </p:nvCxnSpPr>
          <p:spPr>
            <a:xfrm flipV="1">
              <a:off x="8510055" y="1351979"/>
              <a:ext cx="1626765" cy="8843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0" idx="5"/>
              <a:endCxn id="8" idx="2"/>
            </p:cNvCxnSpPr>
            <p:nvPr/>
          </p:nvCxnSpPr>
          <p:spPr>
            <a:xfrm>
              <a:off x="8510055" y="2608221"/>
              <a:ext cx="1673860" cy="10075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Arc 15"/>
            <p:cNvSpPr/>
            <p:nvPr/>
          </p:nvSpPr>
          <p:spPr>
            <a:xfrm rot="1021554">
              <a:off x="9485025" y="1502658"/>
              <a:ext cx="1200770" cy="3441128"/>
            </a:xfrm>
            <a:prstGeom prst="arc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 rot="19889331">
                  <a:off x="8716405" y="1506971"/>
                  <a:ext cx="10034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/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(+1)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889331">
                  <a:off x="8716405" y="1506971"/>
                  <a:ext cx="100341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571" t="-5000" r="-10714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0009463" y="436509"/>
                  <a:ext cx="8302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/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9463" y="436509"/>
                  <a:ext cx="830292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6618" t="-2222" r="-10294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0096025" y="4312843"/>
                  <a:ext cx="8302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/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6025" y="4312843"/>
                  <a:ext cx="83029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6618" t="-4444" r="-10294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 rot="1872362">
                  <a:off x="8605792" y="3056914"/>
                  <a:ext cx="10034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/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(+2)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72362">
                  <a:off x="8605792" y="3056914"/>
                  <a:ext cx="100341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848" t="-1600" r="-7273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8850274" y="2298334"/>
                  <a:ext cx="10034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/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(−1)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0274" y="2298334"/>
                  <a:ext cx="1003416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5488" t="-2174" r="-8537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0919431" y="2288304"/>
                  <a:ext cx="10034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/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(+1)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9431" y="2288304"/>
                  <a:ext cx="1003416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4848" t="-4444" r="-7879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Arc 22"/>
            <p:cNvSpPr/>
            <p:nvPr/>
          </p:nvSpPr>
          <p:spPr>
            <a:xfrm rot="11822292">
              <a:off x="10063770" y="16194"/>
              <a:ext cx="1200770" cy="3441128"/>
            </a:xfrm>
            <a:prstGeom prst="arc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3439" y="3757090"/>
            <a:ext cx="2306465" cy="1738702"/>
            <a:chOff x="1097573" y="3362653"/>
            <a:chExt cx="2306465" cy="1738702"/>
          </a:xfrm>
        </p:grpSpPr>
        <p:grpSp>
          <p:nvGrpSpPr>
            <p:cNvPr id="25" name="Group 24"/>
            <p:cNvGrpSpPr/>
            <p:nvPr/>
          </p:nvGrpSpPr>
          <p:grpSpPr>
            <a:xfrm>
              <a:off x="1700366" y="4002323"/>
              <a:ext cx="525879" cy="525879"/>
              <a:chOff x="6745497" y="4091906"/>
              <a:chExt cx="525879" cy="525879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6745497" y="4091906"/>
                <a:ext cx="525879" cy="5258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6792592" y="4139001"/>
                <a:ext cx="431691" cy="43169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8" name="Straight Arrow Connector 27"/>
            <p:cNvCxnSpPr>
              <a:endCxn id="26" idx="2"/>
            </p:cNvCxnSpPr>
            <p:nvPr/>
          </p:nvCxnSpPr>
          <p:spPr>
            <a:xfrm>
              <a:off x="1219330" y="4265263"/>
              <a:ext cx="4810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 rot="4608920">
              <a:off x="1823986" y="3766230"/>
              <a:ext cx="278638" cy="163580"/>
            </a:xfrm>
            <a:custGeom>
              <a:avLst/>
              <a:gdLst>
                <a:gd name="connsiteX0" fmla="*/ 600339 w 855429"/>
                <a:gd name="connsiteY0" fmla="*/ 849208 h 849208"/>
                <a:gd name="connsiteX1" fmla="*/ 3821 w 855429"/>
                <a:gd name="connsiteY1" fmla="*/ 119258 h 849208"/>
                <a:gd name="connsiteX2" fmla="*/ 855429 w 855429"/>
                <a:gd name="connsiteY2" fmla="*/ 9373 h 849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429" h="849208">
                  <a:moveTo>
                    <a:pt x="600339" y="849208"/>
                  </a:moveTo>
                  <a:cubicBezTo>
                    <a:pt x="280822" y="554219"/>
                    <a:pt x="-38694" y="259230"/>
                    <a:pt x="3821" y="119258"/>
                  </a:cubicBezTo>
                  <a:cubicBezTo>
                    <a:pt x="46336" y="-20715"/>
                    <a:pt x="450882" y="-5671"/>
                    <a:pt x="855429" y="9373"/>
                  </a:cubicBezTo>
                </a:path>
              </a:pathLst>
            </a:cu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 rot="15300000">
              <a:off x="1862577" y="4602152"/>
              <a:ext cx="278638" cy="163580"/>
            </a:xfrm>
            <a:custGeom>
              <a:avLst/>
              <a:gdLst>
                <a:gd name="connsiteX0" fmla="*/ 600339 w 855429"/>
                <a:gd name="connsiteY0" fmla="*/ 849208 h 849208"/>
                <a:gd name="connsiteX1" fmla="*/ 3821 w 855429"/>
                <a:gd name="connsiteY1" fmla="*/ 119258 h 849208"/>
                <a:gd name="connsiteX2" fmla="*/ 855429 w 855429"/>
                <a:gd name="connsiteY2" fmla="*/ 9373 h 849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429" h="849208">
                  <a:moveTo>
                    <a:pt x="600339" y="849208"/>
                  </a:moveTo>
                  <a:cubicBezTo>
                    <a:pt x="280822" y="554219"/>
                    <a:pt x="-38694" y="259230"/>
                    <a:pt x="3821" y="119258"/>
                  </a:cubicBezTo>
                  <a:cubicBezTo>
                    <a:pt x="46336" y="-20715"/>
                    <a:pt x="450882" y="-5671"/>
                    <a:pt x="855429" y="9373"/>
                  </a:cubicBezTo>
                </a:path>
              </a:pathLst>
            </a:cu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1545549" y="3362653"/>
                  <a:ext cx="14105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/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5549" y="3362653"/>
                  <a:ext cx="141051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724" t="-2174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097573" y="4824356"/>
                  <a:ext cx="23064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𝑁𝑈𝐿𝐿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/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𝑁𝑈𝐿𝐿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573" y="4824356"/>
                  <a:ext cx="2306465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058" t="-2174" r="-2116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2065762" y="4482338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762" y="4482338"/>
                <a:ext cx="209993" cy="276999"/>
              </a:xfrm>
              <a:prstGeom prst="rect">
                <a:avLst/>
              </a:prstGeom>
              <a:blipFill>
                <a:blip r:embed="rId11"/>
                <a:stretch>
                  <a:fillRect l="-23529" r="-20588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6937039" y="4482338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039" y="4482338"/>
                <a:ext cx="226023" cy="276999"/>
              </a:xfrm>
              <a:prstGeom prst="rect">
                <a:avLst/>
              </a:prstGeom>
              <a:blipFill>
                <a:blip r:embed="rId12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7410383" y="2195903"/>
            <a:ext cx="4808636" cy="4927592"/>
            <a:chOff x="7720274" y="16194"/>
            <a:chExt cx="4808636" cy="4927592"/>
          </a:xfrm>
        </p:grpSpPr>
        <p:grpSp>
          <p:nvGrpSpPr>
            <p:cNvPr id="45" name="Group 44"/>
            <p:cNvGrpSpPr/>
            <p:nvPr/>
          </p:nvGrpSpPr>
          <p:grpSpPr>
            <a:xfrm>
              <a:off x="10136820" y="1089039"/>
              <a:ext cx="525879" cy="525879"/>
              <a:chOff x="6745497" y="4091906"/>
              <a:chExt cx="525879" cy="525879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6745497" y="4091906"/>
                <a:ext cx="525879" cy="5258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6792592" y="4139001"/>
                <a:ext cx="431691" cy="43169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0183915" y="3352800"/>
              <a:ext cx="525879" cy="525879"/>
              <a:chOff x="6745497" y="4091906"/>
              <a:chExt cx="525879" cy="525879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6745497" y="4091906"/>
                <a:ext cx="525879" cy="5258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792592" y="4139001"/>
                <a:ext cx="431691" cy="43169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/>
            <p:cNvSpPr/>
            <p:nvPr/>
          </p:nvSpPr>
          <p:spPr>
            <a:xfrm>
              <a:off x="8061189" y="2159355"/>
              <a:ext cx="525879" cy="5258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 rot="4608920">
              <a:off x="10260440" y="872312"/>
              <a:ext cx="278638" cy="163580"/>
            </a:xfrm>
            <a:custGeom>
              <a:avLst/>
              <a:gdLst>
                <a:gd name="connsiteX0" fmla="*/ 600339 w 855429"/>
                <a:gd name="connsiteY0" fmla="*/ 849208 h 849208"/>
                <a:gd name="connsiteX1" fmla="*/ 3821 w 855429"/>
                <a:gd name="connsiteY1" fmla="*/ 119258 h 849208"/>
                <a:gd name="connsiteX2" fmla="*/ 855429 w 855429"/>
                <a:gd name="connsiteY2" fmla="*/ 9373 h 849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429" h="849208">
                  <a:moveTo>
                    <a:pt x="600339" y="849208"/>
                  </a:moveTo>
                  <a:cubicBezTo>
                    <a:pt x="280822" y="554219"/>
                    <a:pt x="-38694" y="259230"/>
                    <a:pt x="3821" y="119258"/>
                  </a:cubicBezTo>
                  <a:cubicBezTo>
                    <a:pt x="46336" y="-20715"/>
                    <a:pt x="450882" y="-5671"/>
                    <a:pt x="855429" y="9373"/>
                  </a:cubicBezTo>
                </a:path>
              </a:pathLst>
            </a:cu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 rot="15300000">
              <a:off x="10350856" y="3933437"/>
              <a:ext cx="278638" cy="163580"/>
            </a:xfrm>
            <a:custGeom>
              <a:avLst/>
              <a:gdLst>
                <a:gd name="connsiteX0" fmla="*/ 600339 w 855429"/>
                <a:gd name="connsiteY0" fmla="*/ 849208 h 849208"/>
                <a:gd name="connsiteX1" fmla="*/ 3821 w 855429"/>
                <a:gd name="connsiteY1" fmla="*/ 119258 h 849208"/>
                <a:gd name="connsiteX2" fmla="*/ 855429 w 855429"/>
                <a:gd name="connsiteY2" fmla="*/ 9373 h 849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429" h="849208">
                  <a:moveTo>
                    <a:pt x="600339" y="849208"/>
                  </a:moveTo>
                  <a:cubicBezTo>
                    <a:pt x="280822" y="554219"/>
                    <a:pt x="-38694" y="259230"/>
                    <a:pt x="3821" y="119258"/>
                  </a:cubicBezTo>
                  <a:cubicBezTo>
                    <a:pt x="46336" y="-20715"/>
                    <a:pt x="450882" y="-5671"/>
                    <a:pt x="855429" y="9373"/>
                  </a:cubicBezTo>
                </a:path>
              </a:pathLst>
            </a:cu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>
              <a:endCxn id="47" idx="2"/>
            </p:cNvCxnSpPr>
            <p:nvPr/>
          </p:nvCxnSpPr>
          <p:spPr>
            <a:xfrm>
              <a:off x="7720274" y="2422294"/>
              <a:ext cx="34091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7" idx="7"/>
              <a:endCxn id="63" idx="2"/>
            </p:cNvCxnSpPr>
            <p:nvPr/>
          </p:nvCxnSpPr>
          <p:spPr>
            <a:xfrm flipV="1">
              <a:off x="8510055" y="1351979"/>
              <a:ext cx="1626765" cy="8843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7" idx="5"/>
              <a:endCxn id="61" idx="2"/>
            </p:cNvCxnSpPr>
            <p:nvPr/>
          </p:nvCxnSpPr>
          <p:spPr>
            <a:xfrm>
              <a:off x="8510055" y="2608221"/>
              <a:ext cx="1673860" cy="10075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Arc 52"/>
            <p:cNvSpPr/>
            <p:nvPr/>
          </p:nvSpPr>
          <p:spPr>
            <a:xfrm rot="1021554">
              <a:off x="9485025" y="1502658"/>
              <a:ext cx="1200770" cy="3441128"/>
            </a:xfrm>
            <a:prstGeom prst="arc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/>
                <p:cNvSpPr txBox="1"/>
                <p:nvPr/>
              </p:nvSpPr>
              <p:spPr>
                <a:xfrm rot="19889331">
                  <a:off x="8416035" y="1506971"/>
                  <a:ext cx="16041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889331">
                  <a:off x="8416035" y="1506971"/>
                  <a:ext cx="1604157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969" b="-47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10009463" y="436509"/>
                  <a:ext cx="14310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9463" y="436509"/>
                  <a:ext cx="1431033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3404" t="-2174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10096025" y="4312843"/>
                  <a:ext cx="14363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6025" y="4312843"/>
                  <a:ext cx="1436355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3390" t="-2222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/>
                <p:cNvSpPr txBox="1"/>
                <p:nvPr/>
              </p:nvSpPr>
              <p:spPr>
                <a:xfrm rot="1872362">
                  <a:off x="8302763" y="3056914"/>
                  <a:ext cx="16094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72362">
                  <a:off x="8302763" y="3056914"/>
                  <a:ext cx="1609480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3200" t="-11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8649721" y="2243426"/>
                  <a:ext cx="16056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9721" y="2243426"/>
                  <a:ext cx="1605632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662" t="-4444" r="-5323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0919431" y="2288304"/>
                  <a:ext cx="16094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9431" y="2288304"/>
                  <a:ext cx="1609479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3030" t="-2222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Arc 59"/>
            <p:cNvSpPr/>
            <p:nvPr/>
          </p:nvSpPr>
          <p:spPr>
            <a:xfrm rot="11822292">
              <a:off x="10063770" y="16194"/>
              <a:ext cx="1200770" cy="3441128"/>
            </a:xfrm>
            <a:prstGeom prst="arc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838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Order and Alignment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1267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Still have to compose with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endParaRPr lang="en-US" b="1" dirty="0" smtClean="0">
                  <a:solidFill>
                    <a:schemeClr val="accent2"/>
                  </a:solidFill>
                </a:endParaRPr>
              </a:p>
              <a:p>
                <a:r>
                  <a:rPr lang="en-US" dirty="0" smtClean="0"/>
                  <a:t>Then have to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Initialization:</a:t>
                </a:r>
              </a:p>
              <a:p>
                <a:pPr lvl="2"/>
                <a:r>
                  <a:rPr lang="en-US" dirty="0" smtClean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dirty="0" smtClean="0"/>
                  <a:t> to uniform</a:t>
                </a:r>
                <a:endParaRPr lang="en-US" dirty="0"/>
              </a:p>
              <a:p>
                <a:pPr lvl="1"/>
                <a:r>
                  <a:rPr lang="en-US" dirty="0" smtClean="0"/>
                  <a:t>E-step:</a:t>
                </a:r>
              </a:p>
              <a:p>
                <a:pPr lvl="2"/>
                <a:r>
                  <a:rPr lang="en-US" dirty="0" smtClean="0"/>
                  <a:t>Use the forward-backward algorithms to calculate </a:t>
                </a:r>
                <a:r>
                  <a:rPr lang="en-US" dirty="0" smtClean="0"/>
                  <a:t>fractional count for each arc</a:t>
                </a:r>
                <a:endParaRPr lang="en-US" dirty="0" smtClean="0"/>
              </a:p>
              <a:p>
                <a:pPr lvl="3"/>
                <a:r>
                  <a:rPr lang="en-US" dirty="0" smtClean="0"/>
                  <a:t>For each arc with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dirty="0" smtClean="0"/>
                  <a:t> and fractional count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 smtClean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b="0" dirty="0" smtClean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M-step: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914400" lvl="2" indent="0">
                  <a:buNone/>
                </a:pPr>
                <a:endParaRPr lang="en-US" dirty="0" smtClean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12679"/>
              </a:xfrm>
              <a:blipFill>
                <a:blip r:embed="rId2"/>
                <a:stretch>
                  <a:fillRect l="-928" t="-3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639454" y="29727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75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machine translation, we have two (different) languages</a:t>
            </a:r>
          </a:p>
          <a:p>
            <a:pPr lvl="1"/>
            <a:r>
              <a:rPr lang="en-US" dirty="0" smtClean="0"/>
              <a:t>The source language (what language we’re given as input)</a:t>
            </a:r>
          </a:p>
          <a:p>
            <a:pPr lvl="1"/>
            <a:r>
              <a:rPr lang="en-US" dirty="0" smtClean="0"/>
              <a:t>The target language (what language we want to produce as output)</a:t>
            </a:r>
          </a:p>
          <a:p>
            <a:pPr lvl="1"/>
            <a:r>
              <a:rPr lang="en-US" dirty="0" smtClean="0"/>
              <a:t>Translation is supposed to preserve meaning between the two sequences</a:t>
            </a:r>
          </a:p>
          <a:p>
            <a:endParaRPr lang="en-US" dirty="0" smtClean="0"/>
          </a:p>
          <a:p>
            <a:r>
              <a:rPr lang="en-US" dirty="0" smtClean="0"/>
              <a:t>Our data is given as a parallel corpus</a:t>
            </a:r>
          </a:p>
          <a:p>
            <a:pPr lvl="1"/>
            <a:r>
              <a:rPr lang="en-US" dirty="0" smtClean="0"/>
              <a:t>Typically sentence aligned</a:t>
            </a:r>
          </a:p>
          <a:p>
            <a:pPr lvl="1"/>
            <a:r>
              <a:rPr lang="en-US" dirty="0" smtClean="0"/>
              <a:t>Convention is to call the source language </a:t>
            </a:r>
            <a:r>
              <a:rPr lang="en-US" dirty="0" smtClean="0">
                <a:solidFill>
                  <a:schemeClr val="accent2"/>
                </a:solidFill>
              </a:rPr>
              <a:t>French</a:t>
            </a:r>
            <a:r>
              <a:rPr lang="en-US" dirty="0" smtClean="0"/>
              <a:t> and target language </a:t>
            </a:r>
            <a:r>
              <a:rPr lang="en-US" dirty="0" smtClean="0">
                <a:solidFill>
                  <a:srgbClr val="7030A0"/>
                </a:solidFill>
              </a:rPr>
              <a:t>English</a:t>
            </a:r>
          </a:p>
          <a:p>
            <a:pPr lvl="2"/>
            <a:r>
              <a:rPr lang="en-US" dirty="0" smtClean="0"/>
              <a:t>Even though other languages are possible!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13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10495"/>
          </a:xfrm>
        </p:spPr>
        <p:txBody>
          <a:bodyPr/>
          <a:lstStyle/>
          <a:p>
            <a:r>
              <a:rPr lang="en-US" dirty="0" smtClean="0"/>
              <a:t>Something we need to figure out when translating</a:t>
            </a:r>
          </a:p>
          <a:p>
            <a:pPr lvl="1"/>
            <a:r>
              <a:rPr lang="en-US" dirty="0" smtClean="0"/>
              <a:t>Which words align to which words?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Consider the following sentence pairs (</a:t>
            </a:r>
            <a:r>
              <a:rPr lang="en-US" dirty="0" smtClean="0">
                <a:solidFill>
                  <a:srgbClr val="7030A0"/>
                </a:solidFill>
              </a:rPr>
              <a:t>English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2"/>
                </a:solidFill>
              </a:rPr>
              <a:t>Spanish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Which words correspond to each other?</a:t>
            </a:r>
          </a:p>
          <a:p>
            <a:pPr lvl="1"/>
            <a:r>
              <a:rPr lang="en-US" dirty="0" smtClean="0"/>
              <a:t>Do all words have to correspond?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7799" y="3971557"/>
            <a:ext cx="2148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g</a:t>
            </a:r>
            <a:r>
              <a:rPr lang="en-US" dirty="0" err="1" smtClean="0">
                <a:solidFill>
                  <a:srgbClr val="7030A0"/>
                </a:solidFill>
              </a:rPr>
              <a:t>arcia</a:t>
            </a:r>
            <a:r>
              <a:rPr lang="en-US" dirty="0" smtClean="0">
                <a:solidFill>
                  <a:srgbClr val="7030A0"/>
                </a:solidFill>
              </a:rPr>
              <a:t> and associates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43431" y="3969898"/>
            <a:ext cx="2828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h</a:t>
            </a:r>
            <a:r>
              <a:rPr lang="en-US" dirty="0" smtClean="0">
                <a:solidFill>
                  <a:srgbClr val="7030A0"/>
                </a:solidFill>
              </a:rPr>
              <a:t>is associates are not strong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16370" y="3971557"/>
            <a:ext cx="324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</a:t>
            </a:r>
            <a:r>
              <a:rPr lang="en-US" dirty="0" smtClean="0">
                <a:solidFill>
                  <a:srgbClr val="7030A0"/>
                </a:solidFill>
              </a:rPr>
              <a:t>he groups do not sell </a:t>
            </a:r>
            <a:r>
              <a:rPr lang="en-US" dirty="0" err="1" smtClean="0">
                <a:solidFill>
                  <a:srgbClr val="7030A0"/>
                </a:solidFill>
              </a:rPr>
              <a:t>zenzanine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7799" y="4704928"/>
            <a:ext cx="186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g</a:t>
            </a:r>
            <a:r>
              <a:rPr lang="en-US" dirty="0" err="1" smtClean="0">
                <a:solidFill>
                  <a:schemeClr val="accent2"/>
                </a:solidFill>
              </a:rPr>
              <a:t>arcia</a:t>
            </a:r>
            <a:r>
              <a:rPr lang="en-US" dirty="0" smtClean="0">
                <a:solidFill>
                  <a:schemeClr val="accent2"/>
                </a:solidFill>
              </a:rPr>
              <a:t> y </a:t>
            </a:r>
            <a:r>
              <a:rPr lang="en-US" dirty="0" err="1" smtClean="0">
                <a:solidFill>
                  <a:schemeClr val="accent2"/>
                </a:solidFill>
              </a:rPr>
              <a:t>asociados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43431" y="4704098"/>
            <a:ext cx="2875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s</a:t>
            </a:r>
            <a:r>
              <a:rPr lang="en-US" dirty="0" err="1" smtClean="0">
                <a:solidFill>
                  <a:schemeClr val="accent2"/>
                </a:solidFill>
              </a:rPr>
              <a:t>us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asociados</a:t>
            </a:r>
            <a:r>
              <a:rPr lang="en-US" dirty="0" smtClean="0">
                <a:solidFill>
                  <a:schemeClr val="accent2"/>
                </a:solidFill>
              </a:rPr>
              <a:t> no son </a:t>
            </a:r>
            <a:r>
              <a:rPr lang="en-US" dirty="0" err="1" smtClean="0">
                <a:solidFill>
                  <a:schemeClr val="accent2"/>
                </a:solidFill>
              </a:rPr>
              <a:t>fuertes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5237" y="4698840"/>
            <a:ext cx="3217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l</a:t>
            </a:r>
            <a:r>
              <a:rPr lang="en-US" dirty="0" err="1" smtClean="0">
                <a:solidFill>
                  <a:schemeClr val="accent2"/>
                </a:solidFill>
              </a:rPr>
              <a:t>os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grupos</a:t>
            </a:r>
            <a:r>
              <a:rPr lang="en-US" dirty="0" smtClean="0">
                <a:solidFill>
                  <a:schemeClr val="accent2"/>
                </a:solidFill>
              </a:rPr>
              <a:t> no </a:t>
            </a:r>
            <a:r>
              <a:rPr lang="en-US" dirty="0" err="1" smtClean="0">
                <a:solidFill>
                  <a:schemeClr val="accent2"/>
                </a:solidFill>
              </a:rPr>
              <a:t>venden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zanzanina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153792" y="4289439"/>
            <a:ext cx="0" cy="4552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475598" y="4339230"/>
            <a:ext cx="121659" cy="4407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040721" y="4339230"/>
            <a:ext cx="113809" cy="3596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171705" y="4289439"/>
            <a:ext cx="0" cy="4552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827090" y="4339230"/>
            <a:ext cx="0" cy="4054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498173" y="4339230"/>
            <a:ext cx="361051" cy="4407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5512404" y="4339230"/>
            <a:ext cx="279608" cy="4407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322821" y="4339230"/>
            <a:ext cx="0" cy="4054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8284542" y="4339230"/>
            <a:ext cx="0" cy="4054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8751554" y="4339230"/>
            <a:ext cx="0" cy="4054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9332374" y="4289439"/>
            <a:ext cx="176601" cy="4905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9830781" y="4339230"/>
            <a:ext cx="133596" cy="4054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0647070" y="4339230"/>
            <a:ext cx="0" cy="4054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9281356" y="4289439"/>
            <a:ext cx="290411" cy="490558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5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Alignment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….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range over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Spanish</a:t>
                </a:r>
                <a:r>
                  <a:rPr lang="en-US" dirty="0" smtClean="0"/>
                  <a:t> sentences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 smtClean="0"/>
                  <a:t> range over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English</a:t>
                </a:r>
                <a:r>
                  <a:rPr lang="en-US" dirty="0" smtClean="0"/>
                  <a:t> sentences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range over possible many-to-one alignments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means that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Spanish</a:t>
                </a:r>
                <a:r>
                  <a:rPr lang="en-US" dirty="0" smtClean="0"/>
                  <a:t>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is aligned to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English</a:t>
                </a:r>
                <a:r>
                  <a:rPr lang="en-US" dirty="0" smtClean="0"/>
                  <a:t> word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r>
                  <a:rPr lang="en-US" dirty="0" smtClean="0"/>
                  <a:t> means that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Spanish</a:t>
                </a:r>
                <a:r>
                  <a:rPr lang="en-US" dirty="0" smtClean="0"/>
                  <a:t>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is unaligned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We are given a collection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</m:oMath>
                </a14:m>
                <a:r>
                  <a:rPr lang="en-US" dirty="0" smtClean="0"/>
                  <a:t> pairs</a:t>
                </a:r>
              </a:p>
              <a:p>
                <a:pPr lvl="1"/>
                <a:r>
                  <a:rPr lang="en-US" dirty="0" smtClean="0"/>
                  <a:t>Define a model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Need to find </a:t>
                </a:r>
                <a:r>
                  <a:rPr lang="en-US" dirty="0" err="1" smtClean="0"/>
                  <a:t>params</a:t>
                </a:r>
                <a:r>
                  <a:rPr lang="en-US" dirty="0" smtClean="0"/>
                  <a:t> of the model which maximize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192887" y="159244"/>
            <a:ext cx="2828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h</a:t>
            </a:r>
            <a:r>
              <a:rPr lang="en-US" dirty="0" smtClean="0">
                <a:solidFill>
                  <a:srgbClr val="7030A0"/>
                </a:solidFill>
              </a:rPr>
              <a:t>is associates are not strong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2887" y="893444"/>
            <a:ext cx="2875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s</a:t>
            </a:r>
            <a:r>
              <a:rPr lang="en-US" dirty="0" err="1" smtClean="0">
                <a:solidFill>
                  <a:schemeClr val="accent2"/>
                </a:solidFill>
              </a:rPr>
              <a:t>us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asociados</a:t>
            </a:r>
            <a:r>
              <a:rPr lang="en-US" dirty="0" smtClean="0">
                <a:solidFill>
                  <a:schemeClr val="accent2"/>
                </a:solidFill>
              </a:rPr>
              <a:t> no son </a:t>
            </a:r>
            <a:r>
              <a:rPr lang="en-US" dirty="0" err="1" smtClean="0">
                <a:solidFill>
                  <a:schemeClr val="accent2"/>
                </a:solidFill>
              </a:rPr>
              <a:t>fuertes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7421161" y="478785"/>
            <a:ext cx="0" cy="455237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8076546" y="528576"/>
            <a:ext cx="0" cy="40544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747629" y="528576"/>
            <a:ext cx="361051" cy="440767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8761860" y="528576"/>
            <a:ext cx="279608" cy="440767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572277" y="528576"/>
            <a:ext cx="0" cy="40544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7873457" y="1298890"/>
                <a:ext cx="16991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=(1,2,4,3,5,6)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3457" y="1298890"/>
                <a:ext cx="1699183" cy="276999"/>
              </a:xfrm>
              <a:prstGeom prst="rect">
                <a:avLst/>
              </a:prstGeom>
              <a:blipFill>
                <a:blip r:embed="rId3"/>
                <a:stretch>
                  <a:fillRect l="-1439" t="-2174" r="-503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72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IBM Model 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First in series of five seminal models for statistical word alignment</a:t>
                </a:r>
              </a:p>
              <a:p>
                <a:endParaRPr lang="en-US" dirty="0"/>
              </a:p>
              <a:p>
                <a:r>
                  <a:rPr lang="en-US" dirty="0" smtClean="0"/>
                  <a:t>Sequences generated according to the following model:</a:t>
                </a:r>
              </a:p>
              <a:p>
                <a:pPr lvl="1"/>
                <a:r>
                  <a:rPr lang="en-US" dirty="0" smtClean="0"/>
                  <a:t>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words with uniform </a:t>
                </a:r>
                <a:r>
                  <a:rPr lang="en-US" dirty="0" err="1" smtClean="0"/>
                  <a:t>prob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is max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Spanish</a:t>
                </a:r>
                <a:r>
                  <a:rPr lang="en-US" dirty="0" smtClean="0"/>
                  <a:t> sequence length</a:t>
                </a:r>
              </a:p>
              <a:p>
                <a:pPr lvl="1"/>
                <a:r>
                  <a:rPr lang="en-US" dirty="0" smtClean="0"/>
                  <a:t>Generate alignment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, again with uniform </a:t>
                </a:r>
                <a:r>
                  <a:rPr lang="en-US" dirty="0" err="1" smtClean="0"/>
                  <a:t>prob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Generate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Spanish</a:t>
                </a:r>
                <a:r>
                  <a:rPr lang="en-US" dirty="0" smtClean="0"/>
                  <a:t> words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….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, each with </a:t>
                </a:r>
                <a:r>
                  <a:rPr lang="en-US" dirty="0" err="1" smtClean="0"/>
                  <a:t>prob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𝑁𝑈𝐿𝐿</m:t>
                        </m:r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638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IBM Model 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No general purpose FSA for model 1 for any sentence pair</a:t>
                </a:r>
              </a:p>
              <a:p>
                <a:pPr lvl="1"/>
                <a:r>
                  <a:rPr lang="en-US" dirty="0" smtClean="0"/>
                  <a:t>For each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dirty="0" smtClean="0"/>
                  <a:t>, make FSA that generates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Spanish</a:t>
                </a:r>
                <a:r>
                  <a:rPr lang="en-US" dirty="0" smtClean="0"/>
                  <a:t> sentences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dirty="0" smtClean="0"/>
                  <a:t> according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Pretty simple FSA</a:t>
                </a:r>
              </a:p>
              <a:p>
                <a:pPr lvl="2"/>
                <a:r>
                  <a:rPr lang="en-US" dirty="0" smtClean="0"/>
                  <a:t>Remember a transition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is determined before the alignment, we don’t need to model &lt;EOS&gt;</a:t>
                </a:r>
              </a:p>
              <a:p>
                <a:r>
                  <a:rPr lang="en-US" dirty="0" smtClean="0"/>
                  <a:t>Pretty straightforward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Spanish</a:t>
                </a:r>
                <a:r>
                  <a:rPr lang="en-US" dirty="0" smtClean="0"/>
                  <a:t> word-generation FST</a:t>
                </a:r>
                <a:endParaRPr lang="en-US" dirty="0"/>
              </a:p>
              <a:p>
                <a:pPr lvl="1"/>
                <a:r>
                  <a:rPr lang="en-US" dirty="0" smtClean="0"/>
                  <a:t>Remember multiple transitions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One for every Spanish word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and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English</a:t>
                </a:r>
                <a:r>
                  <a:rPr lang="en-US" dirty="0" smtClean="0"/>
                  <a:t> position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IBM Model 1 is the composition of these two</a:t>
                </a:r>
              </a:p>
              <a:p>
                <a:pPr lvl="1"/>
                <a:r>
                  <a:rPr lang="en-US" dirty="0" smtClean="0"/>
                  <a:t>Arc labeled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is many transitions</a:t>
                </a:r>
              </a:p>
              <a:p>
                <a:pPr lvl="2"/>
                <a:r>
                  <a:rPr lang="en-US" dirty="0" smtClean="0"/>
                  <a:t>One for every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Spanish</a:t>
                </a:r>
                <a:r>
                  <a:rPr lang="en-US" dirty="0" smtClean="0"/>
                  <a:t> word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and every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English</a:t>
                </a:r>
                <a:r>
                  <a:rPr lang="en-US" dirty="0" smtClean="0"/>
                  <a:t> position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 smtClean="0"/>
                  <a:t>Can generate any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Spanish</a:t>
                </a:r>
                <a:r>
                  <a:rPr lang="en-US" dirty="0" smtClean="0"/>
                  <a:t> sequence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with any alignment to fixed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3"/>
                <a:r>
                  <a:rPr lang="en-US" dirty="0" err="1" smtClean="0"/>
                  <a:t>Prob</a:t>
                </a:r>
                <a:r>
                  <a:rPr lang="en-US" dirty="0" smtClean="0"/>
                  <a:t> of path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lvl="3"/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43" t="-2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9962490" y="939722"/>
            <a:ext cx="525879" cy="525879"/>
            <a:chOff x="6745497" y="4091906"/>
            <a:chExt cx="525879" cy="525879"/>
          </a:xfrm>
        </p:grpSpPr>
        <p:sp>
          <p:nvSpPr>
            <p:cNvPr id="5" name="Oval 4"/>
            <p:cNvSpPr/>
            <p:nvPr/>
          </p:nvSpPr>
          <p:spPr>
            <a:xfrm>
              <a:off x="6745497" y="4091906"/>
              <a:ext cx="525879" cy="5258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792592" y="4139001"/>
              <a:ext cx="431691" cy="4316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8" name="Straight Arrow Connector 7"/>
          <p:cNvCxnSpPr>
            <a:endCxn id="5" idx="2"/>
          </p:cNvCxnSpPr>
          <p:nvPr/>
        </p:nvCxnSpPr>
        <p:spPr>
          <a:xfrm>
            <a:off x="9481454" y="1202662"/>
            <a:ext cx="4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 rot="4608920">
            <a:off x="10086110" y="703629"/>
            <a:ext cx="278638" cy="163580"/>
          </a:xfrm>
          <a:custGeom>
            <a:avLst/>
            <a:gdLst>
              <a:gd name="connsiteX0" fmla="*/ 600339 w 855429"/>
              <a:gd name="connsiteY0" fmla="*/ 849208 h 849208"/>
              <a:gd name="connsiteX1" fmla="*/ 3821 w 855429"/>
              <a:gd name="connsiteY1" fmla="*/ 119258 h 849208"/>
              <a:gd name="connsiteX2" fmla="*/ 855429 w 855429"/>
              <a:gd name="connsiteY2" fmla="*/ 9373 h 84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5429" h="849208">
                <a:moveTo>
                  <a:pt x="600339" y="849208"/>
                </a:moveTo>
                <a:cubicBezTo>
                  <a:pt x="280822" y="554219"/>
                  <a:pt x="-38694" y="259230"/>
                  <a:pt x="3821" y="119258"/>
                </a:cubicBezTo>
                <a:cubicBezTo>
                  <a:pt x="46336" y="-20715"/>
                  <a:pt x="450882" y="-5671"/>
                  <a:pt x="855429" y="9373"/>
                </a:cubicBezTo>
              </a:path>
            </a:pathLst>
          </a:cu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rot="15300000">
            <a:off x="10124701" y="1539551"/>
            <a:ext cx="278638" cy="163580"/>
          </a:xfrm>
          <a:custGeom>
            <a:avLst/>
            <a:gdLst>
              <a:gd name="connsiteX0" fmla="*/ 600339 w 855429"/>
              <a:gd name="connsiteY0" fmla="*/ 849208 h 849208"/>
              <a:gd name="connsiteX1" fmla="*/ 3821 w 855429"/>
              <a:gd name="connsiteY1" fmla="*/ 119258 h 849208"/>
              <a:gd name="connsiteX2" fmla="*/ 855429 w 855429"/>
              <a:gd name="connsiteY2" fmla="*/ 9373 h 84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5429" h="849208">
                <a:moveTo>
                  <a:pt x="600339" y="849208"/>
                </a:moveTo>
                <a:cubicBezTo>
                  <a:pt x="280822" y="554219"/>
                  <a:pt x="-38694" y="259230"/>
                  <a:pt x="3821" y="119258"/>
                </a:cubicBezTo>
                <a:cubicBezTo>
                  <a:pt x="46336" y="-20715"/>
                  <a:pt x="450882" y="-5671"/>
                  <a:pt x="855429" y="9373"/>
                </a:cubicBezTo>
              </a:path>
            </a:pathLst>
          </a:cu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9879203" y="38632"/>
                <a:ext cx="769634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9203" y="38632"/>
                <a:ext cx="769634" cy="525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9807673" y="1741893"/>
                <a:ext cx="1267206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𝑁𝑈𝐿𝐿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673" y="1741893"/>
                <a:ext cx="1267206" cy="525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7284831" y="678302"/>
            <a:ext cx="525879" cy="525879"/>
            <a:chOff x="6745497" y="4091906"/>
            <a:chExt cx="525879" cy="525879"/>
          </a:xfrm>
        </p:grpSpPr>
        <p:sp>
          <p:nvSpPr>
            <p:cNvPr id="15" name="Oval 14"/>
            <p:cNvSpPr/>
            <p:nvPr/>
          </p:nvSpPr>
          <p:spPr>
            <a:xfrm>
              <a:off x="6745497" y="4091906"/>
              <a:ext cx="525879" cy="5258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792592" y="4139001"/>
              <a:ext cx="431691" cy="4316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7" name="Straight Arrow Connector 16"/>
          <p:cNvCxnSpPr>
            <a:endCxn id="15" idx="2"/>
          </p:cNvCxnSpPr>
          <p:nvPr/>
        </p:nvCxnSpPr>
        <p:spPr>
          <a:xfrm>
            <a:off x="6803795" y="941242"/>
            <a:ext cx="4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 rot="4608920">
            <a:off x="7408451" y="442209"/>
            <a:ext cx="278638" cy="163580"/>
          </a:xfrm>
          <a:custGeom>
            <a:avLst/>
            <a:gdLst>
              <a:gd name="connsiteX0" fmla="*/ 600339 w 855429"/>
              <a:gd name="connsiteY0" fmla="*/ 849208 h 849208"/>
              <a:gd name="connsiteX1" fmla="*/ 3821 w 855429"/>
              <a:gd name="connsiteY1" fmla="*/ 119258 h 849208"/>
              <a:gd name="connsiteX2" fmla="*/ 855429 w 855429"/>
              <a:gd name="connsiteY2" fmla="*/ 9373 h 84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5429" h="849208">
                <a:moveTo>
                  <a:pt x="600339" y="849208"/>
                </a:moveTo>
                <a:cubicBezTo>
                  <a:pt x="280822" y="554219"/>
                  <a:pt x="-38694" y="259230"/>
                  <a:pt x="3821" y="119258"/>
                </a:cubicBezTo>
                <a:cubicBezTo>
                  <a:pt x="46336" y="-20715"/>
                  <a:pt x="450882" y="-5671"/>
                  <a:pt x="855429" y="9373"/>
                </a:cubicBezTo>
              </a:path>
            </a:pathLst>
          </a:cu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rot="15300000">
            <a:off x="7447042" y="1278131"/>
            <a:ext cx="278638" cy="163580"/>
          </a:xfrm>
          <a:custGeom>
            <a:avLst/>
            <a:gdLst>
              <a:gd name="connsiteX0" fmla="*/ 600339 w 855429"/>
              <a:gd name="connsiteY0" fmla="*/ 849208 h 849208"/>
              <a:gd name="connsiteX1" fmla="*/ 3821 w 855429"/>
              <a:gd name="connsiteY1" fmla="*/ 119258 h 849208"/>
              <a:gd name="connsiteX2" fmla="*/ 855429 w 855429"/>
              <a:gd name="connsiteY2" fmla="*/ 9373 h 84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5429" h="849208">
                <a:moveTo>
                  <a:pt x="600339" y="849208"/>
                </a:moveTo>
                <a:cubicBezTo>
                  <a:pt x="280822" y="554219"/>
                  <a:pt x="-38694" y="259230"/>
                  <a:pt x="3821" y="119258"/>
                </a:cubicBezTo>
                <a:cubicBezTo>
                  <a:pt x="46336" y="-20715"/>
                  <a:pt x="450882" y="-5671"/>
                  <a:pt x="855429" y="9373"/>
                </a:cubicBezTo>
              </a:path>
            </a:pathLst>
          </a:cu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7130014" y="38632"/>
                <a:ext cx="14105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/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014" y="38632"/>
                <a:ext cx="1410514" cy="276999"/>
              </a:xfrm>
              <a:prstGeom prst="rect">
                <a:avLst/>
              </a:prstGeom>
              <a:blipFill>
                <a:blip r:embed="rId5"/>
                <a:stretch>
                  <a:fillRect l="-1732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6682038" y="1500335"/>
                <a:ext cx="2306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𝑁𝑈𝐿𝐿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/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𝑁𝑈𝐿𝐿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038" y="1500335"/>
                <a:ext cx="2306465" cy="276999"/>
              </a:xfrm>
              <a:prstGeom prst="rect">
                <a:avLst/>
              </a:prstGeom>
              <a:blipFill>
                <a:blip r:embed="rId6"/>
                <a:stretch>
                  <a:fillRect l="-794" t="-2174" r="-211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9971993" y="5013502"/>
            <a:ext cx="525879" cy="525879"/>
            <a:chOff x="6745497" y="4091906"/>
            <a:chExt cx="525879" cy="525879"/>
          </a:xfrm>
        </p:grpSpPr>
        <p:sp>
          <p:nvSpPr>
            <p:cNvPr id="23" name="Oval 22"/>
            <p:cNvSpPr/>
            <p:nvPr/>
          </p:nvSpPr>
          <p:spPr>
            <a:xfrm>
              <a:off x="6745497" y="4091906"/>
              <a:ext cx="525879" cy="5258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792592" y="4139001"/>
              <a:ext cx="431691" cy="4316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5" name="Straight Arrow Connector 24"/>
          <p:cNvCxnSpPr>
            <a:endCxn id="23" idx="2"/>
          </p:cNvCxnSpPr>
          <p:nvPr/>
        </p:nvCxnSpPr>
        <p:spPr>
          <a:xfrm>
            <a:off x="9490957" y="5276442"/>
            <a:ext cx="4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 rot="4608920">
            <a:off x="10095613" y="4777409"/>
            <a:ext cx="278638" cy="163580"/>
          </a:xfrm>
          <a:custGeom>
            <a:avLst/>
            <a:gdLst>
              <a:gd name="connsiteX0" fmla="*/ 600339 w 855429"/>
              <a:gd name="connsiteY0" fmla="*/ 849208 h 849208"/>
              <a:gd name="connsiteX1" fmla="*/ 3821 w 855429"/>
              <a:gd name="connsiteY1" fmla="*/ 119258 h 849208"/>
              <a:gd name="connsiteX2" fmla="*/ 855429 w 855429"/>
              <a:gd name="connsiteY2" fmla="*/ 9373 h 84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5429" h="849208">
                <a:moveTo>
                  <a:pt x="600339" y="849208"/>
                </a:moveTo>
                <a:cubicBezTo>
                  <a:pt x="280822" y="554219"/>
                  <a:pt x="-38694" y="259230"/>
                  <a:pt x="3821" y="119258"/>
                </a:cubicBezTo>
                <a:cubicBezTo>
                  <a:pt x="46336" y="-20715"/>
                  <a:pt x="450882" y="-5671"/>
                  <a:pt x="855429" y="9373"/>
                </a:cubicBezTo>
              </a:path>
            </a:pathLst>
          </a:cu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 rot="15300000">
            <a:off x="10134204" y="5613331"/>
            <a:ext cx="278638" cy="163580"/>
          </a:xfrm>
          <a:custGeom>
            <a:avLst/>
            <a:gdLst>
              <a:gd name="connsiteX0" fmla="*/ 600339 w 855429"/>
              <a:gd name="connsiteY0" fmla="*/ 849208 h 849208"/>
              <a:gd name="connsiteX1" fmla="*/ 3821 w 855429"/>
              <a:gd name="connsiteY1" fmla="*/ 119258 h 849208"/>
              <a:gd name="connsiteX2" fmla="*/ 855429 w 855429"/>
              <a:gd name="connsiteY2" fmla="*/ 9373 h 84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5429" h="849208">
                <a:moveTo>
                  <a:pt x="600339" y="849208"/>
                </a:moveTo>
                <a:cubicBezTo>
                  <a:pt x="280822" y="554219"/>
                  <a:pt x="-38694" y="259230"/>
                  <a:pt x="3821" y="119258"/>
                </a:cubicBezTo>
                <a:cubicBezTo>
                  <a:pt x="46336" y="-20715"/>
                  <a:pt x="450882" y="-5671"/>
                  <a:pt x="855429" y="9373"/>
                </a:cubicBezTo>
              </a:path>
            </a:pathLst>
          </a:cu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9714056" y="4094508"/>
                <a:ext cx="1639744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/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056" y="4094508"/>
                <a:ext cx="1639744" cy="5250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9485843" y="5755228"/>
                <a:ext cx="2483372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𝑁𝑈𝐿𝐿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/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𝑁𝑈𝐿𝐿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5843" y="5755228"/>
                <a:ext cx="2483372" cy="5250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37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  <p:bldP spid="18" grpId="0" animBg="1"/>
      <p:bldP spid="19" grpId="0" animBg="1"/>
      <p:bldP spid="20" grpId="0"/>
      <p:bldP spid="21" grpId="0"/>
      <p:bldP spid="26" grpId="0" animBg="1"/>
      <p:bldP spid="27" grpId="0" animBg="1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IBM Model 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If we intersect IBM1 with a FST for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dirty="0" smtClean="0"/>
                  <a:t> we get something like: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43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1177902" y="4545841"/>
            <a:ext cx="525879" cy="525879"/>
            <a:chOff x="6745497" y="4091906"/>
            <a:chExt cx="525879" cy="525879"/>
          </a:xfrm>
        </p:grpSpPr>
        <p:sp>
          <p:nvSpPr>
            <p:cNvPr id="5" name="Oval 4"/>
            <p:cNvSpPr/>
            <p:nvPr/>
          </p:nvSpPr>
          <p:spPr>
            <a:xfrm>
              <a:off x="6745497" y="4091906"/>
              <a:ext cx="525879" cy="5258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792592" y="4139001"/>
              <a:ext cx="431691" cy="4316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Oval 7"/>
          <p:cNvSpPr/>
          <p:nvPr/>
        </p:nvSpPr>
        <p:spPr>
          <a:xfrm>
            <a:off x="4116179" y="4517399"/>
            <a:ext cx="525879" cy="5258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07926" y="4517399"/>
            <a:ext cx="525879" cy="5258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endCxn id="10" idx="2"/>
          </p:cNvCxnSpPr>
          <p:nvPr/>
        </p:nvCxnSpPr>
        <p:spPr>
          <a:xfrm flipV="1">
            <a:off x="326890" y="4780339"/>
            <a:ext cx="481036" cy="15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836587" y="3445419"/>
            <a:ext cx="3520436" cy="1067684"/>
          </a:xfrm>
          <a:custGeom>
            <a:avLst/>
            <a:gdLst>
              <a:gd name="connsiteX0" fmla="*/ 90450 w 4101357"/>
              <a:gd name="connsiteY0" fmla="*/ 1067684 h 1067684"/>
              <a:gd name="connsiteX1" fmla="*/ 459350 w 4101357"/>
              <a:gd name="connsiteY1" fmla="*/ 129737 h 1067684"/>
              <a:gd name="connsiteX2" fmla="*/ 3661712 w 4101357"/>
              <a:gd name="connsiteY2" fmla="*/ 106190 h 1067684"/>
              <a:gd name="connsiteX3" fmla="*/ 3991367 w 4101357"/>
              <a:gd name="connsiteY3" fmla="*/ 1048061 h 1067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1357" h="1067684">
                <a:moveTo>
                  <a:pt x="90450" y="1067684"/>
                </a:moveTo>
                <a:cubicBezTo>
                  <a:pt x="-22705" y="678835"/>
                  <a:pt x="-135860" y="289986"/>
                  <a:pt x="459350" y="129737"/>
                </a:cubicBezTo>
                <a:cubicBezTo>
                  <a:pt x="1054560" y="-30512"/>
                  <a:pt x="3073043" y="-46864"/>
                  <a:pt x="3661712" y="106190"/>
                </a:cubicBezTo>
                <a:cubicBezTo>
                  <a:pt x="4250381" y="259244"/>
                  <a:pt x="4120874" y="653652"/>
                  <a:pt x="3991367" y="1048061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877071" y="4073957"/>
            <a:ext cx="3520436" cy="439146"/>
          </a:xfrm>
          <a:custGeom>
            <a:avLst/>
            <a:gdLst>
              <a:gd name="connsiteX0" fmla="*/ 90450 w 4101357"/>
              <a:gd name="connsiteY0" fmla="*/ 1067684 h 1067684"/>
              <a:gd name="connsiteX1" fmla="*/ 459350 w 4101357"/>
              <a:gd name="connsiteY1" fmla="*/ 129737 h 1067684"/>
              <a:gd name="connsiteX2" fmla="*/ 3661712 w 4101357"/>
              <a:gd name="connsiteY2" fmla="*/ 106190 h 1067684"/>
              <a:gd name="connsiteX3" fmla="*/ 3991367 w 4101357"/>
              <a:gd name="connsiteY3" fmla="*/ 1048061 h 1067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1357" h="1067684">
                <a:moveTo>
                  <a:pt x="90450" y="1067684"/>
                </a:moveTo>
                <a:cubicBezTo>
                  <a:pt x="-22705" y="678835"/>
                  <a:pt x="-135860" y="289986"/>
                  <a:pt x="459350" y="129737"/>
                </a:cubicBezTo>
                <a:cubicBezTo>
                  <a:pt x="1054560" y="-30512"/>
                  <a:pt x="3073043" y="-46864"/>
                  <a:pt x="3661712" y="106190"/>
                </a:cubicBezTo>
                <a:cubicBezTo>
                  <a:pt x="4250381" y="259244"/>
                  <a:pt x="4120874" y="653652"/>
                  <a:pt x="3991367" y="1048061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flipV="1">
            <a:off x="899999" y="5043277"/>
            <a:ext cx="3520436" cy="444121"/>
          </a:xfrm>
          <a:custGeom>
            <a:avLst/>
            <a:gdLst>
              <a:gd name="connsiteX0" fmla="*/ 90450 w 4101357"/>
              <a:gd name="connsiteY0" fmla="*/ 1067684 h 1067684"/>
              <a:gd name="connsiteX1" fmla="*/ 459350 w 4101357"/>
              <a:gd name="connsiteY1" fmla="*/ 129737 h 1067684"/>
              <a:gd name="connsiteX2" fmla="*/ 3661712 w 4101357"/>
              <a:gd name="connsiteY2" fmla="*/ 106190 h 1067684"/>
              <a:gd name="connsiteX3" fmla="*/ 3991367 w 4101357"/>
              <a:gd name="connsiteY3" fmla="*/ 1048061 h 1067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1357" h="1067684">
                <a:moveTo>
                  <a:pt x="90450" y="1067684"/>
                </a:moveTo>
                <a:cubicBezTo>
                  <a:pt x="-22705" y="678835"/>
                  <a:pt x="-135860" y="289986"/>
                  <a:pt x="459350" y="129737"/>
                </a:cubicBezTo>
                <a:cubicBezTo>
                  <a:pt x="1054560" y="-30512"/>
                  <a:pt x="3073043" y="-46864"/>
                  <a:pt x="3661712" y="106190"/>
                </a:cubicBezTo>
                <a:cubicBezTo>
                  <a:pt x="4250381" y="259244"/>
                  <a:pt x="4120874" y="653652"/>
                  <a:pt x="3991367" y="1048061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flipV="1">
            <a:off x="899998" y="5043278"/>
            <a:ext cx="3520436" cy="985694"/>
          </a:xfrm>
          <a:custGeom>
            <a:avLst/>
            <a:gdLst>
              <a:gd name="connsiteX0" fmla="*/ 90450 w 4101357"/>
              <a:gd name="connsiteY0" fmla="*/ 1067684 h 1067684"/>
              <a:gd name="connsiteX1" fmla="*/ 459350 w 4101357"/>
              <a:gd name="connsiteY1" fmla="*/ 129737 h 1067684"/>
              <a:gd name="connsiteX2" fmla="*/ 3661712 w 4101357"/>
              <a:gd name="connsiteY2" fmla="*/ 106190 h 1067684"/>
              <a:gd name="connsiteX3" fmla="*/ 3991367 w 4101357"/>
              <a:gd name="connsiteY3" fmla="*/ 1048061 h 1067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1357" h="1067684">
                <a:moveTo>
                  <a:pt x="90450" y="1067684"/>
                </a:moveTo>
                <a:cubicBezTo>
                  <a:pt x="-22705" y="678835"/>
                  <a:pt x="-135860" y="289986"/>
                  <a:pt x="459350" y="129737"/>
                </a:cubicBezTo>
                <a:cubicBezTo>
                  <a:pt x="1054560" y="-30512"/>
                  <a:pt x="3073043" y="-46864"/>
                  <a:pt x="3661712" y="106190"/>
                </a:cubicBezTo>
                <a:cubicBezTo>
                  <a:pt x="4250381" y="259244"/>
                  <a:pt x="4120874" y="653652"/>
                  <a:pt x="3991367" y="1048061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682539" y="4517399"/>
            <a:ext cx="525879" cy="5258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4402672" y="3442238"/>
            <a:ext cx="3520436" cy="1067684"/>
          </a:xfrm>
          <a:custGeom>
            <a:avLst/>
            <a:gdLst>
              <a:gd name="connsiteX0" fmla="*/ 90450 w 4101357"/>
              <a:gd name="connsiteY0" fmla="*/ 1067684 h 1067684"/>
              <a:gd name="connsiteX1" fmla="*/ 459350 w 4101357"/>
              <a:gd name="connsiteY1" fmla="*/ 129737 h 1067684"/>
              <a:gd name="connsiteX2" fmla="*/ 3661712 w 4101357"/>
              <a:gd name="connsiteY2" fmla="*/ 106190 h 1067684"/>
              <a:gd name="connsiteX3" fmla="*/ 3991367 w 4101357"/>
              <a:gd name="connsiteY3" fmla="*/ 1048061 h 1067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1357" h="1067684">
                <a:moveTo>
                  <a:pt x="90450" y="1067684"/>
                </a:moveTo>
                <a:cubicBezTo>
                  <a:pt x="-22705" y="678835"/>
                  <a:pt x="-135860" y="289986"/>
                  <a:pt x="459350" y="129737"/>
                </a:cubicBezTo>
                <a:cubicBezTo>
                  <a:pt x="1054560" y="-30512"/>
                  <a:pt x="3073043" y="-46864"/>
                  <a:pt x="3661712" y="106190"/>
                </a:cubicBezTo>
                <a:cubicBezTo>
                  <a:pt x="4250381" y="259244"/>
                  <a:pt x="4120874" y="653652"/>
                  <a:pt x="3991367" y="1048061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4443156" y="4070776"/>
            <a:ext cx="3520436" cy="439146"/>
          </a:xfrm>
          <a:custGeom>
            <a:avLst/>
            <a:gdLst>
              <a:gd name="connsiteX0" fmla="*/ 90450 w 4101357"/>
              <a:gd name="connsiteY0" fmla="*/ 1067684 h 1067684"/>
              <a:gd name="connsiteX1" fmla="*/ 459350 w 4101357"/>
              <a:gd name="connsiteY1" fmla="*/ 129737 h 1067684"/>
              <a:gd name="connsiteX2" fmla="*/ 3661712 w 4101357"/>
              <a:gd name="connsiteY2" fmla="*/ 106190 h 1067684"/>
              <a:gd name="connsiteX3" fmla="*/ 3991367 w 4101357"/>
              <a:gd name="connsiteY3" fmla="*/ 1048061 h 1067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1357" h="1067684">
                <a:moveTo>
                  <a:pt x="90450" y="1067684"/>
                </a:moveTo>
                <a:cubicBezTo>
                  <a:pt x="-22705" y="678835"/>
                  <a:pt x="-135860" y="289986"/>
                  <a:pt x="459350" y="129737"/>
                </a:cubicBezTo>
                <a:cubicBezTo>
                  <a:pt x="1054560" y="-30512"/>
                  <a:pt x="3073043" y="-46864"/>
                  <a:pt x="3661712" y="106190"/>
                </a:cubicBezTo>
                <a:cubicBezTo>
                  <a:pt x="4250381" y="259244"/>
                  <a:pt x="4120874" y="653652"/>
                  <a:pt x="3991367" y="1048061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 flipV="1">
            <a:off x="4466084" y="5040096"/>
            <a:ext cx="3520436" cy="444121"/>
          </a:xfrm>
          <a:custGeom>
            <a:avLst/>
            <a:gdLst>
              <a:gd name="connsiteX0" fmla="*/ 90450 w 4101357"/>
              <a:gd name="connsiteY0" fmla="*/ 1067684 h 1067684"/>
              <a:gd name="connsiteX1" fmla="*/ 459350 w 4101357"/>
              <a:gd name="connsiteY1" fmla="*/ 129737 h 1067684"/>
              <a:gd name="connsiteX2" fmla="*/ 3661712 w 4101357"/>
              <a:gd name="connsiteY2" fmla="*/ 106190 h 1067684"/>
              <a:gd name="connsiteX3" fmla="*/ 3991367 w 4101357"/>
              <a:gd name="connsiteY3" fmla="*/ 1048061 h 1067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1357" h="1067684">
                <a:moveTo>
                  <a:pt x="90450" y="1067684"/>
                </a:moveTo>
                <a:cubicBezTo>
                  <a:pt x="-22705" y="678835"/>
                  <a:pt x="-135860" y="289986"/>
                  <a:pt x="459350" y="129737"/>
                </a:cubicBezTo>
                <a:cubicBezTo>
                  <a:pt x="1054560" y="-30512"/>
                  <a:pt x="3073043" y="-46864"/>
                  <a:pt x="3661712" y="106190"/>
                </a:cubicBezTo>
                <a:cubicBezTo>
                  <a:pt x="4250381" y="259244"/>
                  <a:pt x="4120874" y="653652"/>
                  <a:pt x="3991367" y="1048061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 flipV="1">
            <a:off x="4466083" y="5040097"/>
            <a:ext cx="3520436" cy="985694"/>
          </a:xfrm>
          <a:custGeom>
            <a:avLst/>
            <a:gdLst>
              <a:gd name="connsiteX0" fmla="*/ 90450 w 4101357"/>
              <a:gd name="connsiteY0" fmla="*/ 1067684 h 1067684"/>
              <a:gd name="connsiteX1" fmla="*/ 459350 w 4101357"/>
              <a:gd name="connsiteY1" fmla="*/ 129737 h 1067684"/>
              <a:gd name="connsiteX2" fmla="*/ 3661712 w 4101357"/>
              <a:gd name="connsiteY2" fmla="*/ 106190 h 1067684"/>
              <a:gd name="connsiteX3" fmla="*/ 3991367 w 4101357"/>
              <a:gd name="connsiteY3" fmla="*/ 1048061 h 1067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1357" h="1067684">
                <a:moveTo>
                  <a:pt x="90450" y="1067684"/>
                </a:moveTo>
                <a:cubicBezTo>
                  <a:pt x="-22705" y="678835"/>
                  <a:pt x="-135860" y="289986"/>
                  <a:pt x="459350" y="129737"/>
                </a:cubicBezTo>
                <a:cubicBezTo>
                  <a:pt x="1054560" y="-30512"/>
                  <a:pt x="3073043" y="-46864"/>
                  <a:pt x="3661712" y="106190"/>
                </a:cubicBezTo>
                <a:cubicBezTo>
                  <a:pt x="4250381" y="259244"/>
                  <a:pt x="4120874" y="653652"/>
                  <a:pt x="3991367" y="1048061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7947276" y="3473861"/>
            <a:ext cx="3520436" cy="1067684"/>
          </a:xfrm>
          <a:custGeom>
            <a:avLst/>
            <a:gdLst>
              <a:gd name="connsiteX0" fmla="*/ 90450 w 4101357"/>
              <a:gd name="connsiteY0" fmla="*/ 1067684 h 1067684"/>
              <a:gd name="connsiteX1" fmla="*/ 459350 w 4101357"/>
              <a:gd name="connsiteY1" fmla="*/ 129737 h 1067684"/>
              <a:gd name="connsiteX2" fmla="*/ 3661712 w 4101357"/>
              <a:gd name="connsiteY2" fmla="*/ 106190 h 1067684"/>
              <a:gd name="connsiteX3" fmla="*/ 3991367 w 4101357"/>
              <a:gd name="connsiteY3" fmla="*/ 1048061 h 1067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1357" h="1067684">
                <a:moveTo>
                  <a:pt x="90450" y="1067684"/>
                </a:moveTo>
                <a:cubicBezTo>
                  <a:pt x="-22705" y="678835"/>
                  <a:pt x="-135860" y="289986"/>
                  <a:pt x="459350" y="129737"/>
                </a:cubicBezTo>
                <a:cubicBezTo>
                  <a:pt x="1054560" y="-30512"/>
                  <a:pt x="3073043" y="-46864"/>
                  <a:pt x="3661712" y="106190"/>
                </a:cubicBezTo>
                <a:cubicBezTo>
                  <a:pt x="4250381" y="259244"/>
                  <a:pt x="4120874" y="653652"/>
                  <a:pt x="3991367" y="1048061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7987760" y="4102399"/>
            <a:ext cx="3520436" cy="439146"/>
          </a:xfrm>
          <a:custGeom>
            <a:avLst/>
            <a:gdLst>
              <a:gd name="connsiteX0" fmla="*/ 90450 w 4101357"/>
              <a:gd name="connsiteY0" fmla="*/ 1067684 h 1067684"/>
              <a:gd name="connsiteX1" fmla="*/ 459350 w 4101357"/>
              <a:gd name="connsiteY1" fmla="*/ 129737 h 1067684"/>
              <a:gd name="connsiteX2" fmla="*/ 3661712 w 4101357"/>
              <a:gd name="connsiteY2" fmla="*/ 106190 h 1067684"/>
              <a:gd name="connsiteX3" fmla="*/ 3991367 w 4101357"/>
              <a:gd name="connsiteY3" fmla="*/ 1048061 h 1067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1357" h="1067684">
                <a:moveTo>
                  <a:pt x="90450" y="1067684"/>
                </a:moveTo>
                <a:cubicBezTo>
                  <a:pt x="-22705" y="678835"/>
                  <a:pt x="-135860" y="289986"/>
                  <a:pt x="459350" y="129737"/>
                </a:cubicBezTo>
                <a:cubicBezTo>
                  <a:pt x="1054560" y="-30512"/>
                  <a:pt x="3073043" y="-46864"/>
                  <a:pt x="3661712" y="106190"/>
                </a:cubicBezTo>
                <a:cubicBezTo>
                  <a:pt x="4250381" y="259244"/>
                  <a:pt x="4120874" y="653652"/>
                  <a:pt x="3991367" y="1048061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 flipV="1">
            <a:off x="8010688" y="5071719"/>
            <a:ext cx="3520436" cy="444121"/>
          </a:xfrm>
          <a:custGeom>
            <a:avLst/>
            <a:gdLst>
              <a:gd name="connsiteX0" fmla="*/ 90450 w 4101357"/>
              <a:gd name="connsiteY0" fmla="*/ 1067684 h 1067684"/>
              <a:gd name="connsiteX1" fmla="*/ 459350 w 4101357"/>
              <a:gd name="connsiteY1" fmla="*/ 129737 h 1067684"/>
              <a:gd name="connsiteX2" fmla="*/ 3661712 w 4101357"/>
              <a:gd name="connsiteY2" fmla="*/ 106190 h 1067684"/>
              <a:gd name="connsiteX3" fmla="*/ 3991367 w 4101357"/>
              <a:gd name="connsiteY3" fmla="*/ 1048061 h 1067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1357" h="1067684">
                <a:moveTo>
                  <a:pt x="90450" y="1067684"/>
                </a:moveTo>
                <a:cubicBezTo>
                  <a:pt x="-22705" y="678835"/>
                  <a:pt x="-135860" y="289986"/>
                  <a:pt x="459350" y="129737"/>
                </a:cubicBezTo>
                <a:cubicBezTo>
                  <a:pt x="1054560" y="-30512"/>
                  <a:pt x="3073043" y="-46864"/>
                  <a:pt x="3661712" y="106190"/>
                </a:cubicBezTo>
                <a:cubicBezTo>
                  <a:pt x="4250381" y="259244"/>
                  <a:pt x="4120874" y="653652"/>
                  <a:pt x="3991367" y="1048061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 flipV="1">
            <a:off x="8010687" y="5071720"/>
            <a:ext cx="3520436" cy="985694"/>
          </a:xfrm>
          <a:custGeom>
            <a:avLst/>
            <a:gdLst>
              <a:gd name="connsiteX0" fmla="*/ 90450 w 4101357"/>
              <a:gd name="connsiteY0" fmla="*/ 1067684 h 1067684"/>
              <a:gd name="connsiteX1" fmla="*/ 459350 w 4101357"/>
              <a:gd name="connsiteY1" fmla="*/ 129737 h 1067684"/>
              <a:gd name="connsiteX2" fmla="*/ 3661712 w 4101357"/>
              <a:gd name="connsiteY2" fmla="*/ 106190 h 1067684"/>
              <a:gd name="connsiteX3" fmla="*/ 3991367 w 4101357"/>
              <a:gd name="connsiteY3" fmla="*/ 1048061 h 1067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1357" h="1067684">
                <a:moveTo>
                  <a:pt x="90450" y="1067684"/>
                </a:moveTo>
                <a:cubicBezTo>
                  <a:pt x="-22705" y="678835"/>
                  <a:pt x="-135860" y="289986"/>
                  <a:pt x="459350" y="129737"/>
                </a:cubicBezTo>
                <a:cubicBezTo>
                  <a:pt x="1054560" y="-30512"/>
                  <a:pt x="3073043" y="-46864"/>
                  <a:pt x="3661712" y="106190"/>
                </a:cubicBezTo>
                <a:cubicBezTo>
                  <a:pt x="4250381" y="259244"/>
                  <a:pt x="4120874" y="653652"/>
                  <a:pt x="3991367" y="1048061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1110379" y="2919017"/>
                <a:ext cx="2904770" cy="466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𝑔𝑎𝑟𝑐𝑖𝑎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/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𝑔𝑎𝑟𝑐𝑖𝑎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𝑔𝑎𝑟𝑐𝑖𝑎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379" y="2919017"/>
                <a:ext cx="2904770" cy="4667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1239591" y="3532759"/>
                <a:ext cx="2645019" cy="466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𝑔𝑎𝑟𝑐𝑖𝑎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/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𝑔𝑎𝑟𝑐𝑖𝑎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91" y="3532759"/>
                <a:ext cx="2645019" cy="4667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1062333" y="4944848"/>
                <a:ext cx="3258264" cy="466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𝑔𝑎𝑟𝑐𝑖𝑎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/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𝑔𝑎𝑟𝑐𝑖𝑎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𝑎𝑠𝑠𝑜𝑐𝑖𝑎𝑡𝑒𝑠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333" y="4944848"/>
                <a:ext cx="3258264" cy="4667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1235783" y="5484217"/>
                <a:ext cx="2803011" cy="466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𝑔𝑎𝑟𝑐𝑖𝑎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/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𝑔𝑎𝑟𝑐𝑖𝑎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𝑁𝑈𝐿𝐿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783" y="5484217"/>
                <a:ext cx="2803011" cy="4667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4750989" y="2928672"/>
                <a:ext cx="1911164" cy="466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/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𝑔𝑎𝑟𝑐𝑖𝑎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989" y="2928672"/>
                <a:ext cx="1911164" cy="4667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6779093" y="160753"/>
            <a:ext cx="2148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g</a:t>
            </a:r>
            <a:r>
              <a:rPr lang="en-US" dirty="0" err="1" smtClean="0">
                <a:solidFill>
                  <a:srgbClr val="7030A0"/>
                </a:solidFill>
              </a:rPr>
              <a:t>arcia</a:t>
            </a:r>
            <a:r>
              <a:rPr lang="en-US" dirty="0" smtClean="0">
                <a:solidFill>
                  <a:srgbClr val="7030A0"/>
                </a:solidFill>
              </a:rPr>
              <a:t> and associates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79093" y="894124"/>
            <a:ext cx="186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g</a:t>
            </a:r>
            <a:r>
              <a:rPr lang="en-US" dirty="0" err="1" smtClean="0">
                <a:solidFill>
                  <a:schemeClr val="accent2"/>
                </a:solidFill>
              </a:rPr>
              <a:t>arcia</a:t>
            </a:r>
            <a:r>
              <a:rPr lang="en-US" dirty="0" smtClean="0">
                <a:solidFill>
                  <a:schemeClr val="accent2"/>
                </a:solidFill>
              </a:rPr>
              <a:t> y </a:t>
            </a:r>
            <a:r>
              <a:rPr lang="en-US" dirty="0" err="1" smtClean="0">
                <a:solidFill>
                  <a:schemeClr val="accent2"/>
                </a:solidFill>
              </a:rPr>
              <a:t>asociados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7195086" y="478635"/>
            <a:ext cx="0" cy="4552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7516892" y="528426"/>
            <a:ext cx="121659" cy="4407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8082015" y="528426"/>
            <a:ext cx="113809" cy="3596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4919087" y="3562635"/>
                <a:ext cx="1651413" cy="466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/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087" y="3562635"/>
                <a:ext cx="1651413" cy="4667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4921077" y="4905094"/>
                <a:ext cx="2264659" cy="466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/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𝑎𝑠𝑠𝑜𝑐𝑖𝑎𝑡𝑒𝑠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077" y="4905094"/>
                <a:ext cx="2264659" cy="4667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5014396" y="5504834"/>
                <a:ext cx="1809405" cy="466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/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𝑁𝑈𝐿𝐿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396" y="5504834"/>
                <a:ext cx="1809405" cy="4667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8100788" y="5450136"/>
                <a:ext cx="3407408" cy="466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𝑎𝑠𝑜𝑐𝑖𝑎𝑑𝑜𝑠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/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𝑎𝑠𝑜𝑐𝑖𝑎𝑑𝑜𝑠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𝑁𝑈𝐿𝐿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788" y="5450136"/>
                <a:ext cx="3407408" cy="4667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8039589" y="3632579"/>
                <a:ext cx="3249416" cy="466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𝑎𝑠𝑜𝑐𝑖𝑎𝑑𝑜𝑠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/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𝑎𝑠𝑜𝑐𝑖𝑎𝑑𝑜𝑠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589" y="3632579"/>
                <a:ext cx="3249416" cy="4667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8039453" y="5010426"/>
                <a:ext cx="3862660" cy="466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𝑎𝑠𝑜𝑐𝑖𝑎𝑑𝑜𝑠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/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𝑎𝑠𝑜𝑐𝑖𝑎𝑑𝑜𝑠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𝑎𝑠𝑠𝑜𝑐𝑖𝑎𝑡𝑒𝑠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453" y="5010426"/>
                <a:ext cx="3862660" cy="4667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8138919" y="2946379"/>
                <a:ext cx="3509166" cy="466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𝑎𝑠𝑜𝑐𝑖𝑎𝑑𝑜𝑠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/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𝑎𝑠𝑜𝑐𝑖𝑎𝑑𝑜𝑠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𝑔𝑎𝑟𝑐𝑖𝑎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919" y="2946379"/>
                <a:ext cx="3509166" cy="4667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47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4" grpId="0" animBg="1"/>
      <p:bldP spid="16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3" grpId="0"/>
      <p:bldP spid="34" grpId="0"/>
      <p:bldP spid="42" grpId="0"/>
      <p:bldP spid="48" grpId="0"/>
      <p:bldP spid="49" grpId="0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IBM1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9509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dirty="0" smtClean="0"/>
                  <a:t> using EM:</a:t>
                </a:r>
              </a:p>
              <a:p>
                <a:pPr lvl="1"/>
                <a:r>
                  <a:rPr lang="en-US" dirty="0" smtClean="0"/>
                  <a:t>Initialization:</a:t>
                </a:r>
              </a:p>
              <a:p>
                <a:pPr lvl="2"/>
                <a:r>
                  <a:rPr lang="en-US" dirty="0" smtClean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dirty="0" smtClean="0"/>
                  <a:t> to uniform: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 smtClean="0"/>
                  <a:t> is the Spanish vocab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is any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English</a:t>
                </a:r>
                <a:r>
                  <a:rPr lang="en-US" dirty="0" smtClean="0"/>
                  <a:t> word or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NULL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 smtClean="0"/>
                  <a:t>E-step:</a:t>
                </a:r>
              </a:p>
              <a:p>
                <a:pPr lvl="2"/>
                <a:r>
                  <a:rPr lang="en-US" dirty="0" smtClean="0"/>
                  <a:t>Use the forward-backward algorithms to calculate expected </a:t>
                </a:r>
                <a:r>
                  <a:rPr lang="en-US" dirty="0" err="1" smtClean="0"/>
                  <a:t>num</a:t>
                </a:r>
                <a:r>
                  <a:rPr lang="en-US" dirty="0" smtClean="0"/>
                  <a:t> of times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is translated into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 smtClean="0"/>
              </a:p>
              <a:p>
                <a:pPr lvl="3"/>
                <a:r>
                  <a:rPr lang="en-US" dirty="0" smtClean="0"/>
                  <a:t>True EM is easy here b/c every path goes through every state!</a:t>
                </a:r>
              </a:p>
              <a:p>
                <a:pPr lvl="3"/>
                <a:r>
                  <a:rPr lang="en-US" dirty="0" smtClean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, the transition that generates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competes with transitions generating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from every other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English</a:t>
                </a:r>
                <a:r>
                  <a:rPr lang="en-US" dirty="0" smtClean="0"/>
                  <a:t> word (including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NULL</a:t>
                </a:r>
                <a:r>
                  <a:rPr lang="en-US" dirty="0" smtClean="0"/>
                  <a:t>)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𝑁𝑈𝐿𝐿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914400" lvl="2" indent="0">
                  <a:buNone/>
                </a:pPr>
                <a:endParaRPr lang="en-US" dirty="0" smtClean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𝑁𝑈𝐿𝐿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𝑁𝑈𝐿𝐿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𝑁𝑈𝐿𝐿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𝑁𝑈𝐿𝐿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M-step: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𝑁𝑈𝐿𝐿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95093"/>
              </a:xfrm>
              <a:blipFill>
                <a:blip r:embed="rId2"/>
                <a:stretch>
                  <a:fillRect l="-812" t="-2805" b="-10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552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Order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IBM1 doesn’t care about word order</a:t>
                </a:r>
              </a:p>
              <a:p>
                <a:pPr lvl="1"/>
                <a:r>
                  <a:rPr lang="en-US" dirty="0" smtClean="0"/>
                  <a:t>That matters in translation!</a:t>
                </a:r>
              </a:p>
              <a:p>
                <a:pPr lvl="1"/>
                <a:r>
                  <a:rPr lang="en-US" dirty="0" smtClean="0"/>
                  <a:t>For example, if a Spanish word is generated from an English word</a:t>
                </a:r>
              </a:p>
              <a:p>
                <a:pPr lvl="2"/>
                <a:r>
                  <a:rPr lang="en-US" dirty="0" smtClean="0"/>
                  <a:t>The next Spanish word is probably translated from the next English word</a:t>
                </a:r>
              </a:p>
              <a:p>
                <a:pPr lvl="1"/>
                <a:r>
                  <a:rPr lang="en-US" dirty="0" smtClean="0"/>
                  <a:t>How to capture dependencies between alignment?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Make current alignment depend on the previous alignment!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depends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54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542</Words>
  <Application>Microsoft Office PowerPoint</Application>
  <PresentationFormat>Widescreen</PresentationFormat>
  <Paragraphs>169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Machine Translation II</vt:lpstr>
      <vt:lpstr>Parallel Data</vt:lpstr>
      <vt:lpstr>Word Alignment</vt:lpstr>
      <vt:lpstr>Word Alignment</vt:lpstr>
      <vt:lpstr>IBM Model 1</vt:lpstr>
      <vt:lpstr>IBM Model 1</vt:lpstr>
      <vt:lpstr>IBM Model 1</vt:lpstr>
      <vt:lpstr>Training IBM1</vt:lpstr>
      <vt:lpstr>Word Order</vt:lpstr>
      <vt:lpstr>Word Order</vt:lpstr>
      <vt:lpstr>Word Order and Alignment</vt:lpstr>
      <vt:lpstr>Word Order and Alignment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Translation II</dc:title>
  <dc:creator>andrew</dc:creator>
  <cp:lastModifiedBy>andrew</cp:lastModifiedBy>
  <cp:revision>24</cp:revision>
  <dcterms:created xsi:type="dcterms:W3CDTF">2024-09-22T22:04:12Z</dcterms:created>
  <dcterms:modified xsi:type="dcterms:W3CDTF">2024-09-22T23:40:59Z</dcterms:modified>
</cp:coreProperties>
</file>