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2E00-4BAA-448F-B0BF-F0DCDC07315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1BFC-3DAE-4778-A05D-511D4ADF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505: What is Natural Language Processing?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“natural language”?</a:t>
            </a:r>
          </a:p>
          <a:p>
            <a:pPr lvl="1"/>
            <a:r>
              <a:rPr lang="en-US" dirty="0" smtClean="0"/>
              <a:t>Human languages!</a:t>
            </a:r>
          </a:p>
          <a:p>
            <a:pPr lvl="2"/>
            <a:r>
              <a:rPr lang="en-US" dirty="0" smtClean="0"/>
              <a:t>More specifically, languages that humans use to communicate (to other humans)</a:t>
            </a:r>
          </a:p>
          <a:p>
            <a:pPr lvl="2"/>
            <a:r>
              <a:rPr lang="en-US" dirty="0" smtClean="0"/>
              <a:t>This does not include programming languages, formal languages, etc.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So, what is NLP?</a:t>
            </a:r>
          </a:p>
          <a:p>
            <a:pPr lvl="1"/>
            <a:r>
              <a:rPr lang="en-US" dirty="0" smtClean="0"/>
              <a:t>Making computers do various things with natural language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Language translation</a:t>
            </a:r>
          </a:p>
          <a:p>
            <a:pPr lvl="2"/>
            <a:r>
              <a:rPr lang="en-US" dirty="0" smtClean="0"/>
              <a:t>Human-machine interfaces</a:t>
            </a:r>
          </a:p>
          <a:p>
            <a:pPr lvl="2"/>
            <a:r>
              <a:rPr lang="en-US" dirty="0" smtClean="0"/>
              <a:t>Knowledge digestion/analysis (specifically at scale)</a:t>
            </a:r>
          </a:p>
          <a:p>
            <a:pPr lvl="2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&amp; Computing are tightly coupled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NLP is actually the oldest task in computing</a:t>
            </a:r>
          </a:p>
          <a:p>
            <a:pPr lvl="1"/>
            <a:r>
              <a:rPr lang="en-US" dirty="0" smtClean="0"/>
              <a:t>WWII</a:t>
            </a:r>
          </a:p>
          <a:p>
            <a:pPr lvl="2"/>
            <a:r>
              <a:rPr lang="en-US" dirty="0" smtClean="0"/>
              <a:t>Alan </a:t>
            </a:r>
            <a:r>
              <a:rPr lang="en-US" dirty="0" smtClean="0"/>
              <a:t>Turing </a:t>
            </a:r>
            <a:r>
              <a:rPr lang="en-US" dirty="0" smtClean="0"/>
              <a:t>broke enigma: German -&gt; English</a:t>
            </a:r>
          </a:p>
          <a:p>
            <a:pPr lvl="1"/>
            <a:r>
              <a:rPr lang="en-US" dirty="0" smtClean="0"/>
              <a:t>Cold War</a:t>
            </a:r>
          </a:p>
          <a:p>
            <a:pPr lvl="2"/>
            <a:r>
              <a:rPr lang="en-US" dirty="0" smtClean="0"/>
              <a:t>US </a:t>
            </a:r>
            <a:r>
              <a:rPr lang="en-US" dirty="0" err="1" smtClean="0"/>
              <a:t>govt</a:t>
            </a:r>
            <a:r>
              <a:rPr lang="en-US" dirty="0" smtClean="0"/>
              <a:t> funded lots of Russian -&gt; English research</a:t>
            </a:r>
          </a:p>
          <a:p>
            <a:endParaRPr lang="en-US" dirty="0" smtClean="0"/>
          </a:p>
          <a:p>
            <a:r>
              <a:rPr lang="en-US" dirty="0" smtClean="0"/>
              <a:t>NLP is typically at the forefront of computing</a:t>
            </a:r>
          </a:p>
          <a:p>
            <a:pPr lvl="1"/>
            <a:r>
              <a:rPr lang="en-US" dirty="0" smtClean="0"/>
              <a:t>Turing test</a:t>
            </a:r>
          </a:p>
          <a:p>
            <a:pPr lvl="1"/>
            <a:r>
              <a:rPr lang="en-US" dirty="0" err="1" smtClean="0"/>
              <a:t>ChatGPT</a:t>
            </a:r>
            <a:r>
              <a:rPr lang="en-US" dirty="0" smtClean="0"/>
              <a:t> &amp; LLMs</a:t>
            </a:r>
          </a:p>
          <a:p>
            <a:pPr lvl="1"/>
            <a:r>
              <a:rPr lang="en-US" dirty="0" smtClean="0"/>
              <a:t>Dali</a:t>
            </a:r>
          </a:p>
          <a:p>
            <a:pPr lvl="1"/>
            <a:r>
              <a:rPr lang="en-US" dirty="0" err="1" smtClean="0"/>
              <a:t>Imagegen</a:t>
            </a:r>
            <a:endParaRPr lang="en-US" dirty="0" smtClean="0"/>
          </a:p>
          <a:p>
            <a:pPr lvl="1"/>
            <a:r>
              <a:rPr lang="en-US" dirty="0" smtClean="0"/>
              <a:t>Automatic </a:t>
            </a:r>
            <a:r>
              <a:rPr lang="en-US" dirty="0" err="1" smtClean="0"/>
              <a:t>img</a:t>
            </a:r>
            <a:r>
              <a:rPr lang="en-US" dirty="0" smtClean="0"/>
              <a:t> captioning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  <p:pic>
        <p:nvPicPr>
          <p:cNvPr id="1026" name="Picture 2" descr="How Designers Recreated Alan Turing's Code-Breaking Computer for Imitation  Game | W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06" y="3555722"/>
            <a:ext cx="4336001" cy="22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analysis of the Enigm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282" y="176736"/>
            <a:ext cx="2270125" cy="302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NLP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842"/>
          </a:xfrm>
        </p:spPr>
        <p:txBody>
          <a:bodyPr/>
          <a:lstStyle/>
          <a:p>
            <a:r>
              <a:rPr lang="en-US" dirty="0" smtClean="0"/>
              <a:t>Two main historical phases of NLP</a:t>
            </a:r>
          </a:p>
          <a:p>
            <a:pPr lvl="1"/>
            <a:r>
              <a:rPr lang="en-US" dirty="0" smtClean="0"/>
              <a:t>Early NLP (1950s -&gt; 1990s) was dominated by </a:t>
            </a:r>
            <a:r>
              <a:rPr lang="en-US" dirty="0" smtClean="0">
                <a:solidFill>
                  <a:srgbClr val="FF0000"/>
                </a:solidFill>
              </a:rPr>
              <a:t>linguistics</a:t>
            </a:r>
          </a:p>
          <a:p>
            <a:pPr lvl="2"/>
            <a:r>
              <a:rPr lang="en-US" dirty="0" smtClean="0"/>
              <a:t>Scientific study of language</a:t>
            </a:r>
          </a:p>
          <a:p>
            <a:pPr lvl="2"/>
            <a:r>
              <a:rPr lang="en-US" dirty="0" smtClean="0"/>
              <a:t>Computational linguistics = using computational methods to study language</a:t>
            </a:r>
          </a:p>
          <a:p>
            <a:pPr lvl="2"/>
            <a:r>
              <a:rPr lang="en-US" dirty="0" smtClean="0"/>
              <a:t>The big idea:</a:t>
            </a:r>
          </a:p>
          <a:p>
            <a:pPr lvl="3"/>
            <a:r>
              <a:rPr lang="en-US" dirty="0" smtClean="0"/>
              <a:t>If we can understand the theory of language, we can programs to imitate it!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Natural languages are </a:t>
            </a:r>
            <a:r>
              <a:rPr lang="en-US" dirty="0" smtClean="0">
                <a:solidFill>
                  <a:srgbClr val="FF0000"/>
                </a:solidFill>
              </a:rPr>
              <a:t>hard</a:t>
            </a:r>
          </a:p>
          <a:p>
            <a:pPr lvl="2"/>
            <a:r>
              <a:rPr lang="en-US" dirty="0" smtClean="0"/>
              <a:t>Much more difficult than formal/computer languages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Rules in natural language exist, but mostly unobserved</a:t>
            </a:r>
          </a:p>
          <a:p>
            <a:pPr lvl="2"/>
            <a:r>
              <a:rPr lang="en-US" dirty="0" smtClean="0"/>
              <a:t>Theory of language (linguistics) should differentiate</a:t>
            </a:r>
          </a:p>
          <a:p>
            <a:pPr lvl="2"/>
            <a:r>
              <a:rPr lang="en-US" dirty="0" smtClean="0"/>
              <a:t>Computational linguistics -&gt; algorithm for differentiation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66" y="180459"/>
            <a:ext cx="336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Andrew asked when who arrived?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9263" y="180459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did Andrew ask when arrived?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C99B6F-59F9-A173-9C95-42A82DAA6523}"/>
              </a:ext>
            </a:extLst>
          </p:cNvPr>
          <p:cNvGrpSpPr/>
          <p:nvPr/>
        </p:nvGrpSpPr>
        <p:grpSpPr>
          <a:xfrm>
            <a:off x="6295460" y="549791"/>
            <a:ext cx="298808" cy="369332"/>
            <a:chOff x="5143195" y="-161870"/>
            <a:chExt cx="542953" cy="8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94BEC0-724E-0FBD-23B1-ACE7353D924B}"/>
                </a:ext>
              </a:extLst>
            </p:cNvPr>
            <p:cNvSpPr/>
            <p:nvPr/>
          </p:nvSpPr>
          <p:spPr>
            <a:xfrm rot="2359461">
              <a:off x="5143195" y="348321"/>
              <a:ext cx="357051" cy="1225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8B697-D30D-F254-6B39-93DB8233892F}"/>
                </a:ext>
              </a:extLst>
            </p:cNvPr>
            <p:cNvSpPr/>
            <p:nvPr/>
          </p:nvSpPr>
          <p:spPr>
            <a:xfrm rot="7821428">
              <a:off x="5217624" y="184099"/>
              <a:ext cx="814493" cy="1225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A38471-AB72-AD46-506E-08280036FE35}"/>
              </a:ext>
            </a:extLst>
          </p:cNvPr>
          <p:cNvGrpSpPr/>
          <p:nvPr/>
        </p:nvGrpSpPr>
        <p:grpSpPr>
          <a:xfrm>
            <a:off x="10342727" y="786063"/>
            <a:ext cx="283030" cy="45719"/>
            <a:chOff x="6033531" y="365126"/>
            <a:chExt cx="519670" cy="132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AD69F6-2ACA-30D0-4AAE-011097F2F1E2}"/>
                </a:ext>
              </a:extLst>
            </p:cNvPr>
            <p:cNvSpPr/>
            <p:nvPr/>
          </p:nvSpPr>
          <p:spPr>
            <a:xfrm rot="2693191">
              <a:off x="6035041" y="365126"/>
              <a:ext cx="518160" cy="1312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6F628B-B9DE-652E-9883-78C97808BEFC}"/>
                </a:ext>
              </a:extLst>
            </p:cNvPr>
            <p:cNvSpPr/>
            <p:nvPr/>
          </p:nvSpPr>
          <p:spPr>
            <a:xfrm rot="18945240">
              <a:off x="6033531" y="366676"/>
              <a:ext cx="518160" cy="1312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2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NLP is dominated by “learning” algorithms</a:t>
            </a:r>
          </a:p>
          <a:p>
            <a:pPr lvl="1"/>
            <a:r>
              <a:rPr lang="en-US" dirty="0" smtClean="0"/>
              <a:t>Rather than simulate human use of language</a:t>
            </a:r>
          </a:p>
          <a:p>
            <a:pPr lvl="1"/>
            <a:r>
              <a:rPr lang="en-US" dirty="0" smtClean="0"/>
              <a:t>Simulate learning language (from data)</a:t>
            </a:r>
          </a:p>
          <a:p>
            <a:pPr lvl="1"/>
            <a:r>
              <a:rPr lang="en-US" dirty="0" smtClean="0"/>
              <a:t>Let the computer learn the rules directly rather than program them by hand</a:t>
            </a:r>
          </a:p>
          <a:p>
            <a:endParaRPr lang="en-US" dirty="0" smtClean="0"/>
          </a:p>
          <a:p>
            <a:r>
              <a:rPr lang="en-US" dirty="0" smtClean="0"/>
              <a:t>Linguistics is interested in mental structures/representations</a:t>
            </a:r>
          </a:p>
          <a:p>
            <a:pPr lvl="1"/>
            <a:r>
              <a:rPr lang="en-US" dirty="0" smtClean="0"/>
              <a:t>Structures/representations not directly observable</a:t>
            </a:r>
          </a:p>
          <a:p>
            <a:endParaRPr lang="en-US" dirty="0" smtClean="0"/>
          </a:p>
          <a:p>
            <a:r>
              <a:rPr lang="en-US" dirty="0" smtClean="0"/>
              <a:t>Statistics interested in observed quantities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.4 Syntax – Psychology of Langu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44" y="0"/>
            <a:ext cx="31406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attempts to fuse linguistics and statistics (learning)</a:t>
            </a:r>
          </a:p>
          <a:p>
            <a:pPr lvl="1"/>
            <a:r>
              <a:rPr lang="en-US" dirty="0" smtClean="0"/>
              <a:t>Build datasets annotated with linguistic structures</a:t>
            </a:r>
          </a:p>
          <a:p>
            <a:pPr lvl="2"/>
            <a:r>
              <a:rPr lang="en-US" dirty="0" smtClean="0"/>
              <a:t>Make the unobservable observable!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Build models that can learn unobserved things</a:t>
            </a:r>
          </a:p>
          <a:p>
            <a:pPr lvl="2"/>
            <a:r>
              <a:rPr lang="en-US" dirty="0" smtClean="0"/>
              <a:t>Informed by linguistics even though model not directly tied to linguistic theory</a:t>
            </a:r>
          </a:p>
          <a:p>
            <a:pPr lvl="3"/>
            <a:r>
              <a:rPr lang="en-US" dirty="0" smtClean="0"/>
              <a:t>Ex: if syntactic structure is recursive, shouldn’t the model be recursive?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State-of-the-art</a:t>
            </a:r>
          </a:p>
          <a:p>
            <a:pPr lvl="1"/>
            <a:r>
              <a:rPr lang="en-US" dirty="0" smtClean="0"/>
              <a:t>Generic, powerful models (almost no influence from linguistics)</a:t>
            </a:r>
          </a:p>
          <a:p>
            <a:pPr lvl="1"/>
            <a:r>
              <a:rPr lang="en-US" dirty="0" smtClean="0"/>
              <a:t>Big tradeoff</a:t>
            </a:r>
          </a:p>
          <a:p>
            <a:pPr lvl="2"/>
            <a:r>
              <a:rPr lang="en-US" dirty="0" smtClean="0"/>
              <a:t>What are the models doing?</a:t>
            </a:r>
          </a:p>
          <a:p>
            <a:pPr lvl="2"/>
            <a:r>
              <a:rPr lang="en-US" dirty="0" smtClean="0"/>
              <a:t>Linguistics now helps analyze what the model learned/behavior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56900F4-E9CF-8BB9-E772-86AC5B93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65" y="196018"/>
            <a:ext cx="4846353" cy="255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NLP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691467"/>
            <a:ext cx="1769533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4599" y="3691467"/>
            <a:ext cx="1769533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14734" y="4656666"/>
            <a:ext cx="1769533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54599" y="5604933"/>
            <a:ext cx="1769533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5604933"/>
            <a:ext cx="1769533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emission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607733" y="4034367"/>
            <a:ext cx="2446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6824132" y="4034367"/>
            <a:ext cx="1875369" cy="622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flipH="1">
            <a:off x="6824132" y="5342466"/>
            <a:ext cx="1875369" cy="60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flipH="1">
            <a:off x="2607733" y="5947833"/>
            <a:ext cx="2446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177800" y="4034367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77800" y="5947833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0693" y="1388964"/>
            <a:ext cx="36004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language comes in many 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Each system has an ingestion point</a:t>
            </a:r>
          </a:p>
          <a:p>
            <a:r>
              <a:rPr lang="en-US" dirty="0" smtClean="0"/>
              <a:t>(typically converted to text)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6032" y="143085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has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Morphemes form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Words form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Phrases form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Structure is believed to be key to understanding</a:t>
            </a:r>
            <a:endParaRPr lang="en-US" dirty="0"/>
          </a:p>
        </p:txBody>
      </p:sp>
      <p:pic>
        <p:nvPicPr>
          <p:cNvPr id="27" name="Picture 2" descr="3.4 Syntax – Psychology of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68" y="22225"/>
            <a:ext cx="1731110" cy="151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660468" y="2904067"/>
            <a:ext cx="231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Languages are thought to be compositional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Meaning is recursive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Sentence depends on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Phrases depend on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Words depend on morphemes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Computing “meaning” is thought to be a bottom-up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31166" y="4452317"/>
            <a:ext cx="284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direction: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text from internal representation/structure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6699" y="4656666"/>
            <a:ext cx="291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Producing natural language in the desired form like speech (if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76" y="146443"/>
            <a:ext cx="10515600" cy="1325563"/>
          </a:xfrm>
        </p:spPr>
        <p:txBody>
          <a:bodyPr/>
          <a:lstStyle/>
          <a:p>
            <a:r>
              <a:rPr lang="en-US" dirty="0" smtClean="0"/>
              <a:t>Our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176" y="1036373"/>
            <a:ext cx="61650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Tokenization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Language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N-gram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</a:t>
            </a:r>
            <a:r>
              <a:rPr lang="en-US" sz="2000" dirty="0" err="1" smtClean="0"/>
              <a:t>mbeddings</a:t>
            </a:r>
            <a:endParaRPr lang="en-US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Bag of Words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Word2Vec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Embedding Layers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Statistical Machine Translation (IBM-1 IBM-2)</a:t>
            </a:r>
            <a:endParaRPr lang="en-US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Neural </a:t>
            </a:r>
            <a:r>
              <a:rPr lang="en-US" sz="2000" dirty="0" smtClean="0"/>
              <a:t>Machine Translation (RNNs)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Transformers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3)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Morphology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Syntax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Context Free Grammars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5262" y="383207"/>
            <a:ext cx="505503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4) Meaning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Semantics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Vectors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Graphs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Named Entity Recognition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Abstract Meaning Representations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Logic</a:t>
            </a:r>
          </a:p>
          <a:p>
            <a:endParaRPr lang="en-US" sz="2000" dirty="0"/>
          </a:p>
          <a:p>
            <a:r>
              <a:rPr lang="en-US" sz="2000" dirty="0" smtClean="0"/>
              <a:t>5)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Language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Sampling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Exact search &amp; beam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RL w/ human feedback</a:t>
            </a:r>
          </a:p>
          <a:p>
            <a:endParaRPr lang="en-US" sz="2000" dirty="0"/>
          </a:p>
          <a:p>
            <a:r>
              <a:rPr lang="en-US" sz="2000" dirty="0" smtClean="0"/>
              <a:t>6) Special Topics </a:t>
            </a:r>
            <a:r>
              <a:rPr lang="en-US" sz="2000" dirty="0" smtClean="0">
                <a:solidFill>
                  <a:srgbClr val="FF0000"/>
                </a:solidFill>
              </a:rPr>
              <a:t>(if we have time)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Speech &amp; Writing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Automatic transcription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Optical character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Music processing</a:t>
            </a:r>
          </a:p>
        </p:txBody>
      </p:sp>
    </p:spTree>
    <p:extLst>
      <p:ext uri="{BB962C8B-B14F-4D97-AF65-F5344CB8AC3E}">
        <p14:creationId xmlns:p14="http://schemas.microsoft.com/office/powerpoint/2010/main" val="3769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568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505: What is Natural Language Processing?</vt:lpstr>
      <vt:lpstr>The big question</vt:lpstr>
      <vt:lpstr>NLP &amp; Computing are tightly coupled</vt:lpstr>
      <vt:lpstr>How does NLP work?</vt:lpstr>
      <vt:lpstr>Modern NLP</vt:lpstr>
      <vt:lpstr>Learning</vt:lpstr>
      <vt:lpstr>The NLP pipeline</vt:lpstr>
      <vt:lpstr>Our Class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505: What is Natural Language Processing?</dc:title>
  <dc:creator>andrew</dc:creator>
  <cp:lastModifiedBy>andrew</cp:lastModifiedBy>
  <cp:revision>11</cp:revision>
  <dcterms:created xsi:type="dcterms:W3CDTF">2024-08-30T16:26:14Z</dcterms:created>
  <dcterms:modified xsi:type="dcterms:W3CDTF">2024-08-30T20:50:47Z</dcterms:modified>
</cp:coreProperties>
</file>