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0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2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A079-7789-44BF-8106-9B5AD876357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C76A-988E-4645-98CC-D833629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vocabularies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major goal of tokenization is to create a vocabulary</a:t>
                </a:r>
              </a:p>
              <a:p>
                <a:r>
                  <a:rPr lang="en-US" dirty="0" smtClean="0"/>
                  <a:t>Vocabulary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= finite set of tokens</a:t>
                </a:r>
              </a:p>
              <a:p>
                <a:pPr lvl="1"/>
                <a:r>
                  <a:rPr lang="en-US" dirty="0" smtClean="0"/>
                  <a:t>Your model will only know about these tokens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Finite vocabulary balances memory/runtime vs model performance</a:t>
                </a:r>
              </a:p>
              <a:p>
                <a:pPr lvl="1"/>
                <a:r>
                  <a:rPr lang="en-US" dirty="0" smtClean="0"/>
                  <a:t>If a token appears once in the dataset, is it really useful?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7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– stemming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Trouble (particularly in English):</a:t>
            </a:r>
          </a:p>
          <a:p>
            <a:pPr lvl="1"/>
            <a:r>
              <a:rPr lang="en-US" dirty="0" smtClean="0"/>
              <a:t>Lots of different words with the same “stem” (likes, liked, likely, liking, likable)</a:t>
            </a:r>
          </a:p>
          <a:p>
            <a:pPr lvl="1"/>
            <a:r>
              <a:rPr lang="en-US" dirty="0" smtClean="0"/>
              <a:t>Do we want to allocate separate vocabulary entries for similar words?</a:t>
            </a:r>
          </a:p>
          <a:p>
            <a:endParaRPr lang="en-US" dirty="0" smtClean="0"/>
          </a:p>
          <a:p>
            <a:r>
              <a:rPr lang="en-US" dirty="0" smtClean="0"/>
              <a:t>The process of reducing words to their “stem” is called “stemming”</a:t>
            </a:r>
          </a:p>
          <a:p>
            <a:pPr lvl="1"/>
            <a:r>
              <a:rPr lang="en-US" dirty="0" smtClean="0"/>
              <a:t>Often implemented as rules (</a:t>
            </a:r>
            <a:r>
              <a:rPr lang="en-US" dirty="0" err="1" smtClean="0"/>
              <a:t>nltk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CC2FE-932A-0212-543B-8B599C05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22" y="4760053"/>
            <a:ext cx="670898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lemmatization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go further:</a:t>
            </a:r>
          </a:p>
          <a:p>
            <a:pPr lvl="1"/>
            <a:r>
              <a:rPr lang="en-US" dirty="0" smtClean="0"/>
              <a:t>Most words are various forms of another word (shared word root)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Am, are, is -&gt; be</a:t>
            </a:r>
          </a:p>
          <a:p>
            <a:pPr lvl="1"/>
            <a:r>
              <a:rPr lang="en-US" dirty="0" smtClean="0"/>
              <a:t>Car, cars, car’s, cars’ -&gt; car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called lemmatization</a:t>
            </a:r>
          </a:p>
          <a:p>
            <a:pPr lvl="1"/>
            <a:r>
              <a:rPr lang="en-US" dirty="0" smtClean="0"/>
              <a:t>Goal A is to preserve vocabulary space</a:t>
            </a:r>
          </a:p>
          <a:p>
            <a:pPr lvl="1"/>
            <a:r>
              <a:rPr lang="en-US" dirty="0" smtClean="0"/>
              <a:t>Goal B is to avoid confusing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done recursively.</a:t>
            </a:r>
          </a:p>
          <a:p>
            <a:endParaRPr lang="en-US" dirty="0" smtClean="0"/>
          </a:p>
          <a:p>
            <a:r>
              <a:rPr lang="en-US" dirty="0" smtClean="0"/>
              <a:t>In English, split document into sentences</a:t>
            </a:r>
          </a:p>
          <a:p>
            <a:pPr lvl="1"/>
            <a:r>
              <a:rPr lang="en-US" dirty="0" smtClean="0"/>
              <a:t>Be careful, punctuation is a good rule but has exceptions!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 split each sentence into words</a:t>
            </a:r>
          </a:p>
          <a:p>
            <a:r>
              <a:rPr lang="en-US" dirty="0" smtClean="0"/>
              <a:t>Then split each word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– building a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4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tokenized, stemmed, and lemmatized</a:t>
            </a:r>
          </a:p>
          <a:p>
            <a:r>
              <a:rPr lang="en-US" dirty="0" smtClean="0"/>
              <a:t>Make a histogram of your tokens</a:t>
            </a:r>
          </a:p>
          <a:p>
            <a:pPr lvl="1"/>
            <a:r>
              <a:rPr lang="en-US" dirty="0" smtClean="0"/>
              <a:t>X axis: count/frequency</a:t>
            </a:r>
          </a:p>
          <a:p>
            <a:pPr lvl="1"/>
            <a:r>
              <a:rPr lang="en-US" dirty="0" smtClean="0"/>
              <a:t>Y axis: number of tokens with that count/frequency</a:t>
            </a:r>
          </a:p>
          <a:p>
            <a:r>
              <a:rPr lang="en-US" dirty="0" smtClean="0"/>
              <a:t>Will have a long tail</a:t>
            </a:r>
          </a:p>
          <a:p>
            <a:endParaRPr lang="en-US" dirty="0"/>
          </a:p>
          <a:p>
            <a:r>
              <a:rPr lang="en-US" dirty="0" smtClean="0"/>
              <a:t>Tokens with high count -&gt; appear often</a:t>
            </a:r>
          </a:p>
          <a:p>
            <a:r>
              <a:rPr lang="en-US" dirty="0" smtClean="0"/>
              <a:t>Long tail = rare tokens</a:t>
            </a:r>
          </a:p>
          <a:p>
            <a:r>
              <a:rPr lang="en-US" dirty="0" smtClean="0"/>
              <a:t>Question to answer:</a:t>
            </a:r>
          </a:p>
          <a:p>
            <a:pPr lvl="1"/>
            <a:r>
              <a:rPr lang="en-US" dirty="0" smtClean="0"/>
              <a:t>When is a token “too rare” to be useful</a:t>
            </a:r>
          </a:p>
          <a:p>
            <a:pPr lvl="1"/>
            <a:r>
              <a:rPr lang="en-US" dirty="0" smtClean="0"/>
              <a:t>Common approaches:</a:t>
            </a:r>
          </a:p>
          <a:p>
            <a:pPr lvl="2"/>
            <a:r>
              <a:rPr lang="en-US" dirty="0" smtClean="0"/>
              <a:t>Top k most frequent tokens kept (ex: keep most frequent 100k tokens)</a:t>
            </a:r>
          </a:p>
          <a:p>
            <a:pPr lvl="2"/>
            <a:r>
              <a:rPr lang="en-US" dirty="0" smtClean="0"/>
              <a:t>Top x% tokens kept (ex: keep top 90% of the tokens)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91" y="1408776"/>
            <a:ext cx="4548668" cy="29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– special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Whatever your decision, you have three tokens to add to your vocab</a:t>
            </a:r>
          </a:p>
          <a:p>
            <a:pPr lvl="1"/>
            <a:r>
              <a:rPr lang="en-US" dirty="0" smtClean="0"/>
              <a:t>&lt;BOS&gt; (also appears as &lt;s&gt; in literature)</a:t>
            </a:r>
          </a:p>
          <a:p>
            <a:pPr lvl="1"/>
            <a:r>
              <a:rPr lang="en-US" dirty="0" smtClean="0"/>
              <a:t>&lt;EOS&gt; (also appears as &lt;/s&gt; in literature)</a:t>
            </a:r>
          </a:p>
          <a:p>
            <a:pPr lvl="1"/>
            <a:r>
              <a:rPr lang="en-US" dirty="0" smtClean="0"/>
              <a:t>&lt;UNK&gt;</a:t>
            </a:r>
          </a:p>
          <a:p>
            <a:endParaRPr lang="en-US" dirty="0"/>
          </a:p>
          <a:p>
            <a:r>
              <a:rPr lang="en-US" dirty="0" smtClean="0"/>
              <a:t>Now, reprocess your data (i.e. adapt it to the vocabulary)</a:t>
            </a:r>
          </a:p>
          <a:p>
            <a:pPr lvl="1"/>
            <a:r>
              <a:rPr lang="en-US" dirty="0" smtClean="0"/>
              <a:t>Every sequence in your dataset must begin with &lt;BOS&gt;</a:t>
            </a:r>
          </a:p>
          <a:p>
            <a:pPr lvl="1"/>
            <a:r>
              <a:rPr lang="en-US" dirty="0" smtClean="0"/>
              <a:t>Every sequence in your dataset must end with &lt;EOS&gt;</a:t>
            </a:r>
          </a:p>
          <a:p>
            <a:pPr lvl="1"/>
            <a:r>
              <a:rPr lang="en-US" dirty="0" smtClean="0"/>
              <a:t>Any “out of vocabulary” tokens replaced with &lt;UNK&gt;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Traditionally, a dataset in natural language is called a corpus</a:t>
            </a:r>
          </a:p>
          <a:p>
            <a:r>
              <a:rPr lang="en-US" dirty="0" smtClean="0"/>
              <a:t>A corpus consists of many documents</a:t>
            </a:r>
          </a:p>
          <a:p>
            <a:r>
              <a:rPr lang="en-US" dirty="0" smtClean="0"/>
              <a:t>Each document is a sequence of paragraphs</a:t>
            </a:r>
          </a:p>
          <a:p>
            <a:r>
              <a:rPr lang="en-US" dirty="0" smtClean="0"/>
              <a:t>Each paragraph is a sequence of sentences</a:t>
            </a:r>
          </a:p>
          <a:p>
            <a:r>
              <a:rPr lang="en-US" dirty="0" smtClean="0"/>
              <a:t>Each sentence is a sequence of words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first step is to normalize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Natural language is </a:t>
            </a:r>
            <a:r>
              <a:rPr lang="en-US" dirty="0" smtClean="0">
                <a:solidFill>
                  <a:srgbClr val="FF0000"/>
                </a:solidFill>
              </a:rPr>
              <a:t>messy</a:t>
            </a:r>
          </a:p>
          <a:p>
            <a:pPr lvl="1"/>
            <a:r>
              <a:rPr lang="en-US" dirty="0" smtClean="0"/>
              <a:t>Need to divide up language into a sequence of atomic symbols</a:t>
            </a:r>
          </a:p>
          <a:p>
            <a:pPr lvl="1"/>
            <a:r>
              <a:rPr lang="en-US" dirty="0" smtClean="0"/>
              <a:t>What should those symbols be?</a:t>
            </a:r>
          </a:p>
          <a:p>
            <a:endParaRPr lang="en-US" dirty="0" smtClean="0"/>
          </a:p>
          <a:p>
            <a:r>
              <a:rPr lang="en-US" dirty="0" smtClean="0"/>
              <a:t>Need to decide granularity</a:t>
            </a:r>
          </a:p>
          <a:p>
            <a:pPr lvl="1"/>
            <a:r>
              <a:rPr lang="en-US" dirty="0" smtClean="0"/>
              <a:t>Are characters atomic symbols?</a:t>
            </a:r>
          </a:p>
          <a:p>
            <a:pPr lvl="1"/>
            <a:r>
              <a:rPr lang="en-US" dirty="0" smtClean="0"/>
              <a:t>Are sub-words atomic symbols?</a:t>
            </a:r>
          </a:p>
          <a:p>
            <a:pPr lvl="1"/>
            <a:r>
              <a:rPr lang="en-US" dirty="0" smtClean="0"/>
              <a:t>Are words atomic symbols?</a:t>
            </a:r>
          </a:p>
          <a:p>
            <a:pPr lvl="1"/>
            <a:r>
              <a:rPr lang="en-US" dirty="0" smtClean="0"/>
              <a:t>Are Dialogue Acts atomic symbols?</a:t>
            </a:r>
          </a:p>
          <a:p>
            <a:endParaRPr lang="en-US" dirty="0" smtClean="0"/>
          </a:p>
          <a:p>
            <a:r>
              <a:rPr lang="en-US" dirty="0" smtClean="0"/>
              <a:t>Token = abstract term for atomic 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decide token granularity</a:t>
            </a:r>
          </a:p>
          <a:p>
            <a:pPr lvl="1"/>
            <a:r>
              <a:rPr lang="en-US" dirty="0" smtClean="0"/>
              <a:t>Text is one big string</a:t>
            </a:r>
          </a:p>
          <a:p>
            <a:pPr lvl="1"/>
            <a:r>
              <a:rPr lang="en-US" dirty="0" smtClean="0"/>
              <a:t>Document -&gt; sequence of tokens!</a:t>
            </a:r>
          </a:p>
          <a:p>
            <a:r>
              <a:rPr lang="en-US" dirty="0" smtClean="0"/>
              <a:t>Split on whitespace?</a:t>
            </a:r>
          </a:p>
          <a:p>
            <a:pPr lvl="1"/>
            <a:r>
              <a:rPr lang="en-US" dirty="0" smtClean="0"/>
              <a:t>What about punctuation?</a:t>
            </a:r>
            <a:endParaRPr lang="en-US" dirty="0"/>
          </a:p>
        </p:txBody>
      </p:sp>
      <p:pic>
        <p:nvPicPr>
          <p:cNvPr id="4" name="Picture 3" descr="A text on a white background&#10;&#10;Description automatically generated">
            <a:extLst>
              <a:ext uri="{FF2B5EF4-FFF2-40B4-BE49-F238E27FC236}">
                <a16:creationId xmlns:a16="http://schemas.microsoft.com/office/drawing/2014/main" id="{59336218-F3D2-408E-1EF1-1818E927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9" y="1493240"/>
            <a:ext cx="4590473" cy="21336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CE8524-D04A-2EA1-0763-0CA611830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75" y="4122117"/>
            <a:ext cx="909159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on whitespace and punctuation?</a:t>
            </a:r>
          </a:p>
          <a:p>
            <a:pPr lvl="1"/>
            <a:r>
              <a:rPr lang="en-US" dirty="0" smtClean="0"/>
              <a:t>What about contractions?</a:t>
            </a:r>
            <a:endParaRPr lang="en-US" dirty="0"/>
          </a:p>
        </p:txBody>
      </p:sp>
      <p:pic>
        <p:nvPicPr>
          <p:cNvPr id="4" name="Picture 3" descr="A text on a white background&#10;&#10;Description automatically generated">
            <a:extLst>
              <a:ext uri="{FF2B5EF4-FFF2-40B4-BE49-F238E27FC236}">
                <a16:creationId xmlns:a16="http://schemas.microsoft.com/office/drawing/2014/main" id="{59336218-F3D2-408E-1EF1-1818E927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9" y="1493240"/>
            <a:ext cx="4590473" cy="2133600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1FA593-1CB1-AF1B-311C-AA4E3A38B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9" y="4754955"/>
            <a:ext cx="822960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on anything other than a “word”?</a:t>
            </a:r>
          </a:p>
          <a:p>
            <a:pPr lvl="1"/>
            <a:r>
              <a:rPr lang="en-US" dirty="0" smtClean="0"/>
              <a:t>Split up contractions?</a:t>
            </a:r>
            <a:endParaRPr lang="en-US" dirty="0"/>
          </a:p>
        </p:txBody>
      </p:sp>
      <p:pic>
        <p:nvPicPr>
          <p:cNvPr id="4" name="Picture 3" descr="A text on a white background&#10;&#10;Description automatically generated">
            <a:extLst>
              <a:ext uri="{FF2B5EF4-FFF2-40B4-BE49-F238E27FC236}">
                <a16:creationId xmlns:a16="http://schemas.microsoft.com/office/drawing/2014/main" id="{59336218-F3D2-408E-1EF1-1818E927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9" y="1493240"/>
            <a:ext cx="4590473" cy="213360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18D898-1DB6-6572-FDCD-809BB1604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91" y="4679659"/>
            <a:ext cx="7772400" cy="1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6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Tons of edge cases</a:t>
            </a:r>
          </a:p>
          <a:p>
            <a:pPr lvl="1"/>
            <a:r>
              <a:rPr lang="en-US" dirty="0" smtClean="0"/>
              <a:t>For instance, can’t blindly remove punctuation or non-words:</a:t>
            </a:r>
          </a:p>
          <a:p>
            <a:pPr lvl="2"/>
            <a:r>
              <a:rPr lang="en-US" dirty="0" err="1" smtClean="0"/>
              <a:t>Ph.D</a:t>
            </a:r>
            <a:r>
              <a:rPr lang="en-US" dirty="0" smtClean="0"/>
              <a:t>, AT&amp;T, </a:t>
            </a:r>
            <a:r>
              <a:rPr lang="en-US" dirty="0" err="1" smtClean="0"/>
              <a:t>cap’n</a:t>
            </a:r>
            <a:r>
              <a:rPr lang="en-US" dirty="0" smtClean="0"/>
              <a:t> all need the punctuation!</a:t>
            </a:r>
          </a:p>
          <a:p>
            <a:pPr lvl="2"/>
            <a:r>
              <a:rPr lang="en-US" dirty="0" smtClean="0"/>
              <a:t>Prices ($50.12)</a:t>
            </a:r>
          </a:p>
          <a:p>
            <a:pPr lvl="2"/>
            <a:r>
              <a:rPr lang="en-US" dirty="0" smtClean="0"/>
              <a:t>Dates (6/15/2021)</a:t>
            </a:r>
          </a:p>
          <a:p>
            <a:pPr lvl="2"/>
            <a:r>
              <a:rPr lang="en-US" dirty="0" err="1" smtClean="0"/>
              <a:t>Urls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https://github.com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Hashtags (#</a:t>
            </a:r>
            <a:r>
              <a:rPr lang="en-US" dirty="0" err="1" smtClean="0"/>
              <a:t>gme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Email addresses (aewood@bu.edu)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What about words that don’t stand on their own (</a:t>
            </a:r>
            <a:r>
              <a:rPr lang="en-US" dirty="0" err="1" smtClean="0"/>
              <a:t>clitic</a:t>
            </a:r>
            <a:r>
              <a:rPr lang="en-US" dirty="0" smtClean="0"/>
              <a:t> words)?</a:t>
            </a:r>
          </a:p>
          <a:p>
            <a:pPr lvl="2"/>
            <a:r>
              <a:rPr lang="en-US" dirty="0" smtClean="0"/>
              <a:t>“are” in “we’re”, “a”,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don’t have consistent spacing or punctuation!</a:t>
            </a:r>
          </a:p>
          <a:p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        莎拉波娃现在居住在美国东南部的佛罗里达。</a:t>
            </a:r>
            <a:endParaRPr lang="en-US" altLang="ja-JP" sz="1900" dirty="0" smtClean="0">
              <a:latin typeface="+mn-lt"/>
              <a:ea typeface="华文黑体"/>
              <a:cs typeface="华文黑体"/>
              <a:sym typeface="Symbol" charset="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sz="1900" dirty="0" smtClean="0">
                <a:latin typeface="+mn-lt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sz="1900" dirty="0" smtClean="0">
                <a:latin typeface="+mn-lt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sz="1900" dirty="0" smtClean="0">
                <a:latin typeface="+mn-lt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sz="1900" dirty="0" smtClean="0">
                <a:latin typeface="+mn-lt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sz="1900" dirty="0" smtClean="0">
                <a:latin typeface="+mn-lt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sz="1900" dirty="0" smtClean="0">
                <a:latin typeface="+mn-lt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sz="1900" dirty="0" smtClean="0">
                <a:latin typeface="+mn-lt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1900" dirty="0" smtClean="0">
                <a:latin typeface="+mn-lt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900" dirty="0" smtClean="0">
                <a:solidFill>
                  <a:srgbClr val="595959"/>
                </a:solidFill>
                <a:latin typeface="+mn-lt"/>
                <a:sym typeface="Symbol" charset="2"/>
              </a:rPr>
              <a:t>Sharapova now     lives in       US       southeastern     Florida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23796-E130-8226-154F-E87BC7B7C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29" y="4525861"/>
            <a:ext cx="5084064" cy="457200"/>
          </a:xfrm>
          <a:prstGeom prst="rect">
            <a:avLst/>
          </a:prstGeom>
        </p:spPr>
      </p:pic>
      <p:pic>
        <p:nvPicPr>
          <p:cNvPr id="5" name="Picture 4" descr="A close up of a stone&#10;&#10;Description automatically generated">
            <a:extLst>
              <a:ext uri="{FF2B5EF4-FFF2-40B4-BE49-F238E27FC236}">
                <a16:creationId xmlns:a16="http://schemas.microsoft.com/office/drawing/2014/main" id="{93C6DED4-C2F8-1E22-4163-BFED2C622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96" y="5257800"/>
            <a:ext cx="6016807" cy="10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data -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western languages have a few solutions (so far):</a:t>
            </a:r>
          </a:p>
          <a:p>
            <a:pPr lvl="1"/>
            <a:r>
              <a:rPr lang="en-US" dirty="0" smtClean="0"/>
              <a:t>Rule-based methods (</a:t>
            </a:r>
            <a:r>
              <a:rPr lang="en-US" dirty="0" err="1" smtClean="0"/>
              <a:t>nltk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Sequence to sequence methods</a:t>
            </a:r>
          </a:p>
          <a:p>
            <a:pPr lvl="2"/>
            <a:r>
              <a:rPr lang="en-US" dirty="0" err="1" smtClean="0"/>
              <a:t>Hmms</a:t>
            </a:r>
            <a:endParaRPr lang="en-US" dirty="0" smtClean="0"/>
          </a:p>
          <a:p>
            <a:pPr lvl="2"/>
            <a:r>
              <a:rPr lang="en-US" dirty="0" smtClean="0"/>
              <a:t>Neural networks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D168F-4EBE-1143-A9C1-9DCDEFE55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"/>
          <a:stretch/>
        </p:blipFill>
        <p:spPr>
          <a:xfrm>
            <a:off x="3811172" y="3810000"/>
            <a:ext cx="8098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732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华文黑体</vt:lpstr>
      <vt:lpstr>Office Theme</vt:lpstr>
      <vt:lpstr>Tokenization</vt:lpstr>
      <vt:lpstr>The Data</vt:lpstr>
      <vt:lpstr>Normalizing data - granularity</vt:lpstr>
      <vt:lpstr>Normalizing data - tokenization</vt:lpstr>
      <vt:lpstr>Normalizing data - tokenization</vt:lpstr>
      <vt:lpstr>Normalizing data - tokenization</vt:lpstr>
      <vt:lpstr>Normalizing data - tokenization</vt:lpstr>
      <vt:lpstr>Normalizing data - tokenization</vt:lpstr>
      <vt:lpstr>Normalizing data - tokenization</vt:lpstr>
      <vt:lpstr>Normalizing data - vocabularies</vt:lpstr>
      <vt:lpstr>Normalizing data – stemming </vt:lpstr>
      <vt:lpstr>Normalizing data - lemmatization</vt:lpstr>
      <vt:lpstr>Normalizing data – how?</vt:lpstr>
      <vt:lpstr>Normalizing data – building a vocabulary</vt:lpstr>
      <vt:lpstr>Normalizing data – special tokens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Tokenization</dc:title>
  <dc:creator>andrew</dc:creator>
  <cp:lastModifiedBy>andrew</cp:lastModifiedBy>
  <cp:revision>5</cp:revision>
  <dcterms:created xsi:type="dcterms:W3CDTF">2024-08-31T20:25:59Z</dcterms:created>
  <dcterms:modified xsi:type="dcterms:W3CDTF">2024-08-31T20:56:09Z</dcterms:modified>
</cp:coreProperties>
</file>