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92BD-D06D-4CA2-A342-E9BC3031969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B078-1127-41D3-8B71-BE75C334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2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92BD-D06D-4CA2-A342-E9BC3031969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B078-1127-41D3-8B71-BE75C334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4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92BD-D06D-4CA2-A342-E9BC3031969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B078-1127-41D3-8B71-BE75C334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7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92BD-D06D-4CA2-A342-E9BC3031969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B078-1127-41D3-8B71-BE75C334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92BD-D06D-4CA2-A342-E9BC3031969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B078-1127-41D3-8B71-BE75C334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92BD-D06D-4CA2-A342-E9BC3031969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B078-1127-41D3-8B71-BE75C334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3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92BD-D06D-4CA2-A342-E9BC3031969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B078-1127-41D3-8B71-BE75C334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92BD-D06D-4CA2-A342-E9BC3031969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B078-1127-41D3-8B71-BE75C334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8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92BD-D06D-4CA2-A342-E9BC3031969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B078-1127-41D3-8B71-BE75C334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92BD-D06D-4CA2-A342-E9BC3031969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B078-1127-41D3-8B71-BE75C334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92BD-D06D-4CA2-A342-E9BC3031969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B078-1127-41D3-8B71-BE75C334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8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92BD-D06D-4CA2-A342-E9BC3031969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B078-1127-41D3-8B71-BE75C334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3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E0FA-A0E8-CFD4-B5D3-F2507A92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vs. R.V.s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276C8F-0BE7-59F6-FFDE-809E1DA44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Sanity check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an event</a:t>
                </a:r>
              </a:p>
              <a:p>
                <a:pPr lvl="1"/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make sense?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R.V.</a:t>
                </a:r>
              </a:p>
              <a:p>
                <a:pPr lvl="1"/>
                <a:r>
                  <a:rPr lang="en-US" b="0" dirty="0"/>
                  <a:t>Does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make sense?</a:t>
                </a:r>
              </a:p>
              <a:p>
                <a:pPr lvl="1"/>
                <a:r>
                  <a:rPr lang="en-US" dirty="0"/>
                  <a:t>Does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make sense?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276C8F-0BE7-59F6-FFDE-809E1DA44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30E9178-3D78-5451-0932-3D3B5E7F2A80}"/>
              </a:ext>
            </a:extLst>
          </p:cNvPr>
          <p:cNvSpPr txBox="1"/>
          <p:nvPr/>
        </p:nvSpPr>
        <p:spPr>
          <a:xfrm>
            <a:off x="4728755" y="3305294"/>
            <a:ext cx="462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  <a:r>
              <a:rPr lang="en-US" dirty="0"/>
              <a:t>. Probs are chances of (observing)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427D4-B80C-CDBA-253B-E8BF7D4C2BDB}"/>
              </a:ext>
            </a:extLst>
          </p:cNvPr>
          <p:cNvSpPr txBox="1"/>
          <p:nvPr/>
        </p:nvSpPr>
        <p:spPr>
          <a:xfrm>
            <a:off x="4728755" y="3583628"/>
            <a:ext cx="688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Probs support the event datatype </a:t>
            </a:r>
            <a:r>
              <a:rPr lang="en-US" dirty="0"/>
              <a:t>(since events are from sample space)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0FE4C-83B6-50C8-76C5-23726E51FACB}"/>
              </a:ext>
            </a:extLst>
          </p:cNvPr>
          <p:cNvSpPr txBox="1"/>
          <p:nvPr/>
        </p:nvSpPr>
        <p:spPr>
          <a:xfrm>
            <a:off x="4728754" y="4695629"/>
            <a:ext cx="624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. R.V.s are functions! Doesn’t tell us anything about outcomes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5F3A0-E2D7-4B60-3D2E-9CA0729FF759}"/>
              </a:ext>
            </a:extLst>
          </p:cNvPr>
          <p:cNvSpPr txBox="1"/>
          <p:nvPr/>
        </p:nvSpPr>
        <p:spPr>
          <a:xfrm>
            <a:off x="4728754" y="4444376"/>
            <a:ext cx="169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Wrong datatype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4FB3F-9F77-4FF0-52AA-DC613490275F}"/>
              </a:ext>
            </a:extLst>
          </p:cNvPr>
          <p:cNvSpPr txBox="1"/>
          <p:nvPr/>
        </p:nvSpPr>
        <p:spPr>
          <a:xfrm>
            <a:off x="4349932" y="5421762"/>
            <a:ext cx="464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  <a:r>
              <a:rPr lang="en-US" dirty="0"/>
              <a:t>. Once we “bind” a R.V. it becomes an event!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CD7F9-DE1E-1C54-7C26-E8961E7E1E41}"/>
              </a:ext>
            </a:extLst>
          </p:cNvPr>
          <p:cNvSpPr txBox="1"/>
          <p:nvPr/>
        </p:nvSpPr>
        <p:spPr>
          <a:xfrm>
            <a:off x="1846216" y="5693019"/>
            <a:ext cx="260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</a:t>
            </a:r>
            <a:r>
              <a:rPr lang="en-US" dirty="0">
                <a:solidFill>
                  <a:srgbClr val="FF0000"/>
                </a:solidFill>
              </a:rPr>
              <a:t>event</a:t>
            </a:r>
            <a:r>
              <a:rPr lang="en-US" dirty="0"/>
              <a:t>, not a R.V.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A1DD8D4-B7CA-CA1B-3D35-DA0A105B3CB3}"/>
              </a:ext>
            </a:extLst>
          </p:cNvPr>
          <p:cNvSpPr/>
          <p:nvPr/>
        </p:nvSpPr>
        <p:spPr>
          <a:xfrm rot="5400000">
            <a:off x="2949140" y="5152413"/>
            <a:ext cx="212686" cy="751386"/>
          </a:xfrm>
          <a:prstGeom prst="rightBrace">
            <a:avLst>
              <a:gd name="adj1" fmla="val 8333"/>
              <a:gd name="adj2" fmla="val 51159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1899-41BA-6FE7-05B0-C4D4AF83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R.V.s more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966F-87C7-6C3E-CB58-9F23511E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“Binding” a R.V. creates an event</a:t>
            </a:r>
          </a:p>
          <a:p>
            <a:pPr lvl="1"/>
            <a:r>
              <a:rPr lang="en-US" dirty="0" err="1"/>
              <a:t>Notationally</a:t>
            </a:r>
            <a:r>
              <a:rPr lang="en-US" dirty="0"/>
              <a:t> very elegant to use (in equations)</a:t>
            </a:r>
          </a:p>
          <a:p>
            <a:endParaRPr lang="en-US" dirty="0"/>
          </a:p>
          <a:p>
            <a:r>
              <a:rPr lang="en-US" dirty="0"/>
              <a:t>Prob Mass Functions (</a:t>
            </a:r>
            <a:r>
              <a:rPr lang="en-US" dirty="0">
                <a:solidFill>
                  <a:srgbClr val="FF0000"/>
                </a:solidFill>
              </a:rPr>
              <a:t>PMF</a:t>
            </a:r>
            <a:r>
              <a:rPr lang="en-US" dirty="0"/>
              <a:t>s) and Prob. Density Functions (</a:t>
            </a:r>
            <a:r>
              <a:rPr lang="en-US" dirty="0">
                <a:solidFill>
                  <a:srgbClr val="FF0000"/>
                </a:solidFill>
              </a:rPr>
              <a:t>PDF</a:t>
            </a:r>
            <a:r>
              <a:rPr lang="en-US" dirty="0"/>
              <a:t>s)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B48EFB-ECA2-6385-1D6D-040E6928122F}"/>
              </a:ext>
            </a:extLst>
          </p:cNvPr>
          <p:cNvCxnSpPr>
            <a:cxnSpLocks/>
          </p:cNvCxnSpPr>
          <p:nvPr/>
        </p:nvCxnSpPr>
        <p:spPr>
          <a:xfrm>
            <a:off x="5425440" y="3640183"/>
            <a:ext cx="0" cy="321781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4E857-DC60-0D68-C235-7082B783D0CE}"/>
              </a:ext>
            </a:extLst>
          </p:cNvPr>
          <p:cNvSpPr txBox="1"/>
          <p:nvPr/>
        </p:nvSpPr>
        <p:spPr>
          <a:xfrm>
            <a:off x="600891" y="3816628"/>
            <a:ext cx="446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Assigns prob to </a:t>
            </a:r>
            <a:r>
              <a:rPr lang="en-US" b="0" dirty="0">
                <a:solidFill>
                  <a:srgbClr val="FF0000"/>
                </a:solidFill>
              </a:rPr>
              <a:t>every element </a:t>
            </a:r>
            <a:r>
              <a:rPr lang="en-US" b="0" dirty="0"/>
              <a:t>in range of R.V.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481885-A15D-02B7-BF89-8BC1AE441FBA}"/>
                  </a:ext>
                </a:extLst>
              </p:cNvPr>
              <p:cNvSpPr txBox="1"/>
              <p:nvPr/>
            </p:nvSpPr>
            <p:spPr>
              <a:xfrm>
                <a:off x="1390107" y="4185960"/>
                <a:ext cx="1741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481885-A15D-02B7-BF89-8BC1AE44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107" y="4185960"/>
                <a:ext cx="1741713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25014F-4220-983C-C257-BFA22822489D}"/>
                  </a:ext>
                </a:extLst>
              </p:cNvPr>
              <p:cNvSpPr txBox="1"/>
              <p:nvPr/>
            </p:nvSpPr>
            <p:spPr>
              <a:xfrm>
                <a:off x="963386" y="4739958"/>
                <a:ext cx="34431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obeys axioms of probability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25014F-4220-983C-C257-BFA228224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86" y="4739958"/>
                <a:ext cx="344315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EFE6B0-51E1-6E3B-35FC-F0A1163A4CBE}"/>
                  </a:ext>
                </a:extLst>
              </p:cNvPr>
              <p:cNvSpPr txBox="1"/>
              <p:nvPr/>
            </p:nvSpPr>
            <p:spPr>
              <a:xfrm>
                <a:off x="252551" y="5244227"/>
                <a:ext cx="50422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]≥0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EFE6B0-51E1-6E3B-35FC-F0A1163A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51" y="5244227"/>
                <a:ext cx="504226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92A07F-CBB9-E881-B3E1-5DB8EAEC4665}"/>
                  </a:ext>
                </a:extLst>
              </p:cNvPr>
              <p:cNvSpPr txBox="1"/>
              <p:nvPr/>
            </p:nvSpPr>
            <p:spPr>
              <a:xfrm>
                <a:off x="963386" y="5613559"/>
                <a:ext cx="3443150" cy="828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92A07F-CBB9-E881-B3E1-5DB8EAEC4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86" y="5613559"/>
                <a:ext cx="3443150" cy="8288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317115D-EFD9-8683-0D68-A725EC325A1C}"/>
              </a:ext>
            </a:extLst>
          </p:cNvPr>
          <p:cNvSpPr txBox="1"/>
          <p:nvPr/>
        </p:nvSpPr>
        <p:spPr>
          <a:xfrm>
            <a:off x="5906590" y="3816628"/>
            <a:ext cx="480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Assigns prob to </a:t>
            </a:r>
            <a:r>
              <a:rPr lang="en-US" b="0" dirty="0">
                <a:solidFill>
                  <a:srgbClr val="FF0000"/>
                </a:solidFill>
              </a:rPr>
              <a:t>every interval </a:t>
            </a:r>
            <a:r>
              <a:rPr lang="en-US" b="0" dirty="0"/>
              <a:t>within range of R.V.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288A24-07A8-FF53-3C14-EB5AE2EBEC24}"/>
                  </a:ext>
                </a:extLst>
              </p:cNvPr>
              <p:cNvSpPr txBox="1"/>
              <p:nvPr/>
            </p:nvSpPr>
            <p:spPr>
              <a:xfrm>
                <a:off x="6634297" y="4185960"/>
                <a:ext cx="31154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)→[0,1]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288A24-07A8-FF53-3C14-EB5AE2EBE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97" y="4185960"/>
                <a:ext cx="3115492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817C38-A949-7082-79F5-73C58560D890}"/>
                  </a:ext>
                </a:extLst>
              </p:cNvPr>
              <p:cNvSpPr txBox="1"/>
              <p:nvPr/>
            </p:nvSpPr>
            <p:spPr>
              <a:xfrm>
                <a:off x="6470468" y="4739958"/>
                <a:ext cx="34431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obeys axioms of probability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817C38-A949-7082-79F5-73C58560D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68" y="4739958"/>
                <a:ext cx="3443150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247ABF-6CDE-AFF3-E48C-39CD1529BFD7}"/>
                  </a:ext>
                </a:extLst>
              </p:cNvPr>
              <p:cNvSpPr txBox="1"/>
              <p:nvPr/>
            </p:nvSpPr>
            <p:spPr>
              <a:xfrm>
                <a:off x="5719144" y="5132961"/>
                <a:ext cx="5042260" cy="720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247ABF-6CDE-AFF3-E48C-39CD1529B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44" y="5132961"/>
                <a:ext cx="5042260" cy="7206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23557-B919-17CE-109C-79F6C23FEE37}"/>
                  </a:ext>
                </a:extLst>
              </p:cNvPr>
              <p:cNvSpPr txBox="1"/>
              <p:nvPr/>
            </p:nvSpPr>
            <p:spPr>
              <a:xfrm>
                <a:off x="6491155" y="5877279"/>
                <a:ext cx="3443150" cy="719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23557-B919-17CE-109C-79F6C23FE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55" y="5877279"/>
                <a:ext cx="3443150" cy="7191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et the pmf of X be defined by f (x) = x/9,x = 2, 3, 4. (a) Draw a line  graph for this pmf. (b) Draw a probability histogram for this pmf. |  Homework.Study.com">
            <a:extLst>
              <a:ext uri="{FF2B5EF4-FFF2-40B4-BE49-F238E27FC236}">
                <a16:creationId xmlns:a16="http://schemas.microsoft.com/office/drawing/2014/main" id="{10A21B20-B33F-1CD0-811C-3139E5D62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80" y="193094"/>
            <a:ext cx="2807971" cy="14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bability Density Function (PDF) - Definition, Formula, Graph, Example">
            <a:extLst>
              <a:ext uri="{FF2B5EF4-FFF2-40B4-BE49-F238E27FC236}">
                <a16:creationId xmlns:a16="http://schemas.microsoft.com/office/drawing/2014/main" id="{C706B83C-00FD-401A-A5A2-A8DC120A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860" y="1560212"/>
            <a:ext cx="3258365" cy="152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73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5430-63C9-7432-E517-0371FE6D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R.V.s and Independence/Conditionals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436E99-0994-EE02-02AB-A779907825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643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Independence defined </a:t>
                </a:r>
                <a:r>
                  <a:rPr lang="en-US" dirty="0">
                    <a:solidFill>
                      <a:srgbClr val="FF0000"/>
                    </a:solidFill>
                  </a:rPr>
                  <a:t>same way </a:t>
                </a:r>
                <a:r>
                  <a:rPr lang="en-US" dirty="0"/>
                  <a:t>as for probability functions</a:t>
                </a:r>
              </a:p>
              <a:p>
                <a:endParaRPr lang="en-US" dirty="0"/>
              </a:p>
              <a:p>
                <a:r>
                  <a:rPr lang="en-US" dirty="0"/>
                  <a:t>Consider two discrete R.V.s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also do conditional probabilities too!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436E99-0994-EE02-02AB-A77990782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6432"/>
              </a:xfrm>
              <a:blipFill>
                <a:blip r:embed="rId2"/>
                <a:stretch>
                  <a:fillRect l="-1043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83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360F-00DF-CB47-0F4C-B62CA111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Functions (CDFs)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9E0B8-BAAC-19CF-001D-CB044AACC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Measures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9E0B8-BAAC-19CF-001D-CB044AACC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FE197E-10B2-EAE6-1648-D5B6511C952F}"/>
              </a:ext>
            </a:extLst>
          </p:cNvPr>
          <p:cNvCxnSpPr>
            <a:cxnSpLocks/>
          </p:cNvCxnSpPr>
          <p:nvPr/>
        </p:nvCxnSpPr>
        <p:spPr>
          <a:xfrm>
            <a:off x="5425440" y="3326674"/>
            <a:ext cx="0" cy="353132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BD3397-7561-777F-E0E8-9141D0C7C0F4}"/>
              </a:ext>
            </a:extLst>
          </p:cNvPr>
          <p:cNvSpPr txBox="1"/>
          <p:nvPr/>
        </p:nvSpPr>
        <p:spPr>
          <a:xfrm>
            <a:off x="1672046" y="2760617"/>
            <a:ext cx="142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 R.V.s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2CF9A-E284-FFB8-007F-88B11BAF40E2}"/>
              </a:ext>
            </a:extLst>
          </p:cNvPr>
          <p:cNvSpPr txBox="1"/>
          <p:nvPr/>
        </p:nvSpPr>
        <p:spPr>
          <a:xfrm>
            <a:off x="7670714" y="2760617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R.V.s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D559-B89D-381C-6491-F68F1E0376A4}"/>
                  </a:ext>
                </a:extLst>
              </p:cNvPr>
              <p:cNvSpPr txBox="1"/>
              <p:nvPr/>
            </p:nvSpPr>
            <p:spPr>
              <a:xfrm>
                <a:off x="838200" y="3728052"/>
                <a:ext cx="2873829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D559-B89D-381C-6491-F68F1E037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28052"/>
                <a:ext cx="2873829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6517B-A126-E8A1-4730-D0D366453821}"/>
                  </a:ext>
                </a:extLst>
              </p:cNvPr>
              <p:cNvSpPr txBox="1"/>
              <p:nvPr/>
            </p:nvSpPr>
            <p:spPr>
              <a:xfrm>
                <a:off x="5730240" y="3758028"/>
                <a:ext cx="6096000" cy="704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6517B-A126-E8A1-4730-D0D366453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3758028"/>
                <a:ext cx="6096000" cy="704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ec_08_28">
            <a:extLst>
              <a:ext uri="{FF2B5EF4-FFF2-40B4-BE49-F238E27FC236}">
                <a16:creationId xmlns:a16="http://schemas.microsoft.com/office/drawing/2014/main" id="{16CE7F7A-08CD-6774-DCC2-8F212C19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0" y="4801504"/>
            <a:ext cx="2714081" cy="184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bability distribution - Wikipedia">
            <a:extLst>
              <a:ext uri="{FF2B5EF4-FFF2-40B4-BE49-F238E27FC236}">
                <a16:creationId xmlns:a16="http://schemas.microsoft.com/office/drawing/2014/main" id="{8E07DFC6-BAB8-B29A-4788-F77848F54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34" y="4704651"/>
            <a:ext cx="5482726" cy="19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33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and Matrices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Three datatypes we will need in this class: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is a scalar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are vectors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 smtClean="0"/>
                  <a:t> are matrices</a:t>
                </a:r>
              </a:p>
              <a:p>
                <a:r>
                  <a:rPr lang="en-US" dirty="0" smtClean="0"/>
                  <a:t>Some notation: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i’th</a:t>
                </a:r>
                <a:r>
                  <a:rPr lang="en-US" dirty="0" smtClean="0"/>
                  <a:t> element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the element at the </a:t>
                </a:r>
                <a:r>
                  <a:rPr lang="en-US" dirty="0" err="1" smtClean="0"/>
                  <a:t>i’th</a:t>
                </a:r>
                <a:r>
                  <a:rPr lang="en-US" dirty="0" smtClean="0"/>
                  <a:t> row and </a:t>
                </a:r>
                <a:r>
                  <a:rPr lang="en-US" dirty="0" err="1" smtClean="0"/>
                  <a:t>j’th</a:t>
                </a:r>
                <a:r>
                  <a:rPr lang="en-US" dirty="0" smtClean="0"/>
                  <a:t> column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j’th</a:t>
                </a:r>
                <a:r>
                  <a:rPr lang="en-US" dirty="0" smtClean="0"/>
                  <a:t> column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i’th</a:t>
                </a:r>
                <a:r>
                  <a:rPr lang="en-US" dirty="0" smtClean="0"/>
                  <a:t> row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688966" y="325777"/>
                <a:ext cx="1255087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966" y="325777"/>
                <a:ext cx="1255087" cy="304955"/>
              </a:xfrm>
              <a:prstGeom prst="rect">
                <a:avLst/>
              </a:prstGeom>
              <a:blipFill>
                <a:blip r:embed="rId3"/>
                <a:stretch>
                  <a:fillRect r="-2913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247304" y="871423"/>
                <a:ext cx="1180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304" y="871423"/>
                <a:ext cx="1180131" cy="276999"/>
              </a:xfrm>
              <a:prstGeom prst="rect">
                <a:avLst/>
              </a:prstGeom>
              <a:blipFill>
                <a:blip r:embed="rId4"/>
                <a:stretch>
                  <a:fillRect r="-207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643323" y="875428"/>
                <a:ext cx="137152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323" y="875428"/>
                <a:ext cx="1371529" cy="299313"/>
              </a:xfrm>
              <a:prstGeom prst="rect">
                <a:avLst/>
              </a:prstGeom>
              <a:blipFill>
                <a:blip r:embed="rId5"/>
                <a:stretch>
                  <a:fillRect r="-266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837370" y="1309682"/>
                <a:ext cx="2653675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370" y="1309682"/>
                <a:ext cx="2653675" cy="703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590571" y="2148145"/>
                <a:ext cx="3147272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571" y="2148145"/>
                <a:ext cx="3147272" cy="6721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9881689" y="2891697"/>
                <a:ext cx="1744067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689" y="2891697"/>
                <a:ext cx="1744067" cy="7998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374765" y="3924533"/>
                <a:ext cx="1152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765" y="3924533"/>
                <a:ext cx="1152751" cy="276999"/>
              </a:xfrm>
              <a:prstGeom prst="rect">
                <a:avLst/>
              </a:prstGeom>
              <a:blipFill>
                <a:blip r:embed="rId9"/>
                <a:stretch>
                  <a:fillRect r="-105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48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7577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Logs are incredibly useful in NLP</a:t>
                </a:r>
              </a:p>
              <a:p>
                <a:pPr lvl="1"/>
                <a:r>
                  <a:rPr lang="en-US" dirty="0" smtClean="0"/>
                  <a:t>They make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theory easier </a:t>
                </a:r>
                <a:r>
                  <a:rPr lang="en-US" dirty="0" smtClean="0"/>
                  <a:t>(i.e. math)</a:t>
                </a:r>
              </a:p>
              <a:p>
                <a:pPr lvl="1"/>
                <a:r>
                  <a:rPr lang="en-US" dirty="0" smtClean="0"/>
                  <a:t>They make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computation</a:t>
                </a:r>
                <a:r>
                  <a:rPr lang="en-US" dirty="0" smtClean="0"/>
                  <a:t> more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stable</a:t>
                </a:r>
                <a:r>
                  <a:rPr lang="en-US" dirty="0" smtClean="0"/>
                  <a:t> (harder to over/under flow)</a:t>
                </a:r>
              </a:p>
              <a:p>
                <a:pPr lvl="1"/>
                <a:r>
                  <a:rPr lang="en-US" dirty="0" smtClean="0"/>
                  <a:t>In this class,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 smtClean="0"/>
                  <a:t> will mean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7577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20598" y="3736247"/>
                <a:ext cx="12706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598" y="3736247"/>
                <a:ext cx="1270669" cy="276999"/>
              </a:xfrm>
              <a:prstGeom prst="rect">
                <a:avLst/>
              </a:prstGeom>
              <a:blipFill>
                <a:blip r:embed="rId3"/>
                <a:stretch>
                  <a:fillRect l="-6220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175352" y="3749263"/>
                <a:ext cx="117756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352" y="3749263"/>
                <a:ext cx="1177566" cy="295594"/>
              </a:xfrm>
              <a:prstGeom prst="rect">
                <a:avLst/>
              </a:prstGeom>
              <a:blipFill>
                <a:blip r:embed="rId4"/>
                <a:stretch>
                  <a:fillRect l="-2591" t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89177" y="4260122"/>
                <a:ext cx="2672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7" y="4260122"/>
                <a:ext cx="2672783" cy="276999"/>
              </a:xfrm>
              <a:prstGeom prst="rect">
                <a:avLst/>
              </a:prstGeom>
              <a:blipFill>
                <a:blip r:embed="rId5"/>
                <a:stretch>
                  <a:fillRect l="-2733" t="-2222" r="-6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348162" y="4260122"/>
                <a:ext cx="1370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162" y="4260122"/>
                <a:ext cx="1370568" cy="276999"/>
              </a:xfrm>
              <a:prstGeom prst="rect">
                <a:avLst/>
              </a:prstGeom>
              <a:blipFill>
                <a:blip r:embed="rId6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9113" y="4925494"/>
                <a:ext cx="2641364" cy="736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13" y="4925494"/>
                <a:ext cx="2641364" cy="7365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262273" y="4853375"/>
                <a:ext cx="1542345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273" y="4853375"/>
                <a:ext cx="1542345" cy="672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75001" y="5758356"/>
                <a:ext cx="1948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001" y="5758356"/>
                <a:ext cx="1948482" cy="276999"/>
              </a:xfrm>
              <a:prstGeom prst="rect">
                <a:avLst/>
              </a:prstGeom>
              <a:blipFill>
                <a:blip r:embed="rId9"/>
                <a:stretch>
                  <a:fillRect l="-3762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209369" y="5703364"/>
                <a:ext cx="1260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369" y="5703364"/>
                <a:ext cx="1260858" cy="276999"/>
              </a:xfrm>
              <a:prstGeom prst="rect">
                <a:avLst/>
              </a:prstGeom>
              <a:blipFill>
                <a:blip r:embed="rId10"/>
                <a:stretch>
                  <a:fillRect l="-2427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580037" y="6245535"/>
                <a:ext cx="1151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037" y="6245535"/>
                <a:ext cx="1151790" cy="276999"/>
              </a:xfrm>
              <a:prstGeom prst="rect">
                <a:avLst/>
              </a:prstGeom>
              <a:blipFill>
                <a:blip r:embed="rId11"/>
                <a:stretch>
                  <a:fillRect l="-6878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209369" y="6265681"/>
                <a:ext cx="7918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369" y="6265681"/>
                <a:ext cx="791819" cy="276999"/>
              </a:xfrm>
              <a:prstGeom prst="rect">
                <a:avLst/>
              </a:prstGeom>
              <a:blipFill>
                <a:blip r:embed="rId12"/>
                <a:stretch>
                  <a:fillRect l="-3876"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586458" y="-61231"/>
            <a:ext cx="444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class, we will use log-probabilities a lot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510103" y="407159"/>
                <a:ext cx="3462615" cy="736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⁡[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103" y="407159"/>
                <a:ext cx="3462615" cy="7365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876290" y="1294040"/>
                <a:ext cx="5154232" cy="1515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Why?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Min IEEE floating point number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−308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will have </a:t>
                </a:r>
                <a:r>
                  <a:rPr lang="en-US" dirty="0" err="1" smtClean="0"/>
                  <a:t>probs</a:t>
                </a:r>
                <a:r>
                  <a:rPr lang="en-US" dirty="0" smtClean="0"/>
                  <a:t> much smaller than this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Min log </a:t>
                </a:r>
                <a:r>
                  <a:rPr lang="en-US" dirty="0" err="1" smtClean="0"/>
                  <a:t>prob</a:t>
                </a:r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308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… smaller than we need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One pain point (special </a:t>
                </a:r>
                <a:r>
                  <a:rPr lang="en-US" dirty="0" err="1" smtClean="0"/>
                  <a:t>api</a:t>
                </a:r>
                <a:r>
                  <a:rPr lang="en-US" dirty="0" smtClean="0"/>
                  <a:t> call for this operation):</a:t>
                </a:r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90" y="1294040"/>
                <a:ext cx="5154232" cy="1515158"/>
              </a:xfrm>
              <a:prstGeom prst="rect">
                <a:avLst/>
              </a:prstGeom>
              <a:blipFill>
                <a:blip r:embed="rId14"/>
                <a:stretch>
                  <a:fillRect l="-946" t="-2008" r="-236" b="-5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533719" y="3103547"/>
                <a:ext cx="1082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719" y="3103547"/>
                <a:ext cx="1082219" cy="276999"/>
              </a:xfrm>
              <a:prstGeom prst="rect">
                <a:avLst/>
              </a:prstGeom>
              <a:blipFill>
                <a:blip r:embed="rId15"/>
                <a:stretch>
                  <a:fillRect l="-7345" t="-2174" r="-791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783478" y="3679441"/>
                <a:ext cx="2333524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</m:func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e>
                                  </m:func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478" y="3679441"/>
                <a:ext cx="2333524" cy="317844"/>
              </a:xfrm>
              <a:prstGeom prst="rect">
                <a:avLst/>
              </a:prstGeom>
              <a:blipFill>
                <a:blip r:embed="rId16"/>
                <a:stretch>
                  <a:fillRect l="-783" t="-1923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684432" y="2803611"/>
            <a:ext cx="182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Could underflow!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9670597" y="3172943"/>
            <a:ext cx="926457" cy="506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</p:cNvCxnSpPr>
          <p:nvPr/>
        </p:nvCxnSpPr>
        <p:spPr>
          <a:xfrm flipH="1">
            <a:off x="10519682" y="3172943"/>
            <a:ext cx="77372" cy="468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7445829" y="4122964"/>
                <a:ext cx="3832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(if not, swap the values)</a:t>
                </a:r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829" y="4122964"/>
                <a:ext cx="3832588" cy="369332"/>
              </a:xfrm>
              <a:prstGeom prst="rect">
                <a:avLst/>
              </a:prstGeom>
              <a:blipFill>
                <a:blip r:embed="rId17"/>
                <a:stretch>
                  <a:fillRect l="-1272" t="-8197" r="-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644129" y="4617584"/>
                <a:ext cx="3022429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129" y="4617584"/>
                <a:ext cx="3022429" cy="71590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8690176" y="5189492"/>
                <a:ext cx="250876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176" y="5189492"/>
                <a:ext cx="2508764" cy="7146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8690176" y="5782417"/>
                <a:ext cx="3048206" cy="54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176" y="5782417"/>
                <a:ext cx="3048206" cy="54886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8717458" y="6380773"/>
                <a:ext cx="3530197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458" y="6380773"/>
                <a:ext cx="3530197" cy="410177"/>
              </a:xfrm>
              <a:prstGeom prst="rect">
                <a:avLst/>
              </a:prstGeom>
              <a:blipFill>
                <a:blip r:embed="rId2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448097" y="6144619"/>
            <a:ext cx="2264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Exp</a:t>
            </a:r>
            <a:r>
              <a:rPr lang="en-US" dirty="0" smtClean="0">
                <a:solidFill>
                  <a:srgbClr val="FF0000"/>
                </a:solidFill>
              </a:rPr>
              <a:t> underflow is now harmless!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1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1" grpId="0"/>
      <p:bldP spid="12" grpId="0"/>
      <p:bldP spid="13" grpId="0"/>
      <p:bldP spid="14" grpId="0"/>
      <p:bldP spid="19" grpId="0"/>
      <p:bldP spid="20" grpId="0"/>
      <p:bldP spid="30" grpId="0"/>
      <p:bldP spid="31" grpId="0"/>
      <p:bldP spid="32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Lets say we have a </a:t>
            </a:r>
            <a:r>
              <a:rPr lang="en-US" dirty="0" err="1" smtClean="0"/>
              <a:t>pmf</a:t>
            </a:r>
            <a:r>
              <a:rPr lang="en-US" dirty="0" smtClean="0"/>
              <a:t> of log-probabilities</a:t>
            </a:r>
          </a:p>
          <a:p>
            <a:pPr lvl="1"/>
            <a:r>
              <a:rPr lang="en-US" dirty="0" smtClean="0"/>
              <a:t>Their </a:t>
            </a:r>
            <a:r>
              <a:rPr lang="en-US" dirty="0" err="1" smtClean="0"/>
              <a:t>exps</a:t>
            </a:r>
            <a:r>
              <a:rPr lang="en-US" dirty="0" smtClean="0"/>
              <a:t> should sum to 1</a:t>
            </a:r>
          </a:p>
          <a:p>
            <a:r>
              <a:rPr lang="en-US" dirty="0" smtClean="0"/>
              <a:t>Or lets have unconstrained values (call logits)</a:t>
            </a:r>
          </a:p>
          <a:p>
            <a:pPr lvl="1"/>
            <a:r>
              <a:rPr lang="en-US" dirty="0" smtClean="0"/>
              <a:t>we want to force their </a:t>
            </a:r>
            <a:r>
              <a:rPr lang="en-US" dirty="0" err="1" smtClean="0"/>
              <a:t>exps</a:t>
            </a:r>
            <a:r>
              <a:rPr lang="en-US" dirty="0" smtClean="0"/>
              <a:t> to sum to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be used to convert logits into a </a:t>
            </a:r>
            <a:r>
              <a:rPr lang="en-US" dirty="0" err="1" smtClean="0"/>
              <a:t>pmf</a:t>
            </a:r>
            <a:endParaRPr lang="en-US" dirty="0"/>
          </a:p>
          <a:p>
            <a:r>
              <a:rPr lang="en-US" dirty="0" smtClean="0"/>
              <a:t>This function happens often</a:t>
            </a:r>
          </a:p>
          <a:p>
            <a:pPr lvl="1"/>
            <a:r>
              <a:rPr lang="en-US" dirty="0" smtClean="0"/>
              <a:t>Need to familiarize ourselves with it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84234" y="3701756"/>
                <a:ext cx="221470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234" y="3701756"/>
                <a:ext cx="2214709" cy="599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4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883D-8C78-55F4-3CFE-E6921EA5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 &amp; Stats 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A5F1-01CA-31AF-385D-8934E26A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Random experiment:</a:t>
            </a:r>
          </a:p>
          <a:p>
            <a:pPr lvl="1"/>
            <a:r>
              <a:rPr lang="en-US" dirty="0"/>
              <a:t>Process where we </a:t>
            </a:r>
            <a:r>
              <a:rPr lang="en-US" dirty="0">
                <a:solidFill>
                  <a:srgbClr val="FF0000"/>
                </a:solidFill>
              </a:rPr>
              <a:t>observe</a:t>
            </a:r>
            <a:r>
              <a:rPr lang="en-US" dirty="0"/>
              <a:t> something uncertain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Outcome</a:t>
            </a:r>
            <a:r>
              <a:rPr lang="en-US" dirty="0"/>
              <a:t>: result of the experiment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Sample space</a:t>
            </a:r>
            <a:r>
              <a:rPr lang="en-US" dirty="0"/>
              <a:t>: set of all possible outcomes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Event</a:t>
            </a:r>
            <a:r>
              <a:rPr lang="en-US" dirty="0"/>
              <a:t>: any subset of the sample space</a:t>
            </a:r>
          </a:p>
          <a:p>
            <a:endParaRPr lang="en-US" dirty="0"/>
          </a:p>
          <a:p>
            <a:r>
              <a:rPr lang="en-US" dirty="0"/>
              <a:t>Exercises!</a:t>
            </a:r>
          </a:p>
          <a:p>
            <a:pPr lvl="1"/>
            <a:r>
              <a:rPr lang="en-US" dirty="0"/>
              <a:t>Experiment 1: roll a die &amp; observe the </a:t>
            </a:r>
            <a:r>
              <a:rPr lang="en-US" dirty="0" smtClean="0"/>
              <a:t>number 3</a:t>
            </a:r>
            <a:endParaRPr lang="en-US" dirty="0"/>
          </a:p>
          <a:p>
            <a:pPr lvl="1"/>
            <a:r>
              <a:rPr lang="en-US" dirty="0"/>
              <a:t>Experiment 2: # of times you toss a (fair) coin until H appears</a:t>
            </a:r>
          </a:p>
          <a:p>
            <a:pPr lvl="1"/>
            <a:r>
              <a:rPr lang="en-US" dirty="0"/>
              <a:t>Experiment 3: throw dart at dart board &amp; observe location</a:t>
            </a:r>
          </a:p>
          <a:p>
            <a:pPr lvl="1"/>
            <a:endParaRPr lang="en-US" dirty="0"/>
          </a:p>
          <a:p>
            <a:r>
              <a:rPr lang="en-US" dirty="0"/>
              <a:t>Prob of events?</a:t>
            </a:r>
          </a:p>
        </p:txBody>
      </p:sp>
    </p:spTree>
    <p:extLst>
      <p:ext uri="{BB962C8B-B14F-4D97-AF65-F5344CB8AC3E}">
        <p14:creationId xmlns:p14="http://schemas.microsoft.com/office/powerpoint/2010/main" val="283461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E7D3-4B0F-DFD8-921E-AD89D0D8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E3C0B-3EDF-0B6B-ADF5-AC6F32801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sample space. A probability function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obeys three </a:t>
                </a:r>
                <a:r>
                  <a:rPr lang="en-US" dirty="0">
                    <a:solidFill>
                      <a:srgbClr val="FF0000"/>
                    </a:solidFill>
                  </a:rPr>
                  <a:t>axioms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For any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two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E3C0B-3EDF-0B6B-ADF5-AC6F32801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9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62EA-4D39-BC5B-1C52-DB7E31F0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FC3F5-9DA3-996B-5D66-8F7CB5597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:r>
                  <a:rPr lang="en-US" dirty="0">
                    <a:solidFill>
                      <a:srgbClr val="FF0000"/>
                    </a:solidFill>
                  </a:rPr>
                  <a:t>two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>
                    <a:solidFill>
                      <a:srgbClr val="FF0000"/>
                    </a:solidFill>
                  </a:rPr>
                  <a:t>already occurred</a:t>
                </a:r>
                <a:r>
                  <a:rPr lang="en-US" dirty="0"/>
                  <a:t>, 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Exercise. Roll two dice.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value of die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value on die 2: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≤5 |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FC3F5-9DA3-996B-5D66-8F7CB5597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1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79FF-8B31-D663-9E74-E055E65C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13607-3E4F-231A-0139-34277F2C3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38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Conditional prob for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Formally (if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func>
                  </m:oMath>
                </a14:m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Exercise:</a:t>
                </a:r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⁡[⋅|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satisfies the three axioms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13607-3E4F-231A-0139-34277F2C3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3849"/>
              </a:xfrm>
              <a:blipFill>
                <a:blip r:embed="rId2"/>
                <a:stretch>
                  <a:fillRect l="-1043" t="-2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8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1DEA-7EBB-6D81-3CD3-0F56E518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0E3EE-9A69-3431-3E1E-28CD392370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Can </a:t>
                </a:r>
                <a:r>
                  <a:rPr lang="en-US" dirty="0">
                    <a:solidFill>
                      <a:srgbClr val="FF0000"/>
                    </a:solidFill>
                  </a:rPr>
                  <a:t>extend this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many events:</a:t>
                </a:r>
              </a:p>
              <a:p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∩…∩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0E3EE-9A69-3431-3E1E-28CD39237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FD777E-ECBF-C134-914F-EF68DE3D71F5}"/>
                  </a:ext>
                </a:extLst>
              </p:cNvPr>
              <p:cNvSpPr txBox="1"/>
              <p:nvPr/>
            </p:nvSpPr>
            <p:spPr>
              <a:xfrm>
                <a:off x="4194678" y="3244334"/>
                <a:ext cx="3802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FD777E-ECBF-C134-914F-EF68DE3D7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678" y="3244334"/>
                <a:ext cx="38026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726D8B-854E-B8E7-C80D-F9A12BBDF129}"/>
                  </a:ext>
                </a:extLst>
              </p:cNvPr>
              <p:cNvSpPr txBox="1"/>
              <p:nvPr/>
            </p:nvSpPr>
            <p:spPr>
              <a:xfrm>
                <a:off x="4227824" y="2371230"/>
                <a:ext cx="2839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726D8B-854E-B8E7-C80D-F9A12BBD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824" y="2371230"/>
                <a:ext cx="28391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3045F7-219F-5619-6080-5BF0C290C8E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57600" y="2389239"/>
            <a:ext cx="570224" cy="166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E7425B-03FA-FC7F-4E44-FDF6A67AA7DA}"/>
              </a:ext>
            </a:extLst>
          </p:cNvPr>
          <p:cNvCxnSpPr>
            <a:cxnSpLocks/>
          </p:cNvCxnSpPr>
          <p:nvPr/>
        </p:nvCxnSpPr>
        <p:spPr>
          <a:xfrm flipH="1">
            <a:off x="3722493" y="2628704"/>
            <a:ext cx="505331" cy="150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AEFB1B-2399-8CA4-6167-F652A76EDBA5}"/>
              </a:ext>
            </a:extLst>
          </p:cNvPr>
          <p:cNvCxnSpPr/>
          <p:nvPr/>
        </p:nvCxnSpPr>
        <p:spPr>
          <a:xfrm>
            <a:off x="3722493" y="3171526"/>
            <a:ext cx="472744" cy="156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48DF59-F146-9679-8A81-C60912DD9EAC}"/>
              </a:ext>
            </a:extLst>
          </p:cNvPr>
          <p:cNvCxnSpPr>
            <a:stCxn id="4" idx="1"/>
          </p:cNvCxnSpPr>
          <p:nvPr/>
        </p:nvCxnSpPr>
        <p:spPr>
          <a:xfrm flipH="1">
            <a:off x="3580908" y="3429000"/>
            <a:ext cx="613770" cy="246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148E3-3181-EC8A-0821-3D20C2AA1521}"/>
                  </a:ext>
                </a:extLst>
              </p:cNvPr>
              <p:cNvSpPr txBox="1"/>
              <p:nvPr/>
            </p:nvSpPr>
            <p:spPr>
              <a:xfrm>
                <a:off x="2325256" y="5538473"/>
                <a:ext cx="1497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148E3-3181-EC8A-0821-3D20C2AA1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256" y="5538473"/>
                <a:ext cx="1497526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984741-C1D3-2C4B-A6D0-6832FAA7CF8A}"/>
                  </a:ext>
                </a:extLst>
              </p:cNvPr>
              <p:cNvSpPr txBox="1"/>
              <p:nvPr/>
            </p:nvSpPr>
            <p:spPr>
              <a:xfrm>
                <a:off x="3580908" y="5538473"/>
                <a:ext cx="2162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984741-C1D3-2C4B-A6D0-6832FAA7C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908" y="5538473"/>
                <a:ext cx="2162772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2AF384-F728-FD60-3B81-88B6D403E3AA}"/>
                  </a:ext>
                </a:extLst>
              </p:cNvPr>
              <p:cNvSpPr txBox="1"/>
              <p:nvPr/>
            </p:nvSpPr>
            <p:spPr>
              <a:xfrm>
                <a:off x="5451004" y="5542352"/>
                <a:ext cx="4086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∩…∩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2AF384-F728-FD60-3B81-88B6D403E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004" y="5542352"/>
                <a:ext cx="4086824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34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05D4-D6B1-FAE9-3A97-BC56EDDC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97002-6AFE-70C8-C545-2661EAF8B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(and vice versa)</a:t>
                </a:r>
              </a:p>
              <a:p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Exercise:</a:t>
                </a:r>
              </a:p>
              <a:p>
                <a:pPr lvl="1"/>
                <a:r>
                  <a:rPr lang="en-US" dirty="0"/>
                  <a:t>Roll die and toss coin.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= roll even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Heads.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97002-6AFE-70C8-C545-2661EAF8B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99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147F-1957-BAEE-C718-F7E10379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Total Prob &amp; Total Conditional Prob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3D82BD-DDBD-ED72-103A-7886F1593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partition the sample space (i.e. </a:t>
                </a:r>
                <a:r>
                  <a:rPr lang="en-US" dirty="0">
                    <a:solidFill>
                      <a:srgbClr val="FF0000"/>
                    </a:solidFill>
                  </a:rPr>
                  <a:t>no overlap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For any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Special case is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Boolean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3D82BD-DDBD-ED72-103A-7886F1593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52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E668-88F7-6532-ED2C-35D112D9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&amp;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284437-4341-DF7F-5DD4-22302A479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1847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Remember an </a:t>
                </a:r>
                <a:r>
                  <a:rPr lang="en-US" dirty="0">
                    <a:solidFill>
                      <a:srgbClr val="FF0000"/>
                    </a:solidFill>
                  </a:rPr>
                  <a:t>event</a:t>
                </a:r>
                <a:r>
                  <a:rPr lang="en-US" dirty="0"/>
                  <a:t> is any </a:t>
                </a:r>
                <a:r>
                  <a:rPr lang="en-US" dirty="0">
                    <a:solidFill>
                      <a:srgbClr val="FF0000"/>
                    </a:solidFill>
                  </a:rPr>
                  <a:t>subset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of</a:t>
                </a:r>
                <a:r>
                  <a:rPr lang="en-US" dirty="0"/>
                  <a:t> the sample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Random Variable is a more useful tool: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Placeholder</a:t>
                </a:r>
                <a:r>
                  <a:rPr lang="en-US" dirty="0"/>
                  <a:t> for an outcome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function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Assigns a value to each possible outcome of a random experiment</a:t>
                </a:r>
              </a:p>
              <a:p>
                <a:pPr lvl="1"/>
                <a:r>
                  <a:rPr lang="en-US" dirty="0"/>
                  <a:t>When R.V. is tied to some values:</a:t>
                </a:r>
              </a:p>
              <a:p>
                <a:pPr lvl="2"/>
                <a:r>
                  <a:rPr lang="en-US" dirty="0"/>
                  <a:t>Becomes an event!</a:t>
                </a:r>
              </a:p>
              <a:p>
                <a:r>
                  <a:rPr lang="en-US" dirty="0"/>
                  <a:t>Ex:</a:t>
                </a:r>
              </a:p>
              <a:p>
                <a:pPr lvl="1"/>
                <a:r>
                  <a:rPr lang="en-US" dirty="0"/>
                  <a:t>Flip a coin five times</a:t>
                </a:r>
              </a:p>
              <a:p>
                <a:pPr lvl="2"/>
                <a:r>
                  <a:rPr lang="en-US" dirty="0"/>
                  <a:t>Sample space?</a:t>
                </a:r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number of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appears. Range(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=?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284437-4341-DF7F-5DD4-22302A479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184776"/>
              </a:xfrm>
              <a:blipFill>
                <a:blip r:embed="rId2"/>
                <a:stretch>
                  <a:fillRect l="-1043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3D498E-533E-5389-6883-DBDF59FE0AC3}"/>
                  </a:ext>
                </a:extLst>
              </p:cNvPr>
              <p:cNvSpPr txBox="1"/>
              <p:nvPr/>
            </p:nvSpPr>
            <p:spPr>
              <a:xfrm>
                <a:off x="3554897" y="6021195"/>
                <a:ext cx="5540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𝐻𝐻𝐻𝐻𝐻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𝐻𝐻𝐻𝐻𝑇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𝐻𝐻𝐻𝑇𝐻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𝐻𝐻𝑇𝐻𝐻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𝑇𝑇𝑇𝑇𝑇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3D498E-533E-5389-6883-DBDF59FE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897" y="6021195"/>
                <a:ext cx="5540106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4AABA4D-0ACB-94FE-4E1C-9C23E4A00AA5}"/>
              </a:ext>
            </a:extLst>
          </p:cNvPr>
          <p:cNvSpPr txBox="1"/>
          <p:nvPr/>
        </p:nvSpPr>
        <p:spPr>
          <a:xfrm>
            <a:off x="6324950" y="4536383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E98C7-B580-5028-0C20-B6768CDBF3CF}"/>
              </a:ext>
            </a:extLst>
          </p:cNvPr>
          <p:cNvSpPr txBox="1"/>
          <p:nvPr/>
        </p:nvSpPr>
        <p:spPr>
          <a:xfrm>
            <a:off x="10456427" y="4536383"/>
            <a:ext cx="134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or R.V.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1F494-6980-B4CA-A824-889802BAC6FF}"/>
                  </a:ext>
                </a:extLst>
              </p:cNvPr>
              <p:cNvSpPr txBox="1"/>
              <p:nvPr/>
            </p:nvSpPr>
            <p:spPr>
              <a:xfrm>
                <a:off x="5381948" y="4855985"/>
                <a:ext cx="4866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number of times where you have 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1F494-6980-B4CA-A824-889802BA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948" y="4855985"/>
                <a:ext cx="4866076" cy="369332"/>
              </a:xfrm>
              <a:prstGeom prst="rect">
                <a:avLst/>
              </a:prstGeom>
              <a:blipFill>
                <a:blip r:embed="rId4"/>
                <a:stretch>
                  <a:fillRect l="-11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1239D1-9603-413E-206A-29672147A19E}"/>
                  </a:ext>
                </a:extLst>
              </p:cNvPr>
              <p:cNvSpPr txBox="1"/>
              <p:nvPr/>
            </p:nvSpPr>
            <p:spPr>
              <a:xfrm>
                <a:off x="5381948" y="5099825"/>
                <a:ext cx="2662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1239D1-9603-413E-206A-29672147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948" y="5099825"/>
                <a:ext cx="2662845" cy="369332"/>
              </a:xfrm>
              <a:prstGeom prst="rect">
                <a:avLst/>
              </a:prstGeom>
              <a:blipFill>
                <a:blip r:embed="rId5"/>
                <a:stretch>
                  <a:fillRect l="-20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7ABC1C-5346-F6D9-A41E-641907480874}"/>
                  </a:ext>
                </a:extLst>
              </p:cNvPr>
              <p:cNvSpPr txBox="1"/>
              <p:nvPr/>
            </p:nvSpPr>
            <p:spPr>
              <a:xfrm>
                <a:off x="5381948" y="5375844"/>
                <a:ext cx="4093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7ABC1C-5346-F6D9-A41E-64190748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948" y="5375844"/>
                <a:ext cx="4093172" cy="369332"/>
              </a:xfrm>
              <a:prstGeom prst="rect">
                <a:avLst/>
              </a:prstGeom>
              <a:blipFill>
                <a:blip r:embed="rId6"/>
                <a:stretch>
                  <a:fillRect l="-134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506444-B24B-FF90-E305-61B838749F7B}"/>
                  </a:ext>
                </a:extLst>
              </p:cNvPr>
              <p:cNvSpPr txBox="1"/>
              <p:nvPr/>
            </p:nvSpPr>
            <p:spPr>
              <a:xfrm>
                <a:off x="10665952" y="4850849"/>
                <a:ext cx="1392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Event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506444-B24B-FF90-E305-61B838749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952" y="4850849"/>
                <a:ext cx="1392432" cy="369332"/>
              </a:xfrm>
              <a:prstGeom prst="rect">
                <a:avLst/>
              </a:prstGeom>
              <a:blipFill>
                <a:blip r:embed="rId7"/>
                <a:stretch>
                  <a:fillRect t="-10000" r="-35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CF1E2F-2BF9-43A0-49AD-CF8E6D3BF8CF}"/>
                  </a:ext>
                </a:extLst>
              </p:cNvPr>
              <p:cNvSpPr txBox="1"/>
              <p:nvPr/>
            </p:nvSpPr>
            <p:spPr>
              <a:xfrm>
                <a:off x="10665952" y="5099825"/>
                <a:ext cx="1082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R.V.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CF1E2F-2BF9-43A0-49AD-CF8E6D3B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952" y="5099825"/>
                <a:ext cx="1082732" cy="369332"/>
              </a:xfrm>
              <a:prstGeom prst="rect">
                <a:avLst/>
              </a:prstGeom>
              <a:blipFill>
                <a:blip r:embed="rId8"/>
                <a:stretch>
                  <a:fillRect t="-10000" r="-45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485B14-3C92-AEEF-9E9D-FA6919F5BA75}"/>
                  </a:ext>
                </a:extLst>
              </p:cNvPr>
              <p:cNvSpPr txBox="1"/>
              <p:nvPr/>
            </p:nvSpPr>
            <p:spPr>
              <a:xfrm>
                <a:off x="10665952" y="5355117"/>
                <a:ext cx="138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Event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485B14-3C92-AEEF-9E9D-FA6919F5B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952" y="5355117"/>
                <a:ext cx="1382814" cy="369332"/>
              </a:xfrm>
              <a:prstGeom prst="rect">
                <a:avLst/>
              </a:prstGeom>
              <a:blipFill>
                <a:blip r:embed="rId9"/>
                <a:stretch>
                  <a:fillRect t="-8197" r="-3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31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633</Words>
  <Application>Microsoft Office PowerPoint</Application>
  <PresentationFormat>Widescreen</PresentationFormat>
  <Paragraphs>207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Background Knowledge</vt:lpstr>
      <vt:lpstr>Prob &amp; Stats Refresher</vt:lpstr>
      <vt:lpstr>Probability Definitions</vt:lpstr>
      <vt:lpstr>Conditional Probability</vt:lpstr>
      <vt:lpstr>Conditional Probability</vt:lpstr>
      <vt:lpstr>Conditional Probability Chain Rule</vt:lpstr>
      <vt:lpstr>Independence</vt:lpstr>
      <vt:lpstr>Law of Total Prob &amp; Total Conditional Prob</vt:lpstr>
      <vt:lpstr>Events &amp; Random Variables</vt:lpstr>
      <vt:lpstr>Events vs. R.V.s</vt:lpstr>
      <vt:lpstr>Why are R.V.s more useful?</vt:lpstr>
      <vt:lpstr>R.V.s and Independence/Conditionals</vt:lpstr>
      <vt:lpstr>Cumulative Distribution Functions (CDFs)</vt:lpstr>
      <vt:lpstr>Vectors and Matrices</vt:lpstr>
      <vt:lpstr>Logarithms</vt:lpstr>
      <vt:lpstr>Softmax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Knowledge</dc:title>
  <dc:creator>andrew</dc:creator>
  <cp:lastModifiedBy>andrew</cp:lastModifiedBy>
  <cp:revision>10</cp:revision>
  <dcterms:created xsi:type="dcterms:W3CDTF">2024-08-30T19:58:32Z</dcterms:created>
  <dcterms:modified xsi:type="dcterms:W3CDTF">2024-08-30T20:41:50Z</dcterms:modified>
</cp:coreProperties>
</file>