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5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A727-244F-416C-A06C-D004EE3565A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D8CE-3FAD-4A32-8179-92A6FBFD8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hyperlink" Target="https://lilianweng.github.io/posts/2022-09-08-ntk/" TargetMode="External"/><Relationship Id="rId7" Type="http://schemas.openxmlformats.org/officeDocument/2006/relationships/image" Target="../media/image410.png"/><Relationship Id="rId2" Type="http://schemas.openxmlformats.org/officeDocument/2006/relationships/hyperlink" Target="https://colah.github.io/posts/2014-03-NN-Manifolds-Topolo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210.png"/><Relationship Id="rId4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9.png"/><Relationship Id="rId3" Type="http://schemas.openxmlformats.org/officeDocument/2006/relationships/image" Target="../media/image135.png"/><Relationship Id="rId21" Type="http://schemas.openxmlformats.org/officeDocument/2006/relationships/image" Target="../media/image142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18.png"/><Relationship Id="rId2" Type="http://schemas.openxmlformats.org/officeDocument/2006/relationships/image" Target="../media/image134.png"/><Relationship Id="rId16" Type="http://schemas.openxmlformats.org/officeDocument/2006/relationships/image" Target="../media/image133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28.png"/><Relationship Id="rId5" Type="http://schemas.openxmlformats.org/officeDocument/2006/relationships/image" Target="../media/image137.png"/><Relationship Id="rId15" Type="http://schemas.openxmlformats.org/officeDocument/2006/relationships/image" Target="../media/image132.png"/><Relationship Id="rId23" Type="http://schemas.openxmlformats.org/officeDocument/2006/relationships/image" Target="../media/image144.png"/><Relationship Id="rId10" Type="http://schemas.openxmlformats.org/officeDocument/2006/relationships/image" Target="../media/image127.png"/><Relationship Id="rId19" Type="http://schemas.openxmlformats.org/officeDocument/2006/relationships/image" Target="../media/image140.png"/><Relationship Id="rId4" Type="http://schemas.openxmlformats.org/officeDocument/2006/relationships/image" Target="../media/image136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implementation: </a:t>
            </a:r>
            <a:r>
              <a:rPr lang="en-US" dirty="0" err="1" smtClean="0"/>
              <a:t>CBoW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9742"/>
              </a:xfrm>
            </p:spPr>
            <p:txBody>
              <a:bodyPr/>
              <a:lstStyle/>
              <a:p>
                <a:r>
                  <a:rPr lang="en-US" dirty="0" smtClean="0"/>
                  <a:t>Feed-forward neural network (1 hidden layer)</a:t>
                </a:r>
              </a:p>
              <a:p>
                <a:pPr lvl="1"/>
                <a:r>
                  <a:rPr lang="en-US" dirty="0" smtClean="0"/>
                  <a:t>Given context of a word: predict the word the context belongs to</a:t>
                </a:r>
              </a:p>
              <a:p>
                <a:pPr lvl="2"/>
                <a:r>
                  <a:rPr lang="en-US" dirty="0" smtClean="0"/>
                  <a:t>Input: flattened one-hot encodings of each word in the context</a:t>
                </a:r>
              </a:p>
              <a:p>
                <a:pPr lvl="2"/>
                <a:r>
                  <a:rPr lang="en-US" dirty="0" smtClean="0"/>
                  <a:t>Output: </a:t>
                </a:r>
                <a:r>
                  <a:rPr lang="en-US" dirty="0" err="1" smtClean="0"/>
                  <a:t>pmf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Params</a:t>
                </a:r>
                <a:r>
                  <a:rPr lang="en-US" dirty="0" smtClean="0"/>
                  <a:t> of model: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9742"/>
              </a:xfrm>
              <a:blipFill>
                <a:blip r:embed="rId2"/>
                <a:stretch>
                  <a:fillRect l="-1043" t="-2051" b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27109" y="3045278"/>
                <a:ext cx="41453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09" y="3045278"/>
                <a:ext cx="414537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27109" y="4969328"/>
                <a:ext cx="41453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109" y="4969328"/>
                <a:ext cx="414537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681788" y="3989614"/>
                <a:ext cx="1109855" cy="1063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−0.7781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0.423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0.00051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−9.1124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88" y="3989614"/>
                <a:ext cx="1109855" cy="1063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918198" y="4046091"/>
                <a:ext cx="80246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0.004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198" y="4046091"/>
                <a:ext cx="802464" cy="8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797639" y="4339319"/>
            <a:ext cx="78916" cy="293914"/>
            <a:chOff x="1736031" y="4486275"/>
            <a:chExt cx="207269" cy="771951"/>
          </a:xfrm>
        </p:grpSpPr>
        <p:sp>
          <p:nvSpPr>
            <p:cNvPr id="8" name="Oval 7"/>
            <p:cNvSpPr/>
            <p:nvPr/>
          </p:nvSpPr>
          <p:spPr>
            <a:xfrm>
              <a:off x="1736031" y="4486275"/>
              <a:ext cx="207269" cy="207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6031" y="4768616"/>
              <a:ext cx="207269" cy="207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736031" y="5050957"/>
              <a:ext cx="207269" cy="207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984296" y="3082018"/>
            <a:ext cx="1751239" cy="938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095" y="3925647"/>
            <a:ext cx="1730345" cy="1083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994095" y="4030435"/>
            <a:ext cx="1741440" cy="969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98994" y="5018525"/>
            <a:ext cx="1682794" cy="815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57861" y="4030435"/>
            <a:ext cx="2186268" cy="84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765995" y="4899232"/>
            <a:ext cx="2186269" cy="119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107287" y="3310618"/>
                <a:ext cx="58509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287" y="3310618"/>
                <a:ext cx="585097" cy="302199"/>
              </a:xfrm>
              <a:prstGeom prst="rect">
                <a:avLst/>
              </a:prstGeom>
              <a:blipFill>
                <a:blip r:embed="rId7"/>
                <a:stretch>
                  <a:fillRect l="-520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107287" y="5202011"/>
                <a:ext cx="585097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287" y="5202011"/>
                <a:ext cx="585097" cy="303288"/>
              </a:xfrm>
              <a:prstGeom prst="rect">
                <a:avLst/>
              </a:prstGeom>
              <a:blipFill>
                <a:blip r:embed="rId8"/>
                <a:stretch>
                  <a:fillRect l="-520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956251" y="5153462"/>
                <a:ext cx="2643609" cy="407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𝑐𝑜𝑛𝑡𝑒𝑥𝑡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51" y="5153462"/>
                <a:ext cx="2643609" cy="407356"/>
              </a:xfrm>
              <a:prstGeom prst="rect">
                <a:avLst/>
              </a:prstGeom>
              <a:blipFill>
                <a:blip r:embed="rId9"/>
                <a:stretch>
                  <a:fillRect l="-184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952264" y="3672089"/>
                <a:ext cx="2213555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264" y="3672089"/>
                <a:ext cx="2213555" cy="281937"/>
              </a:xfrm>
              <a:prstGeom prst="rect">
                <a:avLst/>
              </a:prstGeom>
              <a:blipFill>
                <a:blip r:embed="rId10"/>
                <a:stretch>
                  <a:fillRect l="-2204" t="-4255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7183680" y="5524483"/>
                <a:ext cx="328339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680" y="5524483"/>
                <a:ext cx="3283398" cy="610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566253" y="4958878"/>
            <a:ext cx="3248596" cy="1175537"/>
            <a:chOff x="1244330" y="5109071"/>
            <a:chExt cx="3248596" cy="1175537"/>
          </a:xfrm>
        </p:grpSpPr>
        <p:sp>
          <p:nvSpPr>
            <p:cNvPr id="31" name="TextBox 30"/>
            <p:cNvSpPr txBox="1"/>
            <p:nvPr/>
          </p:nvSpPr>
          <p:spPr>
            <a:xfrm>
              <a:off x="1244330" y="5109071"/>
              <a:ext cx="2976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The actual word </a:t>
              </a:r>
              <a:r>
                <a:rPr lang="en-US" dirty="0" err="1" smtClean="0">
                  <a:solidFill>
                    <a:schemeClr val="accent2"/>
                  </a:solidFill>
                </a:rPr>
                <a:t>embeddings</a:t>
              </a:r>
              <a:r>
                <a:rPr lang="en-US" dirty="0" smtClean="0">
                  <a:solidFill>
                    <a:schemeClr val="accent2"/>
                  </a:solidFill>
                </a:rPr>
                <a:t>!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1" idx="2"/>
            </p:cNvCxnSpPr>
            <p:nvPr/>
          </p:nvCxnSpPr>
          <p:spPr>
            <a:xfrm>
              <a:off x="2732655" y="5478403"/>
              <a:ext cx="1760271" cy="8062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 rot="2304139">
                <a:off x="3746841" y="6442916"/>
                <a:ext cx="884601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4139">
                <a:off x="3746841" y="6442916"/>
                <a:ext cx="884601" cy="294119"/>
              </a:xfrm>
              <a:prstGeom prst="rect">
                <a:avLst/>
              </a:prstGeom>
              <a:blipFill>
                <a:blip r:embed="rId12"/>
                <a:stretch>
                  <a:fillRect l="-3448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 rot="2304139">
                <a:off x="4306004" y="6377806"/>
                <a:ext cx="883703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4139">
                <a:off x="4306004" y="6377806"/>
                <a:ext cx="883703" cy="287323"/>
              </a:xfrm>
              <a:prstGeom prst="rect">
                <a:avLst/>
              </a:prstGeom>
              <a:blipFill>
                <a:blip r:embed="rId13"/>
                <a:stretch>
                  <a:fillRect l="-3472" r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7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6" grpId="0"/>
      <p:bldP spid="27" grpId="0"/>
      <p:bldP spid="28" grpId="0"/>
      <p:bldP spid="29" grpId="0"/>
      <p:bldP spid="30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implementation: Skip-gram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Feed-forward neural network (1 hidden layer)</a:t>
                </a:r>
              </a:p>
              <a:p>
                <a:pPr lvl="1"/>
                <a:r>
                  <a:rPr lang="en-US" dirty="0" smtClean="0"/>
                  <a:t>Given target word: predict words most likely to appear in context</a:t>
                </a:r>
              </a:p>
              <a:p>
                <a:pPr lvl="2"/>
                <a:r>
                  <a:rPr lang="en-US" dirty="0" smtClean="0"/>
                  <a:t>Target word = one-hot encoding</a:t>
                </a:r>
              </a:p>
              <a:p>
                <a:pPr lvl="2"/>
                <a:r>
                  <a:rPr lang="en-US" dirty="0" smtClean="0"/>
                  <a:t>Output layer = </a:t>
                </a:r>
                <a:r>
                  <a:rPr lang="en-US" dirty="0" err="1" smtClean="0"/>
                  <a:t>pmf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Params</a:t>
                </a:r>
                <a:r>
                  <a:rPr lang="en-US" dirty="0" smtClean="0"/>
                  <a:t> of model: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  <a:blipFill>
                <a:blip r:embed="rId2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14687" y="4493441"/>
                <a:ext cx="41453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687" y="4493441"/>
                <a:ext cx="414537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746852" y="4401910"/>
                <a:ext cx="1109855" cy="1063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−0.7781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0.423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0.00051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−9.1124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52" y="4401910"/>
                <a:ext cx="1109855" cy="106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926112" y="3190886"/>
                <a:ext cx="80246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0.004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112" y="3190886"/>
                <a:ext cx="802464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822925" y="3241221"/>
            <a:ext cx="2153582" cy="1201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69510" y="5380248"/>
            <a:ext cx="1237055" cy="93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812333" y="4782525"/>
                <a:ext cx="402354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333" y="4782525"/>
                <a:ext cx="402354" cy="302199"/>
              </a:xfrm>
              <a:prstGeom prst="rect">
                <a:avLst/>
              </a:prstGeom>
              <a:blipFill>
                <a:blip r:embed="rId6"/>
                <a:stretch>
                  <a:fillRect l="-7576" r="-303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021315" y="5565758"/>
                <a:ext cx="133709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315" y="5565758"/>
                <a:ext cx="1337096" cy="307841"/>
              </a:xfrm>
              <a:prstGeom prst="rect">
                <a:avLst/>
              </a:prstGeom>
              <a:blipFill>
                <a:blip r:embed="rId7"/>
                <a:stretch>
                  <a:fillRect l="-4566" r="-45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792247" y="3444857"/>
                <a:ext cx="2512867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247" y="3444857"/>
                <a:ext cx="2512867" cy="313484"/>
              </a:xfrm>
              <a:prstGeom prst="rect">
                <a:avLst/>
              </a:prstGeom>
              <a:blipFill>
                <a:blip r:embed="rId8"/>
                <a:stretch>
                  <a:fillRect l="-1937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 rot="2304139">
                <a:off x="3814695" y="6389014"/>
                <a:ext cx="884601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4139">
                <a:off x="3814695" y="6389014"/>
                <a:ext cx="884601" cy="294119"/>
              </a:xfrm>
              <a:prstGeom prst="rect">
                <a:avLst/>
              </a:prstGeom>
              <a:blipFill>
                <a:blip r:embed="rId9"/>
                <a:stretch>
                  <a:fillRect l="-3448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 rot="2304139">
                <a:off x="4316783" y="6273468"/>
                <a:ext cx="883703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4139">
                <a:off x="4316783" y="6273468"/>
                <a:ext cx="883703" cy="287323"/>
              </a:xfrm>
              <a:prstGeom prst="rect">
                <a:avLst/>
              </a:prstGeom>
              <a:blipFill>
                <a:blip r:embed="rId10"/>
                <a:stretch>
                  <a:fillRect l="-4167" r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569511" y="4442731"/>
            <a:ext cx="1222924" cy="5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822925" y="4041250"/>
            <a:ext cx="2153582" cy="1381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926112" y="5565758"/>
                <a:ext cx="80246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0.004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112" y="5565758"/>
                <a:ext cx="802464" cy="8803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8287886" y="4635568"/>
            <a:ext cx="78916" cy="293914"/>
            <a:chOff x="1736031" y="4486275"/>
            <a:chExt cx="207269" cy="771951"/>
          </a:xfrm>
        </p:grpSpPr>
        <p:sp>
          <p:nvSpPr>
            <p:cNvPr id="32" name="Oval 31"/>
            <p:cNvSpPr/>
            <p:nvPr/>
          </p:nvSpPr>
          <p:spPr>
            <a:xfrm>
              <a:off x="1736031" y="4486275"/>
              <a:ext cx="207269" cy="207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736031" y="4768616"/>
              <a:ext cx="207269" cy="207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736031" y="5050957"/>
              <a:ext cx="207269" cy="207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5837055" y="5422626"/>
            <a:ext cx="2139452" cy="994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37055" y="4449985"/>
            <a:ext cx="2122839" cy="115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8792247" y="5897669"/>
                <a:ext cx="2512867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247" y="5897669"/>
                <a:ext cx="2512867" cy="314573"/>
              </a:xfrm>
              <a:prstGeom prst="rect">
                <a:avLst/>
              </a:prstGeom>
              <a:blipFill>
                <a:blip r:embed="rId12"/>
                <a:stretch>
                  <a:fillRect l="-1937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-543" y="4341713"/>
            <a:ext cx="3860195" cy="1578164"/>
            <a:chOff x="1244330" y="5109071"/>
            <a:chExt cx="3860195" cy="1578164"/>
          </a:xfrm>
        </p:grpSpPr>
        <p:sp>
          <p:nvSpPr>
            <p:cNvPr id="46" name="TextBox 45"/>
            <p:cNvSpPr txBox="1"/>
            <p:nvPr/>
          </p:nvSpPr>
          <p:spPr>
            <a:xfrm>
              <a:off x="1244330" y="5109071"/>
              <a:ext cx="2976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The actual word </a:t>
              </a:r>
              <a:r>
                <a:rPr lang="en-US" dirty="0" err="1" smtClean="0">
                  <a:solidFill>
                    <a:schemeClr val="accent2"/>
                  </a:solidFill>
                </a:rPr>
                <a:t>embeddings</a:t>
              </a:r>
              <a:r>
                <a:rPr lang="en-US" dirty="0" smtClean="0">
                  <a:solidFill>
                    <a:schemeClr val="accent2"/>
                  </a:solidFill>
                </a:rPr>
                <a:t>!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6" idx="2"/>
            </p:cNvCxnSpPr>
            <p:nvPr/>
          </p:nvCxnSpPr>
          <p:spPr>
            <a:xfrm>
              <a:off x="2732655" y="5478403"/>
              <a:ext cx="2371870" cy="12088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68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8" grpId="0"/>
      <p:bldP spid="20" grpId="0"/>
      <p:bldP spid="21" grpId="0"/>
      <p:bldP spid="23" grpId="0"/>
      <p:bldP spid="24" grpId="0"/>
      <p:bldP spid="30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75E-91BD-BB95-9A82-73D6A310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65ED76-ECEC-1499-E580-98487378F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1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 wonderful explanation (with lots of visualizations):</a:t>
                </a:r>
              </a:p>
              <a:p>
                <a:pPr lvl="1"/>
                <a:r>
                  <a:rPr lang="en-US" dirty="0">
                    <a:hlinkClick r:id="rId2"/>
                  </a:rPr>
                  <a:t>https://colah.github.io/posts/2014-03-NN-Manifolds-Topology/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Often Neural Networks perform really well:</a:t>
                </a:r>
              </a:p>
              <a:p>
                <a:pPr lvl="1"/>
                <a:r>
                  <a:rPr lang="en-US" dirty="0"/>
                  <a:t>Universal Approximation Theorem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Neural Tangent Kernel</a:t>
                </a:r>
              </a:p>
              <a:p>
                <a:pPr lvl="2"/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measures </a:t>
                </a:r>
                <a:r>
                  <a:rPr lang="en-US" dirty="0">
                    <a:solidFill>
                      <a:srgbClr val="FF0000"/>
                    </a:solidFill>
                  </a:rPr>
                  <a:t>similarity between two data points</a:t>
                </a:r>
              </a:p>
              <a:p>
                <a:pPr lvl="3"/>
                <a:r>
                  <a:rPr lang="en-US" dirty="0"/>
                  <a:t>Used to describe how sensitive predicting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for predicting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If I updated based 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how will that affect my prediction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5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are similar, a lot!</a:t>
                </a:r>
              </a:p>
              <a:p>
                <a:pPr lvl="3"/>
                <a:r>
                  <a:rPr lang="en-US" dirty="0"/>
                  <a:t>Can be used to analyze neural networks:</a:t>
                </a:r>
              </a:p>
              <a:p>
                <a:pPr lvl="4"/>
                <a:r>
                  <a:rPr lang="en-US" dirty="0"/>
                  <a:t>Big takeaway:</a:t>
                </a:r>
              </a:p>
              <a:p>
                <a:pPr lvl="5"/>
                <a:r>
                  <a:rPr lang="en-US" dirty="0"/>
                  <a:t>We’re running gradient descent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5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small enough: this is a time derivative!</a:t>
                </a:r>
              </a:p>
              <a:p>
                <a:pPr lvl="5"/>
                <a:endParaRPr lang="en-US" dirty="0"/>
              </a:p>
              <a:p>
                <a:pPr marL="2743200" lvl="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(more detail): </a:t>
                </a:r>
                <a:r>
                  <a:rPr lang="en-US" dirty="0">
                    <a:hlinkClick r:id="rId3"/>
                  </a:rPr>
                  <a:t>https://lilianweng.github.io/posts/2022-09-08-ntk/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65ED76-ECEC-1499-E580-98487378F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101"/>
              </a:xfrm>
              <a:blipFill>
                <a:blip r:embed="rId4"/>
                <a:stretch>
                  <a:fillRect l="-522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CD66EC-CDCC-2BE2-EF71-B52DAD1887EC}"/>
                  </a:ext>
                </a:extLst>
              </p:cNvPr>
              <p:cNvSpPr txBox="1"/>
              <p:nvPr/>
            </p:nvSpPr>
            <p:spPr>
              <a:xfrm>
                <a:off x="5547360" y="397990"/>
                <a:ext cx="3187336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CD66EC-CDCC-2BE2-EF71-B52DAD188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60" y="397990"/>
                <a:ext cx="3187336" cy="629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B570F-599C-824C-9976-1E38EC12D54E}"/>
                  </a:ext>
                </a:extLst>
              </p:cNvPr>
              <p:cNvSpPr txBox="1"/>
              <p:nvPr/>
            </p:nvSpPr>
            <p:spPr>
              <a:xfrm>
                <a:off x="6627221" y="960891"/>
                <a:ext cx="5712823" cy="1061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2B570F-599C-824C-9976-1E38EC12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1" y="960891"/>
                <a:ext cx="5712823" cy="1061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AF5909-BCB8-E369-06A5-726BDCD5E530}"/>
                  </a:ext>
                </a:extLst>
              </p:cNvPr>
              <p:cNvSpPr txBox="1"/>
              <p:nvPr/>
            </p:nvSpPr>
            <p:spPr>
              <a:xfrm>
                <a:off x="8532220" y="2146775"/>
                <a:ext cx="3807824" cy="76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AF5909-BCB8-E369-06A5-726BDCD5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220" y="2146775"/>
                <a:ext cx="3807824" cy="769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E49004CC-B23C-7BAA-0A52-A1D436A9789A}"/>
              </a:ext>
            </a:extLst>
          </p:cNvPr>
          <p:cNvSpPr/>
          <p:nvPr/>
        </p:nvSpPr>
        <p:spPr>
          <a:xfrm rot="5400000">
            <a:off x="9202622" y="1013855"/>
            <a:ext cx="341631" cy="194468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E39FC9-B872-3C8B-9616-3D2508DDAB35}"/>
                  </a:ext>
                </a:extLst>
              </p:cNvPr>
              <p:cNvSpPr txBox="1"/>
              <p:nvPr/>
            </p:nvSpPr>
            <p:spPr>
              <a:xfrm>
                <a:off x="6225572" y="5668050"/>
                <a:ext cx="3543759" cy="791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d>
                                <m:d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3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𝑔𝑡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E39FC9-B872-3C8B-9616-3D2508DDA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72" y="5668050"/>
                <a:ext cx="3543759" cy="7919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CBoW</a:t>
            </a:r>
            <a:r>
              <a:rPr lang="en-US" dirty="0" smtClean="0"/>
              <a:t> vs </a:t>
            </a:r>
            <a:r>
              <a:rPr lang="en-US" dirty="0" err="1" smtClean="0"/>
              <a:t>Skipgram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Both models pretty inefficient</a:t>
                </a:r>
              </a:p>
              <a:p>
                <a:pPr lvl="1"/>
                <a:r>
                  <a:rPr lang="en-US" dirty="0" err="1" smtClean="0"/>
                  <a:t>Skipgram</a:t>
                </a:r>
                <a:r>
                  <a:rPr lang="en-US" dirty="0" smtClean="0"/>
                  <a:t> is much less efficient than </a:t>
                </a:r>
                <a:r>
                  <a:rPr lang="en-US" dirty="0" err="1" smtClean="0"/>
                  <a:t>CBoW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Lots of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gradients: super expensive to calculate</a:t>
                </a:r>
              </a:p>
              <a:p>
                <a:pPr lvl="1"/>
                <a:r>
                  <a:rPr lang="en-US" dirty="0" smtClean="0"/>
                  <a:t>The idea when training:</a:t>
                </a:r>
              </a:p>
              <a:p>
                <a:pPr lvl="2"/>
                <a:r>
                  <a:rPr lang="en-US" dirty="0" smtClean="0"/>
                  <a:t>Words that appear in similar contexts will adjust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3"/>
                <a:r>
                  <a:rPr lang="en-US" dirty="0" smtClean="0"/>
                  <a:t>Remember that neural networks are kernel machines</a:t>
                </a:r>
              </a:p>
              <a:p>
                <a:pPr lvl="4"/>
                <a:r>
                  <a:rPr lang="en-US" dirty="0" smtClean="0"/>
                  <a:t>If you adjust a </a:t>
                </a:r>
                <a:r>
                  <a:rPr lang="en-US" dirty="0" err="1" smtClean="0"/>
                  <a:t>param</a:t>
                </a:r>
                <a:r>
                  <a:rPr lang="en-US" dirty="0" smtClean="0"/>
                  <a:t>: you’re changing how it processes every input</a:t>
                </a:r>
              </a:p>
              <a:p>
                <a:pPr lvl="4"/>
                <a:r>
                  <a:rPr lang="en-US" dirty="0" smtClean="0"/>
                  <a:t>As we adjust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 smtClean="0"/>
                  <a:t>, we adjust how the model processes every embedding</a:t>
                </a:r>
              </a:p>
              <a:p>
                <a:pPr lvl="4"/>
                <a:r>
                  <a:rPr lang="en-US" dirty="0" smtClean="0"/>
                  <a:t>Causes adjustments between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!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Both models compute </a:t>
                </a:r>
                <a:r>
                  <a:rPr lang="en-US" dirty="0" err="1" smtClean="0"/>
                  <a:t>pmf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Is this necessary?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0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Skipgram</a:t>
            </a:r>
            <a:r>
              <a:rPr lang="en-US" dirty="0" smtClean="0"/>
              <a:t> improvement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7460"/>
                <a:ext cx="10515600" cy="49752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Lets take a closer look at </a:t>
                </a:r>
                <a:r>
                  <a:rPr lang="en-US" dirty="0" err="1" smtClean="0"/>
                  <a:t>Skipgram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 mentioned, this gradient is expensive to calculate</a:t>
                </a:r>
              </a:p>
              <a:p>
                <a:pPr lvl="1"/>
                <a:r>
                  <a:rPr lang="en-US" dirty="0" smtClean="0"/>
                  <a:t>Why are we predicting the exact position of the context words?</a:t>
                </a:r>
              </a:p>
              <a:p>
                <a:pPr lvl="2"/>
                <a:r>
                  <a:rPr lang="en-US" dirty="0" err="1" smtClean="0"/>
                  <a:t>CBoW</a:t>
                </a:r>
                <a:r>
                  <a:rPr lang="en-US" dirty="0" smtClean="0"/>
                  <a:t> averages over the context words</a:t>
                </a:r>
              </a:p>
              <a:p>
                <a:pPr lvl="2"/>
                <a:r>
                  <a:rPr lang="en-US" dirty="0" smtClean="0"/>
                  <a:t>Equivalent choice here is to predict whether or not a word does appear in context w/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7460"/>
                <a:ext cx="10515600" cy="4975225"/>
              </a:xfrm>
              <a:blipFill>
                <a:blip r:embed="rId2"/>
                <a:stretch>
                  <a:fillRect l="-928" t="-2451" b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760871" y="2280683"/>
                <a:ext cx="3711465" cy="730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 smtClean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𝐶𝑜𝑛𝑡𝑒𝑥𝑡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1600" b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71" y="2280683"/>
                <a:ext cx="3711465" cy="730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40578" y="2961856"/>
                <a:ext cx="2951577" cy="721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 smtClean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 dirty="0" smtClean="0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78" y="2961856"/>
                <a:ext cx="2951577" cy="721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40578" y="3534054"/>
                <a:ext cx="3387979" cy="721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 smtClean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1600" b="1" dirty="0" smtClean="0">
                                                  <a:solidFill>
                                                    <a:srgbClr val="7030A0"/>
                                                  </a:solidFill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78" y="3534054"/>
                <a:ext cx="3387979" cy="721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540578" y="4191201"/>
                <a:ext cx="4735014" cy="88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 smtClean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,: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solidFill>
                                                            <a:srgbClr val="7030A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𝐵</m:t>
                                                      </m:r>
                                                    </m:e>
                                                    <m:sub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1600" b="0" i="1" smtClean="0">
                                                              <a:solidFill>
                                                                <a:srgbClr val="7030A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1600" b="0" i="1" smtClean="0">
                                                              <a:solidFill>
                                                                <a:srgbClr val="7030A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1600" b="0" i="1" smtClean="0">
                                                              <a:solidFill>
                                                                <a:srgbClr val="7030A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,: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⋅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78" y="4191201"/>
                <a:ext cx="4735014" cy="885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6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Skipgram</a:t>
            </a:r>
            <a:r>
              <a:rPr lang="en-US" dirty="0" smtClean="0"/>
              <a:t> improvement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would we do that?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be an I.R.V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𝐶𝑜𝑛𝑡𝑒𝑥𝑡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0938" y="4535551"/>
                <a:ext cx="41453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8" y="4535551"/>
                <a:ext cx="414537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2222" y="4397828"/>
                <a:ext cx="1109855" cy="1063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−0.7781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0.423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0.00051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−9.1124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22" y="4397828"/>
                <a:ext cx="1109855" cy="106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83285" y="3237139"/>
                <a:ext cx="80246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0.004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85" y="3237139"/>
                <a:ext cx="802464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2598295" y="3283088"/>
            <a:ext cx="1004274" cy="115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04182" y="5418544"/>
            <a:ext cx="777753" cy="5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584" y="4824635"/>
                <a:ext cx="402354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4" y="4824635"/>
                <a:ext cx="402354" cy="302199"/>
              </a:xfrm>
              <a:prstGeom prst="rect">
                <a:avLst/>
              </a:prstGeom>
              <a:blipFill>
                <a:blip r:embed="rId6"/>
                <a:stretch>
                  <a:fillRect l="-7576" r="-303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53070" y="5532663"/>
                <a:ext cx="133709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070" y="5532663"/>
                <a:ext cx="1337096" cy="307841"/>
              </a:xfrm>
              <a:prstGeom prst="rect">
                <a:avLst/>
              </a:prstGeom>
              <a:blipFill>
                <a:blip r:embed="rId7"/>
                <a:stretch>
                  <a:fillRect l="-4091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45163" y="2853164"/>
                <a:ext cx="2515560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163" y="2853164"/>
                <a:ext cx="2515560" cy="307841"/>
              </a:xfrm>
              <a:prstGeom prst="rect">
                <a:avLst/>
              </a:prstGeom>
              <a:blipFill>
                <a:blip r:embed="rId8"/>
                <a:stretch>
                  <a:fillRect l="-194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849085" y="4438649"/>
            <a:ext cx="718720" cy="133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8295" y="4098179"/>
            <a:ext cx="1034812" cy="1320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83285" y="5612011"/>
                <a:ext cx="80246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0.004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85" y="5612011"/>
                <a:ext cx="802464" cy="88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945059" y="4681821"/>
            <a:ext cx="78916" cy="293914"/>
            <a:chOff x="1736031" y="4486275"/>
            <a:chExt cx="207269" cy="771951"/>
          </a:xfrm>
        </p:grpSpPr>
        <p:sp>
          <p:nvSpPr>
            <p:cNvPr id="17" name="Oval 16"/>
            <p:cNvSpPr/>
            <p:nvPr/>
          </p:nvSpPr>
          <p:spPr>
            <a:xfrm>
              <a:off x="1736031" y="4486275"/>
              <a:ext cx="207269" cy="207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736031" y="4768616"/>
              <a:ext cx="207269" cy="207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736031" y="5050957"/>
              <a:ext cx="207269" cy="2072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612425" y="5418544"/>
            <a:ext cx="990144" cy="107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12425" y="4445903"/>
            <a:ext cx="1020682" cy="1205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186991" y="6534202"/>
                <a:ext cx="2515560" cy="30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991" y="6534202"/>
                <a:ext cx="2515560" cy="308931"/>
              </a:xfrm>
              <a:prstGeom prst="rect">
                <a:avLst/>
              </a:prstGeom>
              <a:blipFill>
                <a:blip r:embed="rId10"/>
                <a:stretch>
                  <a:fillRect l="-194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0"/>
          <p:cNvSpPr/>
          <p:nvPr/>
        </p:nvSpPr>
        <p:spPr>
          <a:xfrm>
            <a:off x="4641396" y="4505324"/>
            <a:ext cx="1555297" cy="8341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319410" y="3467071"/>
                <a:ext cx="41453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10" y="3467071"/>
                <a:ext cx="414537" cy="8803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917056" y="4103137"/>
                <a:ext cx="402354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056" y="4103137"/>
                <a:ext cx="402354" cy="302199"/>
              </a:xfrm>
              <a:prstGeom prst="rect">
                <a:avLst/>
              </a:prstGeom>
              <a:blipFill>
                <a:blip r:embed="rId12"/>
                <a:stretch>
                  <a:fillRect l="-7576" r="-303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392154" y="5214020"/>
                <a:ext cx="414537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154" y="5214020"/>
                <a:ext cx="414537" cy="8803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989800" y="5503104"/>
                <a:ext cx="429605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00" y="5503104"/>
                <a:ext cx="429605" cy="302199"/>
              </a:xfrm>
              <a:prstGeom prst="rect">
                <a:avLst/>
              </a:prstGeom>
              <a:blipFill>
                <a:blip r:embed="rId14"/>
                <a:stretch>
                  <a:fillRect l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7441205" y="3345102"/>
                <a:ext cx="1109855" cy="1063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−0.7781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0.423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0.00051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−9.1124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05" y="3345102"/>
                <a:ext cx="1109855" cy="106343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6709035" y="4354590"/>
            <a:ext cx="777753" cy="5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8068" y="3385923"/>
            <a:ext cx="718720" cy="133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501062" y="5098750"/>
                <a:ext cx="981614" cy="1061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0.021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16.2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−4.124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0.119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062" y="5098750"/>
                <a:ext cx="981614" cy="10616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6783022" y="6119466"/>
            <a:ext cx="777753" cy="5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827925" y="5139571"/>
            <a:ext cx="718720" cy="133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441205" y="2936106"/>
                <a:ext cx="1337096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05" y="2936106"/>
                <a:ext cx="1337096" cy="307841"/>
              </a:xfrm>
              <a:prstGeom prst="rect">
                <a:avLst/>
              </a:prstGeom>
              <a:blipFill>
                <a:blip r:embed="rId17"/>
                <a:stretch>
                  <a:fillRect l="-4566" r="-457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7546645" y="6179126"/>
                <a:ext cx="1388137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645" y="6179126"/>
                <a:ext cx="1388137" cy="313484"/>
              </a:xfrm>
              <a:prstGeom prst="rect">
                <a:avLst/>
              </a:prstGeom>
              <a:blipFill>
                <a:blip r:embed="rId18"/>
                <a:stretch>
                  <a:fillRect l="-438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986964" y="4641352"/>
                <a:ext cx="646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964" y="4641352"/>
                <a:ext cx="646011" cy="276999"/>
              </a:xfrm>
              <a:prstGeom prst="rect">
                <a:avLst/>
              </a:prstGeom>
              <a:blipFill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8871155" y="3382740"/>
                <a:ext cx="3320845" cy="650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=1]=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155" y="3382740"/>
                <a:ext cx="3320845" cy="6502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V="1">
            <a:off x="8482676" y="4907993"/>
            <a:ext cx="1545090" cy="1211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441874" y="4656577"/>
            <a:ext cx="1576790" cy="503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82676" y="4374297"/>
            <a:ext cx="1549688" cy="53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515352" y="3418704"/>
            <a:ext cx="1503312" cy="1241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5" grpId="0"/>
      <p:bldP spid="22" grpId="0"/>
      <p:bldP spid="31" grpId="0" animBg="1"/>
      <p:bldP spid="32" grpId="0"/>
      <p:bldP spid="33" grpId="0"/>
      <p:bldP spid="34" grpId="0"/>
      <p:bldP spid="35" grpId="0"/>
      <p:bldP spid="36" grpId="0"/>
      <p:bldP spid="39" grpId="0"/>
      <p:bldP spid="45" grpId="0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Skipgram</a:t>
            </a:r>
            <a:r>
              <a:rPr lang="en-US" dirty="0" smtClean="0"/>
              <a:t> improvement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two </a:t>
                </a:r>
                <a:r>
                  <a:rPr lang="en-US" dirty="0" err="1" smtClean="0"/>
                  <a:t>matmuls</a:t>
                </a:r>
                <a:r>
                  <a:rPr lang="en-US" dirty="0" smtClean="0"/>
                  <a:t> and a </a:t>
                </a:r>
                <a:r>
                  <a:rPr lang="en-US" dirty="0" err="1" smtClean="0"/>
                  <a:t>softmax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Have two lookups and a dot product!</a:t>
                </a:r>
              </a:p>
              <a:p>
                <a:r>
                  <a:rPr lang="en-US" dirty="0" smtClean="0"/>
                  <a:t>Need to reprocess our data:</a:t>
                </a:r>
              </a:p>
              <a:p>
                <a:pPr lvl="1"/>
                <a:r>
                  <a:rPr lang="en-US" dirty="0" smtClean="0"/>
                  <a:t>Make a new dataset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𝑐𝑜𝑛𝑡𝑒𝑥𝑡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  <a:endParaRPr lang="en-US" b="1" dirty="0" smtClean="0"/>
              </a:p>
              <a:p>
                <a:pPr lvl="3"/>
                <a:r>
                  <a:rPr lang="en-US" dirty="0" smtClean="0"/>
                  <a:t>Add training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Our object has now changed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702680" y="484111"/>
                <a:ext cx="2740687" cy="721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 smtClean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1600" b="1" dirty="0" smtClean="0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80" y="484111"/>
                <a:ext cx="2740687" cy="721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798139" y="2700694"/>
                <a:ext cx="4037707" cy="72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39" y="2700694"/>
                <a:ext cx="4037707" cy="729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14443" y="3502060"/>
                <a:ext cx="4699107" cy="72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∩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443" y="3502060"/>
                <a:ext cx="4699107" cy="729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614443" y="4315810"/>
                <a:ext cx="3927165" cy="745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𝑨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sz="16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,: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𝑨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sz="16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,: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443" y="4315810"/>
                <a:ext cx="3927165" cy="7453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614442" y="5196144"/>
                <a:ext cx="3772571" cy="72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442" y="5196144"/>
                <a:ext cx="3772571" cy="729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 rot="5400000">
            <a:off x="8723078" y="1464018"/>
            <a:ext cx="1555297" cy="8341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with our improvement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Our new objective has a “trivial” solution</a:t>
                </a:r>
              </a:p>
              <a:p>
                <a:pPr lvl="1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pair in our data</a:t>
                </a:r>
              </a:p>
              <a:p>
                <a:pPr lvl="1"/>
                <a:r>
                  <a:rPr lang="en-US" dirty="0" smtClean="0"/>
                  <a:t>How?</a:t>
                </a:r>
              </a:p>
              <a:p>
                <a:pPr lvl="2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(for a sufficiently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3"/>
                <a:r>
                  <a:rPr lang="en-US" dirty="0" smtClean="0"/>
                  <a:t>Practically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≈40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We need to prevent our 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 from becoming uniform</a:t>
                </a:r>
              </a:p>
              <a:p>
                <a:pPr lvl="2"/>
                <a:r>
                  <a:rPr lang="en-US" dirty="0" smtClean="0"/>
                  <a:t>Need to disallow some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combos</a:t>
                </a:r>
              </a:p>
              <a:p>
                <a:pPr lvl="2"/>
                <a:r>
                  <a:rPr lang="en-US" dirty="0" smtClean="0"/>
                  <a:t>Need negative samples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998164" y="230188"/>
                <a:ext cx="3561680" cy="72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64" y="230188"/>
                <a:ext cx="3561680" cy="729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9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a negative sample?</a:t>
                </a:r>
              </a:p>
              <a:p>
                <a:pPr lvl="1"/>
                <a:r>
                  <a:rPr lang="en-US" dirty="0" smtClean="0"/>
                  <a:t>For our problem, we need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pairs that don’t appear in our data</a:t>
                </a:r>
              </a:p>
              <a:p>
                <a:pPr lvl="1"/>
                <a:r>
                  <a:rPr lang="en-US" dirty="0" smtClean="0"/>
                  <a:t>These should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How to negative sample?</a:t>
                </a:r>
              </a:p>
              <a:p>
                <a:pPr lvl="1"/>
                <a:r>
                  <a:rPr lang="en-US" dirty="0" smtClean="0"/>
                  <a:t>Original paper generated samples from the “noise”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every positive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lvl="3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4"/>
                <a:r>
                  <a:rPr lang="en-US" dirty="0" smtClean="0"/>
                  <a:t>Add negative sample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your data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Skipgram</a:t>
            </a:r>
            <a:r>
              <a:rPr lang="en-US" dirty="0" smtClean="0"/>
              <a:t> w/ negative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objective has changed once again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107633" y="2431273"/>
                <a:ext cx="7496026" cy="768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633" y="2431273"/>
                <a:ext cx="7496026" cy="768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862704" y="3231724"/>
                <a:ext cx="8222379" cy="769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∩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6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04" y="3231724"/>
                <a:ext cx="8222379" cy="769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862704" y="4221195"/>
                <a:ext cx="7345472" cy="769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04" y="4221195"/>
                <a:ext cx="7345472" cy="769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862704" y="5357392"/>
                <a:ext cx="7140481" cy="769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𝑨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,: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04" y="5357392"/>
                <a:ext cx="7140481" cy="769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45203" y="6174258"/>
            <a:ext cx="298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make embedding pairs similar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0157" y="6174258"/>
            <a:ext cx="267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make embedding different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Lets say you processed your corpus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do you feed tokens into your model?</a:t>
                </a:r>
              </a:p>
              <a:p>
                <a:pPr lvl="1"/>
                <a:r>
                  <a:rPr lang="en-US" dirty="0" smtClean="0"/>
                  <a:t>N-gram: perfectly fine to accept string input</a:t>
                </a:r>
              </a:p>
              <a:p>
                <a:pPr lvl="1"/>
                <a:r>
                  <a:rPr lang="en-US" dirty="0" smtClean="0"/>
                  <a:t>Neural networks: less fine with string input</a:t>
                </a:r>
              </a:p>
              <a:p>
                <a:pPr lvl="2"/>
                <a:r>
                  <a:rPr lang="en-US" dirty="0" smtClean="0"/>
                  <a:t>How do we convey tokens to the network?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Basic approach: one-hot encodings</a:t>
                </a:r>
              </a:p>
              <a:p>
                <a:pPr lvl="1"/>
                <a:r>
                  <a:rPr lang="en-US" dirty="0" smtClean="0"/>
                  <a:t>Is this the only way?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/>
              <p:nvPr/>
            </p:nvSpPr>
            <p:spPr>
              <a:xfrm>
                <a:off x="7496892" y="88126"/>
                <a:ext cx="2986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892" y="88126"/>
                <a:ext cx="2986843" cy="276999"/>
              </a:xfrm>
              <a:prstGeom prst="rect">
                <a:avLst/>
              </a:prstGeom>
              <a:blipFill>
                <a:blip r:embed="rId3"/>
                <a:stretch>
                  <a:fillRect l="-1633" t="-2174" r="-244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/>
              <p:nvPr/>
            </p:nvSpPr>
            <p:spPr>
              <a:xfrm>
                <a:off x="8463545" y="80515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545" y="805153"/>
                <a:ext cx="369267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/>
              <p:nvPr/>
            </p:nvSpPr>
            <p:spPr>
              <a:xfrm>
                <a:off x="9525670" y="80515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670" y="805153"/>
                <a:ext cx="369267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/>
              <p:nvPr/>
            </p:nvSpPr>
            <p:spPr>
              <a:xfrm>
                <a:off x="10587795" y="80515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795" y="805152"/>
                <a:ext cx="369267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/>
              <p:nvPr/>
            </p:nvSpPr>
            <p:spPr>
              <a:xfrm>
                <a:off x="11649920" y="80515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920" y="805152"/>
                <a:ext cx="369267" cy="1020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/>
              <p:nvPr/>
            </p:nvSpPr>
            <p:spPr>
              <a:xfrm>
                <a:off x="7401420" y="80515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20" y="805152"/>
                <a:ext cx="369267" cy="1020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25BAE3-C20F-16C9-85B5-CC5367733A97}"/>
                  </a:ext>
                </a:extLst>
              </p:cNvPr>
              <p:cNvSpPr txBox="1"/>
              <p:nvPr/>
            </p:nvSpPr>
            <p:spPr>
              <a:xfrm>
                <a:off x="7401420" y="186927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25BAE3-C20F-16C9-85B5-CC5367733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20" y="1869279"/>
                <a:ext cx="496389" cy="380810"/>
              </a:xfrm>
              <a:prstGeom prst="rect">
                <a:avLst/>
              </a:prstGeom>
              <a:blipFill>
                <a:blip r:embed="rId9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FF1C0B-75D9-6D5D-8B26-61CCB303AC56}"/>
                  </a:ext>
                </a:extLst>
              </p:cNvPr>
              <p:cNvSpPr txBox="1"/>
              <p:nvPr/>
            </p:nvSpPr>
            <p:spPr>
              <a:xfrm>
                <a:off x="8441662" y="186927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FF1C0B-75D9-6D5D-8B26-61CCB303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662" y="1869279"/>
                <a:ext cx="496389" cy="380810"/>
              </a:xfrm>
              <a:prstGeom prst="rect">
                <a:avLst/>
              </a:prstGeom>
              <a:blipFill>
                <a:blip r:embed="rId10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9F614E-9CE7-8271-6693-1DDDC86C28F7}"/>
                  </a:ext>
                </a:extLst>
              </p:cNvPr>
              <p:cNvSpPr txBox="1"/>
              <p:nvPr/>
            </p:nvSpPr>
            <p:spPr>
              <a:xfrm>
                <a:off x="9481805" y="186927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9F614E-9CE7-8271-6693-1DDDC86C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805" y="1869279"/>
                <a:ext cx="496389" cy="380810"/>
              </a:xfrm>
              <a:prstGeom prst="rect">
                <a:avLst/>
              </a:prstGeom>
              <a:blipFill>
                <a:blip r:embed="rId11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8C07EA-4DEB-6F14-3249-2B7C964D5A4B}"/>
                  </a:ext>
                </a:extLst>
              </p:cNvPr>
              <p:cNvSpPr txBox="1"/>
              <p:nvPr/>
            </p:nvSpPr>
            <p:spPr>
              <a:xfrm>
                <a:off x="10530548" y="186927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8C07EA-4DEB-6F14-3249-2B7C964D5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48" y="1869279"/>
                <a:ext cx="496389" cy="380810"/>
              </a:xfrm>
              <a:prstGeom prst="rect">
                <a:avLst/>
              </a:prstGeom>
              <a:blipFill>
                <a:blip r:embed="rId12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41CBF1-4C20-C72F-9F3E-15B55B3E3BF6}"/>
                  </a:ext>
                </a:extLst>
              </p:cNvPr>
              <p:cNvSpPr txBox="1"/>
              <p:nvPr/>
            </p:nvSpPr>
            <p:spPr>
              <a:xfrm>
                <a:off x="11606155" y="186951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41CBF1-4C20-C72F-9F3E-15B55B3E3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155" y="1869519"/>
                <a:ext cx="496389" cy="380810"/>
              </a:xfrm>
              <a:prstGeom prst="rect">
                <a:avLst/>
              </a:prstGeom>
              <a:blipFill>
                <a:blip r:embed="rId13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F8068B9-31DD-3EAB-B5FA-8C37A2ECECEA}"/>
              </a:ext>
            </a:extLst>
          </p:cNvPr>
          <p:cNvSpPr txBox="1"/>
          <p:nvPr/>
        </p:nvSpPr>
        <p:spPr>
          <a:xfrm>
            <a:off x="8496882" y="44974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17EB3F-575F-5636-90DE-7AB5CB64D422}"/>
              </a:ext>
            </a:extLst>
          </p:cNvPr>
          <p:cNvSpPr txBox="1"/>
          <p:nvPr/>
        </p:nvSpPr>
        <p:spPr>
          <a:xfrm>
            <a:off x="9543104" y="44974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2B73C-1A5B-4550-667B-67CB13BF5B74}"/>
              </a:ext>
            </a:extLst>
          </p:cNvPr>
          <p:cNvSpPr txBox="1"/>
          <p:nvPr/>
        </p:nvSpPr>
        <p:spPr>
          <a:xfrm>
            <a:off x="10610020" y="44974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63E4A-E4AC-ED55-3277-A56690009636}"/>
              </a:ext>
            </a:extLst>
          </p:cNvPr>
          <p:cNvSpPr txBox="1"/>
          <p:nvPr/>
        </p:nvSpPr>
        <p:spPr>
          <a:xfrm>
            <a:off x="11412727" y="449742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&lt;EOS&gt;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C4411-6891-3FC1-18B7-F72E7AE9CA89}"/>
              </a:ext>
            </a:extLst>
          </p:cNvPr>
          <p:cNvSpPr txBox="1"/>
          <p:nvPr/>
        </p:nvSpPr>
        <p:spPr>
          <a:xfrm>
            <a:off x="7118688" y="447173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&lt;BOS&gt;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/>
              <p:nvPr/>
            </p:nvSpPr>
            <p:spPr>
              <a:xfrm>
                <a:off x="8467249" y="80515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249" y="805153"/>
                <a:ext cx="369267" cy="10204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/>
              <p:nvPr/>
            </p:nvSpPr>
            <p:spPr>
              <a:xfrm>
                <a:off x="7405124" y="80515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24" y="805152"/>
                <a:ext cx="369267" cy="10204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25BAE3-C20F-16C9-85B5-CC5367733A97}"/>
                  </a:ext>
                </a:extLst>
              </p:cNvPr>
              <p:cNvSpPr txBox="1"/>
              <p:nvPr/>
            </p:nvSpPr>
            <p:spPr>
              <a:xfrm>
                <a:off x="7405124" y="186927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25BAE3-C20F-16C9-85B5-CC5367733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24" y="1869279"/>
                <a:ext cx="496389" cy="380810"/>
              </a:xfrm>
              <a:prstGeom prst="rect">
                <a:avLst/>
              </a:prstGeom>
              <a:blipFill>
                <a:blip r:embed="rId16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Embedding Layers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All three models have same paradigm:</a:t>
                </a:r>
              </a:p>
              <a:p>
                <a:pPr lvl="1"/>
                <a:r>
                  <a:rPr lang="en-US" dirty="0" smtClean="0"/>
                  <a:t>Allocate one vector 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presented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Lookup its vector</a:t>
                </a:r>
              </a:p>
              <a:p>
                <a:pPr lvl="1"/>
                <a:r>
                  <a:rPr lang="en-US" dirty="0" smtClean="0"/>
                  <a:t>Use the vectors for further processing</a:t>
                </a:r>
              </a:p>
              <a:p>
                <a:pPr lvl="2"/>
                <a:r>
                  <a:rPr lang="en-US" dirty="0" smtClean="0"/>
                  <a:t>Additional layers do other things!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do this in an arbitrary NN!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6743765" y="103551"/>
            <a:ext cx="5261613" cy="3989969"/>
            <a:chOff x="440938" y="2853164"/>
            <a:chExt cx="5261613" cy="39899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40938" y="4535551"/>
                  <a:ext cx="414537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38" y="4535551"/>
                  <a:ext cx="414537" cy="8803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22222" y="4397828"/>
                  <a:ext cx="1109855" cy="1063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−0.7781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0.423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0.00051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−9.1124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222" y="4397828"/>
                  <a:ext cx="1109855" cy="10634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83285" y="3237139"/>
                  <a:ext cx="802464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0.91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0.004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285" y="3237139"/>
                  <a:ext cx="802464" cy="8803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598295" y="3283088"/>
              <a:ext cx="1004274" cy="11555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04182" y="5418544"/>
              <a:ext cx="777753" cy="5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53070" y="5532663"/>
                  <a:ext cx="1337096" cy="307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070" y="5532663"/>
                  <a:ext cx="1337096" cy="307841"/>
                </a:xfrm>
                <a:prstGeom prst="rect">
                  <a:avLst/>
                </a:prstGeom>
                <a:blipFill>
                  <a:blip r:embed="rId6"/>
                  <a:stretch>
                    <a:fillRect l="-409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5163" y="2853164"/>
                  <a:ext cx="2515560" cy="307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163" y="2853164"/>
                  <a:ext cx="2515560" cy="307841"/>
                </a:xfrm>
                <a:prstGeom prst="rect">
                  <a:avLst/>
                </a:prstGeom>
                <a:blipFill>
                  <a:blip r:embed="rId7"/>
                  <a:stretch>
                    <a:fillRect l="-1937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849085" y="4438649"/>
              <a:ext cx="718720" cy="133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8295" y="4098179"/>
              <a:ext cx="1034812" cy="1320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83285" y="5612011"/>
                  <a:ext cx="802464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0.91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0.004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285" y="5612011"/>
                  <a:ext cx="802464" cy="8803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3945059" y="4681821"/>
              <a:ext cx="78916" cy="293914"/>
              <a:chOff x="1736031" y="4486275"/>
              <a:chExt cx="207269" cy="77195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736031" y="4486275"/>
                <a:ext cx="207269" cy="2072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36031" y="4768616"/>
                <a:ext cx="207269" cy="2072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36031" y="5050957"/>
                <a:ext cx="207269" cy="2072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2612425" y="5418544"/>
              <a:ext cx="990144" cy="107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612425" y="4445903"/>
              <a:ext cx="1020682" cy="120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86991" y="6534202"/>
                  <a:ext cx="2515560" cy="30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991" y="6534202"/>
                  <a:ext cx="2515560" cy="308931"/>
                </a:xfrm>
                <a:prstGeom prst="rect">
                  <a:avLst/>
                </a:prstGeom>
                <a:blipFill>
                  <a:blip r:embed="rId9"/>
                  <a:stretch>
                    <a:fillRect l="-194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6269780" y="3413119"/>
            <a:ext cx="5849171" cy="3080368"/>
            <a:chOff x="5828910" y="3376381"/>
            <a:chExt cx="5849171" cy="3080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48732" y="3376381"/>
                  <a:ext cx="414537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32" y="3376381"/>
                  <a:ext cx="414537" cy="88036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48732" y="5300431"/>
                  <a:ext cx="414537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32" y="5300431"/>
                  <a:ext cx="414537" cy="88036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39868" y="4273917"/>
                  <a:ext cx="1109855" cy="1063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−0.7781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0.423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0.00051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−9.1124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868" y="4273917"/>
                  <a:ext cx="1109855" cy="10634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0109017" y="4397828"/>
                  <a:ext cx="802464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0.91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0.004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017" y="4397828"/>
                  <a:ext cx="802464" cy="88036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19262" y="4670422"/>
              <a:ext cx="78916" cy="293914"/>
              <a:chOff x="1736031" y="4486275"/>
              <a:chExt cx="207269" cy="77195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736031" y="4486275"/>
                <a:ext cx="207269" cy="2072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736031" y="4768616"/>
                <a:ext cx="207269" cy="2072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736031" y="5050957"/>
                <a:ext cx="207269" cy="2072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6705919" y="3413121"/>
              <a:ext cx="874971" cy="94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15718" y="4256750"/>
              <a:ext cx="871701" cy="10332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715718" y="4339320"/>
              <a:ext cx="871701" cy="9912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720617" y="5296594"/>
              <a:ext cx="866802" cy="8680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619624" y="4328869"/>
              <a:ext cx="1540830" cy="1097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8634674" y="5264142"/>
              <a:ext cx="1540830" cy="78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28910" y="3641721"/>
                  <a:ext cx="585097" cy="3021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910" y="3641721"/>
                  <a:ext cx="585097" cy="302199"/>
                </a:xfrm>
                <a:prstGeom prst="rect">
                  <a:avLst/>
                </a:prstGeom>
                <a:blipFill>
                  <a:blip r:embed="rId14"/>
                  <a:stretch>
                    <a:fillRect l="-5263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828910" y="5533114"/>
                  <a:ext cx="585097" cy="3032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910" y="5533114"/>
                  <a:ext cx="585097" cy="303288"/>
                </a:xfrm>
                <a:prstGeom prst="rect">
                  <a:avLst/>
                </a:prstGeom>
                <a:blipFill>
                  <a:blip r:embed="rId15"/>
                  <a:stretch>
                    <a:fillRect l="-5263" b="-183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26610" y="5474792"/>
                  <a:ext cx="2643609" cy="4073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𝑐𝑜𝑛𝑡𝑒𝑥𝑡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610" y="5474792"/>
                  <a:ext cx="2643609" cy="407356"/>
                </a:xfrm>
                <a:prstGeom prst="rect">
                  <a:avLst/>
                </a:prstGeom>
                <a:blipFill>
                  <a:blip r:embed="rId16"/>
                  <a:stretch>
                    <a:fillRect l="-1843" b="-10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464526" y="4086336"/>
                  <a:ext cx="2213555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4526" y="4086336"/>
                  <a:ext cx="2213555" cy="281937"/>
                </a:xfrm>
                <a:prstGeom prst="rect">
                  <a:avLst/>
                </a:prstGeom>
                <a:blipFill>
                  <a:blip r:embed="rId17"/>
                  <a:stretch>
                    <a:fillRect l="-2204" t="-4255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7754039" y="5845813"/>
                  <a:ext cx="3283398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039" y="5845813"/>
                  <a:ext cx="3283398" cy="61093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Connector 48"/>
          <p:cNvCxnSpPr/>
          <p:nvPr/>
        </p:nvCxnSpPr>
        <p:spPr>
          <a:xfrm>
            <a:off x="9021536" y="265339"/>
            <a:ext cx="0" cy="6388554"/>
          </a:xfrm>
          <a:prstGeom prst="line">
            <a:avLst/>
          </a:prstGeom>
          <a:ln w="762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31984" y="843240"/>
            <a:ext cx="87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Lookup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894760" y="1448743"/>
            <a:ext cx="19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further processing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Embedding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RNN-language model</a:t>
            </a:r>
          </a:p>
          <a:p>
            <a:pPr lvl="1"/>
            <a:r>
              <a:rPr lang="en-US" dirty="0" smtClean="0"/>
              <a:t>Does the RNN have to operate on the one-hot encodings?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/>
              <p:nvPr/>
            </p:nvSpPr>
            <p:spPr>
              <a:xfrm>
                <a:off x="7900778" y="666653"/>
                <a:ext cx="2986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778" y="666653"/>
                <a:ext cx="2986843" cy="276999"/>
              </a:xfrm>
              <a:prstGeom prst="rect">
                <a:avLst/>
              </a:prstGeom>
              <a:blipFill>
                <a:blip r:embed="rId2"/>
                <a:stretch>
                  <a:fillRect l="-1429" t="-2174" r="-265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/>
              <p:nvPr/>
            </p:nvSpPr>
            <p:spPr>
              <a:xfrm>
                <a:off x="4506891" y="500094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91" y="5000942"/>
                <a:ext cx="369267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/>
              <p:nvPr/>
            </p:nvSpPr>
            <p:spPr>
              <a:xfrm>
                <a:off x="6425876" y="500094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76" y="5000942"/>
                <a:ext cx="369267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/>
              <p:nvPr/>
            </p:nvSpPr>
            <p:spPr>
              <a:xfrm>
                <a:off x="8373483" y="499837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483" y="4998373"/>
                <a:ext cx="369267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/>
              <p:nvPr/>
            </p:nvSpPr>
            <p:spPr>
              <a:xfrm>
                <a:off x="10298894" y="499837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894" y="4998373"/>
                <a:ext cx="369267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/>
              <p:nvPr/>
            </p:nvSpPr>
            <p:spPr>
              <a:xfrm>
                <a:off x="2574991" y="500094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91" y="5000942"/>
                <a:ext cx="369267" cy="1020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F8068B9-31DD-3EAB-B5FA-8C37A2ECECEA}"/>
              </a:ext>
            </a:extLst>
          </p:cNvPr>
          <p:cNvSpPr txBox="1"/>
          <p:nvPr/>
        </p:nvSpPr>
        <p:spPr>
          <a:xfrm>
            <a:off x="4581049" y="602398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7EB3F-575F-5636-90DE-7AB5CB64D422}"/>
              </a:ext>
            </a:extLst>
          </p:cNvPr>
          <p:cNvSpPr txBox="1"/>
          <p:nvPr/>
        </p:nvSpPr>
        <p:spPr>
          <a:xfrm>
            <a:off x="6484131" y="602398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2B73C-1A5B-4550-667B-67CB13BF5B74}"/>
              </a:ext>
            </a:extLst>
          </p:cNvPr>
          <p:cNvSpPr txBox="1"/>
          <p:nvPr/>
        </p:nvSpPr>
        <p:spPr>
          <a:xfrm>
            <a:off x="8436529" y="6021414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63E4A-E4AC-ED55-3277-A56690009636}"/>
              </a:ext>
            </a:extLst>
          </p:cNvPr>
          <p:cNvSpPr txBox="1"/>
          <p:nvPr/>
        </p:nvSpPr>
        <p:spPr>
          <a:xfrm>
            <a:off x="10102522" y="6021414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&lt;EOS&gt;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C4411-6891-3FC1-18B7-F72E7AE9CA89}"/>
              </a:ext>
            </a:extLst>
          </p:cNvPr>
          <p:cNvSpPr txBox="1"/>
          <p:nvPr/>
        </p:nvSpPr>
        <p:spPr>
          <a:xfrm>
            <a:off x="2333080" y="6021414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&lt;BOS&gt;</a:t>
            </a:r>
          </a:p>
        </p:txBody>
      </p:sp>
      <p:sp>
        <p:nvSpPr>
          <p:cNvPr id="24" name="Oval 23"/>
          <p:cNvSpPr/>
          <p:nvPr/>
        </p:nvSpPr>
        <p:spPr>
          <a:xfrm>
            <a:off x="2241097" y="3400423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75757" y="3778695"/>
                <a:ext cx="88639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7" y="3778695"/>
                <a:ext cx="886397" cy="288477"/>
              </a:xfrm>
              <a:prstGeom prst="rect">
                <a:avLst/>
              </a:prstGeom>
              <a:blipFill>
                <a:blip r:embed="rId8"/>
                <a:stretch>
                  <a:fillRect l="-6897" t="-8511" r="-620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4166508" y="3400421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91919" y="3400421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017330" y="3400420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942741" y="3400420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392079" y="3438709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079" y="3438709"/>
                <a:ext cx="631840" cy="380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5335808" y="3434625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08" y="3434625"/>
                <a:ext cx="631840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7268938" y="3430541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938" y="3430541"/>
                <a:ext cx="631840" cy="380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9209838" y="3438709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838" y="3438709"/>
                <a:ext cx="631840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443704" y="2595067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04" y="2595067"/>
                <a:ext cx="623825" cy="38081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4376484" y="2595067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84" y="2595067"/>
                <a:ext cx="623825" cy="380810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6295151" y="2598826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51" y="2598826"/>
                <a:ext cx="623825" cy="380810"/>
              </a:xfrm>
              <a:prstGeom prst="rect">
                <a:avLst/>
              </a:prstGeom>
              <a:blipFill>
                <a:blip r:embed="rId1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227931" y="2595067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931" y="2595067"/>
                <a:ext cx="623825" cy="380810"/>
              </a:xfrm>
              <a:prstGeom prst="rect">
                <a:avLst/>
              </a:prstGeom>
              <a:blipFill>
                <a:blip r:embed="rId1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0142773" y="2595067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773" y="2595067"/>
                <a:ext cx="623825" cy="380810"/>
              </a:xfrm>
              <a:prstGeom prst="rect">
                <a:avLst/>
              </a:prstGeom>
              <a:blipFill>
                <a:blip r:embed="rId1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5" idx="3"/>
            <a:endCxn id="24" idx="2"/>
          </p:cNvCxnSpPr>
          <p:nvPr/>
        </p:nvCxnSpPr>
        <p:spPr>
          <a:xfrm>
            <a:off x="1562154" y="3922934"/>
            <a:ext cx="678943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6"/>
            <a:endCxn id="26" idx="2"/>
          </p:cNvCxnSpPr>
          <p:nvPr/>
        </p:nvCxnSpPr>
        <p:spPr>
          <a:xfrm flipV="1">
            <a:off x="3286126" y="3922936"/>
            <a:ext cx="880382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6"/>
            <a:endCxn id="27" idx="2"/>
          </p:cNvCxnSpPr>
          <p:nvPr/>
        </p:nvCxnSpPr>
        <p:spPr>
          <a:xfrm>
            <a:off x="5211537" y="3922936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6"/>
            <a:endCxn id="28" idx="2"/>
          </p:cNvCxnSpPr>
          <p:nvPr/>
        </p:nvCxnSpPr>
        <p:spPr>
          <a:xfrm flipV="1">
            <a:off x="7136948" y="3922935"/>
            <a:ext cx="8803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6"/>
            <a:endCxn id="29" idx="2"/>
          </p:cNvCxnSpPr>
          <p:nvPr/>
        </p:nvCxnSpPr>
        <p:spPr>
          <a:xfrm>
            <a:off x="9062359" y="3922935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0"/>
            <a:endCxn id="34" idx="2"/>
          </p:cNvCxnSpPr>
          <p:nvPr/>
        </p:nvCxnSpPr>
        <p:spPr>
          <a:xfrm flipH="1" flipV="1">
            <a:off x="2755617" y="2975877"/>
            <a:ext cx="7995" cy="424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35" idx="2"/>
          </p:cNvCxnSpPr>
          <p:nvPr/>
        </p:nvCxnSpPr>
        <p:spPr>
          <a:xfrm flipH="1" flipV="1">
            <a:off x="4688397" y="2975877"/>
            <a:ext cx="626" cy="424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0"/>
            <a:endCxn id="36" idx="2"/>
          </p:cNvCxnSpPr>
          <p:nvPr/>
        </p:nvCxnSpPr>
        <p:spPr>
          <a:xfrm flipH="1" flipV="1">
            <a:off x="6607064" y="2979636"/>
            <a:ext cx="7370" cy="420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0"/>
            <a:endCxn id="37" idx="2"/>
          </p:cNvCxnSpPr>
          <p:nvPr/>
        </p:nvCxnSpPr>
        <p:spPr>
          <a:xfrm flipH="1" flipV="1">
            <a:off x="8539844" y="2975877"/>
            <a:ext cx="1" cy="424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0"/>
            <a:endCxn id="38" idx="2"/>
          </p:cNvCxnSpPr>
          <p:nvPr/>
        </p:nvCxnSpPr>
        <p:spPr>
          <a:xfrm flipH="1" flipV="1">
            <a:off x="10454686" y="2975877"/>
            <a:ext cx="10570" cy="424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0"/>
            <a:endCxn id="24" idx="4"/>
          </p:cNvCxnSpPr>
          <p:nvPr/>
        </p:nvCxnSpPr>
        <p:spPr>
          <a:xfrm flipV="1">
            <a:off x="2759625" y="4445452"/>
            <a:ext cx="3987" cy="55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0"/>
            <a:endCxn id="26" idx="4"/>
          </p:cNvCxnSpPr>
          <p:nvPr/>
        </p:nvCxnSpPr>
        <p:spPr>
          <a:xfrm flipH="1" flipV="1">
            <a:off x="4689023" y="4445450"/>
            <a:ext cx="2502" cy="55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" idx="0"/>
            <a:endCxn id="27" idx="4"/>
          </p:cNvCxnSpPr>
          <p:nvPr/>
        </p:nvCxnSpPr>
        <p:spPr>
          <a:xfrm flipV="1">
            <a:off x="6610510" y="4445450"/>
            <a:ext cx="3924" cy="55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0"/>
            <a:endCxn id="28" idx="4"/>
          </p:cNvCxnSpPr>
          <p:nvPr/>
        </p:nvCxnSpPr>
        <p:spPr>
          <a:xfrm flipH="1" flipV="1">
            <a:off x="8539845" y="4445449"/>
            <a:ext cx="18272" cy="55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0"/>
            <a:endCxn id="29" idx="4"/>
          </p:cNvCxnSpPr>
          <p:nvPr/>
        </p:nvCxnSpPr>
        <p:spPr>
          <a:xfrm flipH="1" flipV="1">
            <a:off x="10465256" y="4445449"/>
            <a:ext cx="18272" cy="55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5" grpId="0"/>
      <p:bldP spid="16" grpId="0"/>
      <p:bldP spid="17" grpId="0"/>
      <p:bldP spid="18" grpId="0"/>
      <p:bldP spid="19" grpId="0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Embedding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Swap the one-hot encodings for dense </a:t>
            </a:r>
            <a:r>
              <a:rPr lang="en-US" dirty="0" err="1" smtClean="0"/>
              <a:t>embeddings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backprop</a:t>
            </a:r>
            <a:r>
              <a:rPr lang="en-US" dirty="0" smtClean="0"/>
              <a:t> adjust the </a:t>
            </a:r>
            <a:r>
              <a:rPr lang="en-US" dirty="0" err="1" smtClean="0"/>
              <a:t>embeddings</a:t>
            </a:r>
            <a:r>
              <a:rPr lang="en-US" dirty="0" smtClean="0"/>
              <a:t> for you!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/>
              <p:nvPr/>
            </p:nvSpPr>
            <p:spPr>
              <a:xfrm>
                <a:off x="4506891" y="5572436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91" y="5572436"/>
                <a:ext cx="369267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/>
              <p:nvPr/>
            </p:nvSpPr>
            <p:spPr>
              <a:xfrm>
                <a:off x="6425876" y="5572436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76" y="5572436"/>
                <a:ext cx="369267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/>
              <p:nvPr/>
            </p:nvSpPr>
            <p:spPr>
              <a:xfrm>
                <a:off x="8373483" y="5569867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483" y="5569867"/>
                <a:ext cx="369267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/>
              <p:nvPr/>
            </p:nvSpPr>
            <p:spPr>
              <a:xfrm>
                <a:off x="10298894" y="5569867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894" y="5569867"/>
                <a:ext cx="369267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/>
              <p:nvPr/>
            </p:nvSpPr>
            <p:spPr>
              <a:xfrm>
                <a:off x="2574991" y="5572436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91" y="5572436"/>
                <a:ext cx="369267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F8068B9-31DD-3EAB-B5FA-8C37A2ECECEA}"/>
              </a:ext>
            </a:extLst>
          </p:cNvPr>
          <p:cNvSpPr txBox="1"/>
          <p:nvPr/>
        </p:nvSpPr>
        <p:spPr>
          <a:xfrm>
            <a:off x="4581049" y="6595476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7EB3F-575F-5636-90DE-7AB5CB64D422}"/>
              </a:ext>
            </a:extLst>
          </p:cNvPr>
          <p:cNvSpPr txBox="1"/>
          <p:nvPr/>
        </p:nvSpPr>
        <p:spPr>
          <a:xfrm>
            <a:off x="6484131" y="6595476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2B73C-1A5B-4550-667B-67CB13BF5B74}"/>
              </a:ext>
            </a:extLst>
          </p:cNvPr>
          <p:cNvSpPr txBox="1"/>
          <p:nvPr/>
        </p:nvSpPr>
        <p:spPr>
          <a:xfrm>
            <a:off x="8436529" y="6592908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63E4A-E4AC-ED55-3277-A56690009636}"/>
              </a:ext>
            </a:extLst>
          </p:cNvPr>
          <p:cNvSpPr txBox="1"/>
          <p:nvPr/>
        </p:nvSpPr>
        <p:spPr>
          <a:xfrm>
            <a:off x="10102522" y="6592908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&lt;EOS&gt;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C4411-6891-3FC1-18B7-F72E7AE9CA89}"/>
              </a:ext>
            </a:extLst>
          </p:cNvPr>
          <p:cNvSpPr txBox="1"/>
          <p:nvPr/>
        </p:nvSpPr>
        <p:spPr>
          <a:xfrm>
            <a:off x="2333080" y="6592908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&lt;BOS&gt;</a:t>
            </a:r>
          </a:p>
        </p:txBody>
      </p:sp>
      <p:sp>
        <p:nvSpPr>
          <p:cNvPr id="24" name="Oval 23"/>
          <p:cNvSpPr/>
          <p:nvPr/>
        </p:nvSpPr>
        <p:spPr>
          <a:xfrm>
            <a:off x="2241097" y="3400423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75757" y="3778695"/>
                <a:ext cx="88639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7" y="3778695"/>
                <a:ext cx="886397" cy="288477"/>
              </a:xfrm>
              <a:prstGeom prst="rect">
                <a:avLst/>
              </a:prstGeom>
              <a:blipFill>
                <a:blip r:embed="rId7"/>
                <a:stretch>
                  <a:fillRect l="-6897" t="-8511" r="-620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4166508" y="3400421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91919" y="3400421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017330" y="3400420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942741" y="3400420"/>
            <a:ext cx="1045029" cy="1045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RNN cell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3392079" y="3438709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079" y="3438709"/>
                <a:ext cx="631840" cy="380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5335808" y="3434625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08" y="3434625"/>
                <a:ext cx="631840" cy="380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7268938" y="3430541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938" y="3430541"/>
                <a:ext cx="631840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9209838" y="3438709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838" y="3438709"/>
                <a:ext cx="631840" cy="380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443704" y="2595067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04" y="2595067"/>
                <a:ext cx="623825" cy="38081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4376484" y="2595067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84" y="2595067"/>
                <a:ext cx="623825" cy="38081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6295151" y="2598826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151" y="2598826"/>
                <a:ext cx="623825" cy="380810"/>
              </a:xfrm>
              <a:prstGeom prst="rect">
                <a:avLst/>
              </a:prstGeom>
              <a:blipFill>
                <a:blip r:embed="rId1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227931" y="2595067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931" y="2595067"/>
                <a:ext cx="623825" cy="380810"/>
              </a:xfrm>
              <a:prstGeom prst="rect">
                <a:avLst/>
              </a:prstGeom>
              <a:blipFill>
                <a:blip r:embed="rId1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0142773" y="2595067"/>
                <a:ext cx="623825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773" y="2595067"/>
                <a:ext cx="623825" cy="380810"/>
              </a:xfrm>
              <a:prstGeom prst="rect">
                <a:avLst/>
              </a:prstGeom>
              <a:blipFill>
                <a:blip r:embed="rId1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5" idx="3"/>
            <a:endCxn id="24" idx="2"/>
          </p:cNvCxnSpPr>
          <p:nvPr/>
        </p:nvCxnSpPr>
        <p:spPr>
          <a:xfrm>
            <a:off x="1562154" y="3922934"/>
            <a:ext cx="678943" cy="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6"/>
            <a:endCxn id="26" idx="2"/>
          </p:cNvCxnSpPr>
          <p:nvPr/>
        </p:nvCxnSpPr>
        <p:spPr>
          <a:xfrm flipV="1">
            <a:off x="3286126" y="3922936"/>
            <a:ext cx="880382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6"/>
            <a:endCxn id="27" idx="2"/>
          </p:cNvCxnSpPr>
          <p:nvPr/>
        </p:nvCxnSpPr>
        <p:spPr>
          <a:xfrm>
            <a:off x="5211537" y="3922936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6"/>
            <a:endCxn id="28" idx="2"/>
          </p:cNvCxnSpPr>
          <p:nvPr/>
        </p:nvCxnSpPr>
        <p:spPr>
          <a:xfrm flipV="1">
            <a:off x="7136948" y="3922935"/>
            <a:ext cx="8803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6"/>
            <a:endCxn id="29" idx="2"/>
          </p:cNvCxnSpPr>
          <p:nvPr/>
        </p:nvCxnSpPr>
        <p:spPr>
          <a:xfrm>
            <a:off x="9062359" y="3922935"/>
            <a:ext cx="880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0"/>
            <a:endCxn id="34" idx="2"/>
          </p:cNvCxnSpPr>
          <p:nvPr/>
        </p:nvCxnSpPr>
        <p:spPr>
          <a:xfrm flipH="1" flipV="1">
            <a:off x="2755617" y="2975877"/>
            <a:ext cx="7995" cy="424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35" idx="2"/>
          </p:cNvCxnSpPr>
          <p:nvPr/>
        </p:nvCxnSpPr>
        <p:spPr>
          <a:xfrm flipH="1" flipV="1">
            <a:off x="4688397" y="2975877"/>
            <a:ext cx="626" cy="424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0"/>
            <a:endCxn id="36" idx="2"/>
          </p:cNvCxnSpPr>
          <p:nvPr/>
        </p:nvCxnSpPr>
        <p:spPr>
          <a:xfrm flipH="1" flipV="1">
            <a:off x="6607064" y="2979636"/>
            <a:ext cx="7370" cy="420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0"/>
            <a:endCxn id="37" idx="2"/>
          </p:cNvCxnSpPr>
          <p:nvPr/>
        </p:nvCxnSpPr>
        <p:spPr>
          <a:xfrm flipH="1" flipV="1">
            <a:off x="8539844" y="2975877"/>
            <a:ext cx="1" cy="424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0"/>
            <a:endCxn id="38" idx="2"/>
          </p:cNvCxnSpPr>
          <p:nvPr/>
        </p:nvCxnSpPr>
        <p:spPr>
          <a:xfrm flipH="1" flipV="1">
            <a:off x="10454686" y="2975877"/>
            <a:ext cx="10570" cy="424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0"/>
            <a:endCxn id="24" idx="4"/>
          </p:cNvCxnSpPr>
          <p:nvPr/>
        </p:nvCxnSpPr>
        <p:spPr>
          <a:xfrm flipV="1">
            <a:off x="2759625" y="4445452"/>
            <a:ext cx="3987" cy="55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0"/>
            <a:endCxn id="26" idx="4"/>
          </p:cNvCxnSpPr>
          <p:nvPr/>
        </p:nvCxnSpPr>
        <p:spPr>
          <a:xfrm flipH="1" flipV="1">
            <a:off x="4689023" y="4445450"/>
            <a:ext cx="2502" cy="55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" idx="0"/>
            <a:endCxn id="27" idx="4"/>
          </p:cNvCxnSpPr>
          <p:nvPr/>
        </p:nvCxnSpPr>
        <p:spPr>
          <a:xfrm flipV="1">
            <a:off x="6610510" y="4445450"/>
            <a:ext cx="3924" cy="555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0"/>
            <a:endCxn id="28" idx="4"/>
          </p:cNvCxnSpPr>
          <p:nvPr/>
        </p:nvCxnSpPr>
        <p:spPr>
          <a:xfrm flipH="1" flipV="1">
            <a:off x="8539845" y="4445449"/>
            <a:ext cx="18272" cy="55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0"/>
            <a:endCxn id="29" idx="4"/>
          </p:cNvCxnSpPr>
          <p:nvPr/>
        </p:nvCxnSpPr>
        <p:spPr>
          <a:xfrm flipH="1" flipV="1">
            <a:off x="10465256" y="4445449"/>
            <a:ext cx="18272" cy="552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/>
              <p:nvPr/>
            </p:nvSpPr>
            <p:spPr>
              <a:xfrm>
                <a:off x="7900778" y="666653"/>
                <a:ext cx="2986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778" y="666653"/>
                <a:ext cx="2986843" cy="276999"/>
              </a:xfrm>
              <a:prstGeom prst="rect">
                <a:avLst/>
              </a:prstGeom>
              <a:blipFill>
                <a:blip r:embed="rId17"/>
                <a:stretch>
                  <a:fillRect l="-1429" t="-2174" r="-265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179292" y="5074267"/>
            <a:ext cx="1220560" cy="4531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r>
              <a:rPr lang="en-US" dirty="0" smtClean="0"/>
              <a:t>. layer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2711722" y="4692378"/>
                <a:ext cx="947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𝐵𝑂𝑆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722" y="4692378"/>
                <a:ext cx="94769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637133" y="4683825"/>
                <a:ext cx="483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33" y="4683825"/>
                <a:ext cx="48365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8521573" y="4679158"/>
                <a:ext cx="483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573" y="4679158"/>
                <a:ext cx="4836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6575722" y="4675101"/>
                <a:ext cx="479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722" y="4675101"/>
                <a:ext cx="4792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10426332" y="4710141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𝐸𝑂𝑆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332" y="4710141"/>
                <a:ext cx="94128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/>
          <p:cNvSpPr/>
          <p:nvPr/>
        </p:nvSpPr>
        <p:spPr>
          <a:xfrm>
            <a:off x="4140586" y="5084647"/>
            <a:ext cx="1220560" cy="4531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r>
              <a:rPr lang="en-US" dirty="0" smtClean="0"/>
              <a:t>. layer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6101880" y="5073186"/>
            <a:ext cx="1220560" cy="4531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r>
              <a:rPr lang="en-US" dirty="0" smtClean="0"/>
              <a:t>. layer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989278" y="5081384"/>
            <a:ext cx="1220560" cy="4531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r>
              <a:rPr lang="en-US" dirty="0" smtClean="0"/>
              <a:t>. layer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9856379" y="5081384"/>
            <a:ext cx="1220560" cy="4531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Emb</a:t>
            </a:r>
            <a:r>
              <a:rPr lang="en-US" dirty="0" smtClean="0"/>
              <a:t>. layer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1138943" y="3443581"/>
                <a:ext cx="63184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943" y="3443581"/>
                <a:ext cx="631840" cy="3808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29" idx="6"/>
          </p:cNvCxnSpPr>
          <p:nvPr/>
        </p:nvCxnSpPr>
        <p:spPr>
          <a:xfrm>
            <a:off x="10987770" y="3922935"/>
            <a:ext cx="884076" cy="4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68436" y="1278295"/>
            <a:ext cx="258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Is this an embedding?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Yes!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Sequence embedding!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62" idx="0"/>
          </p:cNvCxnSpPr>
          <p:nvPr/>
        </p:nvCxnSpPr>
        <p:spPr>
          <a:xfrm>
            <a:off x="10559014" y="2201625"/>
            <a:ext cx="895849" cy="12419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5" grpId="0"/>
      <p:bldP spid="16" grpId="0"/>
      <p:bldP spid="17" grpId="0"/>
      <p:bldP spid="18" grpId="0"/>
      <p:bldP spid="19" grpId="0"/>
      <p:bldP spid="24" grpId="0" animBg="1"/>
      <p:bldP spid="25" grpId="0"/>
      <p:bldP spid="26" grpId="0" animBg="1"/>
      <p:bldP spid="27" grpId="0" animBg="1"/>
      <p:bldP spid="28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5" grpId="0"/>
      <p:bldP spid="10" grpId="0" animBg="1"/>
      <p:bldP spid="47" grpId="0"/>
      <p:bldP spid="49" grpId="0"/>
      <p:bldP spid="51" grpId="0"/>
      <p:bldP spid="53" grpId="0"/>
      <p:bldP spid="57" grpId="0" animBg="1"/>
      <p:bldP spid="5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 smtClean="0"/>
              <a:t>Vectors are a particular kind of “embedding”</a:t>
            </a:r>
          </a:p>
          <a:p>
            <a:pPr lvl="1"/>
            <a:r>
              <a:rPr lang="en-US" dirty="0" smtClean="0"/>
              <a:t>Short for “embedding (placing) tokens into some feature space”</a:t>
            </a:r>
          </a:p>
          <a:p>
            <a:pPr lvl="1"/>
            <a:r>
              <a:rPr lang="en-US" dirty="0" smtClean="0"/>
              <a:t>Each axis has “meaning”</a:t>
            </a:r>
          </a:p>
          <a:p>
            <a:pPr lvl="2"/>
            <a:r>
              <a:rPr lang="en-US" dirty="0" smtClean="0"/>
              <a:t>Stands for a particular feature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set of axes = set of features</a:t>
            </a:r>
          </a:p>
          <a:p>
            <a:pPr lvl="2"/>
            <a:r>
              <a:rPr lang="en-US" dirty="0" smtClean="0"/>
              <a:t>This should not be new: happens often in ML</a:t>
            </a:r>
          </a:p>
          <a:p>
            <a:endParaRPr lang="en-US" dirty="0" smtClean="0"/>
          </a:p>
          <a:p>
            <a:r>
              <a:rPr lang="en-US" dirty="0" smtClean="0"/>
              <a:t>Trying to engineer “meaning”</a:t>
            </a:r>
          </a:p>
          <a:p>
            <a:r>
              <a:rPr lang="en-US" dirty="0" smtClean="0"/>
              <a:t>Simplest way to process an example:</a:t>
            </a:r>
          </a:p>
          <a:p>
            <a:pPr lvl="1"/>
            <a:r>
              <a:rPr lang="en-US" dirty="0" smtClean="0"/>
              <a:t>Combine individual token </a:t>
            </a:r>
            <a:r>
              <a:rPr lang="en-US" dirty="0" err="1" smtClean="0"/>
              <a:t>embeddings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/>
              <p:nvPr/>
            </p:nvSpPr>
            <p:spPr>
              <a:xfrm>
                <a:off x="7422078" y="2590256"/>
                <a:ext cx="29868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760A23-77EA-3D90-21ED-80453BD3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078" y="2590256"/>
                <a:ext cx="2986843" cy="276999"/>
              </a:xfrm>
              <a:prstGeom prst="rect">
                <a:avLst/>
              </a:prstGeom>
              <a:blipFill>
                <a:blip r:embed="rId2"/>
                <a:stretch>
                  <a:fillRect l="-1633" t="-4444" r="-244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/>
              <p:nvPr/>
            </p:nvSpPr>
            <p:spPr>
              <a:xfrm>
                <a:off x="8388731" y="330728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A3421-F66E-317B-6B4D-2DDE2C9B5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731" y="3307283"/>
                <a:ext cx="369267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/>
              <p:nvPr/>
            </p:nvSpPr>
            <p:spPr>
              <a:xfrm>
                <a:off x="9450856" y="3307283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568E3B-402D-B753-ED5D-973025E9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856" y="3307283"/>
                <a:ext cx="369267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/>
              <p:nvPr/>
            </p:nvSpPr>
            <p:spPr>
              <a:xfrm>
                <a:off x="10512981" y="330728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27C3C-D339-C7F1-38C1-79A75FDE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981" y="3307282"/>
                <a:ext cx="369267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/>
              <p:nvPr/>
            </p:nvSpPr>
            <p:spPr>
              <a:xfrm>
                <a:off x="11575106" y="330728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39991-D444-CD07-8A04-CE08BEB6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106" y="3307282"/>
                <a:ext cx="369267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/>
              <p:nvPr/>
            </p:nvSpPr>
            <p:spPr>
              <a:xfrm>
                <a:off x="7326606" y="3307282"/>
                <a:ext cx="369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606" y="3307282"/>
                <a:ext cx="369267" cy="1020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25BAE3-C20F-16C9-85B5-CC5367733A97}"/>
                  </a:ext>
                </a:extLst>
              </p:cNvPr>
              <p:cNvSpPr txBox="1"/>
              <p:nvPr/>
            </p:nvSpPr>
            <p:spPr>
              <a:xfrm>
                <a:off x="7326606" y="437140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25BAE3-C20F-16C9-85B5-CC5367733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606" y="4371409"/>
                <a:ext cx="496389" cy="380810"/>
              </a:xfrm>
              <a:prstGeom prst="rect">
                <a:avLst/>
              </a:prstGeom>
              <a:blipFill>
                <a:blip r:embed="rId8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FF1C0B-75D9-6D5D-8B26-61CCB303AC56}"/>
                  </a:ext>
                </a:extLst>
              </p:cNvPr>
              <p:cNvSpPr txBox="1"/>
              <p:nvPr/>
            </p:nvSpPr>
            <p:spPr>
              <a:xfrm>
                <a:off x="8366848" y="437140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FF1C0B-75D9-6D5D-8B26-61CCB303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48" y="4371409"/>
                <a:ext cx="496389" cy="380810"/>
              </a:xfrm>
              <a:prstGeom prst="rect">
                <a:avLst/>
              </a:prstGeom>
              <a:blipFill>
                <a:blip r:embed="rId9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F614E-9CE7-8271-6693-1DDDC86C28F7}"/>
                  </a:ext>
                </a:extLst>
              </p:cNvPr>
              <p:cNvSpPr txBox="1"/>
              <p:nvPr/>
            </p:nvSpPr>
            <p:spPr>
              <a:xfrm>
                <a:off x="9406991" y="437140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F614E-9CE7-8271-6693-1DDDC86C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991" y="4371409"/>
                <a:ext cx="496389" cy="380810"/>
              </a:xfrm>
              <a:prstGeom prst="rect">
                <a:avLst/>
              </a:prstGeom>
              <a:blipFill>
                <a:blip r:embed="rId10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8C07EA-4DEB-6F14-3249-2B7C964D5A4B}"/>
                  </a:ext>
                </a:extLst>
              </p:cNvPr>
              <p:cNvSpPr txBox="1"/>
              <p:nvPr/>
            </p:nvSpPr>
            <p:spPr>
              <a:xfrm>
                <a:off x="10455734" y="437140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8C07EA-4DEB-6F14-3249-2B7C964D5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734" y="4371409"/>
                <a:ext cx="496389" cy="380810"/>
              </a:xfrm>
              <a:prstGeom prst="rect">
                <a:avLst/>
              </a:prstGeom>
              <a:blipFill>
                <a:blip r:embed="rId11"/>
                <a:stretch>
                  <a:fillRect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41CBF1-4C20-C72F-9F3E-15B55B3E3BF6}"/>
                  </a:ext>
                </a:extLst>
              </p:cNvPr>
              <p:cNvSpPr txBox="1"/>
              <p:nvPr/>
            </p:nvSpPr>
            <p:spPr>
              <a:xfrm>
                <a:off x="11531341" y="4371649"/>
                <a:ext cx="496389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41CBF1-4C20-C72F-9F3E-15B55B3E3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341" y="4371649"/>
                <a:ext cx="496389" cy="380810"/>
              </a:xfrm>
              <a:prstGeom prst="rect">
                <a:avLst/>
              </a:prstGeom>
              <a:blipFill>
                <a:blip r:embed="rId12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F8068B9-31DD-3EAB-B5FA-8C37A2ECECEA}"/>
              </a:ext>
            </a:extLst>
          </p:cNvPr>
          <p:cNvSpPr txBox="1"/>
          <p:nvPr/>
        </p:nvSpPr>
        <p:spPr>
          <a:xfrm>
            <a:off x="8422068" y="295187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7EB3F-575F-5636-90DE-7AB5CB64D422}"/>
              </a:ext>
            </a:extLst>
          </p:cNvPr>
          <p:cNvSpPr txBox="1"/>
          <p:nvPr/>
        </p:nvSpPr>
        <p:spPr>
          <a:xfrm>
            <a:off x="9468290" y="295187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2B73C-1A5B-4550-667B-67CB13BF5B74}"/>
              </a:ext>
            </a:extLst>
          </p:cNvPr>
          <p:cNvSpPr txBox="1"/>
          <p:nvPr/>
        </p:nvSpPr>
        <p:spPr>
          <a:xfrm>
            <a:off x="10535206" y="295187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63E4A-E4AC-ED55-3277-A56690009636}"/>
              </a:ext>
            </a:extLst>
          </p:cNvPr>
          <p:cNvSpPr txBox="1"/>
          <p:nvPr/>
        </p:nvSpPr>
        <p:spPr>
          <a:xfrm>
            <a:off x="11337913" y="2951872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&lt;EOS&gt;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C4411-6891-3FC1-18B7-F72E7AE9CA89}"/>
              </a:ext>
            </a:extLst>
          </p:cNvPr>
          <p:cNvSpPr txBox="1"/>
          <p:nvPr/>
        </p:nvSpPr>
        <p:spPr>
          <a:xfrm>
            <a:off x="7043874" y="2949303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&lt;BOS&gt;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/>
              <p:nvPr/>
            </p:nvSpPr>
            <p:spPr>
              <a:xfrm>
                <a:off x="9486138" y="5749638"/>
                <a:ext cx="37567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2CFC47-8857-68E2-27ED-88AE7FF4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138" y="5749638"/>
                <a:ext cx="375679" cy="10204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7382435" y="4699636"/>
            <a:ext cx="4561937" cy="958702"/>
            <a:chOff x="7382435" y="4699636"/>
            <a:chExt cx="4561937" cy="958702"/>
          </a:xfrm>
        </p:grpSpPr>
        <p:sp>
          <p:nvSpPr>
            <p:cNvPr id="21" name="Down Arrow 20"/>
            <p:cNvSpPr/>
            <p:nvPr/>
          </p:nvSpPr>
          <p:spPr>
            <a:xfrm>
              <a:off x="9540033" y="4985007"/>
              <a:ext cx="267891" cy="67333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/>
            <p:cNvSpPr/>
            <p:nvPr/>
          </p:nvSpPr>
          <p:spPr>
            <a:xfrm rot="5400000">
              <a:off x="9507590" y="2574481"/>
              <a:ext cx="311628" cy="456193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901722" y="376298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722" y="3762985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047292" y="376491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292" y="3764917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0042648" y="376298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648" y="3762985"/>
                <a:ext cx="226023" cy="276999"/>
              </a:xfrm>
              <a:prstGeom prst="rect">
                <a:avLst/>
              </a:prstGeom>
              <a:blipFill>
                <a:blip r:embed="rId16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1159412" y="376298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412" y="3762984"/>
                <a:ext cx="226023" cy="276999"/>
              </a:xfrm>
              <a:prstGeom prst="rect">
                <a:avLst/>
              </a:prstGeom>
              <a:blipFill>
                <a:blip r:embed="rId17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F8068B9-31DD-3EAB-B5FA-8C37A2ECECEA}"/>
              </a:ext>
            </a:extLst>
          </p:cNvPr>
          <p:cNvSpPr txBox="1"/>
          <p:nvPr/>
        </p:nvSpPr>
        <p:spPr>
          <a:xfrm>
            <a:off x="8429476" y="295187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17EB3F-575F-5636-90DE-7AB5CB64D422}"/>
              </a:ext>
            </a:extLst>
          </p:cNvPr>
          <p:cNvSpPr txBox="1"/>
          <p:nvPr/>
        </p:nvSpPr>
        <p:spPr>
          <a:xfrm>
            <a:off x="9475698" y="295187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12B73C-1A5B-4550-667B-67CB13BF5B74}"/>
              </a:ext>
            </a:extLst>
          </p:cNvPr>
          <p:cNvSpPr txBox="1"/>
          <p:nvPr/>
        </p:nvSpPr>
        <p:spPr>
          <a:xfrm>
            <a:off x="10542614" y="2951872"/>
            <a:ext cx="33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FC4411-6891-3FC1-18B7-F72E7AE9CA89}"/>
              </a:ext>
            </a:extLst>
          </p:cNvPr>
          <p:cNvSpPr txBox="1"/>
          <p:nvPr/>
        </p:nvSpPr>
        <p:spPr>
          <a:xfrm>
            <a:off x="7051282" y="2949303"/>
            <a:ext cx="91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&lt;BOS&gt;</a:t>
            </a:r>
          </a:p>
        </p:txBody>
      </p:sp>
    </p:spTree>
    <p:extLst>
      <p:ext uri="{BB962C8B-B14F-4D97-AF65-F5344CB8AC3E}">
        <p14:creationId xmlns:p14="http://schemas.microsoft.com/office/powerpoint/2010/main" val="48930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 </a:t>
            </a:r>
            <a:r>
              <a:rPr lang="en-US" dirty="0" err="1" smtClean="0"/>
              <a:t>Embeddings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Condense entire sequence into a single point</a:t>
                </a:r>
              </a:p>
              <a:p>
                <a:pPr lvl="1"/>
                <a:r>
                  <a:rPr lang="en-US" dirty="0" smtClean="0"/>
                  <a:t>Sequence is now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Pros:</a:t>
                </a:r>
              </a:p>
              <a:p>
                <a:pPr lvl="2"/>
                <a:r>
                  <a:rPr lang="en-US" dirty="0" smtClean="0"/>
                  <a:t>Compact (vector will probably be sparse)</a:t>
                </a:r>
              </a:p>
              <a:p>
                <a:pPr lvl="2"/>
                <a:r>
                  <a:rPr lang="en-US" dirty="0" smtClean="0"/>
                  <a:t>Token representations within sequence comparable</a:t>
                </a:r>
              </a:p>
              <a:p>
                <a:pPr lvl="2"/>
                <a:r>
                  <a:rPr lang="en-US" dirty="0" smtClean="0"/>
                  <a:t>Simple</a:t>
                </a:r>
              </a:p>
              <a:p>
                <a:pPr lvl="1"/>
                <a:r>
                  <a:rPr lang="en-US" dirty="0" smtClean="0"/>
                  <a:t>Cons:</a:t>
                </a:r>
              </a:p>
              <a:p>
                <a:pPr lvl="2"/>
                <a:r>
                  <a:rPr lang="en-US" dirty="0" smtClean="0"/>
                  <a:t>Ignores semantic relationships between tokens</a:t>
                </a:r>
              </a:p>
              <a:p>
                <a:pPr lvl="2"/>
                <a:r>
                  <a:rPr lang="en-US" dirty="0" smtClean="0"/>
                  <a:t>Ignores structure</a:t>
                </a:r>
              </a:p>
              <a:p>
                <a:pPr lvl="3"/>
                <a:r>
                  <a:rPr lang="en-US" dirty="0" smtClean="0"/>
                  <a:t>NO TOKEN ORDER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8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Bag of Words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Each element of a </a:t>
                </a:r>
                <a:r>
                  <a:rPr lang="en-US" dirty="0" err="1" smtClean="0"/>
                  <a:t>BoW</a:t>
                </a:r>
                <a:r>
                  <a:rPr lang="en-US" dirty="0" smtClean="0"/>
                  <a:t> vector describes a token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What should the value of that element describe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Three main flavors:</a:t>
                </a:r>
              </a:p>
              <a:p>
                <a:pPr lvl="1"/>
                <a:r>
                  <a:rPr lang="en-US" dirty="0" smtClean="0"/>
                  <a:t>Binary Bag of Words</a:t>
                </a:r>
              </a:p>
              <a:p>
                <a:pPr lvl="2"/>
                <a:r>
                  <a:rPr lang="en-US" dirty="0" smtClean="0"/>
                  <a:t>Each element is True/False (is the token present or not)</a:t>
                </a:r>
              </a:p>
              <a:p>
                <a:pPr lvl="2"/>
                <a:r>
                  <a:rPr lang="en-US" dirty="0" smtClean="0"/>
                  <a:t>Each token equally important</a:t>
                </a:r>
              </a:p>
              <a:p>
                <a:pPr lvl="1"/>
                <a:r>
                  <a:rPr lang="en-US" dirty="0" smtClean="0"/>
                  <a:t>Counting Bag of Words</a:t>
                </a:r>
              </a:p>
              <a:p>
                <a:pPr lvl="2"/>
                <a:r>
                  <a:rPr lang="en-US" dirty="0" smtClean="0"/>
                  <a:t>Each element contains the # of occurrences of that token in the sequence</a:t>
                </a:r>
              </a:p>
              <a:p>
                <a:pPr lvl="2"/>
                <a:r>
                  <a:rPr lang="en-US" dirty="0" smtClean="0"/>
                  <a:t>Naturally more frequent tokens are considered more important</a:t>
                </a:r>
              </a:p>
              <a:p>
                <a:pPr lvl="1"/>
                <a:r>
                  <a:rPr lang="en-US" dirty="0" smtClean="0"/>
                  <a:t>Term-Frequency Inverse-Document-Frequency (TF-IDF)</a:t>
                </a:r>
              </a:p>
              <a:p>
                <a:pPr lvl="2"/>
                <a:r>
                  <a:rPr lang="en-US" dirty="0" smtClean="0"/>
                  <a:t>Two statistics:</a:t>
                </a:r>
              </a:p>
              <a:p>
                <a:pPr lvl="3"/>
                <a:r>
                  <a:rPr lang="en-US" dirty="0" smtClean="0"/>
                  <a:t>Term frequency (like counting </a:t>
                </a:r>
                <a:r>
                  <a:rPr lang="en-US" dirty="0" err="1" smtClean="0"/>
                  <a:t>BoW</a:t>
                </a:r>
                <a:r>
                  <a:rPr lang="en-US" dirty="0" smtClean="0"/>
                  <a:t>)</a:t>
                </a:r>
              </a:p>
              <a:p>
                <a:pPr lvl="3"/>
                <a:r>
                  <a:rPr lang="en-US" dirty="0" smtClean="0"/>
                  <a:t>Inverse document frequency</a:t>
                </a:r>
              </a:p>
              <a:p>
                <a:pPr lvl="2"/>
                <a:r>
                  <a:rPr lang="en-US" dirty="0" smtClean="0"/>
                  <a:t>“rare” tokens are more important than common ones!</a:t>
                </a:r>
              </a:p>
              <a:p>
                <a:pPr lvl="3"/>
                <a:r>
                  <a:rPr lang="en-US" dirty="0" smtClean="0"/>
                  <a:t>Should be assigned higher values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  <a:blipFill>
                <a:blip r:embed="rId2"/>
                <a:stretch>
                  <a:fillRect l="-928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498607" y="0"/>
                <a:ext cx="3973652" cy="703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𝑜𝑐𝑐𝑢𝑟𝑎𝑛𝑐𝑒𝑠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𝑜𝑐𝑐𝑢𝑟𝑎𝑛𝑐𝑒𝑠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607" y="0"/>
                <a:ext cx="3973652" cy="703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498607" y="837950"/>
                <a:ext cx="451527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∩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607" y="837950"/>
                <a:ext cx="451527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2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BoW</a:t>
            </a:r>
            <a:r>
              <a:rPr lang="en-US" dirty="0" smtClean="0"/>
              <a:t> are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a lot of applications:</a:t>
            </a:r>
          </a:p>
          <a:p>
            <a:pPr lvl="1"/>
            <a:r>
              <a:rPr lang="en-US" dirty="0" smtClean="0"/>
              <a:t>Mostly text classification</a:t>
            </a:r>
          </a:p>
          <a:p>
            <a:pPr lvl="2"/>
            <a:r>
              <a:rPr lang="en-US" dirty="0" smtClean="0"/>
              <a:t>Email/text filters</a:t>
            </a:r>
          </a:p>
          <a:p>
            <a:pPr lvl="2"/>
            <a:r>
              <a:rPr lang="en-US" dirty="0" smtClean="0"/>
              <a:t>Author predictions</a:t>
            </a:r>
          </a:p>
          <a:p>
            <a:pPr lvl="2"/>
            <a:r>
              <a:rPr lang="en-US" dirty="0" smtClean="0"/>
              <a:t>Product reviews (# of stars, etc.)</a:t>
            </a:r>
          </a:p>
          <a:p>
            <a:pPr lvl="2"/>
            <a:r>
              <a:rPr lang="en-US" dirty="0" smtClean="0"/>
              <a:t>Diagnosis from speech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BoW</a:t>
            </a:r>
            <a:r>
              <a:rPr lang="en-US" dirty="0" smtClean="0"/>
              <a:t> are typically horrible for most NLP tasks</a:t>
            </a:r>
          </a:p>
          <a:p>
            <a:pPr lvl="1"/>
            <a:r>
              <a:rPr lang="en-US" dirty="0" smtClean="0"/>
              <a:t>Getting rid of structure (most importantly word order) is bad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“meaning”?</a:t>
            </a:r>
          </a:p>
          <a:p>
            <a:pPr lvl="1"/>
            <a:r>
              <a:rPr lang="en-US" dirty="0" smtClean="0"/>
              <a:t>Some words have “shared” meaning</a:t>
            </a:r>
          </a:p>
          <a:p>
            <a:pPr lvl="2"/>
            <a:r>
              <a:rPr lang="en-US" dirty="0" smtClean="0"/>
              <a:t>“throw” and “toss” (different granularity of the same action)</a:t>
            </a:r>
          </a:p>
          <a:p>
            <a:pPr lvl="2"/>
            <a:r>
              <a:rPr lang="en-US" dirty="0" smtClean="0"/>
              <a:t>“running” and “sleeping” (both verbs)</a:t>
            </a:r>
          </a:p>
          <a:p>
            <a:pPr lvl="2"/>
            <a:r>
              <a:rPr lang="en-US" dirty="0" smtClean="0"/>
              <a:t>“fade” and “grow” (opposite direction but both gradual processes)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Some words have “opposite” meaning</a:t>
            </a:r>
          </a:p>
          <a:p>
            <a:pPr lvl="2"/>
            <a:r>
              <a:rPr lang="en-US" dirty="0" smtClean="0"/>
              <a:t>“live” and “die” (opposite state of being)</a:t>
            </a:r>
          </a:p>
          <a:p>
            <a:pPr lvl="2"/>
            <a:r>
              <a:rPr lang="en-US" dirty="0" smtClean="0"/>
              <a:t>“light” and “dark” (opposite descriptive attributes)</a:t>
            </a:r>
          </a:p>
          <a:p>
            <a:endParaRPr lang="en-US" dirty="0"/>
          </a:p>
          <a:p>
            <a:r>
              <a:rPr lang="en-US" dirty="0" smtClean="0"/>
              <a:t>How do we measure shared/opposite meaning?</a:t>
            </a:r>
          </a:p>
          <a:p>
            <a:pPr lvl="1"/>
            <a:r>
              <a:rPr lang="en-US" dirty="0" smtClean="0"/>
              <a:t>Can approximate from usage!</a:t>
            </a:r>
          </a:p>
          <a:p>
            <a:pPr lvl="2"/>
            <a:r>
              <a:rPr lang="en-US" dirty="0" smtClean="0"/>
              <a:t>Humans use “similar” words in “similar”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0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contexts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context of tokens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defined as the “surrounding” tokens</a:t>
                </a:r>
              </a:p>
              <a:p>
                <a:pPr lvl="1"/>
                <a:r>
                  <a:rPr lang="en-US" dirty="0" smtClean="0"/>
                  <a:t>Depends on </a:t>
                </a:r>
                <a:r>
                  <a:rPr lang="en-US" dirty="0" err="1" smtClean="0"/>
                  <a:t>hyperparameter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𝑐𝑜𝑛𝑡𝑒𝑥𝑡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observation (Word2Vec 2013):</a:t>
                </a:r>
              </a:p>
              <a:p>
                <a:pPr lvl="1"/>
                <a:r>
                  <a:rPr lang="en-US" dirty="0" smtClean="0"/>
                  <a:t>Tokens that appear in similar contexts have shared meaning</a:t>
                </a:r>
              </a:p>
              <a:p>
                <a:pPr lvl="1"/>
                <a:r>
                  <a:rPr lang="en-US" dirty="0" smtClean="0"/>
                  <a:t>Tokens that do not appear in similar contexts should not have shared meaning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39499" y="3816628"/>
                <a:ext cx="2417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tokens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99" y="3816628"/>
                <a:ext cx="241784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20444" y="3831532"/>
                <a:ext cx="2252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tokens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44" y="3831532"/>
                <a:ext cx="225241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4612871" y="2820843"/>
            <a:ext cx="274320" cy="17470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6538191" y="2813391"/>
            <a:ext cx="274320" cy="1747058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Convert corpus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ea typeface="Cambria Math" panose="02040503050406030204" pitchFamily="18" charset="0"/>
                          </a:rPr>
                          <m:t>𝑐𝑜𝑛𝑡𝑒𝑥𝑡</m:t>
                        </m:r>
                        <m:d>
                          <m:dPr>
                            <m:ctrlPr>
                              <a:rPr lang="en-US" b="0" i="1" smtClean="0"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pairs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The more text -&gt; the more pairs!</a:t>
                </a:r>
              </a:p>
              <a:p>
                <a:pPr lvl="1"/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Initialize one vector 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randomly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pair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is similar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nudge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closer together</a:t>
                </a:r>
              </a:p>
              <a:p>
                <a:pPr lvl="2"/>
                <a:r>
                  <a:rPr lang="en-US" dirty="0" smtClean="0"/>
                  <a:t>Otherwise nudge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farther away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How?</a:t>
                </a:r>
              </a:p>
              <a:p>
                <a:pPr lvl="1"/>
                <a:r>
                  <a:rPr lang="en-US" dirty="0" smtClean="0"/>
                  <a:t>Two main implementations of Word2Vec:</a:t>
                </a:r>
              </a:p>
              <a:p>
                <a:pPr lvl="2"/>
                <a:r>
                  <a:rPr lang="en-US" dirty="0" smtClean="0"/>
                  <a:t>Continuous Bag of Words (</a:t>
                </a:r>
                <a:r>
                  <a:rPr lang="en-US" dirty="0" err="1" smtClean="0"/>
                  <a:t>CBoW</a:t>
                </a:r>
                <a:r>
                  <a:rPr lang="en-US" dirty="0" smtClean="0"/>
                  <a:t>) model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Skip-gram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9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1069</Words>
  <Application>Microsoft Office PowerPoint</Application>
  <PresentationFormat>Widescreen</PresentationFormat>
  <Paragraphs>411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Embeddings</vt:lpstr>
      <vt:lpstr>The basic approach</vt:lpstr>
      <vt:lpstr>What are we trying to do?</vt:lpstr>
      <vt:lpstr>Bag of Words Embeddings</vt:lpstr>
      <vt:lpstr>Flavors of Bag of Words</vt:lpstr>
      <vt:lpstr>BoW are common</vt:lpstr>
      <vt:lpstr>More advanced Embeddings</vt:lpstr>
      <vt:lpstr>Token contexts</vt:lpstr>
      <vt:lpstr>Word2Vec</vt:lpstr>
      <vt:lpstr>Word2Vec implementation: CBoW</vt:lpstr>
      <vt:lpstr>Word2Vec implementation: Skip-gram</vt:lpstr>
      <vt:lpstr>What’s Going On?</vt:lpstr>
      <vt:lpstr>CBoW vs Skipgram</vt:lpstr>
      <vt:lpstr>Skipgram improvement</vt:lpstr>
      <vt:lpstr>Skipgram improvement</vt:lpstr>
      <vt:lpstr>Skipgram improvement</vt:lpstr>
      <vt:lpstr>Trouble with our improvement</vt:lpstr>
      <vt:lpstr>Negative Sampling</vt:lpstr>
      <vt:lpstr>Skipgram w/ negative samples</vt:lpstr>
      <vt:lpstr>General Embedding Layers</vt:lpstr>
      <vt:lpstr>General Embedding Layers</vt:lpstr>
      <vt:lpstr>General Embedding Layers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Embeddings</dc:title>
  <dc:creator>andrew</dc:creator>
  <cp:lastModifiedBy>andrew</cp:lastModifiedBy>
  <cp:revision>29</cp:revision>
  <dcterms:created xsi:type="dcterms:W3CDTF">2024-09-15T19:26:56Z</dcterms:created>
  <dcterms:modified xsi:type="dcterms:W3CDTF">2024-09-15T22:46:28Z</dcterms:modified>
</cp:coreProperties>
</file>