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9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13E3-3D97-428B-BDCE-F5B2BFBD29B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7C621-2E91-4335-9B3D-F4B98BAA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Translation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4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IBM1 doesn’t care about word order</a:t>
                </a:r>
              </a:p>
              <a:p>
                <a:pPr lvl="1"/>
                <a:r>
                  <a:rPr lang="en-US" dirty="0"/>
                  <a:t>That matters in translation!</a:t>
                </a:r>
              </a:p>
              <a:p>
                <a:pPr lvl="1"/>
                <a:r>
                  <a:rPr lang="en-US" dirty="0"/>
                  <a:t>For example, if a Spanish word is generated from an English word</a:t>
                </a:r>
              </a:p>
              <a:p>
                <a:pPr lvl="2"/>
                <a:r>
                  <a:rPr lang="en-US" dirty="0"/>
                  <a:t>The next Spanish word is probably translated from the next English word</a:t>
                </a:r>
              </a:p>
              <a:p>
                <a:pPr lvl="1"/>
                <a:r>
                  <a:rPr lang="en-US" dirty="0"/>
                  <a:t>How to capture dependencies between alignment?</a:t>
                </a:r>
              </a:p>
              <a:p>
                <a:endParaRPr lang="en-US" dirty="0"/>
              </a:p>
              <a:p>
                <a:r>
                  <a:rPr lang="en-US" dirty="0"/>
                  <a:t>Make current alignment depend on the previous alignment!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4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064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Just like a bigram model is a FSA, so is this model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</a:t>
                </a:r>
                <a:r>
                  <a:rPr lang="en-US" dirty="0" err="1"/>
                  <a:t>prob</a:t>
                </a:r>
                <a:r>
                  <a:rPr lang="en-US" dirty="0"/>
                  <a:t> that</a:t>
                </a:r>
              </a:p>
              <a:p>
                <a:pPr lvl="1"/>
                <a:r>
                  <a:rPr lang="en-US" dirty="0"/>
                  <a:t>If a Spanish word is generated from English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next Spanish word is generated from English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start of the sequence is position 0:</a:t>
                </a:r>
              </a:p>
              <a:p>
                <a:pPr lvl="1"/>
                <a:r>
                  <a:rPr lang="en-US" dirty="0"/>
                  <a:t>Alignment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=(1,2,4,3,5,6)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err="1"/>
                  <a:t>prob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Distribution should peak at +1 and decay for larger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model </a:t>
                </a:r>
                <a:r>
                  <a:rPr lang="en-US" dirty="0" err="1"/>
                  <a:t>assignes</a:t>
                </a:r>
                <a:r>
                  <a:rPr lang="en-US" dirty="0"/>
                  <a:t> nonzero </a:t>
                </a:r>
                <a:r>
                  <a:rPr lang="en-US" dirty="0" err="1"/>
                  <a:t>prob</a:t>
                </a:r>
                <a:r>
                  <a:rPr lang="en-US" dirty="0"/>
                  <a:t> to alignments that fall of the edge of the sequence</a:t>
                </a:r>
              </a:p>
              <a:p>
                <a:pPr lvl="1"/>
                <a:r>
                  <a:rPr lang="en-US" dirty="0"/>
                  <a:t>Could fix by renormalizing</a:t>
                </a:r>
              </a:p>
              <a:p>
                <a:r>
                  <a:rPr lang="en-US" dirty="0"/>
                  <a:t>No NULL alignments</a:t>
                </a:r>
              </a:p>
              <a:p>
                <a:pPr lvl="1"/>
                <a:r>
                  <a:rPr lang="en-US" dirty="0"/>
                  <a:t>Can be added in, but not in original formulation by Vogel, Ney, and </a:t>
                </a:r>
                <a:r>
                  <a:rPr lang="en-US" dirty="0" err="1"/>
                  <a:t>Tillmann</a:t>
                </a:r>
                <a:r>
                  <a:rPr lang="en-US" dirty="0"/>
                  <a:t> (1996)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0643"/>
              </a:xfrm>
              <a:blipFill>
                <a:blip r:embed="rId2"/>
                <a:stretch>
                  <a:fillRect l="-696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136820" y="1089039"/>
            <a:ext cx="525879" cy="525879"/>
            <a:chOff x="6745497" y="4091906"/>
            <a:chExt cx="525879" cy="525879"/>
          </a:xfrm>
        </p:grpSpPr>
        <p:sp>
          <p:nvSpPr>
            <p:cNvPr id="5" name="Oval 4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183915" y="3352800"/>
            <a:ext cx="525879" cy="525879"/>
            <a:chOff x="6745497" y="4091906"/>
            <a:chExt cx="525879" cy="525879"/>
          </a:xfrm>
        </p:grpSpPr>
        <p:sp>
          <p:nvSpPr>
            <p:cNvPr id="8" name="Oval 7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8061189" y="2159355"/>
            <a:ext cx="525879" cy="5258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4608920">
            <a:off x="10260440" y="872312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5300000">
            <a:off x="10350856" y="3933437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7720274" y="2422294"/>
            <a:ext cx="3409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7"/>
            <a:endCxn id="5" idx="2"/>
          </p:cNvCxnSpPr>
          <p:nvPr/>
        </p:nvCxnSpPr>
        <p:spPr>
          <a:xfrm flipV="1">
            <a:off x="8510055" y="1351979"/>
            <a:ext cx="1626765" cy="88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5"/>
            <a:endCxn id="8" idx="2"/>
          </p:cNvCxnSpPr>
          <p:nvPr/>
        </p:nvCxnSpPr>
        <p:spPr>
          <a:xfrm>
            <a:off x="8510055" y="2608221"/>
            <a:ext cx="1673860" cy="1007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1021554">
            <a:off x="9485025" y="1502658"/>
            <a:ext cx="1200770" cy="3441128"/>
          </a:xfrm>
          <a:prstGeom prst="arc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1822292">
            <a:off x="10063770" y="16194"/>
            <a:ext cx="1200770" cy="3441128"/>
          </a:xfrm>
          <a:prstGeom prst="arc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9889331">
                <a:off x="8716405" y="1506971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331">
                <a:off x="8716405" y="1506971"/>
                <a:ext cx="1003416" cy="276999"/>
              </a:xfrm>
              <a:prstGeom prst="rect">
                <a:avLst/>
              </a:prstGeom>
              <a:blipFill>
                <a:blip r:embed="rId3"/>
                <a:stretch>
                  <a:fillRect l="-2976" t="-5833" r="-1071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009463" y="436509"/>
                <a:ext cx="830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63" y="436509"/>
                <a:ext cx="830292" cy="276999"/>
              </a:xfrm>
              <a:prstGeom prst="rect">
                <a:avLst/>
              </a:prstGeom>
              <a:blipFill>
                <a:blip r:embed="rId4"/>
                <a:stretch>
                  <a:fillRect l="-6618" t="-4444" r="-1029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96025" y="4312843"/>
                <a:ext cx="830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025" y="4312843"/>
                <a:ext cx="830292" cy="276999"/>
              </a:xfrm>
              <a:prstGeom prst="rect">
                <a:avLst/>
              </a:prstGeom>
              <a:blipFill>
                <a:blip r:embed="rId5"/>
                <a:stretch>
                  <a:fillRect l="-5882" t="-2174" r="-102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rot="1872362">
                <a:off x="8605792" y="305691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(+2)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362">
                <a:off x="8605792" y="3056914"/>
                <a:ext cx="1003416" cy="276999"/>
              </a:xfrm>
              <a:prstGeom prst="rect">
                <a:avLst/>
              </a:prstGeom>
              <a:blipFill>
                <a:blip r:embed="rId6"/>
                <a:stretch>
                  <a:fillRect l="-4819" t="-1600" r="-6627" b="-1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50274" y="229833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274" y="2298334"/>
                <a:ext cx="1003416" cy="276999"/>
              </a:xfrm>
              <a:prstGeom prst="rect">
                <a:avLst/>
              </a:prstGeom>
              <a:blipFill>
                <a:blip r:embed="rId7"/>
                <a:stretch>
                  <a:fillRect l="-5488" t="-2222" r="-853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919431" y="2288304"/>
                <a:ext cx="100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431" y="2288304"/>
                <a:ext cx="1003416" cy="276999"/>
              </a:xfrm>
              <a:prstGeom prst="rect">
                <a:avLst/>
              </a:prstGeom>
              <a:blipFill>
                <a:blip r:embed="rId8"/>
                <a:stretch>
                  <a:fillRect l="-4848" t="-2174" r="-78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Order and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Take Spanish-word generation model from before</a:t>
                </a:r>
              </a:p>
              <a:p>
                <a:pPr lvl="1"/>
                <a:r>
                  <a:rPr lang="en-US" dirty="0"/>
                  <a:t>Compose it with FSA of word order (again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592106" y="2236338"/>
            <a:ext cx="4202573" cy="4927592"/>
            <a:chOff x="7720274" y="16194"/>
            <a:chExt cx="4202573" cy="4927592"/>
          </a:xfrm>
        </p:grpSpPr>
        <p:grpSp>
          <p:nvGrpSpPr>
            <p:cNvPr id="4" name="Group 3"/>
            <p:cNvGrpSpPr/>
            <p:nvPr/>
          </p:nvGrpSpPr>
          <p:grpSpPr>
            <a:xfrm>
              <a:off x="10136820" y="1089039"/>
              <a:ext cx="525879" cy="525879"/>
              <a:chOff x="6745497" y="4091906"/>
              <a:chExt cx="525879" cy="52587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792592" y="4139001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83915" y="3352800"/>
              <a:ext cx="525879" cy="525879"/>
              <a:chOff x="6745497" y="4091906"/>
              <a:chExt cx="525879" cy="5258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792592" y="4139001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8061189" y="2159355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4608920">
              <a:off x="10260440" y="872312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15300000">
              <a:off x="10350856" y="3933437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10" idx="2"/>
            </p:cNvCxnSpPr>
            <p:nvPr/>
          </p:nvCxnSpPr>
          <p:spPr>
            <a:xfrm>
              <a:off x="7720274" y="2422294"/>
              <a:ext cx="3409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7"/>
              <a:endCxn id="5" idx="2"/>
            </p:cNvCxnSpPr>
            <p:nvPr/>
          </p:nvCxnSpPr>
          <p:spPr>
            <a:xfrm flipV="1">
              <a:off x="8510055" y="1351979"/>
              <a:ext cx="1626765" cy="88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5"/>
              <a:endCxn id="8" idx="2"/>
            </p:cNvCxnSpPr>
            <p:nvPr/>
          </p:nvCxnSpPr>
          <p:spPr>
            <a:xfrm>
              <a:off x="8510055" y="2608221"/>
              <a:ext cx="1673860" cy="10075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1021554">
              <a:off x="9485025" y="1502658"/>
              <a:ext cx="1200770" cy="3441128"/>
            </a:xfrm>
            <a:prstGeom prst="arc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rot="19889331">
                  <a:off x="8716405" y="1506971"/>
                  <a:ext cx="1003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(+1)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9331">
                  <a:off x="8716405" y="1506971"/>
                  <a:ext cx="10034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571" t="-5000" r="-10714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009463" y="436509"/>
                  <a:ext cx="8302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463" y="436509"/>
                  <a:ext cx="83029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618" t="-2222" r="-1029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096025" y="4312843"/>
                  <a:ext cx="8302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025" y="4312843"/>
                  <a:ext cx="8302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618" t="-4444" r="-1029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 rot="1872362">
                  <a:off x="8605792" y="3056914"/>
                  <a:ext cx="1003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(+2)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2362">
                  <a:off x="8605792" y="3056914"/>
                  <a:ext cx="100341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848" t="-1600" r="-7273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850274" y="2298334"/>
                  <a:ext cx="1003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0274" y="2298334"/>
                  <a:ext cx="100341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488" t="-2174" r="-853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919431" y="2288304"/>
                  <a:ext cx="1003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(+1)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9431" y="2288304"/>
                  <a:ext cx="10034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848" t="-4444" r="-787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c 22"/>
            <p:cNvSpPr/>
            <p:nvPr/>
          </p:nvSpPr>
          <p:spPr>
            <a:xfrm rot="11822292">
              <a:off x="10063770" y="16194"/>
              <a:ext cx="1200770" cy="3441128"/>
            </a:xfrm>
            <a:prstGeom prst="arc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439" y="3757090"/>
            <a:ext cx="2306465" cy="1738702"/>
            <a:chOff x="1097573" y="3362653"/>
            <a:chExt cx="2306465" cy="1738702"/>
          </a:xfrm>
        </p:grpSpPr>
        <p:grpSp>
          <p:nvGrpSpPr>
            <p:cNvPr id="25" name="Group 24"/>
            <p:cNvGrpSpPr/>
            <p:nvPr/>
          </p:nvGrpSpPr>
          <p:grpSpPr>
            <a:xfrm>
              <a:off x="1700366" y="4002323"/>
              <a:ext cx="525879" cy="525879"/>
              <a:chOff x="6745497" y="4091906"/>
              <a:chExt cx="525879" cy="52587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792592" y="4139001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" name="Straight Arrow Connector 27"/>
            <p:cNvCxnSpPr>
              <a:endCxn id="26" idx="2"/>
            </p:cNvCxnSpPr>
            <p:nvPr/>
          </p:nvCxnSpPr>
          <p:spPr>
            <a:xfrm>
              <a:off x="1219330" y="4265263"/>
              <a:ext cx="48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 rot="4608920">
              <a:off x="1823986" y="3766230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15300000">
              <a:off x="1862577" y="4602152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545549" y="3362653"/>
                  <a:ext cx="14105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549" y="3362653"/>
                  <a:ext cx="14105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724"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097573" y="4824356"/>
                  <a:ext cx="23064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𝑁𝑈𝐿𝐿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𝑁𝑈𝐿𝐿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573" y="4824356"/>
                  <a:ext cx="230646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58" t="-2174" r="-211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65762" y="448233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62" y="4482338"/>
                <a:ext cx="209993" cy="276999"/>
              </a:xfrm>
              <a:prstGeom prst="rect">
                <a:avLst/>
              </a:prstGeom>
              <a:blipFill>
                <a:blip r:embed="rId11"/>
                <a:stretch>
                  <a:fillRect l="-23529" r="-2058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7039" y="448233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39" y="4482338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410383" y="2195903"/>
            <a:ext cx="4808636" cy="4927592"/>
            <a:chOff x="7720274" y="16194"/>
            <a:chExt cx="4808636" cy="4927592"/>
          </a:xfrm>
        </p:grpSpPr>
        <p:grpSp>
          <p:nvGrpSpPr>
            <p:cNvPr id="45" name="Group 44"/>
            <p:cNvGrpSpPr/>
            <p:nvPr/>
          </p:nvGrpSpPr>
          <p:grpSpPr>
            <a:xfrm>
              <a:off x="10136820" y="1089039"/>
              <a:ext cx="525879" cy="525879"/>
              <a:chOff x="6745497" y="4091906"/>
              <a:chExt cx="525879" cy="525879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792592" y="4139001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0183915" y="3352800"/>
              <a:ext cx="525879" cy="525879"/>
              <a:chOff x="6745497" y="4091906"/>
              <a:chExt cx="525879" cy="525879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745497" y="4091906"/>
                <a:ext cx="525879" cy="5258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792592" y="4139001"/>
                <a:ext cx="431691" cy="4316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8061189" y="2159355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4608920">
              <a:off x="10260440" y="872312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5300000">
              <a:off x="10350856" y="3933437"/>
              <a:ext cx="278638" cy="163580"/>
            </a:xfrm>
            <a:custGeom>
              <a:avLst/>
              <a:gdLst>
                <a:gd name="connsiteX0" fmla="*/ 600339 w 855429"/>
                <a:gd name="connsiteY0" fmla="*/ 849208 h 849208"/>
                <a:gd name="connsiteX1" fmla="*/ 3821 w 855429"/>
                <a:gd name="connsiteY1" fmla="*/ 119258 h 849208"/>
                <a:gd name="connsiteX2" fmla="*/ 855429 w 855429"/>
                <a:gd name="connsiteY2" fmla="*/ 9373 h 84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429" h="849208">
                  <a:moveTo>
                    <a:pt x="600339" y="849208"/>
                  </a:moveTo>
                  <a:cubicBezTo>
                    <a:pt x="280822" y="554219"/>
                    <a:pt x="-38694" y="259230"/>
                    <a:pt x="3821" y="119258"/>
                  </a:cubicBezTo>
                  <a:cubicBezTo>
                    <a:pt x="46336" y="-20715"/>
                    <a:pt x="450882" y="-5671"/>
                    <a:pt x="855429" y="9373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>
              <a:off x="7720274" y="2422294"/>
              <a:ext cx="3409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7" idx="7"/>
              <a:endCxn id="63" idx="2"/>
            </p:cNvCxnSpPr>
            <p:nvPr/>
          </p:nvCxnSpPr>
          <p:spPr>
            <a:xfrm flipV="1">
              <a:off x="8510055" y="1351979"/>
              <a:ext cx="1626765" cy="88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7" idx="5"/>
              <a:endCxn id="61" idx="2"/>
            </p:cNvCxnSpPr>
            <p:nvPr/>
          </p:nvCxnSpPr>
          <p:spPr>
            <a:xfrm>
              <a:off x="8510055" y="2608221"/>
              <a:ext cx="1673860" cy="10075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 rot="1021554">
              <a:off x="9485025" y="1502658"/>
              <a:ext cx="1200770" cy="3441128"/>
            </a:xfrm>
            <a:prstGeom prst="arc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 rot="19889331">
                  <a:off x="8416035" y="1506971"/>
                  <a:ext cx="16041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9331">
                  <a:off x="8416035" y="1506971"/>
                  <a:ext cx="160415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969" b="-47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0009463" y="436509"/>
                  <a:ext cx="1431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463" y="436509"/>
                  <a:ext cx="143103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404"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0096025" y="4312843"/>
                  <a:ext cx="1436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025" y="4312843"/>
                  <a:ext cx="143635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390"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1872362">
                  <a:off x="8302763" y="3056914"/>
                  <a:ext cx="16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2362">
                  <a:off x="8302763" y="3056914"/>
                  <a:ext cx="160948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200" t="-1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649721" y="2243426"/>
                  <a:ext cx="16056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721" y="2243426"/>
                  <a:ext cx="160563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662" t="-4444" r="-532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0919431" y="2288304"/>
                  <a:ext cx="1609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9431" y="2288304"/>
                  <a:ext cx="160947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3030"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 59"/>
            <p:cNvSpPr/>
            <p:nvPr/>
          </p:nvSpPr>
          <p:spPr>
            <a:xfrm rot="11822292">
              <a:off x="10063770" y="16194"/>
              <a:ext cx="1200770" cy="3441128"/>
            </a:xfrm>
            <a:prstGeom prst="arc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3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Order and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267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Still have to compose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Then have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Initialization:</a:t>
                </a:r>
              </a:p>
              <a:p>
                <a:pPr lvl="2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to uniform</a:t>
                </a:r>
              </a:p>
              <a:p>
                <a:pPr lvl="1"/>
                <a:r>
                  <a:rPr lang="en-US" dirty="0"/>
                  <a:t>E-step:</a:t>
                </a:r>
              </a:p>
              <a:p>
                <a:pPr lvl="2"/>
                <a:r>
                  <a:rPr lang="en-US" dirty="0"/>
                  <a:t>Use the forward-backward algorithms to calculate fractional count for each arc</a:t>
                </a:r>
              </a:p>
              <a:p>
                <a:pPr lvl="3"/>
                <a:r>
                  <a:rPr lang="en-US" dirty="0"/>
                  <a:t>For each arc with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and fractional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M-step: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2679"/>
              </a:xfrm>
              <a:blipFill>
                <a:blip r:embed="rId2"/>
                <a:stretch>
                  <a:fillRect l="-928" t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9454" y="29727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machine translation, we have two (different) languages</a:t>
            </a:r>
          </a:p>
          <a:p>
            <a:pPr lvl="1"/>
            <a:r>
              <a:rPr lang="en-US" dirty="0"/>
              <a:t>The source language (what language we’re given as input)</a:t>
            </a:r>
          </a:p>
          <a:p>
            <a:pPr lvl="1"/>
            <a:r>
              <a:rPr lang="en-US" dirty="0"/>
              <a:t>The target language (what language we want to produce as output)</a:t>
            </a:r>
          </a:p>
          <a:p>
            <a:pPr lvl="1"/>
            <a:r>
              <a:rPr lang="en-US" dirty="0"/>
              <a:t>Translation is supposed to preserve meaning between the two sequences</a:t>
            </a:r>
          </a:p>
          <a:p>
            <a:endParaRPr lang="en-US" dirty="0"/>
          </a:p>
          <a:p>
            <a:r>
              <a:rPr lang="en-US" dirty="0"/>
              <a:t>Our data is given as a parallel corpus</a:t>
            </a:r>
          </a:p>
          <a:p>
            <a:pPr lvl="1"/>
            <a:r>
              <a:rPr lang="en-US" dirty="0"/>
              <a:t>Typically sentence aligned</a:t>
            </a:r>
          </a:p>
          <a:p>
            <a:pPr lvl="1"/>
            <a:r>
              <a:rPr lang="en-US" dirty="0"/>
              <a:t>Convention is to call the source language </a:t>
            </a:r>
            <a:r>
              <a:rPr lang="en-US" dirty="0">
                <a:solidFill>
                  <a:schemeClr val="accent2"/>
                </a:solidFill>
              </a:rPr>
              <a:t>French</a:t>
            </a:r>
            <a:r>
              <a:rPr lang="en-US" dirty="0"/>
              <a:t> and target language </a:t>
            </a:r>
            <a:r>
              <a:rPr lang="en-US" dirty="0">
                <a:solidFill>
                  <a:srgbClr val="7030A0"/>
                </a:solidFill>
              </a:rPr>
              <a:t>English</a:t>
            </a:r>
          </a:p>
          <a:p>
            <a:pPr lvl="2"/>
            <a:r>
              <a:rPr lang="en-US" dirty="0"/>
              <a:t>Even though other languages are possible!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0495"/>
          </a:xfrm>
        </p:spPr>
        <p:txBody>
          <a:bodyPr/>
          <a:lstStyle/>
          <a:p>
            <a:r>
              <a:rPr lang="en-US" dirty="0"/>
              <a:t>Something we need to figure out when translating</a:t>
            </a:r>
          </a:p>
          <a:p>
            <a:pPr lvl="1"/>
            <a:r>
              <a:rPr lang="en-US" dirty="0"/>
              <a:t>Which words align to which words?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Consider the following sentence pairs (</a:t>
            </a:r>
            <a:r>
              <a:rPr lang="en-US" dirty="0">
                <a:solidFill>
                  <a:srgbClr val="7030A0"/>
                </a:solidFill>
              </a:rPr>
              <a:t>English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Spanish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words correspond to each other?</a:t>
            </a:r>
          </a:p>
          <a:p>
            <a:pPr lvl="1"/>
            <a:r>
              <a:rPr lang="en-US" dirty="0"/>
              <a:t>Do all words have to correspond?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799" y="3971557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garcia</a:t>
            </a:r>
            <a:r>
              <a:rPr lang="en-US" dirty="0">
                <a:solidFill>
                  <a:srgbClr val="7030A0"/>
                </a:solidFill>
              </a:rPr>
              <a:t> and associates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3431" y="3969898"/>
            <a:ext cx="28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his associates are not strong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6370" y="3971557"/>
            <a:ext cx="32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groups do not sell </a:t>
            </a:r>
            <a:r>
              <a:rPr lang="en-US" dirty="0" err="1">
                <a:solidFill>
                  <a:srgbClr val="7030A0"/>
                </a:solidFill>
              </a:rPr>
              <a:t>zenzanine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99" y="4704928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garcia</a:t>
            </a:r>
            <a:r>
              <a:rPr lang="en-US" dirty="0">
                <a:solidFill>
                  <a:schemeClr val="accent2"/>
                </a:solidFill>
              </a:rPr>
              <a:t> y </a:t>
            </a:r>
            <a:r>
              <a:rPr lang="en-US" dirty="0" err="1">
                <a:solidFill>
                  <a:schemeClr val="accent2"/>
                </a:solidFill>
              </a:rPr>
              <a:t>asociados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3431" y="4704098"/>
            <a:ext cx="2875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sus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asociados</a:t>
            </a:r>
            <a:r>
              <a:rPr lang="en-US" dirty="0">
                <a:solidFill>
                  <a:schemeClr val="accent2"/>
                </a:solidFill>
              </a:rPr>
              <a:t> no son </a:t>
            </a:r>
            <a:r>
              <a:rPr lang="en-US" dirty="0" err="1">
                <a:solidFill>
                  <a:schemeClr val="accent2"/>
                </a:solidFill>
              </a:rPr>
              <a:t>fuertes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5237" y="4698840"/>
            <a:ext cx="321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los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grupos</a:t>
            </a:r>
            <a:r>
              <a:rPr lang="en-US" dirty="0">
                <a:solidFill>
                  <a:schemeClr val="accent2"/>
                </a:solidFill>
              </a:rPr>
              <a:t> no </a:t>
            </a:r>
            <a:r>
              <a:rPr lang="en-US" dirty="0" err="1">
                <a:solidFill>
                  <a:schemeClr val="accent2"/>
                </a:solidFill>
              </a:rPr>
              <a:t>venden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zanzanina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53792" y="4289439"/>
            <a:ext cx="0" cy="455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75598" y="4339230"/>
            <a:ext cx="121659" cy="44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40721" y="4339230"/>
            <a:ext cx="113809" cy="359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171705" y="4289439"/>
            <a:ext cx="0" cy="455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27090" y="4339230"/>
            <a:ext cx="0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98173" y="4339230"/>
            <a:ext cx="361051" cy="44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512404" y="4339230"/>
            <a:ext cx="279608" cy="44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22821" y="4339230"/>
            <a:ext cx="0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284542" y="4339230"/>
            <a:ext cx="0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751554" y="4339230"/>
            <a:ext cx="0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332374" y="4289439"/>
            <a:ext cx="176601" cy="4905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830781" y="4339230"/>
            <a:ext cx="133596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647070" y="4339230"/>
            <a:ext cx="0" cy="40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281356" y="4289439"/>
            <a:ext cx="290411" cy="490558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Alignment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range over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sentences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range over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sentences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range over possible many-to-one alignments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means that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aligned to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sz="1600" dirty="0"/>
                  <a:t>(i and j are index)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dirty="0"/>
                  <a:t> means that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unaligned</a:t>
                </a:r>
              </a:p>
              <a:p>
                <a:endParaRPr lang="en-US" dirty="0"/>
              </a:p>
              <a:p>
                <a:r>
                  <a:rPr lang="en-US" dirty="0"/>
                  <a:t>We are given a collection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Define a model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Need to find </a:t>
                </a:r>
                <a:r>
                  <a:rPr lang="en-US" dirty="0" err="1"/>
                  <a:t>params</a:t>
                </a:r>
                <a:r>
                  <a:rPr lang="en-US" dirty="0"/>
                  <a:t> of the model which maximize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92887" y="159244"/>
            <a:ext cx="28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his associates are not strong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2887" y="893444"/>
            <a:ext cx="2875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sus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asociados</a:t>
            </a:r>
            <a:r>
              <a:rPr lang="en-US" dirty="0">
                <a:solidFill>
                  <a:schemeClr val="accent2"/>
                </a:solidFill>
              </a:rPr>
              <a:t> no son </a:t>
            </a:r>
            <a:r>
              <a:rPr lang="en-US" dirty="0" err="1">
                <a:solidFill>
                  <a:schemeClr val="accent2"/>
                </a:solidFill>
              </a:rPr>
              <a:t>fuertes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421161" y="478785"/>
            <a:ext cx="0" cy="45523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076546" y="528576"/>
            <a:ext cx="0" cy="4054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747629" y="528576"/>
            <a:ext cx="361051" cy="44076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8761860" y="528576"/>
            <a:ext cx="279608" cy="44076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572277" y="528576"/>
            <a:ext cx="0" cy="4054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73457" y="1298890"/>
                <a:ext cx="1699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=(1,2,4,3,5,6)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57" y="1298890"/>
                <a:ext cx="1699183" cy="276999"/>
              </a:xfrm>
              <a:prstGeom prst="rect">
                <a:avLst/>
              </a:prstGeom>
              <a:blipFill>
                <a:blip r:embed="rId3"/>
                <a:stretch>
                  <a:fillRect l="-1439" t="-2174" r="-50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72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in series of five seminal models for statistical word alignment</a:t>
                </a:r>
              </a:p>
              <a:p>
                <a:endParaRPr lang="en-US" dirty="0"/>
              </a:p>
              <a:p>
                <a:r>
                  <a:rPr lang="en-US" dirty="0"/>
                  <a:t>Sequences generated according to the following model:</a:t>
                </a:r>
              </a:p>
              <a:p>
                <a:pPr lvl="1"/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words with uniform </a:t>
                </a:r>
                <a:r>
                  <a:rPr lang="en-US" dirty="0" err="1"/>
                  <a:t>prob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max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sequence length</a:t>
                </a:r>
              </a:p>
              <a:p>
                <a:pPr lvl="1"/>
                <a:r>
                  <a:rPr lang="en-US" dirty="0"/>
                  <a:t>Generate alignment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again with uniform </a:t>
                </a:r>
                <a:r>
                  <a:rPr lang="en-US" dirty="0" err="1"/>
                  <a:t>prob</a:t>
                </a:r>
                <a:endParaRPr lang="en-US" dirty="0"/>
              </a:p>
              <a:p>
                <a:pPr lvl="1"/>
                <a:r>
                  <a:rPr lang="en-US" dirty="0"/>
                  <a:t>Generate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each with </a:t>
                </a:r>
                <a:r>
                  <a:rPr lang="en-US" dirty="0" err="1"/>
                  <a:t>prob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3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AB42-74D1-D825-63DE-3BA48E3A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w_1 w_2 w_3 (Null)</a:t>
            </a:r>
          </a:p>
          <a:p>
            <a:pPr marL="0" indent="0">
              <a:buNone/>
            </a:pPr>
            <a:r>
              <a:rPr lang="en-US" dirty="0"/>
              <a:t>Step 1): how my words</a:t>
            </a:r>
          </a:p>
          <a:p>
            <a:pPr marL="0" indent="0">
              <a:buNone/>
            </a:pPr>
            <a:r>
              <a:rPr lang="en-US" dirty="0"/>
              <a:t>(1/4  -&gt; 1, ¼ -&gt;2 ,…) -&gt; length = 4</a:t>
            </a:r>
          </a:p>
          <a:p>
            <a:pPr marL="0" indent="0">
              <a:buNone/>
            </a:pPr>
            <a:r>
              <a:rPr lang="en-US" dirty="0"/>
              <a:t> _, _, _, _</a:t>
            </a:r>
          </a:p>
          <a:p>
            <a:pPr marL="0" indent="0">
              <a:buNone/>
            </a:pPr>
            <a:r>
              <a:rPr lang="en-US" dirty="0"/>
              <a:t>Step 2) which position correspond</a:t>
            </a:r>
          </a:p>
          <a:p>
            <a:pPr marL="0" indent="0">
              <a:buNone/>
            </a:pPr>
            <a:r>
              <a:rPr lang="en-US" dirty="0"/>
              <a:t>_1 -&gt; w_2, _2 -&gt; w_3, _3 -&gt; _3, _4 -&gt; (Null)</a:t>
            </a:r>
          </a:p>
          <a:p>
            <a:pPr marL="0" indent="0">
              <a:buNone/>
            </a:pPr>
            <a:r>
              <a:rPr lang="en-US" dirty="0"/>
              <a:t>Step 3) generate words</a:t>
            </a:r>
          </a:p>
        </p:txBody>
      </p:sp>
    </p:spTree>
    <p:extLst>
      <p:ext uri="{BB962C8B-B14F-4D97-AF65-F5344CB8AC3E}">
        <p14:creationId xmlns:p14="http://schemas.microsoft.com/office/powerpoint/2010/main" val="285662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 general purpose FSA for model 1 for any sentence pair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dirty="0"/>
                  <a:t>, make FSA that generates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sentences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according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Pretty simple FSA</a:t>
                </a:r>
              </a:p>
              <a:p>
                <a:pPr lvl="2"/>
                <a:r>
                  <a:rPr lang="en-US" dirty="0"/>
                  <a:t>Remember a transition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determined before the alignment, we don’t need to model &lt;EOS&gt;</a:t>
                </a:r>
              </a:p>
              <a:p>
                <a:r>
                  <a:rPr lang="en-US" dirty="0"/>
                  <a:t>Pretty straightforward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word-generation FST</a:t>
                </a:r>
              </a:p>
              <a:p>
                <a:pPr lvl="1"/>
                <a:r>
                  <a:rPr lang="en-US" dirty="0"/>
                  <a:t>Remember multiple transitions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One for every Spanish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position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IBM Model 1 is the composition of these two</a:t>
                </a:r>
              </a:p>
              <a:p>
                <a:pPr lvl="1"/>
                <a:r>
                  <a:rPr lang="en-US" dirty="0"/>
                  <a:t>Arc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many transitions</a:t>
                </a:r>
              </a:p>
              <a:p>
                <a:pPr lvl="2"/>
                <a:r>
                  <a:rPr lang="en-US" dirty="0"/>
                  <a:t>One for every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every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position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/>
                  <a:t>Can generate any </a:t>
                </a:r>
                <a:r>
                  <a:rPr lang="en-US" dirty="0">
                    <a:solidFill>
                      <a:schemeClr val="accent2"/>
                    </a:solidFill>
                  </a:rPr>
                  <a:t>Spanish</a:t>
                </a:r>
                <a:r>
                  <a:rPr lang="en-US" dirty="0"/>
                  <a:t>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any alignment to fixed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dirty="0" err="1"/>
                  <a:t>Prob</a:t>
                </a:r>
                <a:r>
                  <a:rPr lang="en-US" dirty="0"/>
                  <a:t> of path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3"/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962490" y="939722"/>
            <a:ext cx="525879" cy="525879"/>
            <a:chOff x="6745497" y="4091906"/>
            <a:chExt cx="525879" cy="525879"/>
          </a:xfrm>
        </p:grpSpPr>
        <p:sp>
          <p:nvSpPr>
            <p:cNvPr id="5" name="Oval 4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9481454" y="1202662"/>
            <a:ext cx="4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rot="4608920">
            <a:off x="10086110" y="703629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5300000">
            <a:off x="10124701" y="1539551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879203" y="38632"/>
                <a:ext cx="76963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203" y="38632"/>
                <a:ext cx="769634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807673" y="1741893"/>
                <a:ext cx="126720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673" y="1741893"/>
                <a:ext cx="1267206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7284831" y="678302"/>
            <a:ext cx="525879" cy="525879"/>
            <a:chOff x="6745497" y="4091906"/>
            <a:chExt cx="525879" cy="525879"/>
          </a:xfrm>
        </p:grpSpPr>
        <p:sp>
          <p:nvSpPr>
            <p:cNvPr id="15" name="Oval 14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/>
          <p:cNvCxnSpPr>
            <a:endCxn id="15" idx="2"/>
          </p:cNvCxnSpPr>
          <p:nvPr/>
        </p:nvCxnSpPr>
        <p:spPr>
          <a:xfrm>
            <a:off x="6803795" y="941242"/>
            <a:ext cx="4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 rot="4608920">
            <a:off x="7408451" y="442209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5300000">
            <a:off x="7447042" y="1278131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30014" y="38632"/>
                <a:ext cx="1410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014" y="38632"/>
                <a:ext cx="1410514" cy="276999"/>
              </a:xfrm>
              <a:prstGeom prst="rect">
                <a:avLst/>
              </a:prstGeom>
              <a:blipFill>
                <a:blip r:embed="rId5"/>
                <a:stretch>
                  <a:fillRect l="-1732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82038" y="1500335"/>
                <a:ext cx="2306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38" y="1500335"/>
                <a:ext cx="2306465" cy="276999"/>
              </a:xfrm>
              <a:prstGeom prst="rect">
                <a:avLst/>
              </a:prstGeom>
              <a:blipFill>
                <a:blip r:embed="rId6"/>
                <a:stretch>
                  <a:fillRect l="-794" t="-2174" r="-211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9971993" y="5013502"/>
            <a:ext cx="525879" cy="525879"/>
            <a:chOff x="6745497" y="4091906"/>
            <a:chExt cx="525879" cy="525879"/>
          </a:xfrm>
        </p:grpSpPr>
        <p:sp>
          <p:nvSpPr>
            <p:cNvPr id="23" name="Oval 22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Arrow Connector 24"/>
          <p:cNvCxnSpPr>
            <a:endCxn id="23" idx="2"/>
          </p:cNvCxnSpPr>
          <p:nvPr/>
        </p:nvCxnSpPr>
        <p:spPr>
          <a:xfrm>
            <a:off x="9490957" y="5276442"/>
            <a:ext cx="481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 rot="4608920">
            <a:off x="10095613" y="4777409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5300000">
            <a:off x="10134204" y="5613331"/>
            <a:ext cx="278638" cy="163580"/>
          </a:xfrm>
          <a:custGeom>
            <a:avLst/>
            <a:gdLst>
              <a:gd name="connsiteX0" fmla="*/ 600339 w 855429"/>
              <a:gd name="connsiteY0" fmla="*/ 849208 h 849208"/>
              <a:gd name="connsiteX1" fmla="*/ 3821 w 855429"/>
              <a:gd name="connsiteY1" fmla="*/ 119258 h 849208"/>
              <a:gd name="connsiteX2" fmla="*/ 855429 w 855429"/>
              <a:gd name="connsiteY2" fmla="*/ 9373 h 84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29" h="849208">
                <a:moveTo>
                  <a:pt x="600339" y="849208"/>
                </a:moveTo>
                <a:cubicBezTo>
                  <a:pt x="280822" y="554219"/>
                  <a:pt x="-38694" y="259230"/>
                  <a:pt x="3821" y="119258"/>
                </a:cubicBezTo>
                <a:cubicBezTo>
                  <a:pt x="46336" y="-20715"/>
                  <a:pt x="450882" y="-5671"/>
                  <a:pt x="855429" y="937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714056" y="4094508"/>
                <a:ext cx="163974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56" y="4094508"/>
                <a:ext cx="1639744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485843" y="5755228"/>
                <a:ext cx="24833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43" y="5755228"/>
                <a:ext cx="2483372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8" grpId="0" animBg="1"/>
      <p:bldP spid="19" grpId="0" animBg="1"/>
      <p:bldP spid="20" grpId="0"/>
      <p:bldP spid="21" grpId="0"/>
      <p:bldP spid="26" grpId="0" animBg="1"/>
      <p:bldP spid="27" grpId="0" animBg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we intersect IBM1 with a FST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we get something like: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1177902" y="4545841"/>
            <a:ext cx="525879" cy="525879"/>
            <a:chOff x="6745497" y="4091906"/>
            <a:chExt cx="525879" cy="525879"/>
          </a:xfrm>
        </p:grpSpPr>
        <p:sp>
          <p:nvSpPr>
            <p:cNvPr id="5" name="Oval 4"/>
            <p:cNvSpPr/>
            <p:nvPr/>
          </p:nvSpPr>
          <p:spPr>
            <a:xfrm>
              <a:off x="6745497" y="4091906"/>
              <a:ext cx="525879" cy="5258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792592" y="4139001"/>
              <a:ext cx="431691" cy="431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4116179" y="4517399"/>
            <a:ext cx="525879" cy="5258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7926" y="4517399"/>
            <a:ext cx="525879" cy="5258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26890" y="4780339"/>
            <a:ext cx="481036" cy="1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836587" y="3445419"/>
            <a:ext cx="3520436" cy="106768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77071" y="4073957"/>
            <a:ext cx="3520436" cy="439146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899999" y="5043277"/>
            <a:ext cx="3520436" cy="444121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899998" y="5043278"/>
            <a:ext cx="3520436" cy="98569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82539" y="4517399"/>
            <a:ext cx="525879" cy="5258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402672" y="3442238"/>
            <a:ext cx="3520436" cy="106768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443156" y="4070776"/>
            <a:ext cx="3520436" cy="439146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4466084" y="5040096"/>
            <a:ext cx="3520436" cy="444121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flipV="1">
            <a:off x="4466083" y="5040097"/>
            <a:ext cx="3520436" cy="98569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947276" y="3473861"/>
            <a:ext cx="3520436" cy="106768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987760" y="4102399"/>
            <a:ext cx="3520436" cy="439146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V="1">
            <a:off x="8010688" y="5071719"/>
            <a:ext cx="3520436" cy="444121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8010687" y="5071720"/>
            <a:ext cx="3520436" cy="985694"/>
          </a:xfrm>
          <a:custGeom>
            <a:avLst/>
            <a:gdLst>
              <a:gd name="connsiteX0" fmla="*/ 90450 w 4101357"/>
              <a:gd name="connsiteY0" fmla="*/ 1067684 h 1067684"/>
              <a:gd name="connsiteX1" fmla="*/ 459350 w 4101357"/>
              <a:gd name="connsiteY1" fmla="*/ 129737 h 1067684"/>
              <a:gd name="connsiteX2" fmla="*/ 3661712 w 4101357"/>
              <a:gd name="connsiteY2" fmla="*/ 106190 h 1067684"/>
              <a:gd name="connsiteX3" fmla="*/ 3991367 w 4101357"/>
              <a:gd name="connsiteY3" fmla="*/ 1048061 h 106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57" h="1067684">
                <a:moveTo>
                  <a:pt x="90450" y="1067684"/>
                </a:moveTo>
                <a:cubicBezTo>
                  <a:pt x="-22705" y="678835"/>
                  <a:pt x="-135860" y="289986"/>
                  <a:pt x="459350" y="129737"/>
                </a:cubicBezTo>
                <a:cubicBezTo>
                  <a:pt x="1054560" y="-30512"/>
                  <a:pt x="3073043" y="-46864"/>
                  <a:pt x="3661712" y="106190"/>
                </a:cubicBezTo>
                <a:cubicBezTo>
                  <a:pt x="4250381" y="259244"/>
                  <a:pt x="4120874" y="653652"/>
                  <a:pt x="3991367" y="1048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10379" y="2919017"/>
                <a:ext cx="2904770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79" y="2919017"/>
                <a:ext cx="2904770" cy="466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39591" y="3532759"/>
                <a:ext cx="2645019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91" y="3532759"/>
                <a:ext cx="2645019" cy="466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62333" y="4944848"/>
                <a:ext cx="3258264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𝑎𝑠𝑠𝑜𝑐𝑖𝑎𝑡𝑒𝑠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33" y="4944848"/>
                <a:ext cx="3258264" cy="466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35783" y="5484217"/>
                <a:ext cx="2803011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83" y="5484217"/>
                <a:ext cx="2803011" cy="466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50989" y="2928672"/>
                <a:ext cx="1911164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2928672"/>
                <a:ext cx="1911164" cy="4667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779093" y="160753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garcia</a:t>
            </a:r>
            <a:r>
              <a:rPr lang="en-US" dirty="0">
                <a:solidFill>
                  <a:srgbClr val="7030A0"/>
                </a:solidFill>
              </a:rPr>
              <a:t> and associates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79093" y="894124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garcia</a:t>
            </a:r>
            <a:r>
              <a:rPr lang="en-US" dirty="0">
                <a:solidFill>
                  <a:schemeClr val="accent2"/>
                </a:solidFill>
              </a:rPr>
              <a:t> y </a:t>
            </a:r>
            <a:r>
              <a:rPr lang="en-US" dirty="0" err="1">
                <a:solidFill>
                  <a:schemeClr val="accent2"/>
                </a:solidFill>
              </a:rPr>
              <a:t>asociados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195086" y="478635"/>
            <a:ext cx="0" cy="455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516892" y="528426"/>
            <a:ext cx="121659" cy="44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082015" y="528426"/>
            <a:ext cx="113809" cy="359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19087" y="3562635"/>
                <a:ext cx="1651413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087" y="3562635"/>
                <a:ext cx="1651413" cy="4667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921077" y="4905094"/>
                <a:ext cx="2264659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𝑎𝑠𝑠𝑜𝑐𝑖𝑎𝑡𝑒𝑠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77" y="4905094"/>
                <a:ext cx="2264659" cy="4667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014396" y="5504834"/>
                <a:ext cx="1809405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396" y="5504834"/>
                <a:ext cx="1809405" cy="4667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100788" y="5450136"/>
                <a:ext cx="3407408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788" y="5450136"/>
                <a:ext cx="3407408" cy="4667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039589" y="3632579"/>
                <a:ext cx="3249416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89" y="3632579"/>
                <a:ext cx="3249416" cy="4667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039453" y="5010426"/>
                <a:ext cx="3862660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𝑎𝑠𝑠𝑜𝑐𝑖𝑎𝑡𝑒𝑠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453" y="5010426"/>
                <a:ext cx="3862660" cy="4667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138919" y="2946379"/>
                <a:ext cx="3509166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/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𝑎𝑠𝑜𝑐𝑖𝑎𝑑𝑜𝑠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𝑔𝑎𝑟𝑐𝑖𝑎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919" y="2946379"/>
                <a:ext cx="3509166" cy="4667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6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42" grpId="0"/>
      <p:bldP spid="48" grpId="0"/>
      <p:bldP spid="49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IBM1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950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using EM:</a:t>
                </a:r>
              </a:p>
              <a:p>
                <a:pPr lvl="1"/>
                <a:r>
                  <a:rPr lang="en-US" dirty="0"/>
                  <a:t>Initialization:</a:t>
                </a:r>
              </a:p>
              <a:p>
                <a:pPr lvl="2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to uniform: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is the Spanish vocab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any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word or </a:t>
                </a:r>
                <a:r>
                  <a:rPr lang="en-US" dirty="0">
                    <a:solidFill>
                      <a:srgbClr val="7030A0"/>
                    </a:solidFill>
                  </a:rPr>
                  <a:t>NULL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E-step:</a:t>
                </a:r>
              </a:p>
              <a:p>
                <a:pPr lvl="2"/>
                <a:r>
                  <a:rPr lang="en-US" dirty="0"/>
                  <a:t>Use the forward-backward algorithms to calculate expected </a:t>
                </a:r>
                <a:r>
                  <a:rPr lang="en-US" dirty="0" err="1"/>
                  <a:t>num</a:t>
                </a:r>
                <a:r>
                  <a:rPr lang="en-US" dirty="0"/>
                  <a:t> of times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translated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True EM is easy here b/c every path goes through every state!</a:t>
                </a:r>
              </a:p>
              <a:p>
                <a:pPr lvl="3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 transition that generates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competes with transitions generating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every other </a:t>
                </a:r>
                <a:r>
                  <a:rPr lang="en-US" dirty="0">
                    <a:solidFill>
                      <a:srgbClr val="7030A0"/>
                    </a:solidFill>
                  </a:rPr>
                  <a:t>English</a:t>
                </a:r>
                <a:r>
                  <a:rPr lang="en-US" dirty="0"/>
                  <a:t> word (including </a:t>
                </a:r>
                <a:r>
                  <a:rPr lang="en-US" dirty="0">
                    <a:solidFill>
                      <a:srgbClr val="7030A0"/>
                    </a:solidFill>
                  </a:rPr>
                  <a:t>NULL</a:t>
                </a:r>
                <a:r>
                  <a:rPr lang="en-US" dirty="0"/>
                  <a:t>)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𝑁𝑈𝐿𝐿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𝑁𝑈𝐿𝐿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𝑁𝑈𝐿𝐿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𝑁𝑈𝐿𝐿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𝑁𝑈𝐿𝐿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M-step: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95093"/>
              </a:xfrm>
              <a:blipFill>
                <a:blip r:embed="rId2"/>
                <a:stretch>
                  <a:fillRect l="-812" t="-2805" b="-10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1238</Words>
  <Application>Microsoft Macintosh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Machine Translation II</vt:lpstr>
      <vt:lpstr>Parallel Data</vt:lpstr>
      <vt:lpstr>Word Alignment</vt:lpstr>
      <vt:lpstr>Word Alignment</vt:lpstr>
      <vt:lpstr>IBM Model 1</vt:lpstr>
      <vt:lpstr>PowerPoint Presentation</vt:lpstr>
      <vt:lpstr>IBM Model 1</vt:lpstr>
      <vt:lpstr>IBM Model 1</vt:lpstr>
      <vt:lpstr>Training IBM1</vt:lpstr>
      <vt:lpstr>Word Order</vt:lpstr>
      <vt:lpstr>Word Order</vt:lpstr>
      <vt:lpstr>Word Order and Alignment</vt:lpstr>
      <vt:lpstr>Word Order and Alignment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andrew</dc:creator>
  <cp:lastModifiedBy>Chen, Ziye</cp:lastModifiedBy>
  <cp:revision>25</cp:revision>
  <dcterms:created xsi:type="dcterms:W3CDTF">2024-09-22T22:04:12Z</dcterms:created>
  <dcterms:modified xsi:type="dcterms:W3CDTF">2024-09-30T19:16:36Z</dcterms:modified>
</cp:coreProperties>
</file>