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5EDB-1647-4B1F-A15E-DE72B1958E3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425-08C5-4EA8-A8B7-00D101AE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52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Imagine that instead of having three discrete hypothesis</a:t>
                </a:r>
              </a:p>
              <a:p>
                <a:pPr lvl="1"/>
                <a:r>
                  <a:rPr lang="en-US" dirty="0"/>
                  <a:t>We had infinitely many hypotheses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LDA does:</a:t>
                </a:r>
              </a:p>
              <a:p>
                <a:pPr lvl="1"/>
                <a:r>
                  <a:rPr lang="en-US" dirty="0"/>
                  <a:t>Since we don’t really care about the hypotheses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really care about the topics</a:t>
                </a:r>
              </a:p>
              <a:p>
                <a:pPr lvl="2"/>
                <a:r>
                  <a:rPr lang="en-US" dirty="0"/>
                  <a:t>Don’t need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29953" y="5506780"/>
                <a:ext cx="3705373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𝑡𝑜𝑝𝑖𝑐𝑠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53" y="5506780"/>
                <a:ext cx="3705373" cy="670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91113" y="6129787"/>
                <a:ext cx="2744726" cy="728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13" y="6129787"/>
                <a:ext cx="2744726" cy="728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1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kind of prior does LDA choose?</a:t>
                </a:r>
              </a:p>
              <a:p>
                <a:pPr lvl="1"/>
                <a:r>
                  <a:rPr lang="en-US" dirty="0"/>
                  <a:t>The easiest other than uniform: (symmetric) </a:t>
                </a:r>
                <a:r>
                  <a:rPr lang="en-US" dirty="0" err="1"/>
                  <a:t>Dirichlet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the concentration of the distribution</a:t>
                </a:r>
              </a:p>
              <a:p>
                <a:endParaRPr lang="en-US" dirty="0"/>
              </a:p>
              <a:p>
                <a:r>
                  <a:rPr lang="en-US" dirty="0"/>
                  <a:t>The LDA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469640" y="5874863"/>
            <a:ext cx="3276599" cy="830261"/>
            <a:chOff x="3469640" y="5874863"/>
            <a:chExt cx="3276599" cy="830261"/>
          </a:xfrm>
        </p:grpSpPr>
        <p:sp>
          <p:nvSpPr>
            <p:cNvPr id="4" name="TextBox 3"/>
            <p:cNvSpPr txBox="1"/>
            <p:nvPr/>
          </p:nvSpPr>
          <p:spPr>
            <a:xfrm>
              <a:off x="4787179" y="6335792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prior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4895770" y="4448733"/>
              <a:ext cx="424340" cy="3276599"/>
            </a:xfrm>
            <a:prstGeom prst="rightBrace">
              <a:avLst>
                <a:gd name="adj1" fmla="val 8333"/>
                <a:gd name="adj2" fmla="val 49690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0" y="5887561"/>
            <a:ext cx="3997959" cy="831771"/>
            <a:chOff x="6858000" y="5887561"/>
            <a:chExt cx="3997959" cy="831771"/>
          </a:xfrm>
        </p:grpSpPr>
        <p:sp>
          <p:nvSpPr>
            <p:cNvPr id="5" name="TextBox 4"/>
            <p:cNvSpPr txBox="1"/>
            <p:nvPr/>
          </p:nvSpPr>
          <p:spPr>
            <a:xfrm>
              <a:off x="8239760" y="6350000"/>
              <a:ext cx="10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likelihood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8644810" y="4100751"/>
              <a:ext cx="424340" cy="3997959"/>
            </a:xfrm>
            <a:prstGeom prst="rightBrace">
              <a:avLst>
                <a:gd name="adj1" fmla="val 8333"/>
                <a:gd name="adj2" fmla="val 49690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13040" y="4226560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What PLSA was doing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7520" y="3931523"/>
                <a:ext cx="3197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Dirichlet prior on words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3931523"/>
                <a:ext cx="3197798" cy="369332"/>
              </a:xfrm>
              <a:prstGeom prst="rect">
                <a:avLst/>
              </a:prstGeom>
              <a:blipFill>
                <a:blip r:embed="rId3"/>
                <a:stretch>
                  <a:fillRect l="-152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16419" y="4411226"/>
                <a:ext cx="3103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Dirichlet prior on topics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19" y="4411226"/>
                <a:ext cx="3103542" cy="369332"/>
              </a:xfrm>
              <a:prstGeom prst="rect">
                <a:avLst/>
              </a:prstGeom>
              <a:blipFill>
                <a:blip r:embed="rId4"/>
                <a:stretch>
                  <a:fillRect l="-15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bunch of (famous) tasks nestled under this type of semantics:</a:t>
            </a:r>
          </a:p>
          <a:p>
            <a:pPr lvl="1"/>
            <a:r>
              <a:rPr lang="en-US" dirty="0"/>
              <a:t>Named Entity Recognition</a:t>
            </a:r>
          </a:p>
          <a:p>
            <a:pPr lvl="2"/>
            <a:r>
              <a:rPr lang="en-US" dirty="0"/>
              <a:t>Which noun phrases are names of people, places, etc., and what entity do they refer to?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 Resolution</a:t>
            </a:r>
          </a:p>
          <a:p>
            <a:pPr lvl="2"/>
            <a:r>
              <a:rPr lang="en-US" dirty="0"/>
              <a:t>Which noun phrases (including pronouns) refer to the same thing?</a:t>
            </a:r>
          </a:p>
          <a:p>
            <a:pPr lvl="1"/>
            <a:r>
              <a:rPr lang="en-US" dirty="0"/>
              <a:t>Word Sense Disambiguation</a:t>
            </a:r>
          </a:p>
          <a:p>
            <a:pPr lvl="2"/>
            <a:r>
              <a:rPr lang="en-US" dirty="0"/>
              <a:t>If a word has more than one sense, which one is being uses in this context?</a:t>
            </a:r>
          </a:p>
          <a:p>
            <a:pPr lvl="1"/>
            <a:r>
              <a:rPr lang="en-US" dirty="0"/>
              <a:t>Semantic Role Labeling</a:t>
            </a:r>
          </a:p>
          <a:p>
            <a:pPr lvl="2"/>
            <a:r>
              <a:rPr lang="en-US" dirty="0"/>
              <a:t>For each action in the sentence</a:t>
            </a:r>
          </a:p>
          <a:p>
            <a:pPr lvl="3"/>
            <a:r>
              <a:rPr lang="en-US" dirty="0"/>
              <a:t>Who is the agent (the one doing the action)</a:t>
            </a:r>
          </a:p>
          <a:p>
            <a:pPr lvl="3"/>
            <a:r>
              <a:rPr lang="en-US" dirty="0"/>
              <a:t>Who is the patient (the one upon whom the action is done)</a:t>
            </a:r>
          </a:p>
          <a:p>
            <a:pPr lvl="3"/>
            <a:r>
              <a:rPr lang="en-US" dirty="0"/>
              <a:t>Etc.</a:t>
            </a:r>
          </a:p>
          <a:p>
            <a:pPr lvl="1"/>
            <a:r>
              <a:rPr lang="en-US" dirty="0"/>
              <a:t>Relation Extraction</a:t>
            </a:r>
          </a:p>
          <a:p>
            <a:pPr lvl="2"/>
            <a:r>
              <a:rPr lang="en-US" dirty="0"/>
              <a:t>High level relationships like “x is the president of 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sequence, which elements are named entities and what kind?</a:t>
            </a:r>
          </a:p>
          <a:p>
            <a:pPr lvl="1"/>
            <a:r>
              <a:rPr lang="en-US" dirty="0"/>
              <a:t>Person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Location (also called GPE or </a:t>
            </a:r>
            <a:r>
              <a:rPr lang="en-US" dirty="0" err="1"/>
              <a:t>GeoPolitical</a:t>
            </a:r>
            <a:r>
              <a:rPr lang="en-US" dirty="0"/>
              <a:t> Entity)</a:t>
            </a:r>
          </a:p>
          <a:p>
            <a:pPr lvl="1"/>
            <a:r>
              <a:rPr lang="en-US" dirty="0"/>
              <a:t>Misc.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Natural next step is entity linking</a:t>
            </a:r>
          </a:p>
          <a:p>
            <a:pPr lvl="1"/>
            <a:r>
              <a:rPr lang="en-US" dirty="0"/>
              <a:t>Which person, org, location, etc. in the real world is the element(s) referring</a:t>
            </a:r>
          </a:p>
          <a:p>
            <a:pPr lvl="1"/>
            <a:r>
              <a:rPr lang="en-US" dirty="0"/>
              <a:t>Often the </a:t>
            </a:r>
            <a:r>
              <a:rPr lang="en-US" dirty="0" err="1"/>
              <a:t>url</a:t>
            </a:r>
            <a:r>
              <a:rPr lang="en-US" dirty="0"/>
              <a:t> to the Wikipedia entry is used as proxy for “the real world”</a:t>
            </a:r>
          </a:p>
        </p:txBody>
      </p:sp>
    </p:spTree>
    <p:extLst>
      <p:ext uri="{BB962C8B-B14F-4D97-AF65-F5344CB8AC3E}">
        <p14:creationId xmlns:p14="http://schemas.microsoft.com/office/powerpoint/2010/main" val="38414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People typically reduce NER into a sequence labeling problem</a:t>
            </a:r>
          </a:p>
          <a:p>
            <a:pPr lvl="1"/>
            <a:r>
              <a:rPr lang="en-US" dirty="0"/>
              <a:t>Assign a label to every word in a sequence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Sequence labeling is a well studied problem:</a:t>
            </a:r>
          </a:p>
          <a:p>
            <a:pPr lvl="2"/>
            <a:r>
              <a:rPr lang="en-US" dirty="0"/>
              <a:t>Part of Speech tagging</a:t>
            </a:r>
          </a:p>
          <a:p>
            <a:pPr lvl="2"/>
            <a:r>
              <a:rPr lang="en-US" dirty="0"/>
              <a:t>Slot filling (scheduling something to happen in each slot of time)</a:t>
            </a:r>
          </a:p>
          <a:p>
            <a:pPr lvl="3"/>
            <a:r>
              <a:rPr lang="en-US" dirty="0"/>
              <a:t>For airports: scheduling departure/arrival airport/date/time</a:t>
            </a:r>
          </a:p>
          <a:p>
            <a:pPr lvl="1"/>
            <a:r>
              <a:rPr lang="en-US" dirty="0"/>
              <a:t>To reduce NER (and slot filling) to sequence labeling, we use BIO-tagging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B stands for “begin” and begins the entity being recognized</a:t>
            </a:r>
          </a:p>
          <a:p>
            <a:pPr lvl="2"/>
            <a:r>
              <a:rPr lang="en-US" dirty="0"/>
              <a:t>I stands for “inside” and spans the rest of the entity being recognized</a:t>
            </a:r>
          </a:p>
          <a:p>
            <a:pPr lvl="2"/>
            <a:r>
              <a:rPr lang="en-US" dirty="0"/>
              <a:t>O stands for “outside” and is used for any word not belonging to an entity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280" y="5344160"/>
            <a:ext cx="8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880" y="5344160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9720" y="5344160"/>
            <a:ext cx="8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7320" y="5340429"/>
            <a:ext cx="55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1409" y="5340429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Ekeus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5930" y="534042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1450" y="5340429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76322" y="53404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Baghdad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43098" y="53404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2280" y="4901763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B-ORG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6880" y="4901763"/>
            <a:ext cx="73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I-ORG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9720" y="49017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7320" y="48980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B-PER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1409" y="489803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I-PER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5930" y="4898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1450" y="4898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76322" y="4898032"/>
            <a:ext cx="7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B-LOC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43098" y="4898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767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342"/>
          </a:xfrm>
        </p:spPr>
        <p:txBody>
          <a:bodyPr>
            <a:normAutofit/>
          </a:bodyPr>
          <a:lstStyle/>
          <a:p>
            <a:r>
              <a:rPr lang="en-US" dirty="0"/>
              <a:t>You know what else was a sequence labeling problem?</a:t>
            </a:r>
          </a:p>
          <a:p>
            <a:pPr lvl="1"/>
            <a:r>
              <a:rPr lang="en-US" dirty="0"/>
              <a:t>Typos!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solve this problem with a Hidden Markov Model</a:t>
            </a:r>
          </a:p>
          <a:p>
            <a:pPr lvl="2"/>
            <a:r>
              <a:rPr lang="en-US" dirty="0"/>
              <a:t>Bigram model over tags</a:t>
            </a:r>
          </a:p>
          <a:p>
            <a:pPr lvl="2"/>
            <a:r>
              <a:rPr lang="en-US" dirty="0"/>
              <a:t>Emission model to convert a tag into a word</a:t>
            </a:r>
          </a:p>
          <a:p>
            <a:pPr lvl="2"/>
            <a:r>
              <a:rPr lang="en-US" dirty="0"/>
              <a:t>Find the most likely tag sequence that can generate the observed words!</a:t>
            </a:r>
          </a:p>
          <a:p>
            <a:pPr lvl="3"/>
            <a:r>
              <a:rPr lang="en-US" dirty="0"/>
              <a:t>This requires building a layered graph and then </a:t>
            </a:r>
            <a:r>
              <a:rPr lang="en-US" dirty="0" err="1"/>
              <a:t>viterbi</a:t>
            </a:r>
            <a:r>
              <a:rPr lang="en-US" dirty="0"/>
              <a:t> on the graph!</a:t>
            </a:r>
          </a:p>
          <a:p>
            <a:pPr lvl="1"/>
            <a:r>
              <a:rPr lang="en-US" dirty="0"/>
              <a:t>We can solve this problem with FSTs!</a:t>
            </a:r>
          </a:p>
          <a:p>
            <a:pPr lvl="2"/>
            <a:r>
              <a:rPr lang="en-US" dirty="0"/>
              <a:t>Arbitrary n-gram model over tags</a:t>
            </a:r>
          </a:p>
          <a:p>
            <a:pPr lvl="2"/>
            <a:r>
              <a:rPr lang="en-US" dirty="0"/>
              <a:t>Emission model to convert a tag into a word</a:t>
            </a:r>
          </a:p>
          <a:p>
            <a:pPr lvl="2"/>
            <a:r>
              <a:rPr lang="en-US" dirty="0"/>
              <a:t>Find the most likely tag sequence that can generate the observed words!</a:t>
            </a:r>
          </a:p>
          <a:p>
            <a:pPr lvl="3"/>
            <a:r>
              <a:rPr lang="en-US" dirty="0"/>
              <a:t>This requires FST composition and then </a:t>
            </a:r>
            <a:r>
              <a:rPr lang="en-US" dirty="0" err="1"/>
              <a:t>viterbi</a:t>
            </a:r>
            <a:r>
              <a:rPr lang="en-US" dirty="0"/>
              <a:t> on the composed FST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r>
              <a:rPr lang="en-US" dirty="0" err="1"/>
              <a:t>Perceptrons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981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Slight variation to a Markov Model</a:t>
                </a:r>
              </a:p>
              <a:p>
                <a:pPr lvl="1"/>
                <a:r>
                  <a:rPr lang="en-US" dirty="0"/>
                  <a:t>Instead of being a probabilistic model</a:t>
                </a:r>
              </a:p>
              <a:p>
                <a:pPr lvl="2"/>
                <a:r>
                  <a:rPr lang="en-US" dirty="0"/>
                  <a:t>Store arbitrary counts (can be positive and can be negative)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Here’s how we train:</a:t>
                </a:r>
              </a:p>
              <a:p>
                <a:pPr lvl="2"/>
                <a:r>
                  <a:rPr lang="en-US" dirty="0"/>
                  <a:t>Initialize bigram tag model with 0s and emission model with 0s</a:t>
                </a:r>
              </a:p>
              <a:p>
                <a:pPr lvl="2"/>
                <a:r>
                  <a:rPr lang="en-US" dirty="0"/>
                  <a:t>For each training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/>
              </a:p>
              <a:p>
                <a:pPr lvl="3"/>
                <a:r>
                  <a:rPr lang="en-US" dirty="0"/>
                  <a:t>Tag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get predicted tag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5"/>
                <a:r>
                  <a:rPr lang="en-US" dirty="0"/>
                  <a:t>Increment bigram entry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5"/>
                <a:r>
                  <a:rPr lang="en-US" dirty="0"/>
                  <a:t>Decrement bigram entry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5"/>
                <a:endParaRPr lang="en-US" dirty="0"/>
              </a:p>
              <a:p>
                <a:pPr lvl="5"/>
                <a:r>
                  <a:rPr lang="en-US" dirty="0"/>
                  <a:t>Increment emission entry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5"/>
                <a:r>
                  <a:rPr lang="en-US" dirty="0"/>
                  <a:t>Decrement emission entry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Increment bigram entry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Decrement bigram entry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Intuition:</a:t>
                </a:r>
              </a:p>
              <a:p>
                <a:pPr lvl="1"/>
                <a:r>
                  <a:rPr lang="en-US" dirty="0"/>
                  <a:t>If we tagged correctly, the increments/decrements will cancel out</a:t>
                </a:r>
              </a:p>
              <a:p>
                <a:pPr lvl="2"/>
                <a:r>
                  <a:rPr lang="en-US" dirty="0"/>
                  <a:t>If we tagged wrong, increase the correct entries and decrement the incorrect entries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9815"/>
              </a:xfrm>
              <a:blipFill>
                <a:blip r:embed="rId2"/>
                <a:stretch>
                  <a:fillRect l="-812" t="-2879" b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0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RNN-CRFs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0295"/>
              </a:xfrm>
            </p:spPr>
            <p:txBody>
              <a:bodyPr/>
              <a:lstStyle/>
              <a:p>
                <a:r>
                  <a:rPr lang="en-US" dirty="0"/>
                  <a:t>Sometimes called </a:t>
                </a:r>
                <a:r>
                  <a:rPr lang="en-US" dirty="0" err="1"/>
                  <a:t>biLSTM</a:t>
                </a:r>
                <a:r>
                  <a:rPr lang="en-US" dirty="0"/>
                  <a:t>-CRF (</a:t>
                </a:r>
                <a:r>
                  <a:rPr lang="en-US" dirty="0" err="1"/>
                  <a:t>biLSTM</a:t>
                </a:r>
                <a:r>
                  <a:rPr lang="en-US" dirty="0"/>
                  <a:t> is type of RNN used)</a:t>
                </a:r>
              </a:p>
              <a:p>
                <a:pPr lvl="1"/>
                <a:r>
                  <a:rPr lang="en-US" dirty="0"/>
                  <a:t>Very similar to neural parser</a:t>
                </a:r>
              </a:p>
              <a:p>
                <a:pPr lvl="2"/>
                <a:r>
                  <a:rPr lang="en-US" dirty="0"/>
                  <a:t>RNN with a weighted CFG on top of it</a:t>
                </a:r>
              </a:p>
              <a:p>
                <a:pPr lvl="2"/>
                <a:r>
                  <a:rPr lang="en-US" dirty="0"/>
                  <a:t>This model is a RNN with a weighted finite automaton on top</a:t>
                </a:r>
              </a:p>
              <a:p>
                <a:r>
                  <a:rPr lang="en-US" dirty="0"/>
                  <a:t>Input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the set of possible tags</a:t>
                </a:r>
              </a:p>
              <a:p>
                <a:pPr lvl="1"/>
                <a:r>
                  <a:rPr lang="en-US" dirty="0"/>
                  <a:t>Start off with an RNN encoder, then a linear layer to get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scalar per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potential tag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0295"/>
              </a:xfrm>
              <a:blipFill>
                <a:blip r:embed="rId2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28880" y="5261094"/>
                <a:ext cx="2058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80" y="5261094"/>
                <a:ext cx="20586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C29197-2C5E-9EB7-71E1-A492097C2871}"/>
              </a:ext>
            </a:extLst>
          </p:cNvPr>
          <p:cNvSpPr txBox="1"/>
          <p:nvPr/>
        </p:nvSpPr>
        <p:spPr>
          <a:xfrm>
            <a:off x="5246914" y="1469571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Crf</a:t>
            </a:r>
            <a:r>
              <a:rPr lang="en-US" dirty="0"/>
              <a:t>: weighted automaton</a:t>
            </a:r>
          </a:p>
        </p:txBody>
      </p:sp>
    </p:spTree>
    <p:extLst>
      <p:ext uri="{BB962C8B-B14F-4D97-AF65-F5344CB8AC3E}">
        <p14:creationId xmlns:p14="http://schemas.microsoft.com/office/powerpoint/2010/main" val="14300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RNN-CRFs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48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this were a language model</a:t>
                </a:r>
              </a:p>
              <a:p>
                <a:pPr lvl="1"/>
                <a:r>
                  <a:rPr lang="en-US" dirty="0"/>
                  <a:t>We’d have a </a:t>
                </a:r>
                <a:r>
                  <a:rPr lang="en-US" dirty="0" err="1"/>
                  <a:t>softmax</a:t>
                </a:r>
                <a:r>
                  <a:rPr lang="en-US" dirty="0"/>
                  <a:t> layer over the next word</a:t>
                </a:r>
              </a:p>
              <a:p>
                <a:r>
                  <a:rPr lang="en-US" dirty="0"/>
                  <a:t>If this were a neural parser</a:t>
                </a:r>
              </a:p>
              <a:p>
                <a:pPr lvl="1"/>
                <a:r>
                  <a:rPr lang="en-US" dirty="0"/>
                  <a:t>We’d have a </a:t>
                </a:r>
                <a:r>
                  <a:rPr lang="en-US" dirty="0" err="1"/>
                  <a:t>softmax-esque</a:t>
                </a:r>
                <a:r>
                  <a:rPr lang="en-US" dirty="0"/>
                  <a:t> operator defined over trees</a:t>
                </a:r>
              </a:p>
              <a:p>
                <a:r>
                  <a:rPr lang="en-US" dirty="0" err="1"/>
                  <a:t>Softmax-esque</a:t>
                </a:r>
                <a:r>
                  <a:rPr lang="en-US" dirty="0"/>
                  <a:t> operator defined over all sequences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Sums over all tag sequences of the same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another scoring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𝐸𝑂𝑆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4895"/>
              </a:xfrm>
              <a:blipFill>
                <a:blip r:embed="rId2"/>
                <a:stretch>
                  <a:fillRect l="-1043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96080" y="6331187"/>
            <a:ext cx="24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Bigram scoring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2320" y="5325347"/>
            <a:ext cx="369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Neural tag, position embedding score</a:t>
            </a:r>
          </a:p>
        </p:txBody>
      </p:sp>
    </p:spTree>
    <p:extLst>
      <p:ext uri="{BB962C8B-B14F-4D97-AF65-F5344CB8AC3E}">
        <p14:creationId xmlns:p14="http://schemas.microsoft.com/office/powerpoint/2010/main" val="13974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RNN-CRFs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problems (just like our neural parser)</a:t>
                </a:r>
              </a:p>
              <a:p>
                <a:pPr lvl="1"/>
                <a:r>
                  <a:rPr lang="en-US" dirty="0"/>
                  <a:t>During training, need to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During testing, need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both of these problems with the Viterbi algorithm!</a:t>
                </a:r>
              </a:p>
              <a:p>
                <a:pPr lvl="2"/>
                <a:r>
                  <a:rPr lang="en-US" dirty="0"/>
                  <a:t>Need a traversal algorithm</a:t>
                </a:r>
              </a:p>
              <a:p>
                <a:pPr lvl="2"/>
                <a:r>
                  <a:rPr lang="en-US" dirty="0"/>
                  <a:t>Need a </a:t>
                </a:r>
                <a:r>
                  <a:rPr lang="en-US" dirty="0" err="1"/>
                  <a:t>viterbi</a:t>
                </a:r>
                <a:r>
                  <a:rPr lang="en-US" dirty="0"/>
                  <a:t>-sum algorithm</a:t>
                </a:r>
              </a:p>
              <a:p>
                <a:pPr lvl="2"/>
                <a:r>
                  <a:rPr lang="en-US" dirty="0"/>
                  <a:t>Need a </a:t>
                </a:r>
                <a:r>
                  <a:rPr lang="en-US" dirty="0" err="1"/>
                  <a:t>viterbi</a:t>
                </a:r>
                <a:r>
                  <a:rPr lang="en-US" dirty="0"/>
                  <a:t>-max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2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effort goes into modeling the “vector” for an example</a:t>
            </a:r>
          </a:p>
          <a:p>
            <a:pPr lvl="1"/>
            <a:r>
              <a:rPr lang="en-US" dirty="0"/>
              <a:t>Example could be a document</a:t>
            </a:r>
          </a:p>
          <a:p>
            <a:pPr lvl="1"/>
            <a:r>
              <a:rPr lang="en-US" dirty="0"/>
              <a:t>Example could be an image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know that a chunk of language has (at least one) topic</a:t>
            </a:r>
          </a:p>
          <a:p>
            <a:pPr lvl="1"/>
            <a:r>
              <a:rPr lang="en-US" dirty="0"/>
              <a:t>Let say we break down the language into chunks containing a single topic</a:t>
            </a:r>
          </a:p>
          <a:p>
            <a:pPr lvl="1"/>
            <a:r>
              <a:rPr lang="en-US" dirty="0"/>
              <a:t>Want to include topic in the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Meaning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56646" cy="48543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Store vertices as entities</a:t>
            </a:r>
          </a:p>
          <a:p>
            <a:pPr lvl="1"/>
            <a:r>
              <a:rPr lang="en-US" dirty="0"/>
              <a:t>Edges as relationships between entities</a:t>
            </a:r>
          </a:p>
          <a:p>
            <a:r>
              <a:rPr lang="en-US" dirty="0"/>
              <a:t>AMR Bank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(database)</a:t>
            </a:r>
          </a:p>
          <a:p>
            <a:pPr lvl="1"/>
            <a:r>
              <a:rPr lang="en-US" dirty="0"/>
              <a:t>Vertices are labeled with lexical information</a:t>
            </a:r>
          </a:p>
          <a:p>
            <a:pPr lvl="1"/>
            <a:r>
              <a:rPr lang="en-US" dirty="0"/>
              <a:t>Edges label to convey semantic roles</a:t>
            </a:r>
          </a:p>
          <a:p>
            <a:pPr lvl="2"/>
            <a:r>
              <a:rPr lang="en-US" dirty="0"/>
              <a:t>Labels at each edge don’t need to be unique</a:t>
            </a:r>
          </a:p>
          <a:p>
            <a:pPr lvl="2"/>
            <a:r>
              <a:rPr lang="en-US" dirty="0"/>
              <a:t>No edge ordering either</a:t>
            </a:r>
          </a:p>
          <a:p>
            <a:pPr lvl="1"/>
            <a:r>
              <a:rPr lang="en-US" dirty="0"/>
              <a:t>“I asked her what she thought about where we’d be and she said she doesn’t want to think about that, and that I should be happy about the experiences we’ve had (which I am)”</a:t>
            </a:r>
          </a:p>
          <a:p>
            <a:r>
              <a:rPr lang="en-US" dirty="0"/>
              <a:t>Numbered labels convey different senses:</a:t>
            </a:r>
          </a:p>
          <a:p>
            <a:pPr lvl="1"/>
            <a:r>
              <a:rPr lang="en-US" dirty="0"/>
              <a:t>ask-01 = for asking questions</a:t>
            </a:r>
          </a:p>
          <a:p>
            <a:pPr lvl="1"/>
            <a:r>
              <a:rPr lang="en-US" dirty="0"/>
              <a:t>ask-02 = for asking for favors</a:t>
            </a:r>
          </a:p>
          <a:p>
            <a:pPr lvl="1"/>
            <a:r>
              <a:rPr lang="en-US" dirty="0"/>
              <a:t>ask-03 = for asking a price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sense comes with numbered list of arguments</a:t>
            </a:r>
          </a:p>
          <a:p>
            <a:pPr lvl="2"/>
            <a:r>
              <a:rPr lang="en-US" dirty="0"/>
              <a:t>For ask-01:</a:t>
            </a:r>
          </a:p>
          <a:p>
            <a:pPr lvl="3"/>
            <a:r>
              <a:rPr lang="en-US" dirty="0"/>
              <a:t>arg0 = asker</a:t>
            </a:r>
          </a:p>
          <a:p>
            <a:pPr lvl="3"/>
            <a:r>
              <a:rPr lang="en-US" dirty="0"/>
              <a:t>arg1 = question</a:t>
            </a:r>
          </a:p>
          <a:p>
            <a:pPr lvl="3"/>
            <a:r>
              <a:rPr lang="en-US" dirty="0"/>
              <a:t>arg2 = answerer (hearer of the question)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5" y="2679336"/>
            <a:ext cx="3357269" cy="3683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91" y="0"/>
            <a:ext cx="3057119" cy="23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Semantic parsing is taking natural language sequence and mapping it to a representation of its meaning</a:t>
            </a:r>
          </a:p>
          <a:p>
            <a:pPr lvl="1"/>
            <a:r>
              <a:rPr lang="en-US" dirty="0"/>
              <a:t>If semantic representation is AMR, called AMR parsing</a:t>
            </a:r>
          </a:p>
          <a:p>
            <a:r>
              <a:rPr lang="en-US" dirty="0"/>
              <a:t>NMT systems are good at this</a:t>
            </a:r>
          </a:p>
          <a:p>
            <a:pPr lvl="1"/>
            <a:r>
              <a:rPr lang="en-US" dirty="0"/>
              <a:t>“translate from natural language to AMR”</a:t>
            </a:r>
          </a:p>
          <a:p>
            <a:pPr lvl="2"/>
            <a:r>
              <a:rPr lang="en-US" dirty="0"/>
              <a:t>Train on parallel corpus (natural language/AMR aligned pairs)</a:t>
            </a:r>
          </a:p>
          <a:p>
            <a:endParaRPr lang="en-US" dirty="0"/>
          </a:p>
          <a:p>
            <a:r>
              <a:rPr lang="en-US" dirty="0"/>
              <a:t>Unlike language-to-language translation</a:t>
            </a:r>
          </a:p>
          <a:p>
            <a:pPr lvl="1"/>
            <a:r>
              <a:rPr lang="en-US" dirty="0"/>
              <a:t>Typical for AMR to have shared words with the natural language</a:t>
            </a:r>
          </a:p>
          <a:p>
            <a:pPr lvl="1"/>
            <a:r>
              <a:rPr lang="en-US" dirty="0"/>
              <a:t>NMT can do a good job of copying for frequent words</a:t>
            </a:r>
          </a:p>
          <a:p>
            <a:pPr lvl="2"/>
            <a:r>
              <a:rPr lang="en-US" dirty="0"/>
              <a:t>Hard for rare words</a:t>
            </a:r>
          </a:p>
          <a:p>
            <a:pPr lvl="2"/>
            <a:r>
              <a:rPr lang="en-US" dirty="0"/>
              <a:t>Unable to deal with &lt;UNK&gt;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Need to add a copy mechanism</a:t>
            </a:r>
          </a:p>
        </p:txBody>
      </p:sp>
    </p:spTree>
    <p:extLst>
      <p:ext uri="{BB962C8B-B14F-4D97-AF65-F5344CB8AC3E}">
        <p14:creationId xmlns:p14="http://schemas.microsoft.com/office/powerpoint/2010/main" val="38607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with &lt;COPY&gt;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idea:</a:t>
                </a:r>
              </a:p>
              <a:p>
                <a:pPr lvl="1"/>
                <a:r>
                  <a:rPr lang="en-US" dirty="0"/>
                  <a:t>Add a fake target word &lt;COPY&gt;</a:t>
                </a:r>
              </a:p>
              <a:p>
                <a:pPr lvl="2"/>
                <a:r>
                  <a:rPr lang="en-US" dirty="0"/>
                  <a:t>Instructs system to copy a word from the source sentence</a:t>
                </a:r>
              </a:p>
              <a:p>
                <a:pPr lvl="2"/>
                <a:r>
                  <a:rPr lang="en-US" dirty="0"/>
                  <a:t>Which word?</a:t>
                </a:r>
              </a:p>
              <a:p>
                <a:pPr lvl="3"/>
                <a:r>
                  <a:rPr lang="en-US" dirty="0"/>
                  <a:t>Use source to target attention to choose!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Need to modify last two layers of NMT (same for RNN/Transformer)</a:t>
                </a:r>
              </a:p>
              <a:p>
                <a:pPr lvl="1"/>
                <a:r>
                  <a:rPr lang="en-US" dirty="0"/>
                  <a:t>Have access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computed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Returned </a:t>
                </a:r>
                <a:r>
                  <a:rPr lang="en-US" dirty="0" err="1"/>
                  <a:t>pmf</a:t>
                </a:r>
                <a:r>
                  <a:rPr lang="en-US" dirty="0"/>
                  <a:t> over words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with &lt;COPY&gt;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500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dirty="0"/>
                  <a:t> computed attention and weighted </a:t>
                </a:r>
                <a:r>
                  <a:rPr lang="en-US" dirty="0" err="1"/>
                  <a:t>avg</a:t>
                </a:r>
                <a:endParaRPr lang="en-US" dirty="0"/>
              </a:p>
              <a:p>
                <a:r>
                  <a:rPr lang="en-US" dirty="0"/>
                  <a:t>Want to “break it open” to get access at the attention inside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Output word distribution now includes &lt;COPY&gt;</a:t>
                </a:r>
              </a:p>
              <a:p>
                <a:pPr lvl="1"/>
                <a:r>
                  <a:rPr lang="en-US" dirty="0"/>
                  <a:t>So we modify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𝐶𝑂𝑃𝑌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there are multiple ways of 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it directly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(by string equality), 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w/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𝐶𝑂𝑃𝑌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5008"/>
              </a:xfrm>
              <a:blipFill>
                <a:blip r:embed="rId2"/>
                <a:stretch>
                  <a:fillRect l="-928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2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Last category of semantic representations is logical formulae</a:t>
                </a:r>
              </a:p>
              <a:p>
                <a:pPr lvl="1"/>
                <a:r>
                  <a:rPr lang="en-US" dirty="0"/>
                  <a:t>prep/1</a:t>
                </a:r>
                <a:r>
                  <a:rPr lang="en-US" baseline="30000" dirty="0"/>
                  <a:t>st</a:t>
                </a:r>
                <a:r>
                  <a:rPr lang="en-US" dirty="0"/>
                  <a:t> order/2</a:t>
                </a:r>
                <a:r>
                  <a:rPr lang="en-US" baseline="30000" dirty="0"/>
                  <a:t>nd</a:t>
                </a:r>
                <a:r>
                  <a:rPr lang="en-US" dirty="0"/>
                  <a:t> order/… logic</a:t>
                </a:r>
              </a:p>
              <a:p>
                <a:pPr lvl="1"/>
                <a:r>
                  <a:rPr lang="en-US" dirty="0"/>
                  <a:t>Largely understood to also contain languages like SQL or programming langs. </a:t>
                </a:r>
              </a:p>
              <a:p>
                <a:endParaRPr lang="en-US" dirty="0"/>
              </a:p>
              <a:p>
                <a:r>
                  <a:rPr lang="en-US" dirty="0"/>
                  <a:t>Our focus:</a:t>
                </a:r>
              </a:p>
              <a:p>
                <a:pPr lvl="1"/>
                <a:r>
                  <a:rPr lang="en-US" dirty="0"/>
                  <a:t>Montague </a:t>
                </a:r>
                <a:r>
                  <a:rPr lang="en-US" dirty="0" err="1"/>
                  <a:t>grammer</a:t>
                </a:r>
                <a:r>
                  <a:rPr lang="en-US" dirty="0"/>
                  <a:t> (traditional) 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(synonym to logic)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Ex: “John sees Mary.”</a:t>
                </a:r>
              </a:p>
              <a:p>
                <a:pPr lvl="2"/>
                <a:r>
                  <a:rPr lang="en-US" dirty="0"/>
                  <a:t>In </a:t>
                </a:r>
                <a:r>
                  <a:rPr lang="en-US" dirty="0" err="1"/>
                  <a:t>montague</a:t>
                </a:r>
                <a:r>
                  <a:rPr lang="en-US" dirty="0"/>
                  <a:t> </a:t>
                </a:r>
                <a:r>
                  <a:rPr lang="en-US" dirty="0" err="1"/>
                  <a:t>grammer</a:t>
                </a:r>
                <a:r>
                  <a:rPr lang="en-US" dirty="0"/>
                  <a:t>, this is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Entities are constants/variables, events are predicates</a:t>
                </a:r>
              </a:p>
              <a:p>
                <a:pPr lvl="2"/>
                <a:r>
                  <a:rPr lang="en-US" dirty="0"/>
                  <a:t>Variation called neo-</a:t>
                </a:r>
                <a:r>
                  <a:rPr lang="en-US" dirty="0" err="1"/>
                  <a:t>Davidsonain</a:t>
                </a:r>
                <a:r>
                  <a:rPr lang="en-US" dirty="0"/>
                  <a:t> semantics represents events by variables as well: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𝑎𝑔𝑒𝑛𝑡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Quite similar to AMR, but not our focus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way logical semantics differs from graph representations like AMR</a:t>
                </a:r>
              </a:p>
              <a:p>
                <a:pPr lvl="1"/>
                <a:r>
                  <a:rPr lang="en-US" dirty="0"/>
                  <a:t>How are quantifiers handled?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Ex: “John sees a girl.”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𝑔𝑖𝑟𝑙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 “A boy sees Mary.”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5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Compositionality:</a:t>
            </a:r>
          </a:p>
          <a:p>
            <a:pPr lvl="1"/>
            <a:r>
              <a:rPr lang="en-US" dirty="0"/>
              <a:t>The meaning of expression is computed from meaning of sub-expressions</a:t>
            </a:r>
          </a:p>
          <a:p>
            <a:pPr lvl="2"/>
            <a:r>
              <a:rPr lang="en-US" dirty="0"/>
              <a:t>Want to write a recursive function that processes a syntax tree bottom-up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function semantics(root)</a:t>
            </a:r>
          </a:p>
          <a:p>
            <a:pPr marL="457200" lvl="1" indent="0">
              <a:buNone/>
            </a:pPr>
            <a:r>
              <a:rPr lang="en-US" dirty="0"/>
              <a:t>	if root = S and </a:t>
            </a:r>
            <a:r>
              <a:rPr lang="en-US" dirty="0" err="1"/>
              <a:t>root.children</a:t>
            </a:r>
            <a:r>
              <a:rPr lang="en-US" dirty="0"/>
              <a:t> = (NP, VP) then</a:t>
            </a:r>
          </a:p>
          <a:p>
            <a:pPr marL="457200" lvl="1" indent="0">
              <a:buNone/>
            </a:pPr>
            <a:r>
              <a:rPr lang="en-US" dirty="0"/>
              <a:t>		s1 = semantics(</a:t>
            </a:r>
            <a:r>
              <a:rPr lang="en-US" dirty="0" err="1"/>
              <a:t>root.children</a:t>
            </a:r>
            <a:r>
              <a:rPr lang="en-US" dirty="0"/>
              <a:t>[1])</a:t>
            </a:r>
          </a:p>
          <a:p>
            <a:pPr marL="457200" lvl="1" indent="0">
              <a:buNone/>
            </a:pPr>
            <a:r>
              <a:rPr lang="en-US" dirty="0"/>
              <a:t>                    s2 = semantics(</a:t>
            </a:r>
            <a:r>
              <a:rPr lang="en-US" dirty="0" err="1"/>
              <a:t>root.children</a:t>
            </a:r>
            <a:r>
              <a:rPr lang="en-US" dirty="0"/>
              <a:t>[2])</a:t>
            </a:r>
          </a:p>
          <a:p>
            <a:pPr marL="457200" lvl="1" indent="0">
              <a:buNone/>
            </a:pPr>
            <a:r>
              <a:rPr lang="en-US" dirty="0"/>
              <a:t>		build s from s1 and s2</a:t>
            </a:r>
          </a:p>
          <a:p>
            <a:pPr marL="457200" lvl="1" indent="0">
              <a:buNone/>
            </a:pPr>
            <a:r>
              <a:rPr lang="en-US" dirty="0"/>
              <a:t>		return s</a:t>
            </a:r>
          </a:p>
          <a:p>
            <a:pPr marL="457200" lvl="1" indent="0">
              <a:buNone/>
            </a:pPr>
            <a:r>
              <a:rPr lang="en-US" dirty="0"/>
              <a:t>	else…</a:t>
            </a:r>
          </a:p>
          <a:p>
            <a:pPr lvl="1"/>
            <a:endParaRPr lang="en-US" dirty="0"/>
          </a:p>
          <a:p>
            <a:r>
              <a:rPr lang="en-US" dirty="0"/>
              <a:t>Want to associate each rule in a CFG with a little function</a:t>
            </a:r>
          </a:p>
          <a:p>
            <a:pPr lvl="1"/>
            <a:r>
              <a:rPr lang="en-US" dirty="0"/>
              <a:t>This little function computes the semantics of rule from semantics of RHS</a:t>
            </a:r>
          </a:p>
        </p:txBody>
      </p:sp>
    </p:spTree>
    <p:extLst>
      <p:ext uri="{BB962C8B-B14F-4D97-AF65-F5344CB8AC3E}">
        <p14:creationId xmlns:p14="http://schemas.microsoft.com/office/powerpoint/2010/main" val="2633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Need some new notation for writing tiny functions</a:t>
                </a:r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-expression (lambda-expression)</a:t>
                </a:r>
              </a:p>
              <a:p>
                <a:pPr lvl="1"/>
                <a:r>
                  <a:rPr lang="en-US" dirty="0"/>
                  <a:t>Self contained way of writing a function</a:t>
                </a:r>
              </a:p>
              <a:p>
                <a:pPr lvl="1"/>
                <a:r>
                  <a:rPr lang="en-US" dirty="0"/>
                  <a:t>Many programming languages now have them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-calculus: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Scheme/Lisp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𝑙𝑎𝑚𝑏𝑑𝑎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Python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𝑙𝑎𝑚𝑏𝑑𝑎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C++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[]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;}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-calculus, application of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10⇒10⋅10=100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Traditionally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-expression take one argument</a:t>
                </a:r>
              </a:p>
              <a:p>
                <a:pPr lvl="1"/>
                <a:r>
                  <a:rPr lang="en-US" dirty="0"/>
                  <a:t>Can make function take many arguments by nesting functions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 4⇒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3 4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⇒5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This is called currying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39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&amp;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Associate each rule in a CFG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-expression</a:t>
                </a:r>
              </a:p>
              <a:p>
                <a:pPr lvl="1"/>
                <a:r>
                  <a:rPr lang="en-US" dirty="0"/>
                  <a:t>Ex: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-expression computes semantics of the LHS of a rule in terms of semantics of RHS</a:t>
                </a:r>
              </a:p>
              <a:p>
                <a:pPr lvl="2"/>
                <a:r>
                  <a:rPr lang="en-US" dirty="0"/>
                  <a:t>From this parse tree: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With a more rich grammar, richer semantics</a:t>
                </a:r>
              </a:p>
              <a:p>
                <a:pPr lvl="1"/>
                <a:r>
                  <a:rPr lang="en-US" dirty="0"/>
                  <a:t>Ex: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34" y="0"/>
            <a:ext cx="4131756" cy="1819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622" y="3077634"/>
            <a:ext cx="1404878" cy="2404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626" y="3077634"/>
            <a:ext cx="1809608" cy="1733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0" y="4690275"/>
            <a:ext cx="3776204" cy="2111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082" y="4589133"/>
            <a:ext cx="1589317" cy="2267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9101" y="4583271"/>
            <a:ext cx="2612080" cy="16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formulation of Naïve Bayes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Naïve Bayes with topics</a:t>
                </a:r>
              </a:p>
              <a:p>
                <a:pPr lvl="1"/>
                <a:r>
                  <a:rPr lang="en-US" dirty="0"/>
                  <a:t>Introduce a topic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marginalize it out!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Have a predetermined number of topics</a:t>
                </a:r>
              </a:p>
              <a:p>
                <a:pPr lvl="2"/>
                <a:r>
                  <a:rPr lang="en-US" dirty="0"/>
                  <a:t>Don’t have access to this information in our data!</a:t>
                </a:r>
              </a:p>
              <a:p>
                <a:pPr lvl="3"/>
                <a:r>
                  <a:rPr lang="en-US" dirty="0"/>
                  <a:t>Clustering and classification at the same time!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&amp;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get this approach to generate sentences like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meaning of “a” in the sentence should be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get quantifier to appear on the outside of the formula?</a:t>
                </a:r>
              </a:p>
              <a:p>
                <a:pPr lvl="1"/>
                <a:r>
                  <a:rPr lang="en-US" dirty="0"/>
                  <a:t>Need to flip everything around</a:t>
                </a:r>
              </a:p>
              <a:p>
                <a:pPr lvl="2"/>
                <a:r>
                  <a:rPr lang="en-US" dirty="0"/>
                  <a:t>“a boy” shouldn’t be a formula representing a boy</a:t>
                </a:r>
              </a:p>
              <a:p>
                <a:pPr lvl="3"/>
                <a:r>
                  <a:rPr lang="en-US" dirty="0"/>
                  <a:t>it should be a function that takes 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about boys and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41" y="2998741"/>
            <a:ext cx="2918660" cy="438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267" y="3035300"/>
            <a:ext cx="3404284" cy="4021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5271" y="2456934"/>
            <a:ext cx="18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“John sees a girl.”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3965" y="2456934"/>
            <a:ext cx="238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“A boy sees Mary.”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067" y="70845"/>
            <a:ext cx="3470879" cy="1819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608" y="135818"/>
            <a:ext cx="1489342" cy="1689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2403" y="2441601"/>
            <a:ext cx="3009982" cy="10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 Currying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currying of VP is particularly difficulty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92967" y="2523067"/>
                <a:ext cx="657776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𝑔𝑖𝑟𝑙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67" y="2523067"/>
                <a:ext cx="6577763" cy="312650"/>
              </a:xfrm>
              <a:prstGeom prst="rect">
                <a:avLst/>
              </a:prstGeom>
              <a:blipFill>
                <a:blip r:embed="rId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2967" y="3223508"/>
                <a:ext cx="627703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𝑔𝑖𝑟𝑙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67" y="3223508"/>
                <a:ext cx="6277038" cy="414537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2966" y="3991899"/>
                <a:ext cx="575811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𝑔𝑖𝑟𝑙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66" y="3991899"/>
                <a:ext cx="5758115" cy="414537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2966" y="5291954"/>
                <a:ext cx="427245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𝑔𝑖𝑟𝑙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66" y="5291954"/>
                <a:ext cx="4272452" cy="312650"/>
              </a:xfrm>
              <a:prstGeom prst="rect">
                <a:avLst/>
              </a:prstGeom>
              <a:blipFill>
                <a:blip r:embed="rId5"/>
                <a:stretch>
                  <a:fillRect l="-114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2966" y="4617709"/>
                <a:ext cx="5025030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𝑔𝑖𝑟𝑙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66" y="4617709"/>
                <a:ext cx="5025030" cy="414537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2966" y="5884915"/>
                <a:ext cx="354039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𝑔𝑖𝑟𝑙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66" y="5884915"/>
                <a:ext cx="3540393" cy="312650"/>
              </a:xfrm>
              <a:prstGeom prst="rect">
                <a:avLst/>
              </a:prstGeom>
              <a:blipFill>
                <a:blip r:embed="rId7"/>
                <a:stretch>
                  <a:fillRect l="-12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2966" y="6436671"/>
                <a:ext cx="285860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𝑔𝑖𝑟𝑙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66" y="6436671"/>
                <a:ext cx="2858603" cy="312650"/>
              </a:xfrm>
              <a:prstGeom prst="rect">
                <a:avLst/>
              </a:prstGeom>
              <a:blipFill>
                <a:blip r:embed="rId8"/>
                <a:stretch>
                  <a:fillRect l="-1706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1848" y="111313"/>
            <a:ext cx="1489342" cy="1689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7103" y="596745"/>
            <a:ext cx="3009982" cy="10939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70730" y="1023672"/>
            <a:ext cx="1684867" cy="23362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“a”/“every” its own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353798"/>
            <a:ext cx="5416651" cy="395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9567"/>
            <a:ext cx="6095409" cy="31947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095409" y="3613183"/>
            <a:ext cx="736600" cy="719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66467" y="3966633"/>
            <a:ext cx="5268483" cy="6984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Topic-Naïve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09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Since our dataset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still do relative frequency estimation for observed quantities: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Cannot do relative frequency estimation for unobserved quantities</a:t>
                </a:r>
              </a:p>
              <a:p>
                <a:pPr lvl="1"/>
                <a:r>
                  <a:rPr lang="en-US" dirty="0"/>
                  <a:t>We do know our log likelihood: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</m:e>
                              </m:func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/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Pr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)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</m:e>
                                              </m:func>
                                              <m:func>
                                                <m:func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Pr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One way: SGD</a:t>
                </a:r>
              </a:p>
              <a:p>
                <a:pPr lvl="2"/>
                <a:r>
                  <a:rPr lang="en-US" dirty="0"/>
                  <a:t>Express probability distributions as </a:t>
                </a:r>
                <a:r>
                  <a:rPr lang="en-US" dirty="0" err="1"/>
                  <a:t>softmax</a:t>
                </a:r>
                <a:r>
                  <a:rPr lang="en-US" dirty="0"/>
                  <a:t> of logit </a:t>
                </a:r>
                <a:r>
                  <a:rPr lang="en-US" dirty="0" err="1"/>
                  <a:t>params</a:t>
                </a:r>
                <a:r>
                  <a:rPr lang="en-US" dirty="0"/>
                  <a:t>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096"/>
              </a:xfrm>
              <a:blipFill>
                <a:blip r:embed="rId2"/>
                <a:stretch>
                  <a:fillRect l="-844" t="-794" b="-13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2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Topics Does It Learn?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842"/>
              </a:xfrm>
            </p:spPr>
            <p:txBody>
              <a:bodyPr/>
              <a:lstStyle/>
              <a:p>
                <a:r>
                  <a:rPr lang="en-US" dirty="0"/>
                  <a:t>Trained on a movie dataset (movie reviews)</a:t>
                </a:r>
              </a:p>
              <a:p>
                <a:pPr lvl="1"/>
                <a:r>
                  <a:rPr lang="en-US" dirty="0"/>
                  <a:t>Binary classification</a:t>
                </a:r>
              </a:p>
              <a:p>
                <a:r>
                  <a:rPr lang="en-US" dirty="0"/>
                  <a:t>With a bank of 20 topics:</a:t>
                </a:r>
              </a:p>
              <a:p>
                <a:pPr lvl="1"/>
                <a:r>
                  <a:rPr lang="en-US" dirty="0"/>
                  <a:t>Topics are affected by the two classes</a:t>
                </a:r>
              </a:p>
              <a:p>
                <a:pPr lvl="1"/>
                <a:r>
                  <a:rPr lang="en-US" dirty="0"/>
                  <a:t>Topics are not generic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we want topics to be generic:</a:t>
                </a:r>
              </a:p>
              <a:p>
                <a:pPr lvl="1"/>
                <a:r>
                  <a:rPr lang="en-US" dirty="0"/>
                  <a:t>Put each document in its own class!</a:t>
                </a:r>
              </a:p>
              <a:p>
                <a:pPr lvl="1"/>
                <a:r>
                  <a:rPr lang="en-US" dirty="0"/>
                  <a:t>Probabilistic Latent Semantic Analysis (PLSA)</a:t>
                </a:r>
              </a:p>
              <a:p>
                <a:pPr lvl="2"/>
                <a:r>
                  <a:rPr lang="en-US" dirty="0"/>
                  <a:t>The distribution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is embedding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distribution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embedding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842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934" y="1257385"/>
            <a:ext cx="3674534" cy="5475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C4BE7-361D-E00A-39E7-97E602255442}"/>
              </a:ext>
            </a:extLst>
          </p:cNvPr>
          <p:cNvSpPr txBox="1"/>
          <p:nvPr/>
        </p:nvSpPr>
        <p:spPr>
          <a:xfrm>
            <a:off x="0" y="6427801"/>
            <a:ext cx="21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More advanced: LDA</a:t>
            </a:r>
          </a:p>
        </p:txBody>
      </p:sp>
    </p:spTree>
    <p:extLst>
      <p:ext uri="{BB962C8B-B14F-4D97-AF65-F5344CB8AC3E}">
        <p14:creationId xmlns:p14="http://schemas.microsoft.com/office/powerpoint/2010/main" val="30525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Topics Does It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topics are more generic</a:t>
            </a:r>
          </a:p>
          <a:p>
            <a:pPr lvl="1"/>
            <a:r>
              <a:rPr lang="en-US" dirty="0"/>
              <a:t>No topics strongly positive/negative</a:t>
            </a:r>
          </a:p>
          <a:p>
            <a:pPr lvl="2"/>
            <a:r>
              <a:rPr lang="en-US" dirty="0"/>
              <a:t>Class information not influencing topics!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Still not very coherent topics though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2" y="1257385"/>
            <a:ext cx="3430648" cy="54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800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Replacement of PLSA</a:t>
                </a:r>
              </a:p>
              <a:p>
                <a:endParaRPr lang="en-US" dirty="0"/>
              </a:p>
              <a:p>
                <a:r>
                  <a:rPr lang="en-US" dirty="0"/>
                  <a:t>To see how it works, imagine we’re flipping coins for a second</a:t>
                </a:r>
              </a:p>
              <a:p>
                <a:pPr lvl="1"/>
                <a:r>
                  <a:rPr lang="en-US" dirty="0"/>
                  <a:t>Imagine I flip a coin and it lands heads</a:t>
                </a:r>
              </a:p>
              <a:p>
                <a:pPr lvl="1"/>
                <a:r>
                  <a:rPr lang="en-US" dirty="0"/>
                  <a:t>Lets bet on whether the second flip will be heads: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We could calculate an answer to this using a few ways:</a:t>
                </a:r>
              </a:p>
              <a:p>
                <a:pPr lvl="2"/>
                <a:r>
                  <a:rPr lang="en-US" dirty="0"/>
                  <a:t>I know how coins work: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Being a frequentist: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MLE is (mostly) frequentist</a:t>
                </a:r>
              </a:p>
              <a:p>
                <a:pPr lvl="2"/>
                <a:r>
                  <a:rPr lang="en-US" dirty="0"/>
                  <a:t>Need to make it Bayesian</a:t>
                </a:r>
              </a:p>
              <a:p>
                <a:pPr lvl="2"/>
                <a:r>
                  <a:rPr lang="en-US" dirty="0"/>
                  <a:t>Need a prior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8008"/>
              </a:xfrm>
              <a:blipFill>
                <a:blip r:embed="rId2"/>
                <a:stretch>
                  <a:fillRect l="-696" t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(for some reason) we only have 3 hypotheses:</a:t>
            </a:r>
          </a:p>
          <a:p>
            <a:pPr lvl="1"/>
            <a:r>
              <a:rPr lang="en-US" dirty="0"/>
              <a:t>HT (fair coin)</a:t>
            </a:r>
          </a:p>
          <a:p>
            <a:pPr lvl="1"/>
            <a:r>
              <a:rPr lang="en-US" dirty="0"/>
              <a:t>HH (both sides are heads)</a:t>
            </a:r>
          </a:p>
          <a:p>
            <a:pPr lvl="1"/>
            <a:r>
              <a:rPr lang="en-US" dirty="0"/>
              <a:t>TT (both sides are tails)</a:t>
            </a:r>
          </a:p>
          <a:p>
            <a:endParaRPr lang="en-US" dirty="0"/>
          </a:p>
          <a:p>
            <a:r>
              <a:rPr lang="en-US" dirty="0"/>
              <a:t>Using the prior: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39720" y="4511040"/>
                <a:ext cx="19640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20" y="4511040"/>
                <a:ext cx="196406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39719" y="5357462"/>
                <a:ext cx="1996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19" y="5357462"/>
                <a:ext cx="1996187" cy="276999"/>
              </a:xfrm>
              <a:prstGeom prst="rect">
                <a:avLst/>
              </a:prstGeom>
              <a:blipFill>
                <a:blip r:embed="rId3"/>
                <a:stretch>
                  <a:fillRect l="-2446" r="-24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39719" y="5962279"/>
                <a:ext cx="1933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19" y="5962279"/>
                <a:ext cx="1933606" cy="276999"/>
              </a:xfrm>
              <a:prstGeom prst="rect">
                <a:avLst/>
              </a:prstGeom>
              <a:blipFill>
                <a:blip r:embed="rId4"/>
                <a:stretch>
                  <a:fillRect l="-2524" r="-2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0623" y="4511040"/>
                <a:ext cx="19319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23" y="4511040"/>
                <a:ext cx="1931939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70622" y="5357462"/>
                <a:ext cx="1964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22" y="5357462"/>
                <a:ext cx="1964064" cy="276999"/>
              </a:xfrm>
              <a:prstGeom prst="rect">
                <a:avLst/>
              </a:prstGeom>
              <a:blipFill>
                <a:blip r:embed="rId6"/>
                <a:stretch>
                  <a:fillRect l="-2174" r="-2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0622" y="5962279"/>
                <a:ext cx="190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22" y="5962279"/>
                <a:ext cx="1901483" cy="276999"/>
              </a:xfrm>
              <a:prstGeom prst="rect">
                <a:avLst/>
              </a:prstGeom>
              <a:blipFill>
                <a:blip r:embed="rId7"/>
                <a:stretch>
                  <a:fillRect l="-2244" r="-256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seeing the first coin flip: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38405" y="2406134"/>
                <a:ext cx="3820918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05" y="2406134"/>
                <a:ext cx="3820918" cy="670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2120" y="3211254"/>
                <a:ext cx="3726276" cy="660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20" y="3211254"/>
                <a:ext cx="3726276" cy="660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2440" y="4072308"/>
                <a:ext cx="4250779" cy="660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40" y="4072308"/>
                <a:ext cx="4250779" cy="660694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2440" y="4983346"/>
                <a:ext cx="2338782" cy="9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40" y="4983346"/>
                <a:ext cx="2338782" cy="943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090763"/>
                <a:ext cx="41838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090763"/>
                <a:ext cx="418384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472680" y="2616200"/>
            <a:ext cx="31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Each hypothesis is equally likely</a:t>
            </a:r>
          </a:p>
        </p:txBody>
      </p:sp>
      <p:cxnSp>
        <p:nvCxnSpPr>
          <p:cNvPr id="15" name="Straight Arrow Connector 14"/>
          <p:cNvCxnSpPr>
            <a:stCxn id="13" idx="1"/>
            <a:endCxn id="10" idx="0"/>
          </p:cNvCxnSpPr>
          <p:nvPr/>
        </p:nvCxnSpPr>
        <p:spPr>
          <a:xfrm flipH="1">
            <a:off x="5137830" y="2800866"/>
            <a:ext cx="2334850" cy="1271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5351222" y="2800866"/>
            <a:ext cx="2121458" cy="1601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7426</TotalTime>
  <Words>2387</Words>
  <Application>Microsoft Macintosh PowerPoint</Application>
  <PresentationFormat>Widescreen</PresentationFormat>
  <Paragraphs>388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Semantics II</vt:lpstr>
      <vt:lpstr>Topic Modeling</vt:lpstr>
      <vt:lpstr>Modifying Naïve Bayes</vt:lpstr>
      <vt:lpstr>Training Topic-Naïve Bayes</vt:lpstr>
      <vt:lpstr>What Kind of Topics Does It Learn?</vt:lpstr>
      <vt:lpstr>What Kind of Topics Does It Learn?</vt:lpstr>
      <vt:lpstr>Latent Dirichlet Allocation (LDA)</vt:lpstr>
      <vt:lpstr>The Prior Distribution</vt:lpstr>
      <vt:lpstr>The Prior Distribution</vt:lpstr>
      <vt:lpstr>LDA</vt:lpstr>
      <vt:lpstr>LDA</vt:lpstr>
      <vt:lpstr>Semantic Graphs</vt:lpstr>
      <vt:lpstr>Named Entity Recognition</vt:lpstr>
      <vt:lpstr>Named Entity Recognition</vt:lpstr>
      <vt:lpstr>Named Entity Recognition</vt:lpstr>
      <vt:lpstr>Structured Perceptrons</vt:lpstr>
      <vt:lpstr>RNN-CRFs</vt:lpstr>
      <vt:lpstr>RNN-CRFs</vt:lpstr>
      <vt:lpstr>RNN-CRFs</vt:lpstr>
      <vt:lpstr>Abstract Meaning Representations</vt:lpstr>
      <vt:lpstr>AMR Parsing</vt:lpstr>
      <vt:lpstr>NMT with &lt;COPY&gt;</vt:lpstr>
      <vt:lpstr>NMT with &lt;COPY&gt;</vt:lpstr>
      <vt:lpstr>Logic</vt:lpstr>
      <vt:lpstr>Logic</vt:lpstr>
      <vt:lpstr>How to Compute?</vt:lpstr>
      <vt:lpstr>Lambda Calculus</vt:lpstr>
      <vt:lpstr>Lambda Calculus</vt:lpstr>
      <vt:lpstr>CFG &amp; Lambda Calculus</vt:lpstr>
      <vt:lpstr>CFG &amp; Lambda Calculus</vt:lpstr>
      <vt:lpstr>VP Currying</vt:lpstr>
      <vt:lpstr>Giving “a”/“every” its own Semantics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II</dc:title>
  <dc:creator>andrew</dc:creator>
  <cp:lastModifiedBy>Chen, Ziye</cp:lastModifiedBy>
  <cp:revision>28</cp:revision>
  <dcterms:created xsi:type="dcterms:W3CDTF">2024-11-04T02:03:43Z</dcterms:created>
  <dcterms:modified xsi:type="dcterms:W3CDTF">2024-11-11T21:47:13Z</dcterms:modified>
</cp:coreProperties>
</file>