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43"/>
  </p:normalViewPr>
  <p:slideViewPr>
    <p:cSldViewPr snapToGrid="0">
      <p:cViewPr>
        <p:scale>
          <a:sx n="112" d="100"/>
          <a:sy n="112" d="100"/>
        </p:scale>
        <p:origin x="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8A3A-9BBE-B088-BC0F-C96E0DCC0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F6BD2-A7CA-5597-7EBB-B320DFBA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A0E8-DAD4-793D-D091-EEB62D8A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D096-DDB2-AE63-0477-0FD38D2A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7D9E-156E-052C-114B-BE0CB79F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4D95-E20C-ADD8-0F02-39AA24AC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4BD10-DBD9-4962-FB87-C70E6A2A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30D4-2E77-2C4C-CB5F-A4C9521A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B6F7-1DED-F6CA-7F1B-CB925883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6061-6D09-FC68-EAD5-8582A509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072A2-3FB3-8A6D-6E12-EC9A31946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3767E-C8E5-18F3-9585-7550AF22C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3EF8-683E-889F-69A5-2D6651B2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1F04B-0616-33E9-04A0-4C912143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9DFE-D021-77D8-5CE6-C5DA3D1B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9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CB6B-A065-FE13-2880-8D853CF9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C6CF-85A5-E234-48B0-A97F9CBF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7F78-5F54-66A3-548F-0ABC40A1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AF39-0507-F25B-6418-4ADFEEBE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C927-7CF0-3850-3C16-36F0772B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E1FE-9C03-3447-97DE-35C332A5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7F677-C769-0F21-614A-9DF3B8C69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9E2B-45CE-F2DA-9ED5-750C3672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4B996-8A7C-4A24-5E0C-B48153E6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3656-FB18-E7D9-12B2-C672991B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E874-8339-1786-0BE6-ECFEF589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35C9-B71F-80D6-FAEA-692AF634C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18C29-6516-3646-A45C-EBE001756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4CF3-A0BB-0917-BF49-BD74360D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83A7-486D-8220-86E5-D0F27456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E1A39-9BD6-6170-7CD8-16C1FB95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8A8-42B8-B465-4F82-68F81EFA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8278-DC5C-06D6-A4BD-3D2BB4D1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48DC8-02B8-814F-160D-13B0AF32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A0F7B-23B9-BDDF-C16C-6C4F2A1E9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F10D6-9916-A17E-F6AA-7B10E3E16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45A39-FD82-8474-44D8-4A39252B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2B6CC-CF9B-B953-078B-E0D8F670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0970C-3043-608E-10AC-833C3F5C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1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EDFC-9001-DC6D-BC02-1EEC35C2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B32DB-3DA9-2AA2-DDC9-08EC659A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7BAE5-896A-4C20-936C-6D2F3ABD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517D3-1158-276D-F79C-633BD6A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74C36-62DA-EF6C-A40E-7AAFE59B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2777D-A48A-C348-402A-6DB35B25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22622-3E51-FEB7-EE4A-6A7BCA9C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A3E5-B5F5-2075-260A-19B68CD4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3AE6-D7E3-F9E3-406C-DA80EB93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2747-D665-958D-5393-29F3CF025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F9A7-F51B-846B-E4BF-1A3FCE89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3E605-4466-9A0C-4C1D-1077102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3E1D0-6EF6-34A8-35A2-6766009E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7689-2905-C094-CCFA-90343ACC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0B608-BC35-A6B4-A07E-2E7F48C0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70BD6-3BF5-6297-A0C8-2D17A930B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C6874-181D-5378-F722-98121692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80977-A50C-BAF0-6540-EC68F0D3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C828A-C6EA-7F5F-135B-D1D98B09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81B5F-C1D6-B555-4A81-9BF8479D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4895A-CADF-2F9F-2F19-C6E0E7E8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3C8A-69C6-C06D-6FE3-7C0B278EE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3A2FE-4034-4E20-8FD7-CB8A74151EF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A341-F608-0A78-5901-D4A0904A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1458-88C3-F313-7368-58A101910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BFB0B-48A0-44F8-8261-2E568335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FC14-EAF3-6921-94D6-7A2A57FE2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Generation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3E6C-DE88-C34C-CB51-F19D1B8E4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1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F1B0-9037-1228-4C6C-00ECD063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033B8-564B-A84D-0870-C2BD399AE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Typically used in tasks where you want argmax</a:t>
                </a:r>
              </a:p>
              <a:p>
                <a:pPr lvl="1"/>
                <a:r>
                  <a:rPr lang="en-US" dirty="0"/>
                  <a:t>In machine translation,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typically small (like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Beam search has problems</a:t>
                </a:r>
              </a:p>
              <a:p>
                <a:pPr lvl="1"/>
                <a:r>
                  <a:rPr lang="en-US" dirty="0"/>
                  <a:t>Sequence prob is product of its member probabilities</a:t>
                </a:r>
              </a:p>
              <a:p>
                <a:pPr lvl="1"/>
                <a:r>
                  <a:rPr lang="en-US" dirty="0"/>
                  <a:t>The longer the sequence, the smaller the sequence prob</a:t>
                </a:r>
              </a:p>
              <a:p>
                <a:pPr lvl="2"/>
                <a:r>
                  <a:rPr lang="en-US" dirty="0"/>
                  <a:t>Beam search has a bias towards smaller sequences</a:t>
                </a:r>
              </a:p>
              <a:p>
                <a:pPr lvl="1"/>
                <a:r>
                  <a:rPr lang="en-US" dirty="0"/>
                  <a:t>Ex: even if the model knows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𝐸𝑂𝑆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𝐵𝑂𝑆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small</a:t>
                </a:r>
              </a:p>
              <a:p>
                <a:pPr lvl="2"/>
                <a:r>
                  <a:rPr lang="en-US" dirty="0"/>
                  <a:t>It needs this prob to be smaller than the prob of the correct sequence!</a:t>
                </a:r>
              </a:p>
              <a:p>
                <a:pPr lvl="2"/>
                <a:r>
                  <a:rPr lang="en-US" dirty="0"/>
                  <a:t>This is not easy!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033B8-564B-A84D-0870-C2BD399AE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9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8FA5-74CB-86B5-8765-AB4C9AFF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57B6-C804-FF07-D16F-469AAC2F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Beam search can also emit the input!</a:t>
            </a:r>
          </a:p>
          <a:p>
            <a:pPr lvl="1"/>
            <a:r>
              <a:rPr lang="en-US" dirty="0"/>
              <a:t>Even if the data has a few examples of copying in it</a:t>
            </a:r>
          </a:p>
          <a:p>
            <a:pPr lvl="2"/>
            <a:r>
              <a:rPr lang="en-US" dirty="0"/>
              <a:t>There’s only one way to copy a sentence</a:t>
            </a:r>
          </a:p>
          <a:p>
            <a:pPr lvl="2"/>
            <a:r>
              <a:rPr lang="en-US" dirty="0"/>
              <a:t>Multiple ways to respond to a sentence</a:t>
            </a:r>
          </a:p>
          <a:p>
            <a:pPr lvl="3"/>
            <a:r>
              <a:rPr lang="en-US" dirty="0"/>
              <a:t>Probability gets divided between ways!</a:t>
            </a:r>
          </a:p>
          <a:p>
            <a:pPr lvl="2"/>
            <a:r>
              <a:rPr lang="en-US" dirty="0"/>
              <a:t>Probability of a copy may be higher than any legitimate response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C7F30-A386-C45F-925A-4929EF57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35" y="365125"/>
            <a:ext cx="5939604" cy="1005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C2D2B-4AAF-7678-48E7-FE95C8D7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37" y="4149437"/>
            <a:ext cx="780206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603E-05A9-790F-88AD-512A364D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Beam Search?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8BEA7-BB4C-7C0F-6132-5EE32C0EC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One way (common in machine translation):</a:t>
                </a:r>
              </a:p>
              <a:p>
                <a:pPr lvl="1"/>
                <a:r>
                  <a:rPr lang="en-US" dirty="0"/>
                  <a:t>Divide the log-prob of a translation by its length</a:t>
                </a:r>
              </a:p>
              <a:p>
                <a:pPr lvl="1"/>
                <a:r>
                  <a:rPr lang="en-US" dirty="0"/>
                  <a:t>Keep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low</a:t>
                </a:r>
              </a:p>
              <a:p>
                <a:endParaRPr lang="en-US" dirty="0"/>
              </a:p>
              <a:p>
                <a:r>
                  <a:rPr lang="en-US" dirty="0"/>
                  <a:t>In other settings:</a:t>
                </a:r>
              </a:p>
              <a:p>
                <a:pPr lvl="1"/>
                <a:r>
                  <a:rPr lang="en-US" dirty="0"/>
                  <a:t>Compromise between greedy search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 and ancestral sampling</a:t>
                </a:r>
              </a:p>
              <a:p>
                <a:pPr lvl="1"/>
                <a:r>
                  <a:rPr lang="en-US" dirty="0"/>
                  <a:t>How?</a:t>
                </a:r>
              </a:p>
              <a:p>
                <a:pPr lvl="2"/>
                <a:r>
                  <a:rPr lang="en-US" dirty="0"/>
                  <a:t>When we need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grow a sequence with</a:t>
                </a:r>
              </a:p>
              <a:p>
                <a:pPr lvl="3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but modify the model (only during generation)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𝐿𝑖𝑛𝑒𝑎𝑟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4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called the temperature (corresponds to Boltzmann temperature)</a:t>
                </a:r>
              </a:p>
              <a:p>
                <a:pPr lvl="5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</m:oMath>
                </a14:m>
                <a:r>
                  <a:rPr lang="en-US" dirty="0"/>
                  <a:t> ancestral sampling</a:t>
                </a:r>
              </a:p>
              <a:p>
                <a:pPr lvl="5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rPr lang="en-US" dirty="0"/>
                  <a:t> greedy search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8BEA7-BB4C-7C0F-6132-5EE32C0EC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F0F4-63F8-E66B-F211-62F7FCE8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Beam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699B0-552D-13D0-D92A-BBCE97E70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28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other options:</a:t>
                </a:r>
              </a:p>
              <a:p>
                <a:pPr lvl="1"/>
                <a:r>
                  <a:rPr lang="en-US" dirty="0"/>
                  <a:t>When we need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grow a sequence with</a:t>
                </a:r>
              </a:p>
              <a:p>
                <a:pPr lvl="2"/>
                <a:r>
                  <a:rPr lang="en-US" dirty="0"/>
                  <a:t>Top-k sampling</a:t>
                </a:r>
              </a:p>
              <a:p>
                <a:pPr lvl="3"/>
                <a:r>
                  <a:rPr lang="en-US" dirty="0"/>
                  <a:t>Assume a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tokens that have the top-k probs from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Nucleus (top-p sampling)</a:t>
                </a:r>
              </a:p>
              <a:p>
                <a:pPr lvl="3"/>
                <a:r>
                  <a:rPr lang="en-US" dirty="0"/>
                  <a:t>Assume a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smallest subset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All of these methods work well in practice</a:t>
                </a:r>
              </a:p>
              <a:p>
                <a:pPr lvl="1"/>
                <a:r>
                  <a:rPr lang="en-US" dirty="0"/>
                  <a:t>Still an active area of research though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699B0-552D-13D0-D92A-BBCE97E70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2889"/>
              </a:xfrm>
              <a:blipFill>
                <a:blip r:embed="rId2"/>
                <a:stretch>
                  <a:fillRect l="-1043" t="-2160" b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8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DD8E-E750-0AC3-DF83-6FB39559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w/ Human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05EE-4FEE-8886-9DD3-8C6E1D69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models trained on tons of text</a:t>
            </a:r>
          </a:p>
          <a:p>
            <a:pPr lvl="1"/>
            <a:r>
              <a:rPr lang="en-US" dirty="0"/>
              <a:t>Can be used for completing text</a:t>
            </a:r>
          </a:p>
          <a:p>
            <a:pPr lvl="1"/>
            <a:r>
              <a:rPr lang="en-US" dirty="0"/>
              <a:t>Not very good for specific applications, like dialogue</a:t>
            </a:r>
          </a:p>
          <a:p>
            <a:endParaRPr lang="en-US" dirty="0"/>
          </a:p>
          <a:p>
            <a:r>
              <a:rPr lang="en-US" dirty="0"/>
              <a:t>Question/requests aren’t common in (most) text</a:t>
            </a:r>
          </a:p>
          <a:p>
            <a:pPr lvl="1"/>
            <a:r>
              <a:rPr lang="en-US" dirty="0"/>
              <a:t>Completions often not direct responses</a:t>
            </a:r>
          </a:p>
          <a:p>
            <a:endParaRPr lang="en-US" dirty="0"/>
          </a:p>
          <a:p>
            <a:r>
              <a:rPr lang="en-US" dirty="0"/>
              <a:t>How can we train a model to provide responses?</a:t>
            </a:r>
          </a:p>
        </p:txBody>
      </p:sp>
    </p:spTree>
    <p:extLst>
      <p:ext uri="{BB962C8B-B14F-4D97-AF65-F5344CB8AC3E}">
        <p14:creationId xmlns:p14="http://schemas.microsoft.com/office/powerpoint/2010/main" val="153414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DE85-4EBD-B0EB-3E45-C2C6DDD6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8B72C-4B4F-DC3B-8E73-1797BAA2E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0935"/>
              </a:xfrm>
            </p:spPr>
            <p:txBody>
              <a:bodyPr/>
              <a:lstStyle/>
              <a:p>
                <a:r>
                  <a:rPr lang="en-US" dirty="0"/>
                  <a:t>In addition to being a language model</a:t>
                </a:r>
              </a:p>
              <a:p>
                <a:pPr lvl="1"/>
                <a:r>
                  <a:rPr lang="en-US" dirty="0"/>
                  <a:t>Fine tune using RLHF</a:t>
                </a:r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Numeric score that a human would assign to response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for prompt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Train model with MLE to get params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Further fine tune model by maximizing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h𝑢𝑚𝑎𝑛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8B72C-4B4F-DC3B-8E73-1797BAA2E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0935"/>
              </a:xfrm>
              <a:blipFill>
                <a:blip r:embed="rId2"/>
                <a:stretch>
                  <a:fillRect l="-1043"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93EF2-2C8B-2950-01F1-A0021232326A}"/>
                  </a:ext>
                </a:extLst>
              </p:cNvPr>
              <p:cNvSpPr txBox="1"/>
              <p:nvPr/>
            </p:nvSpPr>
            <p:spPr>
              <a:xfrm>
                <a:off x="757646" y="6479177"/>
                <a:ext cx="4129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Normal log-likelihood on training data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93EF2-2C8B-2950-01F1-A0021232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6" y="6479177"/>
                <a:ext cx="4129079" cy="369332"/>
              </a:xfrm>
              <a:prstGeom prst="rect">
                <a:avLst/>
              </a:prstGeom>
              <a:blipFill>
                <a:blip r:embed="rId3"/>
                <a:stretch>
                  <a:fillRect l="-1180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74B1A8-5409-8E64-C7EB-E15B7AB12B41}"/>
                  </a:ext>
                </a:extLst>
              </p:cNvPr>
              <p:cNvSpPr txBox="1"/>
              <p:nvPr/>
            </p:nvSpPr>
            <p:spPr>
              <a:xfrm>
                <a:off x="7219405" y="4432662"/>
                <a:ext cx="3097899" cy="71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lim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h𝑢𝑚𝑎𝑛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74B1A8-5409-8E64-C7EB-E15B7AB1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05" y="4432662"/>
                <a:ext cx="3097899" cy="712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5451D0-D9C4-7161-AAFF-1BB3DC274821}"/>
                  </a:ext>
                </a:extLst>
              </p:cNvPr>
              <p:cNvSpPr txBox="1"/>
              <p:nvPr/>
            </p:nvSpPr>
            <p:spPr>
              <a:xfrm>
                <a:off x="5347063" y="6479177"/>
                <a:ext cx="3109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Some collection of prompts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5451D0-D9C4-7161-AAFF-1BB3DC274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63" y="6479177"/>
                <a:ext cx="3109890" cy="369332"/>
              </a:xfrm>
              <a:prstGeom prst="rect">
                <a:avLst/>
              </a:prstGeom>
              <a:blipFill>
                <a:blip r:embed="rId5"/>
                <a:stretch>
                  <a:fillRect l="-1569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4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44F8-3ED3-5DB2-0921-6B346758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A27F2-A179-3F8B-A5B7-D1233BADE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1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h𝑢𝑚𝑎𝑛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is over all possible responses (infinite)!</a:t>
                </a:r>
              </a:p>
              <a:p>
                <a:pPr lvl="1"/>
                <a:r>
                  <a:rPr lang="en-US" dirty="0"/>
                  <a:t>Approximate this sum by randomly generating some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approximation is typical in RL</a:t>
                </a:r>
              </a:p>
              <a:p>
                <a:pPr lvl="2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isn’t practical</a:t>
                </a:r>
              </a:p>
              <a:p>
                <a:pPr lvl="1"/>
                <a:r>
                  <a:rPr lang="en-US" dirty="0"/>
                  <a:t>Need to actually poll humans!</a:t>
                </a:r>
              </a:p>
              <a:p>
                <a:pPr lvl="2"/>
                <a:r>
                  <a:rPr lang="en-US" dirty="0"/>
                  <a:t>Expensive</a:t>
                </a:r>
              </a:p>
              <a:p>
                <a:pPr lvl="2"/>
                <a:r>
                  <a:rPr lang="en-US" dirty="0"/>
                  <a:t>Time consuming</a:t>
                </a:r>
              </a:p>
              <a:p>
                <a:r>
                  <a:rPr lang="en-US" dirty="0"/>
                  <a:t>Create another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called the </a:t>
                </a:r>
                <a:r>
                  <a:rPr lang="en-US" i="1" dirty="0"/>
                  <a:t>reward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A27F2-A179-3F8B-A5B7-D1233BADE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1266"/>
              </a:xfrm>
              <a:blipFill>
                <a:blip r:embed="rId2"/>
                <a:stretch>
                  <a:fillRect l="-1043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614F-B0CA-6AAB-EA70-7468E570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Reward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7CD56-371D-2FCD-6990-4AC26C55F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01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is supposed to mimic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Lol train a model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data you have!</a:t>
                </a:r>
              </a:p>
              <a:p>
                <a:pPr lvl="1"/>
                <a:r>
                  <a:rPr lang="en-US" dirty="0"/>
                  <a:t>Plug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into the objective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Note that when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, we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fixed</a:t>
                </a:r>
              </a:p>
              <a:p>
                <a:r>
                  <a:rPr lang="en-US" dirty="0"/>
                  <a:t>Still a problem!</a:t>
                </a:r>
              </a:p>
              <a:p>
                <a:pPr lvl="1"/>
                <a:r>
                  <a:rPr lang="en-US" dirty="0"/>
                  <a:t>Humans aren’t good at assigning </a:t>
                </a:r>
                <a:r>
                  <a:rPr lang="en-US" i="1" dirty="0"/>
                  <a:t>numeric</a:t>
                </a:r>
                <a:r>
                  <a:rPr lang="en-US" dirty="0"/>
                  <a:t> scores</a:t>
                </a:r>
              </a:p>
              <a:p>
                <a:pPr lvl="2"/>
                <a:r>
                  <a:rPr lang="en-US" dirty="0"/>
                  <a:t>Humans are good at </a:t>
                </a:r>
                <a:r>
                  <a:rPr lang="en-US" i="1" dirty="0"/>
                  <a:t>picking</a:t>
                </a:r>
                <a:r>
                  <a:rPr lang="en-US" dirty="0"/>
                  <a:t> the best response </a:t>
                </a:r>
                <a:r>
                  <a:rPr lang="en-US" i="1" dirty="0"/>
                  <a:t>out of a set</a:t>
                </a:r>
                <a:r>
                  <a:rPr lang="en-US" dirty="0"/>
                  <a:t>, but not assigning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7CD56-371D-2FCD-6990-4AC26C55F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0125"/>
              </a:xfrm>
              <a:blipFill>
                <a:blip r:embed="rId2"/>
                <a:stretch>
                  <a:fillRect l="-1043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E0AA-2531-3E35-63A7-D7E52BCA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Judgements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5F126-BE93-5E2D-148E-EB18D7D5C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human had two responses, good at picking the better one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i="1" dirty="0"/>
                  <a:t>pairwise judgement</a:t>
                </a:r>
              </a:p>
              <a:p>
                <a:endParaRPr lang="en-US" dirty="0"/>
              </a:p>
              <a:p>
                <a:r>
                  <a:rPr lang="en-US" dirty="0"/>
                  <a:t>Wrap reward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inside another model!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𝑏𝑒𝑡𝑡𝑒𝑟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𝑡h𝑎𝑛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Given a collection of human pairwise judgements</a:t>
                </a:r>
              </a:p>
              <a:p>
                <a:pPr lvl="2"/>
                <a:r>
                  <a:rPr lang="en-US" dirty="0"/>
                  <a:t>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maximizes its log-likelihood!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Note: same way we compute ELO scores!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5F126-BE93-5E2D-148E-EB18D7D5C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7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1072-DFC8-8458-7950-F4DD925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Imperfect Reward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AFCCD-4605-C93B-45B3-94CCEABB6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12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Even after all of this</a:t>
                </a:r>
              </a:p>
              <a:p>
                <a:pPr lvl="1"/>
                <a:r>
                  <a:rPr lang="en-US" dirty="0"/>
                  <a:t>Reward model isn’t perfect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be fooled!</a:t>
                </a:r>
              </a:p>
              <a:p>
                <a:r>
                  <a:rPr lang="en-US" dirty="0"/>
                  <a:t>Using a reward model runs the risk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learning bad outputs</a:t>
                </a:r>
              </a:p>
              <a:p>
                <a:pPr lvl="1"/>
                <a:r>
                  <a:rPr lang="en-US" dirty="0"/>
                  <a:t>But trick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into thinking they’re good!</a:t>
                </a:r>
              </a:p>
              <a:p>
                <a:r>
                  <a:rPr lang="en-US" dirty="0"/>
                  <a:t>One more loss term</a:t>
                </a:r>
              </a:p>
              <a:p>
                <a:pPr lvl="1"/>
                <a:r>
                  <a:rPr lang="en-US" dirty="0"/>
                  <a:t>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close to its original (pre-RLHF) parameters: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KL is the </a:t>
                </a:r>
                <a:r>
                  <a:rPr lang="en-US" dirty="0" err="1"/>
                  <a:t>Kullback-Leibler</a:t>
                </a:r>
                <a:r>
                  <a:rPr lang="en-US" dirty="0"/>
                  <a:t> divergence</a:t>
                </a:r>
              </a:p>
              <a:p>
                <a:pPr lvl="2"/>
                <a:r>
                  <a:rPr lang="en-US" dirty="0"/>
                  <a:t>Measures how different two probability distributions are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AFCCD-4605-C93B-45B3-94CCEABB6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1266"/>
              </a:xfrm>
              <a:blipFill>
                <a:blip r:embed="rId2"/>
                <a:stretch>
                  <a:fillRect l="-1043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509FE1-FDC0-B942-2A5A-B08EC445BF77}"/>
              </a:ext>
            </a:extLst>
          </p:cNvPr>
          <p:cNvSpPr txBox="1"/>
          <p:nvPr/>
        </p:nvSpPr>
        <p:spPr>
          <a:xfrm>
            <a:off x="9028253" y="5752617"/>
            <a:ext cx="263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Loss f for vanilla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chatgpt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75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A620-4C18-D598-1583-ECAFA0B4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8038C-4A26-EE19-9C09-920C05DD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Semantic representation -&gt; natural language (i.e. text)</a:t>
                </a:r>
              </a:p>
              <a:p>
                <a:pPr lvl="1"/>
                <a:r>
                  <a:rPr lang="en-US" dirty="0"/>
                  <a:t>Remember defining a semantic representation is hard</a:t>
                </a:r>
              </a:p>
              <a:p>
                <a:pPr lvl="1"/>
                <a:r>
                  <a:rPr lang="en-US" dirty="0"/>
                  <a:t>For now, focus on generating from vector representations</a:t>
                </a:r>
              </a:p>
              <a:p>
                <a:endParaRPr lang="en-US" dirty="0"/>
              </a:p>
              <a:p>
                <a:r>
                  <a:rPr lang="en-US" dirty="0"/>
                  <a:t>What to generate?</a:t>
                </a:r>
              </a:p>
              <a:p>
                <a:pPr lvl="1"/>
                <a:r>
                  <a:rPr lang="en-US" dirty="0"/>
                  <a:t>What is generation supposed to do?</a:t>
                </a:r>
              </a:p>
              <a:p>
                <a:pPr lvl="1"/>
                <a:r>
                  <a:rPr lang="en-US" dirty="0"/>
                  <a:t>Suppose we have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Estimate of true distribution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now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some user prompt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machine’s response</a:t>
                </a:r>
              </a:p>
              <a:p>
                <a:pPr lvl="2"/>
                <a:r>
                  <a:rPr lang="en-US" dirty="0"/>
                  <a:t>What is this true distribution supposed to be?</a:t>
                </a:r>
              </a:p>
              <a:p>
                <a:pPr lvl="3"/>
                <a:r>
                  <a:rPr lang="en-US" dirty="0"/>
                  <a:t>All humans?</a:t>
                </a:r>
              </a:p>
              <a:p>
                <a:pPr lvl="3"/>
                <a:r>
                  <a:rPr lang="en-US" dirty="0"/>
                  <a:t>A specific (real or imaginary) human?</a:t>
                </a:r>
              </a:p>
              <a:p>
                <a:pPr lvl="3"/>
                <a:r>
                  <a:rPr lang="en-US" dirty="0"/>
                  <a:t>An omniscient human?</a:t>
                </a:r>
              </a:p>
              <a:p>
                <a:pPr lvl="1"/>
                <a:r>
                  <a:rPr lang="en-US" dirty="0"/>
                  <a:t>Suppose we can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perfectly</a:t>
                </a:r>
              </a:p>
              <a:p>
                <a:pPr lvl="2"/>
                <a:r>
                  <a:rPr lang="en-US" dirty="0"/>
                  <a:t>How do we generate responses given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? Sample at random? Choose most likely?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8038C-4A26-EE19-9C09-920C05DD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  <a:blipFill>
                <a:blip r:embed="rId2"/>
                <a:stretch>
                  <a:fillRect l="-928" t="-2463"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38CA29A-7BF4-DB41-8D91-75628BFC0A96}"/>
              </a:ext>
            </a:extLst>
          </p:cNvPr>
          <p:cNvSpPr txBox="1"/>
          <p:nvPr/>
        </p:nvSpPr>
        <p:spPr>
          <a:xfrm>
            <a:off x="7785462" y="365125"/>
            <a:ext cx="426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should the machine’s response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6B71-5241-35CB-959D-8DBEFE5F3CAA}"/>
              </a:ext>
            </a:extLst>
          </p:cNvPr>
          <p:cNvSpPr txBox="1"/>
          <p:nvPr/>
        </p:nvSpPr>
        <p:spPr>
          <a:xfrm>
            <a:off x="9544145" y="790929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your name?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7F4AD-6D80-27DB-7B48-94856699D111}"/>
              </a:ext>
            </a:extLst>
          </p:cNvPr>
          <p:cNvSpPr txBox="1"/>
          <p:nvPr/>
        </p:nvSpPr>
        <p:spPr>
          <a:xfrm>
            <a:off x="9493391" y="1187847"/>
            <a:ext cx="22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tell me a joke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70332-CB72-0B0E-F78B-668C7D09517C}"/>
              </a:ext>
            </a:extLst>
          </p:cNvPr>
          <p:cNvSpPr txBox="1"/>
          <p:nvPr/>
        </p:nvSpPr>
        <p:spPr>
          <a:xfrm>
            <a:off x="8529010" y="1592363"/>
            <a:ext cx="366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1,325,532’th digit of pi?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E3E5D-A6E7-00B9-E660-FF70928072E1}"/>
              </a:ext>
            </a:extLst>
          </p:cNvPr>
          <p:cNvSpPr txBox="1"/>
          <p:nvPr/>
        </p:nvSpPr>
        <p:spPr>
          <a:xfrm>
            <a:off x="6096000" y="3059668"/>
            <a:ext cx="611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write me a sonnet on the subject of the Fourth Bridge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12F3F-F3C5-0B49-DF71-9333EA2C9766}"/>
              </a:ext>
            </a:extLst>
          </p:cNvPr>
          <p:cNvSpPr txBox="1"/>
          <p:nvPr/>
        </p:nvSpPr>
        <p:spPr>
          <a:xfrm>
            <a:off x="7172730" y="3563937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a baseball dropped on the moon fall down?</a:t>
            </a:r>
          </a:p>
        </p:txBody>
      </p:sp>
    </p:spTree>
    <p:extLst>
      <p:ext uri="{BB962C8B-B14F-4D97-AF65-F5344CB8AC3E}">
        <p14:creationId xmlns:p14="http://schemas.microsoft.com/office/powerpoint/2010/main" val="4636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D0D7-C154-61C2-EB01-DBAC4A08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71D6-8FCD-2A7B-AA20-3CC45D3F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research focuses on the following limitations:</a:t>
            </a:r>
          </a:p>
          <a:p>
            <a:pPr lvl="1"/>
            <a:r>
              <a:rPr lang="en-US" dirty="0"/>
              <a:t>Hallucination: generated text is fluent but factually incorrect</a:t>
            </a:r>
          </a:p>
          <a:p>
            <a:pPr lvl="1"/>
            <a:r>
              <a:rPr lang="en-US" dirty="0" err="1"/>
              <a:t>Sycophany</a:t>
            </a:r>
            <a:r>
              <a:rPr lang="en-US" dirty="0"/>
              <a:t>: model is too willing to agree with the user</a:t>
            </a:r>
          </a:p>
          <a:p>
            <a:pPr lvl="1"/>
            <a:r>
              <a:rPr lang="en-US" dirty="0"/>
              <a:t>Limited ability to plan: generate a sentence that ends w/ specific word</a:t>
            </a:r>
          </a:p>
          <a:p>
            <a:endParaRPr lang="en-US" dirty="0"/>
          </a:p>
          <a:p>
            <a:r>
              <a:rPr lang="en-US" dirty="0"/>
              <a:t>What can (specifically transformers) not do well?</a:t>
            </a:r>
          </a:p>
          <a:p>
            <a:pPr lvl="1"/>
            <a:r>
              <a:rPr lang="en-US" dirty="0"/>
              <a:t>Some kids of reasoning (focus here)</a:t>
            </a:r>
          </a:p>
          <a:p>
            <a:pPr lvl="1"/>
            <a:r>
              <a:rPr lang="en-US" dirty="0"/>
              <a:t>The problems above ^^^</a:t>
            </a:r>
          </a:p>
        </p:txBody>
      </p:sp>
    </p:spTree>
    <p:extLst>
      <p:ext uri="{BB962C8B-B14F-4D97-AF65-F5344CB8AC3E}">
        <p14:creationId xmlns:p14="http://schemas.microsoft.com/office/powerpoint/2010/main" val="1179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84EB-51A8-0247-20D4-A4C6CF85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and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B1115-4F8C-40CF-7017-466CCE13F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Remember transformer decoder takes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Outputs probability distribution over the next word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computation of this has a fixed depth (i.e. depth of transformer stack)</a:t>
                </a:r>
              </a:p>
              <a:p>
                <a:pPr lvl="2"/>
                <a:r>
                  <a:rPr lang="en-US" dirty="0"/>
                  <a:t>Imagine computation as a graph</a:t>
                </a:r>
              </a:p>
              <a:p>
                <a:pPr lvl="3"/>
                <a:r>
                  <a:rPr lang="en-US" dirty="0"/>
                  <a:t>Each vertex has a value that is a function of its neighbors</a:t>
                </a:r>
              </a:p>
              <a:p>
                <a:pPr lvl="3"/>
                <a:r>
                  <a:rPr lang="en-US" dirty="0"/>
                  <a:t>Length of longest path from input vertex to output vertex is the depth of the graph</a:t>
                </a:r>
              </a:p>
              <a:p>
                <a:pPr lvl="2"/>
                <a:r>
                  <a:rPr lang="en-US" dirty="0"/>
                  <a:t>In the case of transformers: depth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Note that RNN has a path that goes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do depth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Implication:</a:t>
                </a:r>
              </a:p>
              <a:p>
                <a:pPr lvl="2"/>
                <a:r>
                  <a:rPr lang="en-US" dirty="0"/>
                  <a:t>If you ask the language model a question and expect it to answer immediately</a:t>
                </a:r>
              </a:p>
              <a:p>
                <a:pPr lvl="3"/>
                <a:r>
                  <a:rPr lang="en-US" dirty="0"/>
                  <a:t>There is a limit to how computationally difficult the question can be!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B1115-4F8C-40CF-7017-466CCE13F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8F61B0-47CA-48F7-38AF-9468D8F24F35}"/>
              </a:ext>
            </a:extLst>
          </p:cNvPr>
          <p:cNvSpPr txBox="1"/>
          <p:nvPr/>
        </p:nvSpPr>
        <p:spPr>
          <a:xfrm>
            <a:off x="514350" y="148590"/>
            <a:ext cx="398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Fix stack of module: stack 1 stack 2 ….</a:t>
            </a:r>
          </a:p>
        </p:txBody>
      </p:sp>
    </p:spTree>
    <p:extLst>
      <p:ext uri="{BB962C8B-B14F-4D97-AF65-F5344CB8AC3E}">
        <p14:creationId xmlns:p14="http://schemas.microsoft.com/office/powerpoint/2010/main" val="744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B798-57D2-0C90-87E2-9022063E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Transformers and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0D159-48B8-EC51-7BBB-077255C137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Lets say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=123+123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add?</a:t>
                </a:r>
              </a:p>
              <a:p>
                <a:pPr lvl="2"/>
                <a:r>
                  <a:rPr lang="en-US" dirty="0"/>
                  <a:t>Generate each digit of the output takes fixed amount of work</a:t>
                </a:r>
              </a:p>
              <a:p>
                <a:pPr lvl="3"/>
                <a:r>
                  <a:rPr lang="en-US" dirty="0"/>
                  <a:t>So transformers can learn addition!</a:t>
                </a:r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=123∗123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Multiplication requires more work</a:t>
                </a:r>
              </a:p>
              <a:p>
                <a:pPr lvl="1"/>
                <a:r>
                  <a:rPr lang="en-US" dirty="0"/>
                  <a:t>In total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2"/>
                <a:r>
                  <a:rPr lang="en-US" dirty="0"/>
                  <a:t>Generating a digit of the output takes an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steps!</a:t>
                </a:r>
              </a:p>
              <a:p>
                <a:pPr lvl="3"/>
                <a:r>
                  <a:rPr lang="en-US" dirty="0"/>
                  <a:t>Since there is a fixed depth…transformers cannot multiply beyond a few digits!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0D159-48B8-EC51-7BBB-077255C137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1067C35-B2CD-671C-04FB-35294ABF13ED}"/>
              </a:ext>
            </a:extLst>
          </p:cNvPr>
          <p:cNvSpPr txBox="1"/>
          <p:nvPr/>
        </p:nvSpPr>
        <p:spPr>
          <a:xfrm>
            <a:off x="8133806" y="200297"/>
            <a:ext cx="843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123</a:t>
            </a:r>
          </a:p>
          <a:p>
            <a:r>
              <a:rPr lang="en-US" dirty="0"/>
              <a:t>    x123</a:t>
            </a:r>
          </a:p>
          <a:p>
            <a:r>
              <a:rPr lang="en-US" dirty="0"/>
              <a:t>      369</a:t>
            </a:r>
          </a:p>
          <a:p>
            <a:r>
              <a:rPr lang="en-US" dirty="0"/>
              <a:t>   246</a:t>
            </a:r>
          </a:p>
          <a:p>
            <a:r>
              <a:rPr lang="en-US" dirty="0"/>
              <a:t>123</a:t>
            </a:r>
          </a:p>
          <a:p>
            <a:r>
              <a:rPr lang="en-US" dirty="0"/>
              <a:t>15129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6A3FF-E14D-1BE6-F80D-EE5F54F04ABA}"/>
              </a:ext>
            </a:extLst>
          </p:cNvPr>
          <p:cNvCxnSpPr/>
          <p:nvPr/>
        </p:nvCxnSpPr>
        <p:spPr>
          <a:xfrm>
            <a:off x="7698377" y="801189"/>
            <a:ext cx="202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73AB9A-9210-1ADA-B895-446F4F8416B7}"/>
              </a:ext>
            </a:extLst>
          </p:cNvPr>
          <p:cNvCxnSpPr/>
          <p:nvPr/>
        </p:nvCxnSpPr>
        <p:spPr>
          <a:xfrm>
            <a:off x="7763691" y="1624149"/>
            <a:ext cx="202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76D37BA-C034-B0BB-7C1B-D4FAB25D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9" y="5233851"/>
            <a:ext cx="6198602" cy="577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AC2BE-93FC-1C41-A6E1-E085EE32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0" y="6161218"/>
            <a:ext cx="6198602" cy="546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5EC463-299C-0EA7-06DD-1CB611DD4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766" y="5654611"/>
            <a:ext cx="5555927" cy="522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E85D8-7B34-54F7-28DA-4B1EF14EEAC5}"/>
              </a:ext>
            </a:extLst>
          </p:cNvPr>
          <p:cNvSpPr txBox="1"/>
          <p:nvPr/>
        </p:nvSpPr>
        <p:spPr>
          <a:xfrm>
            <a:off x="9792788" y="1002683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Move over by ten’s digit</a:t>
            </a:r>
          </a:p>
        </p:txBody>
      </p:sp>
    </p:spTree>
    <p:extLst>
      <p:ext uri="{BB962C8B-B14F-4D97-AF65-F5344CB8AC3E}">
        <p14:creationId xmlns:p14="http://schemas.microsoft.com/office/powerpoint/2010/main" val="36599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9EF5-A75A-07D1-4D98-B7A041D5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9C4F-5EC2-9DA8-CAE5-B5C3C7CD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Current popular solution is called </a:t>
            </a:r>
            <a:r>
              <a:rPr lang="en-US" i="1" dirty="0"/>
              <a:t>chain-of-thought</a:t>
            </a:r>
            <a:r>
              <a:rPr lang="en-US" dirty="0"/>
              <a:t>/</a:t>
            </a:r>
            <a:r>
              <a:rPr lang="en-US" i="1" dirty="0"/>
              <a:t>scratchpad</a:t>
            </a:r>
          </a:p>
          <a:p>
            <a:pPr lvl="1"/>
            <a:r>
              <a:rPr lang="en-US" dirty="0"/>
              <a:t>Let the model generate intermediary outputs</a:t>
            </a:r>
          </a:p>
          <a:p>
            <a:pPr lvl="1"/>
            <a:r>
              <a:rPr lang="en-US" dirty="0"/>
              <a:t>Generate final output from intermediary outputs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Effectively gives the model more depth!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Giving the model a scratchpad makes transformers as powerful as Turing Machines</a:t>
            </a:r>
          </a:p>
          <a:p>
            <a:pPr lvl="2"/>
            <a:r>
              <a:rPr lang="en-US" dirty="0"/>
              <a:t>Practically has been shown to improve performance on reasoning tasks</a:t>
            </a:r>
          </a:p>
          <a:p>
            <a:r>
              <a:rPr lang="en-US" dirty="0"/>
              <a:t>How to implement?</a:t>
            </a:r>
          </a:p>
          <a:p>
            <a:pPr lvl="1"/>
            <a:r>
              <a:rPr lang="en-US" dirty="0"/>
              <a:t>In principle, we could fine-tune the model to do this automatically</a:t>
            </a:r>
          </a:p>
          <a:p>
            <a:pPr lvl="1"/>
            <a:r>
              <a:rPr lang="en-US" dirty="0"/>
              <a:t>More common strategy is to design prompts that instruct the model to do so</a:t>
            </a:r>
          </a:p>
          <a:p>
            <a:pPr lvl="2"/>
            <a:r>
              <a:rPr lang="en-US" dirty="0"/>
              <a:t>Design prompts to instruct “Let’s think step by step” and/or demonstrate thinking step-by-step</a:t>
            </a:r>
          </a:p>
          <a:p>
            <a:pPr lvl="1"/>
            <a:r>
              <a:rPr lang="en-US" dirty="0"/>
              <a:t>How to make this happen </a:t>
            </a:r>
            <a:r>
              <a:rPr lang="en-US" i="1" dirty="0"/>
              <a:t>silently</a:t>
            </a:r>
            <a:r>
              <a:rPr lang="en-US" dirty="0"/>
              <a:t> is an active area of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95B6D-3987-3E66-94F3-20AF3689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68" y="0"/>
            <a:ext cx="6115101" cy="17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A74B-DECA-A58A-E0D9-3B2CBD0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90C0-5E8D-1488-C535-D5AAC1F6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we have data drawn from somewhere</a:t>
            </a:r>
          </a:p>
          <a:p>
            <a:pPr lvl="1"/>
            <a:r>
              <a:rPr lang="en-US" dirty="0"/>
              <a:t>Whoever collected the data dealt with “what is the true distribution?”</a:t>
            </a:r>
          </a:p>
          <a:p>
            <a:pPr lvl="1"/>
            <a:endParaRPr lang="en-US" dirty="0"/>
          </a:p>
          <a:p>
            <a:r>
              <a:rPr lang="en-US" dirty="0"/>
              <a:t>What kind of generation depends on the task</a:t>
            </a:r>
          </a:p>
          <a:p>
            <a:pPr lvl="1"/>
            <a:r>
              <a:rPr lang="en-US" dirty="0"/>
              <a:t>Some tasks want most probable (machine translation, factual Q/A)</a:t>
            </a:r>
          </a:p>
          <a:p>
            <a:pPr lvl="1"/>
            <a:r>
              <a:rPr lang="en-US" dirty="0"/>
              <a:t>Some tasks want sample (creative writing)</a:t>
            </a:r>
          </a:p>
          <a:p>
            <a:pPr lvl="1"/>
            <a:r>
              <a:rPr lang="en-US" dirty="0"/>
              <a:t>Some tasks want something in between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C412-833F-F852-48B0-A4F26AE5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from Language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8137-E2B7-6A60-FBE6-091F8D9C9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Input to the model is &lt;BOS&gt;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 is distribution over the next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definition works for n-gram language models</a:t>
                </a:r>
              </a:p>
              <a:p>
                <a:pPr lvl="1"/>
                <a:r>
                  <a:rPr lang="en-US" dirty="0"/>
                  <a:t>This definition works for neural language models</a:t>
                </a:r>
              </a:p>
              <a:p>
                <a:endParaRPr lang="en-US" dirty="0"/>
              </a:p>
              <a:p>
                <a:r>
                  <a:rPr lang="en-US" dirty="0"/>
                  <a:t>Both kinds of models are “smoothed”</a:t>
                </a:r>
              </a:p>
              <a:p>
                <a:pPr lvl="1"/>
                <a:r>
                  <a:rPr lang="en-US" dirty="0"/>
                  <a:t>Smoothed directly in the case of n-grams</a:t>
                </a:r>
              </a:p>
              <a:p>
                <a:pPr lvl="1"/>
                <a:r>
                  <a:rPr lang="en-US" dirty="0"/>
                  <a:t>Smoothed indirectly in the case of neural models</a:t>
                </a:r>
              </a:p>
              <a:p>
                <a:pPr lvl="2"/>
                <a:r>
                  <a:rPr lang="en-US" dirty="0" err="1"/>
                  <a:t>Softmax</a:t>
                </a:r>
                <a:r>
                  <a:rPr lang="en-US" dirty="0"/>
                  <a:t> always produces nonzero probabilities</a:t>
                </a:r>
              </a:p>
              <a:p>
                <a:pPr lvl="2"/>
                <a:r>
                  <a:rPr lang="en-US" dirty="0"/>
                  <a:t>Vector representation is often smaller than vocab size (so low-rank)</a:t>
                </a:r>
              </a:p>
              <a:p>
                <a:pPr lvl="2"/>
                <a:r>
                  <a:rPr lang="en-US" dirty="0"/>
                  <a:t>Training is stopped early with respect to training set (i.e. not overfit)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8137-E2B7-6A60-FBE6-091F8D9C9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22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DBF6-8FF8-E5FC-3E8F-48A6D08A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from Language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A64F2-B121-DE50-781A-38509C017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ask the model a question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doesn’t give distribution over answers, just over next words</a:t>
                </a:r>
              </a:p>
              <a:p>
                <a:endParaRPr lang="en-US" dirty="0"/>
              </a:p>
              <a:p>
                <a:r>
                  <a:rPr lang="en-US" dirty="0"/>
                  <a:t>How to get a distribution over answers?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A64F2-B121-DE50-781A-38509C017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390472-F02F-3F01-6946-D9C7C24F212A}"/>
                  </a:ext>
                </a:extLst>
              </p:cNvPr>
              <p:cNvSpPr txBox="1"/>
              <p:nvPr/>
            </p:nvSpPr>
            <p:spPr>
              <a:xfrm>
                <a:off x="3113315" y="3862794"/>
                <a:ext cx="3561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390472-F02F-3F01-6946-D9C7C24F2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15" y="3862794"/>
                <a:ext cx="3561616" cy="276999"/>
              </a:xfrm>
              <a:prstGeom prst="rect">
                <a:avLst/>
              </a:prstGeom>
              <a:blipFill>
                <a:blip r:embed="rId3"/>
                <a:stretch>
                  <a:fillRect l="-1199" t="-4444" r="-205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CCDDB9-9B16-3CDC-695E-CC30422BA8C8}"/>
                  </a:ext>
                </a:extLst>
              </p:cNvPr>
              <p:cNvSpPr txBox="1"/>
              <p:nvPr/>
            </p:nvSpPr>
            <p:spPr>
              <a:xfrm>
                <a:off x="3866606" y="4139793"/>
                <a:ext cx="3257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CCDDB9-9B16-3CDC-695E-CC30422BA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606" y="4139793"/>
                <a:ext cx="325700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9D2100-085E-91F7-FFA0-0B25493CEA71}"/>
                  </a:ext>
                </a:extLst>
              </p:cNvPr>
              <p:cNvSpPr txBox="1"/>
              <p:nvPr/>
            </p:nvSpPr>
            <p:spPr>
              <a:xfrm>
                <a:off x="3979817" y="4509125"/>
                <a:ext cx="3257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9D2100-085E-91F7-FFA0-0B25493CE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17" y="4509125"/>
                <a:ext cx="325700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E3027-AEF9-67C0-7D22-53BB36D98701}"/>
                  </a:ext>
                </a:extLst>
              </p:cNvPr>
              <p:cNvSpPr txBox="1"/>
              <p:nvPr/>
            </p:nvSpPr>
            <p:spPr>
              <a:xfrm>
                <a:off x="3979817" y="5254177"/>
                <a:ext cx="3709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E3027-AEF9-67C0-7D22-53BB36D98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17" y="5254177"/>
                <a:ext cx="370985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9E5CA3-E363-9AAE-0AA5-2CCA8F24D2AF}"/>
                  </a:ext>
                </a:extLst>
              </p:cNvPr>
              <p:cNvSpPr txBox="1"/>
              <p:nvPr/>
            </p:nvSpPr>
            <p:spPr>
              <a:xfrm>
                <a:off x="3788230" y="5623509"/>
                <a:ext cx="45197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𝐸𝑂𝑆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9E5CA3-E363-9AAE-0AA5-2CCA8F24D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0" y="5623509"/>
                <a:ext cx="451974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D7B5C-BFBE-1E1D-8036-A6972B061DF5}"/>
              </a:ext>
            </a:extLst>
          </p:cNvPr>
          <p:cNvGrpSpPr/>
          <p:nvPr/>
        </p:nvGrpSpPr>
        <p:grpSpPr>
          <a:xfrm flipH="1">
            <a:off x="5403669" y="4878457"/>
            <a:ext cx="95794" cy="348654"/>
            <a:chOff x="1140823" y="5527710"/>
            <a:chExt cx="278674" cy="10142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08B15F-0300-929F-86AB-8628CC7CC51F}"/>
                </a:ext>
              </a:extLst>
            </p:cNvPr>
            <p:cNvSpPr/>
            <p:nvPr/>
          </p:nvSpPr>
          <p:spPr>
            <a:xfrm>
              <a:off x="1140823" y="5527710"/>
              <a:ext cx="278674" cy="2786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AC89F8-255F-7DC8-2545-FE9B4C1F524C}"/>
                </a:ext>
              </a:extLst>
            </p:cNvPr>
            <p:cNvSpPr/>
            <p:nvPr/>
          </p:nvSpPr>
          <p:spPr>
            <a:xfrm>
              <a:off x="1140823" y="5895507"/>
              <a:ext cx="278674" cy="2786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C5921-A97A-B51E-50C9-3CE953DF1D8F}"/>
                </a:ext>
              </a:extLst>
            </p:cNvPr>
            <p:cNvSpPr/>
            <p:nvPr/>
          </p:nvSpPr>
          <p:spPr>
            <a:xfrm>
              <a:off x="1140823" y="6263304"/>
              <a:ext cx="278674" cy="2786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12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ADE7-7895-4A06-4E25-6AF7FFB9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Ancestral (Random)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DB8F7-17F1-7B07-13A0-43C43D134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Repeatedly sample from the model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dirty="0" err="1"/>
                  <a:t>ancestral_sample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𝐵𝑂𝑆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b="1" dirty="0"/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does not end in &lt;EOS&gt;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       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b="1" dirty="0"/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DB8F7-17F1-7B07-13A0-43C43D134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5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A4BB-A7DB-F56F-0B90-A146C237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Ancestral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189C-E6BD-BF67-559E-29055EFF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Doesn’t work when we want the correct answers</a:t>
            </a:r>
          </a:p>
          <a:p>
            <a:pPr lvl="1"/>
            <a:r>
              <a:rPr lang="en-US" dirty="0"/>
              <a:t>Randomly generated answers are usually not very coherent</a:t>
            </a:r>
          </a:p>
          <a:p>
            <a:r>
              <a:rPr lang="en-US" dirty="0"/>
              <a:t>This is a result of smoothing!</a:t>
            </a:r>
          </a:p>
          <a:p>
            <a:pPr lvl="1"/>
            <a:r>
              <a:rPr lang="en-US" dirty="0"/>
              <a:t>Assign too-large probabilities to “weird” choices</a:t>
            </a:r>
          </a:p>
          <a:p>
            <a:pPr lvl="2"/>
            <a:r>
              <a:rPr lang="en-US" dirty="0"/>
              <a:t>If one gets picked, the weirder future choices will become!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10C1A-76D2-4E4F-CE8A-42220B3D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35" y="365125"/>
            <a:ext cx="5939604" cy="1005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5C29A-4AE7-7E62-1A59-5D8A6A9A5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4456100"/>
            <a:ext cx="6896046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49E1-EB55-3755-E593-02DA99AD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227E4-8412-6D14-59B5-23375F0BF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we choose the most probable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In general an NP-hard problem</a:t>
                </a:r>
              </a:p>
              <a:p>
                <a:pPr lvl="2"/>
                <a:r>
                  <a:rPr lang="en-US" dirty="0"/>
                  <a:t>Would have to examine all possible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to choose the largest</a:t>
                </a:r>
              </a:p>
              <a:p>
                <a:pPr lvl="3"/>
                <a:r>
                  <a:rPr lang="en-US" dirty="0"/>
                  <a:t>Why?</a:t>
                </a:r>
              </a:p>
              <a:p>
                <a:endParaRPr lang="en-US" dirty="0"/>
              </a:p>
              <a:p>
                <a:r>
                  <a:rPr lang="en-US" dirty="0"/>
                  <a:t>Can use heuristics to solve it slowly</a:t>
                </a:r>
              </a:p>
              <a:p>
                <a:endParaRPr lang="en-US" dirty="0"/>
              </a:p>
              <a:p>
                <a:r>
                  <a:rPr lang="en-US" dirty="0"/>
                  <a:t>In practice, solve this approximately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227E4-8412-6D14-59B5-23375F0BF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91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2C8E-9044-2304-34AF-F5AC2292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44DC1-5FC8-0FC7-5D72-C66F8F526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101"/>
              </a:xfrm>
            </p:spPr>
            <p:txBody>
              <a:bodyPr/>
              <a:lstStyle/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Generate sequences in temporal order (i.e. left-to-right)</a:t>
                </a:r>
              </a:p>
              <a:p>
                <a:pPr lvl="1"/>
                <a:r>
                  <a:rPr lang="en-US" dirty="0"/>
                  <a:t>At each time step</a:t>
                </a:r>
              </a:p>
              <a:p>
                <a:pPr lvl="2"/>
                <a:r>
                  <a:rPr lang="en-US" dirty="0"/>
                  <a:t>Keep the most probable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sequences so far</a:t>
                </a:r>
              </a:p>
              <a:p>
                <a:r>
                  <a:rPr lang="en-US" dirty="0"/>
                  <a:t>Beam = the buffer of “top-k” most probable sequences (so far)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44DC1-5FC8-0FC7-5D72-C66F8F526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101"/>
              </a:xfrm>
              <a:blipFill>
                <a:blip r:embed="rId2"/>
                <a:stretch>
                  <a:fillRect l="-1043" t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CDBF01-8A05-4645-F397-A32CD497161E}"/>
                  </a:ext>
                </a:extLst>
              </p:cNvPr>
              <p:cNvSpPr txBox="1"/>
              <p:nvPr/>
            </p:nvSpPr>
            <p:spPr>
              <a:xfrm>
                <a:off x="1132115" y="3881805"/>
                <a:ext cx="7350034" cy="2984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function</a:t>
                </a:r>
                <a:r>
                  <a:rPr lang="en-US" dirty="0"/>
                  <a:t> beam-search(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𝐵𝑂𝑆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b="1" dirty="0"/>
                  <a:t>while</a:t>
                </a:r>
                <a:r>
                  <a:rPr lang="en-US" dirty="0"/>
                  <a:t>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does not end in &lt;EOS&gt;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b="1" dirty="0"/>
                  <a:t>        </a:t>
                </a:r>
                <a:r>
                  <a:rPr lang="en-US" dirty="0"/>
                  <a:t>// rebuild beam</a:t>
                </a:r>
              </a:p>
              <a:p>
                <a:pPr marL="0" indent="0">
                  <a:buNone/>
                </a:pPr>
                <a:r>
                  <a:rPr lang="en-US" b="1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r>
                  <a:rPr lang="en-US" dirty="0"/>
                  <a:t> // all possible candidates for the beam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ends in &lt;EOS&gt; </a:t>
                </a:r>
                <a:r>
                  <a:rPr lang="en-US" b="1" dirty="0"/>
                  <a:t>then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// 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back to beam</a:t>
                </a:r>
              </a:p>
              <a:p>
                <a:r>
                  <a:rPr lang="en-US" dirty="0"/>
                  <a:t>           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:r>
                  <a:rPr lang="en-US" b="1" dirty="0"/>
                  <a:t>then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// grow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by all possible tokens</a:t>
                </a:r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the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:r>
                  <a:rPr lang="en-US" b="1" dirty="0"/>
                  <a:t>return</a:t>
                </a:r>
                <a:r>
                  <a:rPr lang="en-US" dirty="0"/>
                  <a:t> the best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CDBF01-8A05-4645-F397-A32CD497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5" y="3881805"/>
                <a:ext cx="7350034" cy="2984856"/>
              </a:xfrm>
              <a:prstGeom prst="rect">
                <a:avLst/>
              </a:prstGeom>
              <a:blipFill>
                <a:blip r:embed="rId3"/>
                <a:stretch>
                  <a:fillRect l="-747" t="-1022" b="-3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8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1836</Words>
  <Application>Microsoft Macintosh PowerPoint</Application>
  <PresentationFormat>Widescreen</PresentationFormat>
  <Paragraphs>259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Office Theme</vt:lpstr>
      <vt:lpstr>Generation I</vt:lpstr>
      <vt:lpstr>Generation</vt:lpstr>
      <vt:lpstr>Generation</vt:lpstr>
      <vt:lpstr>Generating from Language Models</vt:lpstr>
      <vt:lpstr>Generating from Language Models</vt:lpstr>
      <vt:lpstr>Ancestral (Random) Sampling</vt:lpstr>
      <vt:lpstr>Ancestral Sampling</vt:lpstr>
      <vt:lpstr>Exact Search</vt:lpstr>
      <vt:lpstr>Beam Search</vt:lpstr>
      <vt:lpstr>Beam Search</vt:lpstr>
      <vt:lpstr>Beam Search</vt:lpstr>
      <vt:lpstr>Fixing Beam Search?</vt:lpstr>
      <vt:lpstr>Fixing Beam Search</vt:lpstr>
      <vt:lpstr>RL w/ Human Feedback</vt:lpstr>
      <vt:lpstr>ChatGPT RL</vt:lpstr>
      <vt:lpstr>RL Problems</vt:lpstr>
      <vt:lpstr>The Reward Model</vt:lpstr>
      <vt:lpstr>Pairwise Judgements</vt:lpstr>
      <vt:lpstr>An Imperfect Reward Model</vt:lpstr>
      <vt:lpstr>Limitations of Language Models</vt:lpstr>
      <vt:lpstr>Transformers and Reasoning</vt:lpstr>
      <vt:lpstr>Ex: Transformers and Math</vt:lpstr>
      <vt:lpstr>How to Fix?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I</dc:title>
  <dc:creator>Wood, Andrew</dc:creator>
  <cp:lastModifiedBy>Chen, Ziye</cp:lastModifiedBy>
  <cp:revision>5</cp:revision>
  <dcterms:created xsi:type="dcterms:W3CDTF">2024-11-13T12:14:49Z</dcterms:created>
  <dcterms:modified xsi:type="dcterms:W3CDTF">2024-11-18T21:24:23Z</dcterms:modified>
</cp:coreProperties>
</file>