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18" r:id="rId44"/>
    <p:sldId id="319" r:id="rId45"/>
    <p:sldId id="299" r:id="rId46"/>
    <p:sldId id="320" r:id="rId47"/>
    <p:sldId id="301" r:id="rId48"/>
    <p:sldId id="321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651-7636-4EF4-9B69-DDC887FD81F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3F7-4169-4F9E-9403-E696A8B1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651-7636-4EF4-9B69-DDC887FD81F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3F7-4169-4F9E-9403-E696A8B1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5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651-7636-4EF4-9B69-DDC887FD81F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3F7-4169-4F9E-9403-E696A8B1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651-7636-4EF4-9B69-DDC887FD81F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3F7-4169-4F9E-9403-E696A8B1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3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651-7636-4EF4-9B69-DDC887FD81F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3F7-4169-4F9E-9403-E696A8B1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2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651-7636-4EF4-9B69-DDC887FD81F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3F7-4169-4F9E-9403-E696A8B1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4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651-7636-4EF4-9B69-DDC887FD81F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3F7-4169-4F9E-9403-E696A8B1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651-7636-4EF4-9B69-DDC887FD81F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3F7-4169-4F9E-9403-E696A8B1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9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651-7636-4EF4-9B69-DDC887FD81F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3F7-4169-4F9E-9403-E696A8B1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651-7636-4EF4-9B69-DDC887FD81F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3F7-4169-4F9E-9403-E696A8B1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651-7636-4EF4-9B69-DDC887FD81F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E3F7-4169-4F9E-9403-E696A8B1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4651-7636-4EF4-9B69-DDC887FD81F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6E3F7-4169-4F9E-9403-E696A8B1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8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4.png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18.png"/><Relationship Id="rId12" Type="http://schemas.openxmlformats.org/officeDocument/2006/relationships/image" Target="NULL"/><Relationship Id="rId17" Type="http://schemas.openxmlformats.org/officeDocument/2006/relationships/image" Target="../media/image35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31.png"/><Relationship Id="rId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33.png"/><Relationship Id="rId1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NUL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5.jpeg"/><Relationship Id="rId7" Type="http://schemas.openxmlformats.org/officeDocument/2006/relationships/image" Target="../media/image37.png"/><Relationship Id="rId12" Type="http://schemas.openxmlformats.org/officeDocument/2006/relationships/image" Target="../media/image3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1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jpeg"/><Relationship Id="rId5" Type="http://schemas.openxmlformats.org/officeDocument/2006/relationships/image" Target="../media/image104.jpeg"/><Relationship Id="rId4" Type="http://schemas.openxmlformats.org/officeDocument/2006/relationships/image" Target="../media/image10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0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1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Generation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 -&gt; FOL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people solve this with a Knowledge Base</a:t>
            </a:r>
          </a:p>
          <a:p>
            <a:pPr lvl="1"/>
            <a:r>
              <a:rPr lang="en-US" dirty="0" smtClean="0"/>
              <a:t>Not the same thing as AMR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we have a ton of FOL sentences stored about our world</a:t>
            </a:r>
          </a:p>
          <a:p>
            <a:pPr lvl="2"/>
            <a:r>
              <a:rPr lang="en-US" dirty="0" smtClean="0"/>
              <a:t>This is called a knowledge base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Goal: When we observe a new FOL sentence</a:t>
            </a:r>
          </a:p>
          <a:p>
            <a:pPr lvl="2"/>
            <a:r>
              <a:rPr lang="en-US" dirty="0" smtClean="0"/>
              <a:t>Try to infer other sentences from our KB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4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B873-9A33-E2DB-92FF-D8FC0EDF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D686-03A4-F122-0E48-968091AA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Need:</a:t>
            </a:r>
          </a:p>
          <a:p>
            <a:pPr lvl="1"/>
            <a:r>
              <a:rPr lang="en-US" dirty="0"/>
              <a:t>Internal representation of “the stuff”</a:t>
            </a:r>
          </a:p>
          <a:p>
            <a:pPr lvl="1"/>
            <a:r>
              <a:rPr lang="en-US" dirty="0"/>
              <a:t>Ways to manipulate “the stuff”</a:t>
            </a:r>
          </a:p>
          <a:p>
            <a:endParaRPr lang="en-US" dirty="0"/>
          </a:p>
          <a:p>
            <a:r>
              <a:rPr lang="en-US" dirty="0"/>
              <a:t>Internal Mechanism: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Knowledge Base</a:t>
            </a:r>
          </a:p>
          <a:p>
            <a:pPr lvl="2"/>
            <a:r>
              <a:rPr lang="en-US" dirty="0"/>
              <a:t>A set of </a:t>
            </a:r>
            <a:r>
              <a:rPr lang="en-US" dirty="0">
                <a:solidFill>
                  <a:srgbClr val="FF0000"/>
                </a:solidFill>
              </a:rPr>
              <a:t>sentences</a:t>
            </a:r>
          </a:p>
          <a:p>
            <a:pPr lvl="2"/>
            <a:r>
              <a:rPr lang="en-US" dirty="0"/>
              <a:t>Each sentence written in a “</a:t>
            </a:r>
            <a:r>
              <a:rPr lang="en-US" dirty="0">
                <a:solidFill>
                  <a:srgbClr val="FF0000"/>
                </a:solidFill>
              </a:rPr>
              <a:t>knowledge representation language</a:t>
            </a:r>
            <a:r>
              <a:rPr lang="en-US" dirty="0"/>
              <a:t>”</a:t>
            </a:r>
          </a:p>
          <a:p>
            <a:r>
              <a:rPr lang="en-US" dirty="0"/>
              <a:t>Manipulating Sentences: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Derive new sentences </a:t>
            </a:r>
            <a:r>
              <a:rPr lang="en-US" dirty="0"/>
              <a:t>from existing ones</a:t>
            </a:r>
          </a:p>
          <a:p>
            <a:pPr lvl="1"/>
            <a:r>
              <a:rPr lang="en-US" dirty="0"/>
              <a:t>Base case: </a:t>
            </a:r>
            <a:r>
              <a:rPr lang="en-US" dirty="0">
                <a:solidFill>
                  <a:srgbClr val="FF0000"/>
                </a:solidFill>
              </a:rPr>
              <a:t>axioms</a:t>
            </a:r>
            <a:r>
              <a:rPr lang="en-US" dirty="0"/>
              <a:t> = sentences assumed to be true without derivation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87917-080B-B2A1-6E89-9D3A7EBEBB31}"/>
              </a:ext>
            </a:extLst>
          </p:cNvPr>
          <p:cNvSpPr txBox="1"/>
          <p:nvPr/>
        </p:nvSpPr>
        <p:spPr>
          <a:xfrm>
            <a:off x="6032862" y="280829"/>
            <a:ext cx="4371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primary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new sentences to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Query what is known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1B1F89-FFC5-7128-A273-F9A12F4A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49" y="2270146"/>
            <a:ext cx="4030125" cy="2397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8EFD3E-63C8-B1AC-18A0-85B87109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149" y="2509887"/>
            <a:ext cx="4207863" cy="5001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BA1A90-DADD-62C8-E82D-1B425AD5C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149" y="3006862"/>
            <a:ext cx="4480672" cy="3802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3819F8-9693-0D7E-8C2C-F1BDE75E0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517" y="3398211"/>
            <a:ext cx="4199597" cy="2232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EAB176-5430-ECC2-16A3-1A103C086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6848" y="3679967"/>
            <a:ext cx="4302933" cy="2273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7469647-C583-6EA3-8886-C8DF90931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687" y="3914244"/>
            <a:ext cx="1260705" cy="4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4F20-1529-22DB-87CD-AB644E3F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A4CE-DF0F-B261-3DF8-B8C1E05D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22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Performance Measure:</a:t>
            </a:r>
          </a:p>
          <a:p>
            <a:pPr lvl="1"/>
            <a:r>
              <a:rPr lang="en-US" dirty="0"/>
              <a:t>+1000 when escaping w/ gold</a:t>
            </a:r>
          </a:p>
          <a:p>
            <a:pPr lvl="1"/>
            <a:r>
              <a:rPr lang="en-US" dirty="0"/>
              <a:t>-1000 for dying (falling into pit / eaten)</a:t>
            </a:r>
          </a:p>
          <a:p>
            <a:pPr lvl="1"/>
            <a:r>
              <a:rPr lang="en-US" dirty="0"/>
              <a:t>-1 for each action taken</a:t>
            </a:r>
          </a:p>
          <a:p>
            <a:pPr lvl="1"/>
            <a:r>
              <a:rPr lang="en-US" dirty="0"/>
              <a:t>-10 using your only arrow</a:t>
            </a:r>
          </a:p>
          <a:p>
            <a:r>
              <a:rPr lang="en-US" dirty="0"/>
              <a:t>Environment:</a:t>
            </a:r>
          </a:p>
          <a:p>
            <a:pPr lvl="1"/>
            <a:r>
              <a:rPr lang="en-US" dirty="0"/>
              <a:t>4x4 grid</a:t>
            </a:r>
          </a:p>
          <a:p>
            <a:pPr lvl="1"/>
            <a:r>
              <a:rPr lang="en-US" dirty="0"/>
              <a:t>Agent always starts in (1,1)</a:t>
            </a:r>
          </a:p>
          <a:p>
            <a:pPr lvl="1"/>
            <a:r>
              <a:rPr lang="en-US" dirty="0"/>
              <a:t>Gold + Wumpus chosen randomly (uniformly) from squares not (1,1)</a:t>
            </a:r>
          </a:p>
          <a:p>
            <a:pPr lvl="1"/>
            <a:r>
              <a:rPr lang="en-US" dirty="0"/>
              <a:t>Pit appears in each square with prob 0.2</a:t>
            </a:r>
          </a:p>
          <a:p>
            <a:r>
              <a:rPr lang="en-US" dirty="0"/>
              <a:t>Actions:</a:t>
            </a:r>
          </a:p>
          <a:p>
            <a:pPr lvl="1"/>
            <a:r>
              <a:rPr lang="en-US" dirty="0"/>
              <a:t>Go forward 1 square</a:t>
            </a:r>
          </a:p>
          <a:p>
            <a:pPr lvl="1"/>
            <a:r>
              <a:rPr lang="en-US" dirty="0"/>
              <a:t>Turn left/right by 90 degrees</a:t>
            </a:r>
          </a:p>
          <a:p>
            <a:r>
              <a:rPr lang="en-US" dirty="0"/>
              <a:t>Sensing:</a:t>
            </a:r>
          </a:p>
          <a:p>
            <a:pPr lvl="1"/>
            <a:r>
              <a:rPr lang="en-US" dirty="0"/>
              <a:t>Squares adjacent to Wumpus have stenches</a:t>
            </a:r>
          </a:p>
          <a:p>
            <a:pPr lvl="1"/>
            <a:r>
              <a:rPr lang="en-US" dirty="0"/>
              <a:t>Squared adjacent to pits have breezes</a:t>
            </a:r>
          </a:p>
          <a:p>
            <a:pPr lvl="1"/>
            <a:r>
              <a:rPr lang="en-US" dirty="0"/>
              <a:t>Square with gold in it is glittery</a:t>
            </a:r>
          </a:p>
          <a:p>
            <a:pPr lvl="1"/>
            <a:r>
              <a:rPr lang="en-US" dirty="0"/>
              <a:t>Bump when agent walks into a wall</a:t>
            </a:r>
          </a:p>
          <a:p>
            <a:pPr lvl="1"/>
            <a:r>
              <a:rPr lang="en-US" dirty="0"/>
              <a:t>Wumpus emits a scream when killed (heard anywhere)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2F6C13-6E5D-2018-ABA1-EA5BC4516237}"/>
              </a:ext>
            </a:extLst>
          </p:cNvPr>
          <p:cNvGrpSpPr/>
          <p:nvPr/>
        </p:nvGrpSpPr>
        <p:grpSpPr>
          <a:xfrm>
            <a:off x="6936377" y="0"/>
            <a:ext cx="4976253" cy="4705684"/>
            <a:chOff x="6979920" y="186451"/>
            <a:chExt cx="4976253" cy="47056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CEE5ED-38D1-C615-6CE6-AD9BFA1AA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3942" y="186451"/>
              <a:ext cx="4902231" cy="43363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2FC450-DFED-5E17-78C9-3DF4BFBDAAF4}"/>
                </a:ext>
              </a:extLst>
            </p:cNvPr>
            <p:cNvSpPr txBox="1"/>
            <p:nvPr/>
          </p:nvSpPr>
          <p:spPr>
            <a:xfrm>
              <a:off x="9753600" y="452280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DE7E90-EC6C-73A6-0554-B4755732AA32}"/>
                </a:ext>
              </a:extLst>
            </p:cNvPr>
            <p:cNvSpPr txBox="1"/>
            <p:nvPr/>
          </p:nvSpPr>
          <p:spPr>
            <a:xfrm>
              <a:off x="6979920" y="198529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118F88-BDAA-880E-7730-3EB1191AC8EA}"/>
              </a:ext>
            </a:extLst>
          </p:cNvPr>
          <p:cNvSpPr txBox="1"/>
          <p:nvPr/>
        </p:nvSpPr>
        <p:spPr>
          <a:xfrm>
            <a:off x="6936377" y="5373189"/>
            <a:ext cx="501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Percept(t) = [Stench, Breeze, Glitter, Bump, Scream]</a:t>
            </a:r>
          </a:p>
        </p:txBody>
      </p:sp>
    </p:spTree>
    <p:extLst>
      <p:ext uri="{BB962C8B-B14F-4D97-AF65-F5344CB8AC3E}">
        <p14:creationId xmlns:p14="http://schemas.microsoft.com/office/powerpoint/2010/main" val="318579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9D57-2A73-7728-33BF-AE037C8A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The Wumpus World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52048B-5BB7-38CA-71DB-92C9307466EE}"/>
              </a:ext>
            </a:extLst>
          </p:cNvPr>
          <p:cNvGrpSpPr/>
          <p:nvPr/>
        </p:nvGrpSpPr>
        <p:grpSpPr>
          <a:xfrm>
            <a:off x="9680027" y="-4207"/>
            <a:ext cx="1736909" cy="2303270"/>
            <a:chOff x="9680027" y="-4207"/>
            <a:chExt cx="1736909" cy="230327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B8CB59A-A966-BA15-6C9C-7789D80B397E}"/>
                </a:ext>
              </a:extLst>
            </p:cNvPr>
            <p:cNvGrpSpPr/>
            <p:nvPr/>
          </p:nvGrpSpPr>
          <p:grpSpPr>
            <a:xfrm>
              <a:off x="9680027" y="296091"/>
              <a:ext cx="1736909" cy="2002972"/>
              <a:chOff x="9680027" y="296091"/>
              <a:chExt cx="1736909" cy="2002972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62E7B18-E19A-61C4-0F0B-00A88F2A1773}"/>
                  </a:ext>
                </a:extLst>
              </p:cNvPr>
              <p:cNvSpPr/>
              <p:nvPr/>
            </p:nvSpPr>
            <p:spPr>
              <a:xfrm>
                <a:off x="9680027" y="296091"/>
                <a:ext cx="1736909" cy="200297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6908147-012D-A749-5767-2661133BF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62903" y="365125"/>
                <a:ext cx="1590897" cy="1857634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E1EFAD-5328-5BEA-E50E-3AAF2E9C73E5}"/>
                </a:ext>
              </a:extLst>
            </p:cNvPr>
            <p:cNvSpPr txBox="1"/>
            <p:nvPr/>
          </p:nvSpPr>
          <p:spPr>
            <a:xfrm>
              <a:off x="10089340" y="-4207"/>
              <a:ext cx="864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Legend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18AE51-BEC1-49B1-205B-FCCA90829185}"/>
              </a:ext>
            </a:extLst>
          </p:cNvPr>
          <p:cNvGrpSpPr/>
          <p:nvPr/>
        </p:nvGrpSpPr>
        <p:grpSpPr>
          <a:xfrm>
            <a:off x="1850904" y="2244351"/>
            <a:ext cx="3677163" cy="3696216"/>
            <a:chOff x="449971" y="1293942"/>
            <a:chExt cx="3677163" cy="36962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F6AE3D-F300-A076-2663-23C74FCD9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971" y="1293942"/>
              <a:ext cx="3677163" cy="369621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978254-26C7-7587-AD6D-3DB37640F879}"/>
                </a:ext>
              </a:extLst>
            </p:cNvPr>
            <p:cNvSpPr/>
            <p:nvPr/>
          </p:nvSpPr>
          <p:spPr>
            <a:xfrm>
              <a:off x="757646" y="3692434"/>
              <a:ext cx="426720" cy="2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B9B756-592B-582B-04B7-89D013F2D569}"/>
                </a:ext>
              </a:extLst>
            </p:cNvPr>
            <p:cNvSpPr/>
            <p:nvPr/>
          </p:nvSpPr>
          <p:spPr>
            <a:xfrm>
              <a:off x="1632857" y="4550228"/>
              <a:ext cx="426720" cy="2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0DBD8E-D81F-8990-FBB9-D95351567ACB}"/>
              </a:ext>
            </a:extLst>
          </p:cNvPr>
          <p:cNvSpPr txBox="1"/>
          <p:nvPr/>
        </p:nvSpPr>
        <p:spPr>
          <a:xfrm>
            <a:off x="7192840" y="2899034"/>
            <a:ext cx="514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Percept(0) = [None,    None,    None,    None,    None]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7F6F3-9086-3C6D-BE12-2A7F1AB67A13}"/>
              </a:ext>
            </a:extLst>
          </p:cNvPr>
          <p:cNvSpPr txBox="1"/>
          <p:nvPr/>
        </p:nvSpPr>
        <p:spPr>
          <a:xfrm>
            <a:off x="8397762" y="2566459"/>
            <a:ext cx="679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Stench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19F2A-2A39-0ABA-D896-1BDCFBFF3A19}"/>
              </a:ext>
            </a:extLst>
          </p:cNvPr>
          <p:cNvSpPr txBox="1"/>
          <p:nvPr/>
        </p:nvSpPr>
        <p:spPr>
          <a:xfrm>
            <a:off x="9185298" y="2566460"/>
            <a:ext cx="67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Breeze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D2443-248C-2F4F-A001-20EE06AD10EA}"/>
              </a:ext>
            </a:extLst>
          </p:cNvPr>
          <p:cNvSpPr txBox="1"/>
          <p:nvPr/>
        </p:nvSpPr>
        <p:spPr>
          <a:xfrm>
            <a:off x="9966197" y="2566460"/>
            <a:ext cx="651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Glitter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3577C-5FA7-3424-CE99-A79FD536EC39}"/>
              </a:ext>
            </a:extLst>
          </p:cNvPr>
          <p:cNvSpPr txBox="1"/>
          <p:nvPr/>
        </p:nvSpPr>
        <p:spPr>
          <a:xfrm>
            <a:off x="10744657" y="256686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Bump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FC36D-4226-7D6C-2E09-355999162B0F}"/>
              </a:ext>
            </a:extLst>
          </p:cNvPr>
          <p:cNvSpPr txBox="1"/>
          <p:nvPr/>
        </p:nvSpPr>
        <p:spPr>
          <a:xfrm>
            <a:off x="11551784" y="2566459"/>
            <a:ext cx="720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Scream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0EAED4-CDFB-20AB-56B9-56ECA73E2B90}"/>
              </a:ext>
            </a:extLst>
          </p:cNvPr>
          <p:cNvCxnSpPr/>
          <p:nvPr/>
        </p:nvCxnSpPr>
        <p:spPr>
          <a:xfrm>
            <a:off x="9131961" y="2566459"/>
            <a:ext cx="31837" cy="305927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68F82F-2AC2-9940-4570-67A3E9DC4933}"/>
              </a:ext>
            </a:extLst>
          </p:cNvPr>
          <p:cNvCxnSpPr/>
          <p:nvPr/>
        </p:nvCxnSpPr>
        <p:spPr>
          <a:xfrm>
            <a:off x="9969160" y="2566459"/>
            <a:ext cx="31837" cy="305927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34AFE7-221B-D90F-72E0-EAAFE9235247}"/>
              </a:ext>
            </a:extLst>
          </p:cNvPr>
          <p:cNvCxnSpPr/>
          <p:nvPr/>
        </p:nvCxnSpPr>
        <p:spPr>
          <a:xfrm>
            <a:off x="10730193" y="2566459"/>
            <a:ext cx="31837" cy="305927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F14279-0BA8-F031-E8F1-69B5614F6CA8}"/>
              </a:ext>
            </a:extLst>
          </p:cNvPr>
          <p:cNvCxnSpPr/>
          <p:nvPr/>
        </p:nvCxnSpPr>
        <p:spPr>
          <a:xfrm>
            <a:off x="11500854" y="2566459"/>
            <a:ext cx="31837" cy="305927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CA809FF-DAF3-1A98-3D92-D97617D7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68" y="2244351"/>
            <a:ext cx="3677163" cy="369621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417A403-43EE-7510-6134-A6AAE82D88E6}"/>
              </a:ext>
            </a:extLst>
          </p:cNvPr>
          <p:cNvGrpSpPr/>
          <p:nvPr/>
        </p:nvGrpSpPr>
        <p:grpSpPr>
          <a:xfrm>
            <a:off x="1870264" y="2282456"/>
            <a:ext cx="3658111" cy="3658111"/>
            <a:chOff x="4266944" y="4990158"/>
            <a:chExt cx="3658111" cy="365811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F4BA87A-1034-673D-AAE1-78DDD39BC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6944" y="4990158"/>
              <a:ext cx="3658111" cy="365811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87CBEB2-2487-B026-4BCE-EAB4B0503F17}"/>
                </a:ext>
              </a:extLst>
            </p:cNvPr>
            <p:cNvSpPr/>
            <p:nvPr/>
          </p:nvSpPr>
          <p:spPr>
            <a:xfrm>
              <a:off x="5524236" y="7032171"/>
              <a:ext cx="426720" cy="2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53D318-B4A4-D068-DDBA-75A5E4CDD6A6}"/>
                </a:ext>
              </a:extLst>
            </p:cNvPr>
            <p:cNvSpPr/>
            <p:nvPr/>
          </p:nvSpPr>
          <p:spPr>
            <a:xfrm>
              <a:off x="6486533" y="7898674"/>
              <a:ext cx="426720" cy="2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A045DBA-CB50-3CDF-9002-26F6774E66EA}"/>
              </a:ext>
            </a:extLst>
          </p:cNvPr>
          <p:cNvSpPr txBox="1"/>
          <p:nvPr/>
        </p:nvSpPr>
        <p:spPr>
          <a:xfrm>
            <a:off x="7174437" y="3227814"/>
            <a:ext cx="515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Percept(1) = [None,  Breeze,    None,    None,    None]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88E160D-8474-E2F3-53DA-54B5568F4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459" y="2263403"/>
            <a:ext cx="3658111" cy="365811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F19D0DA-B135-443E-D237-CD59006AC4E6}"/>
              </a:ext>
            </a:extLst>
          </p:cNvPr>
          <p:cNvSpPr txBox="1"/>
          <p:nvPr/>
        </p:nvSpPr>
        <p:spPr>
          <a:xfrm>
            <a:off x="7116793" y="3597146"/>
            <a:ext cx="521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Percept(3) = [Stench,   None,    None,    None,    None]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E1058C-6F4D-B8D8-A842-CEF1FB516006}"/>
              </a:ext>
            </a:extLst>
          </p:cNvPr>
          <p:cNvGrpSpPr/>
          <p:nvPr/>
        </p:nvGrpSpPr>
        <p:grpSpPr>
          <a:xfrm>
            <a:off x="1901584" y="2291982"/>
            <a:ext cx="3724795" cy="3648584"/>
            <a:chOff x="8198167" y="8753790"/>
            <a:chExt cx="3724795" cy="364858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785D50A-8E9F-45CD-D706-7905E337299D}"/>
                </a:ext>
              </a:extLst>
            </p:cNvPr>
            <p:cNvGrpSpPr/>
            <p:nvPr/>
          </p:nvGrpSpPr>
          <p:grpSpPr>
            <a:xfrm>
              <a:off x="8198167" y="8753790"/>
              <a:ext cx="3724795" cy="3648584"/>
              <a:chOff x="8198167" y="8753790"/>
              <a:chExt cx="3724795" cy="3648584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69FF1AA-79C1-7C9D-BAF9-837BF80EE662}"/>
                  </a:ext>
                </a:extLst>
              </p:cNvPr>
              <p:cNvGrpSpPr/>
              <p:nvPr/>
            </p:nvGrpSpPr>
            <p:grpSpPr>
              <a:xfrm>
                <a:off x="8198167" y="8753790"/>
                <a:ext cx="3724795" cy="3648584"/>
                <a:chOff x="8198167" y="8753790"/>
                <a:chExt cx="3724795" cy="3648584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E2380B2E-78F9-ED2B-94B1-097BCE411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98167" y="8753790"/>
                  <a:ext cx="3724795" cy="3648584"/>
                </a:xfrm>
                <a:prstGeom prst="rect">
                  <a:avLst/>
                </a:prstGeom>
              </p:spPr>
            </p:pic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EE84AE4-581B-466C-6C91-0C5BD3886A31}"/>
                    </a:ext>
                  </a:extLst>
                </p:cNvPr>
                <p:cNvSpPr/>
                <p:nvPr/>
              </p:nvSpPr>
              <p:spPr>
                <a:xfrm>
                  <a:off x="9410096" y="11070771"/>
                  <a:ext cx="426720" cy="2873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A67D499-45A3-CCD8-F4FE-FD70F94A6F77}"/>
                    </a:ext>
                  </a:extLst>
                </p:cNvPr>
                <p:cNvSpPr/>
                <p:nvPr/>
              </p:nvSpPr>
              <p:spPr>
                <a:xfrm>
                  <a:off x="8559559" y="9826171"/>
                  <a:ext cx="426720" cy="2873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D0A31A6-286E-B0E2-4C08-7F2E93ABA405}"/>
                  </a:ext>
                </a:extLst>
              </p:cNvPr>
              <p:cNvSpPr/>
              <p:nvPr/>
            </p:nvSpPr>
            <p:spPr>
              <a:xfrm>
                <a:off x="10358372" y="11642271"/>
                <a:ext cx="426720" cy="2873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4F15D5F-0FA5-8DCE-A364-13383213C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3860" y="10693384"/>
              <a:ext cx="257211" cy="22863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7FB596A-1476-1D2E-F112-74C3C4ED7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01605" y="11642271"/>
              <a:ext cx="257211" cy="228632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B8DA7411-B3D7-1053-2DE3-3E76EBE04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9219" y="2196719"/>
            <a:ext cx="3753374" cy="37247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A379ADB-2686-6308-DA66-488105AE1E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3406" y="2222759"/>
            <a:ext cx="369621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32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25AA-343E-E94B-6F56-0E56FB86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BADC-4F20-8218-350E-54571FE5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5"/>
          </a:xfrm>
        </p:spPr>
        <p:txBody>
          <a:bodyPr/>
          <a:lstStyle/>
          <a:p>
            <a:r>
              <a:rPr lang="en-US" dirty="0"/>
              <a:t>Knowledge is a collection of sentences</a:t>
            </a:r>
          </a:p>
          <a:p>
            <a:r>
              <a:rPr lang="en-US" dirty="0"/>
              <a:t>Each sentence must have </a:t>
            </a:r>
            <a:r>
              <a:rPr lang="en-US" dirty="0">
                <a:solidFill>
                  <a:srgbClr val="FF0000"/>
                </a:solidFill>
              </a:rPr>
              <a:t>syntax</a:t>
            </a:r>
          </a:p>
          <a:p>
            <a:pPr lvl="1"/>
            <a:r>
              <a:rPr lang="en-US" dirty="0"/>
              <a:t>Grammer</a:t>
            </a:r>
          </a:p>
          <a:p>
            <a:pPr lvl="1"/>
            <a:r>
              <a:rPr lang="en-US" dirty="0"/>
              <a:t>Is a sentence well formed?</a:t>
            </a:r>
          </a:p>
          <a:p>
            <a:r>
              <a:rPr lang="en-US" dirty="0"/>
              <a:t>Each sentence must have </a:t>
            </a:r>
            <a:r>
              <a:rPr lang="en-US" dirty="0">
                <a:solidFill>
                  <a:srgbClr val="FF0000"/>
                </a:solidFill>
              </a:rPr>
              <a:t>semantics</a:t>
            </a:r>
          </a:p>
          <a:p>
            <a:pPr lvl="1"/>
            <a:r>
              <a:rPr lang="en-US" dirty="0"/>
              <a:t>Apply a sentence to a world</a:t>
            </a:r>
          </a:p>
          <a:p>
            <a:pPr lvl="1"/>
            <a:r>
              <a:rPr lang="en-US" dirty="0"/>
              <a:t>Determine if that sentence is true (holds) or not given a world</a:t>
            </a:r>
          </a:p>
          <a:p>
            <a:pPr lvl="2"/>
            <a:r>
              <a:rPr lang="en-US" dirty="0"/>
              <a:t>Could be a hypothetical world!</a:t>
            </a:r>
          </a:p>
          <a:p>
            <a:pPr lvl="2"/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 in Logic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hypothetical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35FA51-7172-CAC5-C256-99EB96E5E2B3}"/>
                  </a:ext>
                </a:extLst>
              </p:cNvPr>
              <p:cNvSpPr txBox="1"/>
              <p:nvPr/>
            </p:nvSpPr>
            <p:spPr>
              <a:xfrm>
                <a:off x="7469052" y="484414"/>
                <a:ext cx="2936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Consider sentence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35FA51-7172-CAC5-C256-99EB96E5E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52" y="484414"/>
                <a:ext cx="2936958" cy="369332"/>
              </a:xfrm>
              <a:prstGeom prst="rect">
                <a:avLst/>
              </a:prstGeom>
              <a:blipFill>
                <a:blip r:embed="rId2"/>
                <a:stretch>
                  <a:fillRect l="-166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C68B5B-D9BE-0758-6A44-7C0CEB590BFA}"/>
              </a:ext>
            </a:extLst>
          </p:cNvPr>
          <p:cNvSpPr txBox="1"/>
          <p:nvPr/>
        </p:nvSpPr>
        <p:spPr>
          <a:xfrm>
            <a:off x="8556112" y="33218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 pros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A7D91-619D-2B25-CE75-75517C35A75C}"/>
              </a:ext>
            </a:extLst>
          </p:cNvPr>
          <p:cNvSpPr txBox="1"/>
          <p:nvPr/>
        </p:nvSpPr>
        <p:spPr>
          <a:xfrm>
            <a:off x="9719347" y="45523"/>
            <a:ext cx="12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 amateurs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BD7BD5-0664-63C6-53D8-18DDB191E9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937531" y="402550"/>
            <a:ext cx="390908" cy="198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F40877-9924-99DA-16EC-9CB6CEF797C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805851" y="414855"/>
            <a:ext cx="530524" cy="186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2EDDA4-E7DE-133C-F049-919F34309C0C}"/>
              </a:ext>
            </a:extLst>
          </p:cNvPr>
          <p:cNvSpPr txBox="1"/>
          <p:nvPr/>
        </p:nvSpPr>
        <p:spPr>
          <a:xfrm>
            <a:off x="7776801" y="902885"/>
            <a:ext cx="405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 is true when there are 4 people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AC551-51E4-19E2-EF1A-DE9A30B36BBB}"/>
              </a:ext>
            </a:extLst>
          </p:cNvPr>
          <p:cNvSpPr txBox="1"/>
          <p:nvPr/>
        </p:nvSpPr>
        <p:spPr>
          <a:xfrm>
            <a:off x="7778360" y="1161260"/>
            <a:ext cx="4116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All possible </a:t>
            </a:r>
            <a:r>
              <a:rPr lang="en-US" dirty="0"/>
              <a:t># pros &amp; # 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Sentence is only </a:t>
            </a:r>
            <a:r>
              <a:rPr lang="en-US" dirty="0">
                <a:solidFill>
                  <a:srgbClr val="FF0000"/>
                </a:solidFill>
              </a:rPr>
              <a:t>true for some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</a:t>
            </a:r>
            <a:r>
              <a:rPr lang="en-US" dirty="0">
                <a:solidFill>
                  <a:srgbClr val="FF0000"/>
                </a:solidFill>
              </a:rPr>
              <a:t>fixes truth </a:t>
            </a:r>
            <a:r>
              <a:rPr lang="en-US" dirty="0"/>
              <a:t>of this sentence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C6E35E-4A2E-5560-E9AD-D3B3A77EFC23}"/>
                  </a:ext>
                </a:extLst>
              </p:cNvPr>
              <p:cNvSpPr txBox="1"/>
              <p:nvPr/>
            </p:nvSpPr>
            <p:spPr>
              <a:xfrm>
                <a:off x="6836229" y="3065417"/>
                <a:ext cx="419275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sentence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true in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(set of) all models that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C6E35E-4A2E-5560-E9AD-D3B3A77EF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29" y="3065417"/>
                <a:ext cx="4192751" cy="923330"/>
              </a:xfrm>
              <a:prstGeom prst="rect">
                <a:avLst/>
              </a:prstGeom>
              <a:blipFill>
                <a:blip r:embed="rId3"/>
                <a:stretch>
                  <a:fillRect l="-1163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3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4620-1BA1-BD32-7060-04F100C3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49EC-E85C-B44F-571D-E52A92744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Now we have a notion of “truth”</a:t>
                </a:r>
              </a:p>
              <a:p>
                <a:endParaRPr lang="en-US" dirty="0"/>
              </a:p>
              <a:p>
                <a:r>
                  <a:rPr lang="en-US" dirty="0"/>
                  <a:t>Want to relate two sentences to each other</a:t>
                </a:r>
              </a:p>
              <a:p>
                <a:endParaRPr lang="en-US" dirty="0"/>
              </a:p>
              <a:p>
                <a:r>
                  <a:rPr lang="en-US" dirty="0"/>
                  <a:t>If sentence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logically follows from sentence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d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Every model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true,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also true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d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49EC-E85C-B44F-571D-E52A92744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3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DB58BA1-86E9-B6D2-5A5B-15B41C5C89D7}"/>
              </a:ext>
            </a:extLst>
          </p:cNvPr>
          <p:cNvGrpSpPr/>
          <p:nvPr/>
        </p:nvGrpSpPr>
        <p:grpSpPr>
          <a:xfrm>
            <a:off x="6897189" y="238262"/>
            <a:ext cx="4876800" cy="2574607"/>
            <a:chOff x="6897189" y="238262"/>
            <a:chExt cx="4876800" cy="25746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2449B60-A49D-537E-DC01-343645DDF702}"/>
                </a:ext>
              </a:extLst>
            </p:cNvPr>
            <p:cNvSpPr/>
            <p:nvPr/>
          </p:nvSpPr>
          <p:spPr>
            <a:xfrm>
              <a:off x="6897189" y="261257"/>
              <a:ext cx="4876800" cy="2551612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86E26D-925E-A729-CC53-0B01B63E6F4E}"/>
                </a:ext>
              </a:extLst>
            </p:cNvPr>
            <p:cNvSpPr txBox="1"/>
            <p:nvPr/>
          </p:nvSpPr>
          <p:spPr>
            <a:xfrm>
              <a:off x="8273143" y="238262"/>
              <a:ext cx="199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possible Models</a:t>
              </a: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A9E9FD-2EF9-3634-F4BC-BF038E1DEB35}"/>
              </a:ext>
            </a:extLst>
          </p:cNvPr>
          <p:cNvSpPr/>
          <p:nvPr/>
        </p:nvSpPr>
        <p:spPr>
          <a:xfrm>
            <a:off x="7193280" y="487613"/>
            <a:ext cx="2882537" cy="1915953"/>
          </a:xfrm>
          <a:custGeom>
            <a:avLst/>
            <a:gdLst>
              <a:gd name="connsiteX0" fmla="*/ 496389 w 2882537"/>
              <a:gd name="connsiteY0" fmla="*/ 487747 h 1915953"/>
              <a:gd name="connsiteX1" fmla="*/ 452846 w 2882537"/>
              <a:gd name="connsiteY1" fmla="*/ 452913 h 1915953"/>
              <a:gd name="connsiteX2" fmla="*/ 374469 w 2882537"/>
              <a:gd name="connsiteY2" fmla="*/ 444204 h 1915953"/>
              <a:gd name="connsiteX3" fmla="*/ 287383 w 2882537"/>
              <a:gd name="connsiteY3" fmla="*/ 539998 h 1915953"/>
              <a:gd name="connsiteX4" fmla="*/ 226423 w 2882537"/>
              <a:gd name="connsiteY4" fmla="*/ 766421 h 1915953"/>
              <a:gd name="connsiteX5" fmla="*/ 209006 w 2882537"/>
              <a:gd name="connsiteY5" fmla="*/ 914467 h 1915953"/>
              <a:gd name="connsiteX6" fmla="*/ 148046 w 2882537"/>
              <a:gd name="connsiteY6" fmla="*/ 1315061 h 1915953"/>
              <a:gd name="connsiteX7" fmla="*/ 139337 w 2882537"/>
              <a:gd name="connsiteY7" fmla="*/ 1367313 h 1915953"/>
              <a:gd name="connsiteX8" fmla="*/ 313509 w 2882537"/>
              <a:gd name="connsiteY8" fmla="*/ 1585027 h 1915953"/>
              <a:gd name="connsiteX9" fmla="*/ 487680 w 2882537"/>
              <a:gd name="connsiteY9" fmla="*/ 1602444 h 1915953"/>
              <a:gd name="connsiteX10" fmla="*/ 966651 w 2882537"/>
              <a:gd name="connsiteY10" fmla="*/ 1663404 h 1915953"/>
              <a:gd name="connsiteX11" fmla="*/ 1210491 w 2882537"/>
              <a:gd name="connsiteY11" fmla="*/ 1724364 h 1915953"/>
              <a:gd name="connsiteX12" fmla="*/ 1384663 w 2882537"/>
              <a:gd name="connsiteY12" fmla="*/ 1811450 h 1915953"/>
              <a:gd name="connsiteX13" fmla="*/ 1611086 w 2882537"/>
              <a:gd name="connsiteY13" fmla="*/ 1907244 h 1915953"/>
              <a:gd name="connsiteX14" fmla="*/ 1802674 w 2882537"/>
              <a:gd name="connsiteY14" fmla="*/ 1915953 h 1915953"/>
              <a:gd name="connsiteX15" fmla="*/ 2002971 w 2882537"/>
              <a:gd name="connsiteY15" fmla="*/ 1898536 h 1915953"/>
              <a:gd name="connsiteX16" fmla="*/ 2098766 w 2882537"/>
              <a:gd name="connsiteY16" fmla="*/ 1863701 h 1915953"/>
              <a:gd name="connsiteX17" fmla="*/ 2255520 w 2882537"/>
              <a:gd name="connsiteY17" fmla="*/ 1837576 h 1915953"/>
              <a:gd name="connsiteX18" fmla="*/ 2438400 w 2882537"/>
              <a:gd name="connsiteY18" fmla="*/ 1767907 h 1915953"/>
              <a:gd name="connsiteX19" fmla="*/ 2508069 w 2882537"/>
              <a:gd name="connsiteY19" fmla="*/ 1706947 h 1915953"/>
              <a:gd name="connsiteX20" fmla="*/ 2812869 w 2882537"/>
              <a:gd name="connsiteY20" fmla="*/ 1489233 h 1915953"/>
              <a:gd name="connsiteX21" fmla="*/ 2838994 w 2882537"/>
              <a:gd name="connsiteY21" fmla="*/ 1428273 h 1915953"/>
              <a:gd name="connsiteX22" fmla="*/ 2847703 w 2882537"/>
              <a:gd name="connsiteY22" fmla="*/ 1315061 h 1915953"/>
              <a:gd name="connsiteX23" fmla="*/ 2856411 w 2882537"/>
              <a:gd name="connsiteY23" fmla="*/ 1045096 h 1915953"/>
              <a:gd name="connsiteX24" fmla="*/ 2882537 w 2882537"/>
              <a:gd name="connsiteY24" fmla="*/ 931884 h 1915953"/>
              <a:gd name="connsiteX25" fmla="*/ 2838994 w 2882537"/>
              <a:gd name="connsiteY25" fmla="*/ 749004 h 1915953"/>
              <a:gd name="connsiteX26" fmla="*/ 2751909 w 2882537"/>
              <a:gd name="connsiteY26" fmla="*/ 679336 h 1915953"/>
              <a:gd name="connsiteX27" fmla="*/ 2455817 w 2882537"/>
              <a:gd name="connsiteY27" fmla="*/ 522581 h 1915953"/>
              <a:gd name="connsiteX28" fmla="*/ 2281646 w 2882537"/>
              <a:gd name="connsiteY28" fmla="*/ 461621 h 1915953"/>
              <a:gd name="connsiteX29" fmla="*/ 2203269 w 2882537"/>
              <a:gd name="connsiteY29" fmla="*/ 452913 h 1915953"/>
              <a:gd name="connsiteX30" fmla="*/ 2124891 w 2882537"/>
              <a:gd name="connsiteY30" fmla="*/ 435496 h 1915953"/>
              <a:gd name="connsiteX31" fmla="*/ 1872343 w 2882537"/>
              <a:gd name="connsiteY31" fmla="*/ 479038 h 1915953"/>
              <a:gd name="connsiteX32" fmla="*/ 1550126 w 2882537"/>
              <a:gd name="connsiteY32" fmla="*/ 452913 h 1915953"/>
              <a:gd name="connsiteX33" fmla="*/ 1471749 w 2882537"/>
              <a:gd name="connsiteY33" fmla="*/ 435496 h 1915953"/>
              <a:gd name="connsiteX34" fmla="*/ 1297577 w 2882537"/>
              <a:gd name="connsiteY34" fmla="*/ 409370 h 1915953"/>
              <a:gd name="connsiteX35" fmla="*/ 1114697 w 2882537"/>
              <a:gd name="connsiteY35" fmla="*/ 470330 h 1915953"/>
              <a:gd name="connsiteX36" fmla="*/ 1045029 w 2882537"/>
              <a:gd name="connsiteY36" fmla="*/ 513873 h 1915953"/>
              <a:gd name="connsiteX37" fmla="*/ 992777 w 2882537"/>
              <a:gd name="connsiteY37" fmla="*/ 531290 h 1915953"/>
              <a:gd name="connsiteX38" fmla="*/ 949234 w 2882537"/>
              <a:gd name="connsiteY38" fmla="*/ 513873 h 1915953"/>
              <a:gd name="connsiteX39" fmla="*/ 870857 w 2882537"/>
              <a:gd name="connsiteY39" fmla="*/ 383244 h 1915953"/>
              <a:gd name="connsiteX40" fmla="*/ 844731 w 2882537"/>
              <a:gd name="connsiteY40" fmla="*/ 304867 h 1915953"/>
              <a:gd name="connsiteX41" fmla="*/ 818606 w 2882537"/>
              <a:gd name="connsiteY41" fmla="*/ 200364 h 1915953"/>
              <a:gd name="connsiteX42" fmla="*/ 740229 w 2882537"/>
              <a:gd name="connsiteY42" fmla="*/ 113278 h 1915953"/>
              <a:gd name="connsiteX43" fmla="*/ 635726 w 2882537"/>
              <a:gd name="connsiteY43" fmla="*/ 69736 h 1915953"/>
              <a:gd name="connsiteX44" fmla="*/ 426720 w 2882537"/>
              <a:gd name="connsiteY44" fmla="*/ 26193 h 1915953"/>
              <a:gd name="connsiteX45" fmla="*/ 357051 w 2882537"/>
              <a:gd name="connsiteY45" fmla="*/ 8776 h 1915953"/>
              <a:gd name="connsiteX46" fmla="*/ 313509 w 2882537"/>
              <a:gd name="connsiteY46" fmla="*/ 67 h 1915953"/>
              <a:gd name="connsiteX47" fmla="*/ 26126 w 2882537"/>
              <a:gd name="connsiteY47" fmla="*/ 26193 h 1915953"/>
              <a:gd name="connsiteX48" fmla="*/ 0 w 2882537"/>
              <a:gd name="connsiteY48" fmla="*/ 61027 h 1915953"/>
              <a:gd name="connsiteX49" fmla="*/ 60960 w 2882537"/>
              <a:gd name="connsiteY49" fmla="*/ 182947 h 1915953"/>
              <a:gd name="connsiteX50" fmla="*/ 209006 w 2882537"/>
              <a:gd name="connsiteY50" fmla="*/ 252616 h 1915953"/>
              <a:gd name="connsiteX51" fmla="*/ 296091 w 2882537"/>
              <a:gd name="connsiteY51" fmla="*/ 278741 h 1915953"/>
              <a:gd name="connsiteX52" fmla="*/ 365760 w 2882537"/>
              <a:gd name="connsiteY52" fmla="*/ 304867 h 1915953"/>
              <a:gd name="connsiteX53" fmla="*/ 383177 w 2882537"/>
              <a:gd name="connsiteY53" fmla="*/ 330993 h 1915953"/>
              <a:gd name="connsiteX54" fmla="*/ 418011 w 2882537"/>
              <a:gd name="connsiteY54" fmla="*/ 348410 h 1915953"/>
              <a:gd name="connsiteX55" fmla="*/ 426720 w 2882537"/>
              <a:gd name="connsiteY55" fmla="*/ 391953 h 1915953"/>
              <a:gd name="connsiteX56" fmla="*/ 444137 w 2882537"/>
              <a:gd name="connsiteY56" fmla="*/ 418078 h 1915953"/>
              <a:gd name="connsiteX57" fmla="*/ 496389 w 2882537"/>
              <a:gd name="connsiteY57" fmla="*/ 487747 h 191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882537" h="1915953">
                <a:moveTo>
                  <a:pt x="496389" y="487747"/>
                </a:moveTo>
                <a:cubicBezTo>
                  <a:pt x="497840" y="493553"/>
                  <a:pt x="470350" y="459165"/>
                  <a:pt x="452846" y="452913"/>
                </a:cubicBezTo>
                <a:cubicBezTo>
                  <a:pt x="428091" y="444072"/>
                  <a:pt x="399744" y="436983"/>
                  <a:pt x="374469" y="444204"/>
                </a:cubicBezTo>
                <a:cubicBezTo>
                  <a:pt x="361438" y="447927"/>
                  <a:pt x="292658" y="533668"/>
                  <a:pt x="287383" y="539998"/>
                </a:cubicBezTo>
                <a:cubicBezTo>
                  <a:pt x="257098" y="630852"/>
                  <a:pt x="245708" y="657138"/>
                  <a:pt x="226423" y="766421"/>
                </a:cubicBezTo>
                <a:cubicBezTo>
                  <a:pt x="217788" y="815354"/>
                  <a:pt x="213425" y="864975"/>
                  <a:pt x="209006" y="914467"/>
                </a:cubicBezTo>
                <a:cubicBezTo>
                  <a:pt x="175767" y="1286742"/>
                  <a:pt x="240310" y="1153597"/>
                  <a:pt x="148046" y="1315061"/>
                </a:cubicBezTo>
                <a:cubicBezTo>
                  <a:pt x="145143" y="1332478"/>
                  <a:pt x="136268" y="1349924"/>
                  <a:pt x="139337" y="1367313"/>
                </a:cubicBezTo>
                <a:cubicBezTo>
                  <a:pt x="156542" y="1464809"/>
                  <a:pt x="218932" y="1542993"/>
                  <a:pt x="313509" y="1585027"/>
                </a:cubicBezTo>
                <a:cubicBezTo>
                  <a:pt x="366827" y="1608724"/>
                  <a:pt x="429749" y="1595492"/>
                  <a:pt x="487680" y="1602444"/>
                </a:cubicBezTo>
                <a:cubicBezTo>
                  <a:pt x="647478" y="1621620"/>
                  <a:pt x="807948" y="1636635"/>
                  <a:pt x="966651" y="1663404"/>
                </a:cubicBezTo>
                <a:cubicBezTo>
                  <a:pt x="1049266" y="1677339"/>
                  <a:pt x="1129211" y="1704044"/>
                  <a:pt x="1210491" y="1724364"/>
                </a:cubicBezTo>
                <a:cubicBezTo>
                  <a:pt x="1399245" y="1837617"/>
                  <a:pt x="1197010" y="1722562"/>
                  <a:pt x="1384663" y="1811450"/>
                </a:cubicBezTo>
                <a:cubicBezTo>
                  <a:pt x="1483993" y="1858501"/>
                  <a:pt x="1478270" y="1883405"/>
                  <a:pt x="1611086" y="1907244"/>
                </a:cubicBezTo>
                <a:cubicBezTo>
                  <a:pt x="1674009" y="1918538"/>
                  <a:pt x="1738811" y="1913050"/>
                  <a:pt x="1802674" y="1915953"/>
                </a:cubicBezTo>
                <a:cubicBezTo>
                  <a:pt x="1869440" y="1910147"/>
                  <a:pt x="1936973" y="1910183"/>
                  <a:pt x="2002971" y="1898536"/>
                </a:cubicBezTo>
                <a:cubicBezTo>
                  <a:pt x="2036431" y="1892631"/>
                  <a:pt x="2065737" y="1871673"/>
                  <a:pt x="2098766" y="1863701"/>
                </a:cubicBezTo>
                <a:cubicBezTo>
                  <a:pt x="2150259" y="1851272"/>
                  <a:pt x="2203269" y="1846284"/>
                  <a:pt x="2255520" y="1837576"/>
                </a:cubicBezTo>
                <a:cubicBezTo>
                  <a:pt x="2316480" y="1814353"/>
                  <a:pt x="2380458" y="1797877"/>
                  <a:pt x="2438400" y="1767907"/>
                </a:cubicBezTo>
                <a:cubicBezTo>
                  <a:pt x="2465809" y="1753730"/>
                  <a:pt x="2482394" y="1724064"/>
                  <a:pt x="2508069" y="1706947"/>
                </a:cubicBezTo>
                <a:cubicBezTo>
                  <a:pt x="2813540" y="1503300"/>
                  <a:pt x="2596916" y="1688574"/>
                  <a:pt x="2812869" y="1489233"/>
                </a:cubicBezTo>
                <a:cubicBezTo>
                  <a:pt x="2821577" y="1468913"/>
                  <a:pt x="2834658" y="1449951"/>
                  <a:pt x="2838994" y="1428273"/>
                </a:cubicBezTo>
                <a:cubicBezTo>
                  <a:pt x="2846417" y="1391159"/>
                  <a:pt x="2845984" y="1352871"/>
                  <a:pt x="2847703" y="1315061"/>
                </a:cubicBezTo>
                <a:cubicBezTo>
                  <a:pt x="2851791" y="1225119"/>
                  <a:pt x="2848260" y="1134761"/>
                  <a:pt x="2856411" y="1045096"/>
                </a:cubicBezTo>
                <a:cubicBezTo>
                  <a:pt x="2859917" y="1006526"/>
                  <a:pt x="2873828" y="969621"/>
                  <a:pt x="2882537" y="931884"/>
                </a:cubicBezTo>
                <a:cubicBezTo>
                  <a:pt x="2868023" y="870924"/>
                  <a:pt x="2867783" y="804663"/>
                  <a:pt x="2838994" y="749004"/>
                </a:cubicBezTo>
                <a:cubicBezTo>
                  <a:pt x="2821915" y="715985"/>
                  <a:pt x="2783004" y="699709"/>
                  <a:pt x="2751909" y="679336"/>
                </a:cubicBezTo>
                <a:cubicBezTo>
                  <a:pt x="2671984" y="626971"/>
                  <a:pt x="2548352" y="559595"/>
                  <a:pt x="2455817" y="522581"/>
                </a:cubicBezTo>
                <a:cubicBezTo>
                  <a:pt x="2398706" y="499737"/>
                  <a:pt x="2342780" y="468413"/>
                  <a:pt x="2281646" y="461621"/>
                </a:cubicBezTo>
                <a:lnTo>
                  <a:pt x="2203269" y="452913"/>
                </a:lnTo>
                <a:cubicBezTo>
                  <a:pt x="2177143" y="447107"/>
                  <a:pt x="2151637" y="434541"/>
                  <a:pt x="2124891" y="435496"/>
                </a:cubicBezTo>
                <a:cubicBezTo>
                  <a:pt x="2074989" y="437278"/>
                  <a:pt x="1937412" y="466024"/>
                  <a:pt x="1872343" y="479038"/>
                </a:cubicBezTo>
                <a:cubicBezTo>
                  <a:pt x="1764937" y="470330"/>
                  <a:pt x="1657253" y="464557"/>
                  <a:pt x="1550126" y="452913"/>
                </a:cubicBezTo>
                <a:cubicBezTo>
                  <a:pt x="1523520" y="450021"/>
                  <a:pt x="1497992" y="440745"/>
                  <a:pt x="1471749" y="435496"/>
                </a:cubicBezTo>
                <a:cubicBezTo>
                  <a:pt x="1374967" y="416139"/>
                  <a:pt x="1388063" y="419423"/>
                  <a:pt x="1297577" y="409370"/>
                </a:cubicBezTo>
                <a:cubicBezTo>
                  <a:pt x="1190335" y="421285"/>
                  <a:pt x="1228128" y="407943"/>
                  <a:pt x="1114697" y="470330"/>
                </a:cubicBezTo>
                <a:cubicBezTo>
                  <a:pt x="1090702" y="483528"/>
                  <a:pt x="1069523" y="501626"/>
                  <a:pt x="1045029" y="513873"/>
                </a:cubicBezTo>
                <a:cubicBezTo>
                  <a:pt x="1028608" y="522084"/>
                  <a:pt x="992777" y="531290"/>
                  <a:pt x="992777" y="531290"/>
                </a:cubicBezTo>
                <a:cubicBezTo>
                  <a:pt x="978263" y="525484"/>
                  <a:pt x="961441" y="523638"/>
                  <a:pt x="949234" y="513873"/>
                </a:cubicBezTo>
                <a:cubicBezTo>
                  <a:pt x="907691" y="480638"/>
                  <a:pt x="889297" y="430662"/>
                  <a:pt x="870857" y="383244"/>
                </a:cubicBezTo>
                <a:cubicBezTo>
                  <a:pt x="860876" y="357578"/>
                  <a:pt x="852296" y="331346"/>
                  <a:pt x="844731" y="304867"/>
                </a:cubicBezTo>
                <a:cubicBezTo>
                  <a:pt x="834867" y="270342"/>
                  <a:pt x="831213" y="233984"/>
                  <a:pt x="818606" y="200364"/>
                </a:cubicBezTo>
                <a:cubicBezTo>
                  <a:pt x="811204" y="180625"/>
                  <a:pt x="745886" y="116735"/>
                  <a:pt x="740229" y="113278"/>
                </a:cubicBezTo>
                <a:cubicBezTo>
                  <a:pt x="708029" y="93600"/>
                  <a:pt x="671527" y="81669"/>
                  <a:pt x="635726" y="69736"/>
                </a:cubicBezTo>
                <a:cubicBezTo>
                  <a:pt x="526501" y="33328"/>
                  <a:pt x="522586" y="36844"/>
                  <a:pt x="426720" y="26193"/>
                </a:cubicBezTo>
                <a:lnTo>
                  <a:pt x="357051" y="8776"/>
                </a:lnTo>
                <a:cubicBezTo>
                  <a:pt x="342629" y="5448"/>
                  <a:pt x="328290" y="-711"/>
                  <a:pt x="313509" y="67"/>
                </a:cubicBezTo>
                <a:cubicBezTo>
                  <a:pt x="217453" y="5123"/>
                  <a:pt x="121920" y="17484"/>
                  <a:pt x="26126" y="26193"/>
                </a:cubicBezTo>
                <a:cubicBezTo>
                  <a:pt x="17417" y="37804"/>
                  <a:pt x="0" y="46513"/>
                  <a:pt x="0" y="61027"/>
                </a:cubicBezTo>
                <a:cubicBezTo>
                  <a:pt x="0" y="139208"/>
                  <a:pt x="12780" y="150827"/>
                  <a:pt x="60960" y="182947"/>
                </a:cubicBezTo>
                <a:cubicBezTo>
                  <a:pt x="105917" y="212919"/>
                  <a:pt x="157870" y="237275"/>
                  <a:pt x="209006" y="252616"/>
                </a:cubicBezTo>
                <a:cubicBezTo>
                  <a:pt x="238034" y="261324"/>
                  <a:pt x="267340" y="269157"/>
                  <a:pt x="296091" y="278741"/>
                </a:cubicBezTo>
                <a:cubicBezTo>
                  <a:pt x="319620" y="286584"/>
                  <a:pt x="342537" y="296158"/>
                  <a:pt x="365760" y="304867"/>
                </a:cubicBezTo>
                <a:cubicBezTo>
                  <a:pt x="371566" y="313576"/>
                  <a:pt x="375136" y="324292"/>
                  <a:pt x="383177" y="330993"/>
                </a:cubicBezTo>
                <a:cubicBezTo>
                  <a:pt x="393150" y="339304"/>
                  <a:pt x="410465" y="337846"/>
                  <a:pt x="418011" y="348410"/>
                </a:cubicBezTo>
                <a:cubicBezTo>
                  <a:pt x="426614" y="360455"/>
                  <a:pt x="421523" y="378094"/>
                  <a:pt x="426720" y="391953"/>
                </a:cubicBezTo>
                <a:cubicBezTo>
                  <a:pt x="430395" y="401753"/>
                  <a:pt x="438590" y="409203"/>
                  <a:pt x="444137" y="418078"/>
                </a:cubicBezTo>
                <a:cubicBezTo>
                  <a:pt x="473517" y="465086"/>
                  <a:pt x="494938" y="481941"/>
                  <a:pt x="496389" y="487747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B9CE1F-F605-1FFA-8261-2D1397ACECD2}"/>
                  </a:ext>
                </a:extLst>
              </p:cNvPr>
              <p:cNvSpPr txBox="1"/>
              <p:nvPr/>
            </p:nvSpPr>
            <p:spPr>
              <a:xfrm>
                <a:off x="7772399" y="1076257"/>
                <a:ext cx="8621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B9CE1F-F605-1FFA-8261-2D1397ACE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99" y="1076257"/>
                <a:ext cx="86214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08B76F-3A87-BEB8-AF8E-BA8CFE24427D}"/>
              </a:ext>
            </a:extLst>
          </p:cNvPr>
          <p:cNvSpPr/>
          <p:nvPr/>
        </p:nvSpPr>
        <p:spPr>
          <a:xfrm>
            <a:off x="8023864" y="1309595"/>
            <a:ext cx="1612169" cy="897124"/>
          </a:xfrm>
          <a:custGeom>
            <a:avLst/>
            <a:gdLst>
              <a:gd name="connsiteX0" fmla="*/ 888996 w 1612169"/>
              <a:gd name="connsiteY0" fmla="*/ 141 h 897124"/>
              <a:gd name="connsiteX1" fmla="*/ 845453 w 1612169"/>
              <a:gd name="connsiteY1" fmla="*/ 17559 h 897124"/>
              <a:gd name="connsiteX2" fmla="*/ 767076 w 1612169"/>
              <a:gd name="connsiteY2" fmla="*/ 43684 h 897124"/>
              <a:gd name="connsiteX3" fmla="*/ 732242 w 1612169"/>
              <a:gd name="connsiteY3" fmla="*/ 69810 h 897124"/>
              <a:gd name="connsiteX4" fmla="*/ 714825 w 1612169"/>
              <a:gd name="connsiteY4" fmla="*/ 122061 h 897124"/>
              <a:gd name="connsiteX5" fmla="*/ 697408 w 1612169"/>
              <a:gd name="connsiteY5" fmla="*/ 226564 h 897124"/>
              <a:gd name="connsiteX6" fmla="*/ 627739 w 1612169"/>
              <a:gd name="connsiteY6" fmla="*/ 304941 h 897124"/>
              <a:gd name="connsiteX7" fmla="*/ 575488 w 1612169"/>
              <a:gd name="connsiteY7" fmla="*/ 339776 h 897124"/>
              <a:gd name="connsiteX8" fmla="*/ 514528 w 1612169"/>
              <a:gd name="connsiteY8" fmla="*/ 348484 h 897124"/>
              <a:gd name="connsiteX9" fmla="*/ 140059 w 1612169"/>
              <a:gd name="connsiteY9" fmla="*/ 331067 h 897124"/>
              <a:gd name="connsiteX10" fmla="*/ 44265 w 1612169"/>
              <a:gd name="connsiteY10" fmla="*/ 331067 h 897124"/>
              <a:gd name="connsiteX11" fmla="*/ 9430 w 1612169"/>
              <a:gd name="connsiteY11" fmla="*/ 383319 h 897124"/>
              <a:gd name="connsiteX12" fmla="*/ 722 w 1612169"/>
              <a:gd name="connsiteY12" fmla="*/ 444279 h 897124"/>
              <a:gd name="connsiteX13" fmla="*/ 26848 w 1612169"/>
              <a:gd name="connsiteY13" fmla="*/ 531364 h 897124"/>
              <a:gd name="connsiteX14" fmla="*/ 52973 w 1612169"/>
              <a:gd name="connsiteY14" fmla="*/ 566199 h 897124"/>
              <a:gd name="connsiteX15" fmla="*/ 148768 w 1612169"/>
              <a:gd name="connsiteY15" fmla="*/ 627159 h 897124"/>
              <a:gd name="connsiteX16" fmla="*/ 218436 w 1612169"/>
              <a:gd name="connsiteY16" fmla="*/ 670701 h 897124"/>
              <a:gd name="connsiteX17" fmla="*/ 279396 w 1612169"/>
              <a:gd name="connsiteY17" fmla="*/ 696827 h 897124"/>
              <a:gd name="connsiteX18" fmla="*/ 401316 w 1612169"/>
              <a:gd name="connsiteY18" fmla="*/ 705536 h 897124"/>
              <a:gd name="connsiteX19" fmla="*/ 549362 w 1612169"/>
              <a:gd name="connsiteY19" fmla="*/ 749079 h 897124"/>
              <a:gd name="connsiteX20" fmla="*/ 575488 w 1612169"/>
              <a:gd name="connsiteY20" fmla="*/ 766496 h 897124"/>
              <a:gd name="connsiteX21" fmla="*/ 610322 w 1612169"/>
              <a:gd name="connsiteY21" fmla="*/ 783913 h 897124"/>
              <a:gd name="connsiteX22" fmla="*/ 732242 w 1612169"/>
              <a:gd name="connsiteY22" fmla="*/ 879707 h 897124"/>
              <a:gd name="connsiteX23" fmla="*/ 828036 w 1612169"/>
              <a:gd name="connsiteY23" fmla="*/ 897124 h 897124"/>
              <a:gd name="connsiteX24" fmla="*/ 958665 w 1612169"/>
              <a:gd name="connsiteY24" fmla="*/ 879707 h 897124"/>
              <a:gd name="connsiteX25" fmla="*/ 1019625 w 1612169"/>
              <a:gd name="connsiteY25" fmla="*/ 862290 h 897124"/>
              <a:gd name="connsiteX26" fmla="*/ 1298299 w 1612169"/>
              <a:gd name="connsiteY26" fmla="*/ 827456 h 897124"/>
              <a:gd name="connsiteX27" fmla="*/ 1341842 w 1612169"/>
              <a:gd name="connsiteY27" fmla="*/ 635867 h 897124"/>
              <a:gd name="connsiteX28" fmla="*/ 1350550 w 1612169"/>
              <a:gd name="connsiteY28" fmla="*/ 609741 h 897124"/>
              <a:gd name="connsiteX29" fmla="*/ 1385385 w 1612169"/>
              <a:gd name="connsiteY29" fmla="*/ 601033 h 897124"/>
              <a:gd name="connsiteX30" fmla="*/ 1446345 w 1612169"/>
              <a:gd name="connsiteY30" fmla="*/ 592324 h 897124"/>
              <a:gd name="connsiteX31" fmla="*/ 1481179 w 1612169"/>
              <a:gd name="connsiteY31" fmla="*/ 557490 h 897124"/>
              <a:gd name="connsiteX32" fmla="*/ 1489888 w 1612169"/>
              <a:gd name="connsiteY32" fmla="*/ 522656 h 897124"/>
              <a:gd name="connsiteX33" fmla="*/ 1498596 w 1612169"/>
              <a:gd name="connsiteY33" fmla="*/ 426861 h 897124"/>
              <a:gd name="connsiteX34" fmla="*/ 1516013 w 1612169"/>
              <a:gd name="connsiteY34" fmla="*/ 313650 h 897124"/>
              <a:gd name="connsiteX35" fmla="*/ 1603099 w 1612169"/>
              <a:gd name="connsiteY35" fmla="*/ 270107 h 897124"/>
              <a:gd name="connsiteX36" fmla="*/ 1611808 w 1612169"/>
              <a:gd name="connsiteY36" fmla="*/ 235273 h 897124"/>
              <a:gd name="connsiteX37" fmla="*/ 1516013 w 1612169"/>
              <a:gd name="connsiteY37" fmla="*/ 95936 h 897124"/>
              <a:gd name="connsiteX38" fmla="*/ 1420219 w 1612169"/>
              <a:gd name="connsiteY38" fmla="*/ 43684 h 897124"/>
              <a:gd name="connsiteX39" fmla="*/ 1185088 w 1612169"/>
              <a:gd name="connsiteY39" fmla="*/ 141 h 897124"/>
              <a:gd name="connsiteX40" fmla="*/ 1063168 w 1612169"/>
              <a:gd name="connsiteY40" fmla="*/ 8850 h 897124"/>
              <a:gd name="connsiteX41" fmla="*/ 888996 w 1612169"/>
              <a:gd name="connsiteY41" fmla="*/ 141 h 89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12169" h="897124">
                <a:moveTo>
                  <a:pt x="888996" y="141"/>
                </a:moveTo>
                <a:cubicBezTo>
                  <a:pt x="852710" y="1592"/>
                  <a:pt x="860175" y="12301"/>
                  <a:pt x="845453" y="17559"/>
                </a:cubicBezTo>
                <a:cubicBezTo>
                  <a:pt x="819519" y="26821"/>
                  <a:pt x="792080" y="32144"/>
                  <a:pt x="767076" y="43684"/>
                </a:cubicBezTo>
                <a:cubicBezTo>
                  <a:pt x="753898" y="49766"/>
                  <a:pt x="743853" y="61101"/>
                  <a:pt x="732242" y="69810"/>
                </a:cubicBezTo>
                <a:cubicBezTo>
                  <a:pt x="726436" y="87227"/>
                  <a:pt x="718808" y="104139"/>
                  <a:pt x="714825" y="122061"/>
                </a:cubicBezTo>
                <a:cubicBezTo>
                  <a:pt x="707164" y="156535"/>
                  <a:pt x="707373" y="192684"/>
                  <a:pt x="697408" y="226564"/>
                </a:cubicBezTo>
                <a:cubicBezTo>
                  <a:pt x="686271" y="264431"/>
                  <a:pt x="657539" y="283268"/>
                  <a:pt x="627739" y="304941"/>
                </a:cubicBezTo>
                <a:cubicBezTo>
                  <a:pt x="610810" y="317253"/>
                  <a:pt x="595026" y="332262"/>
                  <a:pt x="575488" y="339776"/>
                </a:cubicBezTo>
                <a:cubicBezTo>
                  <a:pt x="556330" y="347145"/>
                  <a:pt x="534848" y="345581"/>
                  <a:pt x="514528" y="348484"/>
                </a:cubicBezTo>
                <a:lnTo>
                  <a:pt x="140059" y="331067"/>
                </a:lnTo>
                <a:cubicBezTo>
                  <a:pt x="47791" y="325531"/>
                  <a:pt x="110359" y="314544"/>
                  <a:pt x="44265" y="331067"/>
                </a:cubicBezTo>
                <a:cubicBezTo>
                  <a:pt x="32653" y="348484"/>
                  <a:pt x="16945" y="363781"/>
                  <a:pt x="9430" y="383319"/>
                </a:cubicBezTo>
                <a:cubicBezTo>
                  <a:pt x="2062" y="402477"/>
                  <a:pt x="-1676" y="423893"/>
                  <a:pt x="722" y="444279"/>
                </a:cubicBezTo>
                <a:cubicBezTo>
                  <a:pt x="4263" y="474378"/>
                  <a:pt x="14910" y="503508"/>
                  <a:pt x="26848" y="531364"/>
                </a:cubicBezTo>
                <a:cubicBezTo>
                  <a:pt x="32565" y="544705"/>
                  <a:pt x="42710" y="555936"/>
                  <a:pt x="52973" y="566199"/>
                </a:cubicBezTo>
                <a:cubicBezTo>
                  <a:pt x="76310" y="589536"/>
                  <a:pt x="123936" y="612260"/>
                  <a:pt x="148768" y="627159"/>
                </a:cubicBezTo>
                <a:cubicBezTo>
                  <a:pt x="183314" y="647887"/>
                  <a:pt x="175075" y="649021"/>
                  <a:pt x="218436" y="670701"/>
                </a:cubicBezTo>
                <a:cubicBezTo>
                  <a:pt x="238210" y="680588"/>
                  <a:pt x="257679" y="692690"/>
                  <a:pt x="279396" y="696827"/>
                </a:cubicBezTo>
                <a:cubicBezTo>
                  <a:pt x="319420" y="704451"/>
                  <a:pt x="360676" y="702633"/>
                  <a:pt x="401316" y="705536"/>
                </a:cubicBezTo>
                <a:cubicBezTo>
                  <a:pt x="454112" y="718734"/>
                  <a:pt x="491819" y="727500"/>
                  <a:pt x="549362" y="749079"/>
                </a:cubicBezTo>
                <a:cubicBezTo>
                  <a:pt x="559162" y="752754"/>
                  <a:pt x="566401" y="761303"/>
                  <a:pt x="575488" y="766496"/>
                </a:cubicBezTo>
                <a:cubicBezTo>
                  <a:pt x="586759" y="772937"/>
                  <a:pt x="598711" y="778107"/>
                  <a:pt x="610322" y="783913"/>
                </a:cubicBezTo>
                <a:cubicBezTo>
                  <a:pt x="652046" y="836069"/>
                  <a:pt x="655184" y="850352"/>
                  <a:pt x="732242" y="879707"/>
                </a:cubicBezTo>
                <a:cubicBezTo>
                  <a:pt x="762571" y="891261"/>
                  <a:pt x="796105" y="891318"/>
                  <a:pt x="828036" y="897124"/>
                </a:cubicBezTo>
                <a:cubicBezTo>
                  <a:pt x="871579" y="891318"/>
                  <a:pt x="915445" y="887565"/>
                  <a:pt x="958665" y="879707"/>
                </a:cubicBezTo>
                <a:cubicBezTo>
                  <a:pt x="979457" y="875927"/>
                  <a:pt x="998833" y="866070"/>
                  <a:pt x="1019625" y="862290"/>
                </a:cubicBezTo>
                <a:cubicBezTo>
                  <a:pt x="1063598" y="854295"/>
                  <a:pt x="1260358" y="831920"/>
                  <a:pt x="1298299" y="827456"/>
                </a:cubicBezTo>
                <a:cubicBezTo>
                  <a:pt x="1383412" y="799084"/>
                  <a:pt x="1317592" y="829873"/>
                  <a:pt x="1341842" y="635867"/>
                </a:cubicBezTo>
                <a:cubicBezTo>
                  <a:pt x="1342981" y="626758"/>
                  <a:pt x="1343382" y="615475"/>
                  <a:pt x="1350550" y="609741"/>
                </a:cubicBezTo>
                <a:cubicBezTo>
                  <a:pt x="1359896" y="602264"/>
                  <a:pt x="1373609" y="603174"/>
                  <a:pt x="1385385" y="601033"/>
                </a:cubicBezTo>
                <a:cubicBezTo>
                  <a:pt x="1405580" y="597361"/>
                  <a:pt x="1426025" y="595227"/>
                  <a:pt x="1446345" y="592324"/>
                </a:cubicBezTo>
                <a:cubicBezTo>
                  <a:pt x="1457956" y="580713"/>
                  <a:pt x="1472476" y="571415"/>
                  <a:pt x="1481179" y="557490"/>
                </a:cubicBezTo>
                <a:cubicBezTo>
                  <a:pt x="1487522" y="547341"/>
                  <a:pt x="1488306" y="534520"/>
                  <a:pt x="1489888" y="522656"/>
                </a:cubicBezTo>
                <a:cubicBezTo>
                  <a:pt x="1494126" y="490874"/>
                  <a:pt x="1494619" y="458677"/>
                  <a:pt x="1498596" y="426861"/>
                </a:cubicBezTo>
                <a:cubicBezTo>
                  <a:pt x="1503332" y="388975"/>
                  <a:pt x="1494834" y="345418"/>
                  <a:pt x="1516013" y="313650"/>
                </a:cubicBezTo>
                <a:cubicBezTo>
                  <a:pt x="1534016" y="286646"/>
                  <a:pt x="1603099" y="270107"/>
                  <a:pt x="1603099" y="270107"/>
                </a:cubicBezTo>
                <a:cubicBezTo>
                  <a:pt x="1606002" y="258496"/>
                  <a:pt x="1613949" y="247049"/>
                  <a:pt x="1611808" y="235273"/>
                </a:cubicBezTo>
                <a:cubicBezTo>
                  <a:pt x="1601841" y="180454"/>
                  <a:pt x="1553048" y="130326"/>
                  <a:pt x="1516013" y="95936"/>
                </a:cubicBezTo>
                <a:cubicBezTo>
                  <a:pt x="1487339" y="69310"/>
                  <a:pt x="1455877" y="56269"/>
                  <a:pt x="1420219" y="43684"/>
                </a:cubicBezTo>
                <a:cubicBezTo>
                  <a:pt x="1284309" y="-4284"/>
                  <a:pt x="1340476" y="10501"/>
                  <a:pt x="1185088" y="141"/>
                </a:cubicBezTo>
                <a:cubicBezTo>
                  <a:pt x="1144448" y="3044"/>
                  <a:pt x="1103912" y="8850"/>
                  <a:pt x="1063168" y="8850"/>
                </a:cubicBezTo>
                <a:cubicBezTo>
                  <a:pt x="1013734" y="8850"/>
                  <a:pt x="925282" y="-1310"/>
                  <a:pt x="888996" y="14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FF6E67-4255-96CA-404F-8D6CB8183475}"/>
                  </a:ext>
                </a:extLst>
              </p:cNvPr>
              <p:cNvSpPr txBox="1"/>
              <p:nvPr/>
            </p:nvSpPr>
            <p:spPr>
              <a:xfrm>
                <a:off x="8704216" y="1352397"/>
                <a:ext cx="8621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FF6E67-4255-96CA-404F-8D6CB8183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16" y="1352397"/>
                <a:ext cx="8621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4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0BA678-20FD-647D-BF62-B8E37BD2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930" y="4303032"/>
            <a:ext cx="3141935" cy="2403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ECA85-071B-ED23-0992-CE7E0069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&amp; The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CC017-EA5A-4054-B26C-E6E0AFF0C1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KB (so far):</a:t>
                </a:r>
              </a:p>
              <a:p>
                <a:pPr lvl="1"/>
                <a:r>
                  <a:rPr lang="en-US" dirty="0"/>
                  <a:t>Precepts</a:t>
                </a:r>
              </a:p>
              <a:p>
                <a:pPr lvl="1"/>
                <a:r>
                  <a:rPr lang="en-US" dirty="0"/>
                  <a:t>Rules (axioms) of Wumpus World</a:t>
                </a:r>
              </a:p>
              <a:p>
                <a:endParaRPr lang="en-US" dirty="0"/>
              </a:p>
              <a:p>
                <a:r>
                  <a:rPr lang="en-US" dirty="0"/>
                  <a:t>Consider two possible conclusions: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“There is no pit in (1,2)”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“There is no pit in (2,2)”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CC017-EA5A-4054-B26C-E6E0AFF0C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7B32D7D-987B-5625-48D1-1E5AD6848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795" y="365125"/>
            <a:ext cx="3507485" cy="2418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D9CBD7-B222-C7C9-E835-C9FCDF9F3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997" y="2918380"/>
            <a:ext cx="3356283" cy="2586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B91DDE-D75E-59DA-C476-A2DB4786CA3A}"/>
                  </a:ext>
                </a:extLst>
              </p:cNvPr>
              <p:cNvSpPr txBox="1"/>
              <p:nvPr/>
            </p:nvSpPr>
            <p:spPr>
              <a:xfrm>
                <a:off x="7154963" y="2750124"/>
                <a:ext cx="12540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𝐾𝐵</m:t>
                      </m:r>
                      <m:box>
                        <m:box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d>
                        </m:e>
                      </m:box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B91DDE-D75E-59DA-C476-A2DB4786C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63" y="2750124"/>
                <a:ext cx="1254034" cy="369332"/>
              </a:xfrm>
              <a:prstGeom prst="rect">
                <a:avLst/>
              </a:prstGeom>
              <a:blipFill>
                <a:blip r:embed="rId6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E2DD08-E1CE-81B4-3FC6-1A5930A63AF5}"/>
                  </a:ext>
                </a:extLst>
              </p:cNvPr>
              <p:cNvSpPr txBox="1"/>
              <p:nvPr/>
            </p:nvSpPr>
            <p:spPr>
              <a:xfrm>
                <a:off x="3717330" y="5401884"/>
                <a:ext cx="12540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!(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𝐾𝐵</m:t>
                      </m:r>
                      <m:box>
                        <m:box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d>
                        </m:e>
                      </m:box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E2DD08-E1CE-81B4-3FC6-1A5930A63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330" y="5401884"/>
                <a:ext cx="1254034" cy="369332"/>
              </a:xfrm>
              <a:prstGeom prst="rect">
                <a:avLst/>
              </a:prstGeom>
              <a:blipFill>
                <a:blip r:embed="rId7"/>
                <a:stretch>
                  <a:fillRect t="-119672" r="-776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0F402C-B412-7A82-985D-35B52740B4D6}"/>
                  </a:ext>
                </a:extLst>
              </p:cNvPr>
              <p:cNvSpPr txBox="1"/>
              <p:nvPr/>
            </p:nvSpPr>
            <p:spPr>
              <a:xfrm>
                <a:off x="4967881" y="3080942"/>
                <a:ext cx="3595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true (and should be added to KB)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0F402C-B412-7A82-985D-35B52740B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881" y="3080942"/>
                <a:ext cx="3595921" cy="276999"/>
              </a:xfrm>
              <a:prstGeom prst="rect">
                <a:avLst/>
              </a:prstGeom>
              <a:blipFill>
                <a:blip r:embed="rId8"/>
                <a:stretch>
                  <a:fillRect l="-1695" t="-28261" r="-322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BC089D-CC54-A60A-3543-9B4363A05F79}"/>
                  </a:ext>
                </a:extLst>
              </p:cNvPr>
              <p:cNvSpPr txBox="1"/>
              <p:nvPr/>
            </p:nvSpPr>
            <p:spPr>
              <a:xfrm>
                <a:off x="2529170" y="5771216"/>
                <a:ext cx="2540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not known to be true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BC089D-CC54-A60A-3543-9B4363A05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170" y="5771216"/>
                <a:ext cx="2540760" cy="276999"/>
              </a:xfrm>
              <a:prstGeom prst="rect">
                <a:avLst/>
              </a:prstGeom>
              <a:blipFill>
                <a:blip r:embed="rId9"/>
                <a:stretch>
                  <a:fillRect l="-2398" t="-28889" r="-263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3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1281-F403-B675-33A2-1FE88651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 &amp;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2C4914-7B2F-6F94-26CE-AB4215B17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27724"/>
              </a:xfrm>
            </p:spPr>
            <p:txBody>
              <a:bodyPr/>
              <a:lstStyle/>
              <a:p>
                <a:r>
                  <a:rPr lang="en-US" dirty="0"/>
                  <a:t>Goal:</a:t>
                </a:r>
              </a:p>
              <a:p>
                <a:pPr lvl="1"/>
                <a:r>
                  <a:rPr lang="en-US" dirty="0"/>
                  <a:t>Find sentences that are entailed by our KB</a:t>
                </a:r>
              </a:p>
              <a:p>
                <a:pPr lvl="1"/>
                <a:r>
                  <a:rPr lang="en-US" dirty="0"/>
                  <a:t>Add them to our KB</a:t>
                </a:r>
              </a:p>
              <a:p>
                <a:pPr lvl="1"/>
                <a:r>
                  <a:rPr lang="en-US" dirty="0"/>
                  <a:t>How?</a:t>
                </a:r>
              </a:p>
              <a:p>
                <a:pPr lvl="2"/>
                <a:r>
                  <a:rPr lang="en-US" dirty="0"/>
                  <a:t>Algorithm from past slide is called </a:t>
                </a:r>
                <a:r>
                  <a:rPr lang="en-US" dirty="0">
                    <a:solidFill>
                      <a:srgbClr val="FF0000"/>
                    </a:solidFill>
                  </a:rPr>
                  <a:t>model checking</a:t>
                </a:r>
              </a:p>
              <a:p>
                <a:pPr lvl="3"/>
                <a:r>
                  <a:rPr lang="en-US" dirty="0"/>
                  <a:t>Enumerate every possible model &amp; check!</a:t>
                </a:r>
              </a:p>
              <a:p>
                <a:pPr lvl="3"/>
                <a:r>
                  <a:rPr lang="en-US" dirty="0"/>
                  <a:t>Calculate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by brute force</a:t>
                </a:r>
              </a:p>
              <a:p>
                <a:r>
                  <a:rPr lang="en-US" dirty="0"/>
                  <a:t>Inference algorithm tries to derive sentences that are entailed by KB</a:t>
                </a:r>
              </a:p>
              <a:p>
                <a:pPr lvl="1"/>
                <a:r>
                  <a:rPr lang="en-US" dirty="0"/>
                  <a:t>Lets differentiate entailment from derivation</a:t>
                </a:r>
              </a:p>
              <a:p>
                <a:pPr lvl="2"/>
                <a:r>
                  <a:rPr lang="en-US" dirty="0"/>
                  <a:t>If inference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can derive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2C4914-7B2F-6F94-26CE-AB4215B17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27724"/>
              </a:xfrm>
              <a:blipFill>
                <a:blip r:embed="rId2"/>
                <a:stretch>
                  <a:fillRect l="-1043" t="-2020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930997-AE5B-BF54-65CC-671DD4228AEF}"/>
              </a:ext>
            </a:extLst>
          </p:cNvPr>
          <p:cNvSpPr txBox="1"/>
          <p:nvPr/>
        </p:nvSpPr>
        <p:spPr>
          <a:xfrm>
            <a:off x="7141029" y="1105989"/>
            <a:ext cx="4309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Properties of Inference algorithms: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Soundness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derive entailed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Completeness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derive every entailed sentences</a:t>
            </a:r>
          </a:p>
        </p:txBody>
      </p:sp>
    </p:spTree>
    <p:extLst>
      <p:ext uri="{BB962C8B-B14F-4D97-AF65-F5344CB8AC3E}">
        <p14:creationId xmlns:p14="http://schemas.microsoft.com/office/powerpoint/2010/main" val="268605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5F9F-239E-37E0-3997-EE5FAA08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Structure: Prepositional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D027E-C3C2-8548-0249-34CAABF78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kinds of prepositional logic sentences:</a:t>
                </a:r>
              </a:p>
              <a:p>
                <a:pPr lvl="1"/>
                <a:r>
                  <a:rPr lang="en-US" dirty="0"/>
                  <a:t>Atomic sentences:</a:t>
                </a:r>
              </a:p>
              <a:p>
                <a:pPr lvl="2"/>
                <a:r>
                  <a:rPr lang="en-US" dirty="0"/>
                  <a:t>A single prepositional symbol</a:t>
                </a:r>
              </a:p>
              <a:p>
                <a:pPr lvl="3"/>
                <a:r>
                  <a:rPr lang="en-US" dirty="0"/>
                  <a:t>True/False</a:t>
                </a:r>
              </a:p>
              <a:p>
                <a:pPr lvl="3"/>
                <a:r>
                  <a:rPr lang="en-US" dirty="0"/>
                  <a:t>Variable</a:t>
                </a:r>
              </a:p>
              <a:p>
                <a:pPr lvl="1"/>
                <a:r>
                  <a:rPr lang="en-US" dirty="0"/>
                  <a:t>Complex sentences:</a:t>
                </a:r>
              </a:p>
              <a:p>
                <a:pPr lvl="2"/>
                <a:r>
                  <a:rPr lang="en-US" dirty="0"/>
                  <a:t>Atomic sentences connected via operators (and </a:t>
                </a:r>
                <a:r>
                  <a:rPr lang="en-US" dirty="0" err="1"/>
                  <a:t>paranthases</a:t>
                </a:r>
                <a:r>
                  <a:rPr lang="en-US" dirty="0"/>
                  <a:t>):</a:t>
                </a:r>
              </a:p>
              <a:p>
                <a:pPr lvl="3"/>
                <a:r>
                  <a:rPr lang="en-US" dirty="0"/>
                  <a:t>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⟺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D027E-C3C2-8548-0249-34CAABF78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90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C106-4826-C25A-C30E-D9F2CA86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F846-1908-CC68-BF5F-23BABFAB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  <a:p>
            <a:pPr lvl="1"/>
            <a:r>
              <a:rPr lang="en-US" dirty="0"/>
              <a:t>Each model fixed truth value (True/False) for every variable</a:t>
            </a:r>
          </a:p>
          <a:p>
            <a:pPr lvl="1"/>
            <a:r>
              <a:rPr lang="en-US" dirty="0"/>
              <a:t>Can evaluate truth value of sentences for a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0B13C-0CE5-399F-2159-7B84E52BA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3199136"/>
            <a:ext cx="961206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productions are in CNF</a:t>
            </a:r>
          </a:p>
          <a:p>
            <a:pPr lvl="1"/>
            <a:r>
              <a:rPr lang="en-US" dirty="0" smtClean="0"/>
              <a:t>If the RHS has 1 symbol it’s a terminal</a:t>
            </a:r>
          </a:p>
          <a:p>
            <a:pPr lvl="1"/>
            <a:r>
              <a:rPr lang="en-US" dirty="0" smtClean="0"/>
              <a:t>If the RHS has &gt; 1 symbol they’re both </a:t>
            </a:r>
            <a:r>
              <a:rPr lang="en-US" dirty="0" err="1" smtClean="0"/>
              <a:t>nonterminals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grammars to build weighted Trees</a:t>
            </a:r>
          </a:p>
          <a:p>
            <a:pPr lvl="1"/>
            <a:r>
              <a:rPr lang="en-US" dirty="0" smtClean="0"/>
              <a:t>When we’re given a sequence</a:t>
            </a:r>
          </a:p>
          <a:p>
            <a:pPr lvl="2"/>
            <a:r>
              <a:rPr lang="en-US" dirty="0" smtClean="0"/>
              <a:t>What’s the highest weighted parse?</a:t>
            </a:r>
          </a:p>
          <a:p>
            <a:pPr lvl="2"/>
            <a:r>
              <a:rPr lang="en-US" dirty="0" smtClean="0"/>
              <a:t>Does a parse exist?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360" y="99851"/>
            <a:ext cx="3677920" cy="413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8A1E-92E5-F3C4-9D66-CCA22C2D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Prepositional Sentences +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56C6B9-0D4F-DC8E-72B1-3E065A81B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3222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Need lots of variables:</a:t>
                </a:r>
              </a:p>
              <a:p>
                <a:pPr lvl="1"/>
                <a:r>
                  <a:rPr lang="en-US" dirty="0"/>
                  <a:t>Variables for percepts: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4,4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4,4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𝐺𝑙𝑖𝑡𝑡𝑒𝑟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𝐺𝑙𝑖𝑡𝑡𝑒𝑟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𝐺𝑙𝑖𝑡𝑡𝑒𝑟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4,4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…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</a:rPr>
                  <a:t>Variables for Unknowns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4,4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4,4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𝐺𝑜𝑙𝑑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𝐺𝑜𝑙𝑑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𝐺𝑜𝑙𝑑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4,4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Complex sentences:</a:t>
                </a:r>
              </a:p>
              <a:p>
                <a:pPr lvl="1"/>
                <a:r>
                  <a:rPr lang="en-US" dirty="0"/>
                  <a:t>Axioms: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56C6B9-0D4F-DC8E-72B1-3E065A81B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32226"/>
              </a:xfrm>
              <a:blipFill>
                <a:blip r:embed="rId2"/>
                <a:stretch>
                  <a:fillRect l="-522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02B8BBD-3B4B-07FA-6AE3-933A759B2AD2}"/>
              </a:ext>
            </a:extLst>
          </p:cNvPr>
          <p:cNvGrpSpPr/>
          <p:nvPr/>
        </p:nvGrpSpPr>
        <p:grpSpPr>
          <a:xfrm>
            <a:off x="7009950" y="1282262"/>
            <a:ext cx="4976253" cy="4705684"/>
            <a:chOff x="6979920" y="186451"/>
            <a:chExt cx="4976253" cy="47056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8FEED2-A21D-4674-7878-85DAAFA60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3942" y="186451"/>
              <a:ext cx="4902231" cy="43363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B95057-14AA-BBAA-8F6D-9CA62DA2E98D}"/>
                </a:ext>
              </a:extLst>
            </p:cNvPr>
            <p:cNvSpPr txBox="1"/>
            <p:nvPr/>
          </p:nvSpPr>
          <p:spPr>
            <a:xfrm>
              <a:off x="9753600" y="452280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5FC35C-20C1-4F0C-71A7-498F209B9466}"/>
                </a:ext>
              </a:extLst>
            </p:cNvPr>
            <p:cNvSpPr txBox="1"/>
            <p:nvPr/>
          </p:nvSpPr>
          <p:spPr>
            <a:xfrm>
              <a:off x="6979920" y="198529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15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983C-7495-B49F-45F9-2981C1CE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KB +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D569D-7927-92D8-2C92-EB31AC595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KB starts off with axioms inside it</a:t>
                </a:r>
              </a:p>
              <a:p>
                <a:r>
                  <a:rPr lang="en-US" dirty="0"/>
                  <a:t>Also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D569D-7927-92D8-2C92-EB31AC595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8044C22-EE7B-9696-A61B-184A426A9E16}"/>
              </a:ext>
            </a:extLst>
          </p:cNvPr>
          <p:cNvGrpSpPr/>
          <p:nvPr/>
        </p:nvGrpSpPr>
        <p:grpSpPr>
          <a:xfrm>
            <a:off x="7070910" y="184982"/>
            <a:ext cx="4976253" cy="4705684"/>
            <a:chOff x="6979920" y="186451"/>
            <a:chExt cx="4976253" cy="47056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6AF686-F486-0251-21BF-DE7FDAC00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3942" y="186451"/>
              <a:ext cx="4902231" cy="43363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EF60D4-2488-B194-A259-17F79DE2755A}"/>
                </a:ext>
              </a:extLst>
            </p:cNvPr>
            <p:cNvSpPr txBox="1"/>
            <p:nvPr/>
          </p:nvSpPr>
          <p:spPr>
            <a:xfrm>
              <a:off x="9753600" y="452280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733823-E8E2-B6B9-EA76-3CFD5AC19E58}"/>
                </a:ext>
              </a:extLst>
            </p:cNvPr>
            <p:cNvSpPr txBox="1"/>
            <p:nvPr/>
          </p:nvSpPr>
          <p:spPr>
            <a:xfrm>
              <a:off x="6979920" y="198529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71B4EC-E208-43B3-3527-237B713876CB}"/>
              </a:ext>
            </a:extLst>
          </p:cNvPr>
          <p:cNvGrpSpPr/>
          <p:nvPr/>
        </p:nvGrpSpPr>
        <p:grpSpPr>
          <a:xfrm>
            <a:off x="2029097" y="3014951"/>
            <a:ext cx="5233852" cy="2706580"/>
            <a:chOff x="2029097" y="3014951"/>
            <a:chExt cx="5233852" cy="270658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BAB0E7B-165A-EC99-E309-AF5A7062F7E5}"/>
                </a:ext>
              </a:extLst>
            </p:cNvPr>
            <p:cNvSpPr/>
            <p:nvPr/>
          </p:nvSpPr>
          <p:spPr>
            <a:xfrm>
              <a:off x="2029097" y="3021874"/>
              <a:ext cx="5233852" cy="2699657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1F6B22-29D2-D23C-D7E6-E1726243627D}"/>
                </a:ext>
              </a:extLst>
            </p:cNvPr>
            <p:cNvSpPr txBox="1"/>
            <p:nvPr/>
          </p:nvSpPr>
          <p:spPr>
            <a:xfrm>
              <a:off x="2274889" y="301495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7E66B1-3B94-14E1-8DC6-514798252342}"/>
                  </a:ext>
                </a:extLst>
              </p:cNvPr>
              <p:cNvSpPr txBox="1"/>
              <p:nvPr/>
            </p:nvSpPr>
            <p:spPr>
              <a:xfrm>
                <a:off x="2130238" y="3579466"/>
                <a:ext cx="92384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7E66B1-3B94-14E1-8DC6-514798252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238" y="3579466"/>
                <a:ext cx="923843" cy="289182"/>
              </a:xfrm>
              <a:prstGeom prst="rect">
                <a:avLst/>
              </a:prstGeom>
              <a:blipFill>
                <a:blip r:embed="rId4"/>
                <a:stretch>
                  <a:fillRect l="-5263" r="-263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938B4C-6C72-A970-ECDE-0C049692A92F}"/>
                  </a:ext>
                </a:extLst>
              </p:cNvPr>
              <p:cNvSpPr txBox="1"/>
              <p:nvPr/>
            </p:nvSpPr>
            <p:spPr>
              <a:xfrm>
                <a:off x="2130238" y="3879304"/>
                <a:ext cx="235929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938B4C-6C72-A970-ECDE-0C049692A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238" y="3879304"/>
                <a:ext cx="2359299" cy="312650"/>
              </a:xfrm>
              <a:prstGeom prst="rect">
                <a:avLst/>
              </a:prstGeom>
              <a:blipFill>
                <a:blip r:embed="rId5"/>
                <a:stretch>
                  <a:fillRect l="-1809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CAAB3B-BF2B-940A-04B1-498E75E4E14F}"/>
                  </a:ext>
                </a:extLst>
              </p:cNvPr>
              <p:cNvSpPr txBox="1"/>
              <p:nvPr/>
            </p:nvSpPr>
            <p:spPr>
              <a:xfrm>
                <a:off x="2130237" y="4241713"/>
                <a:ext cx="298254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CAAB3B-BF2B-940A-04B1-498E75E4E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237" y="4241713"/>
                <a:ext cx="2982548" cy="312650"/>
              </a:xfrm>
              <a:prstGeom prst="rect">
                <a:avLst/>
              </a:prstGeom>
              <a:blipFill>
                <a:blip r:embed="rId6"/>
                <a:stretch>
                  <a:fillRect l="-122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B35D9E-6EC1-36EB-6F88-96391BDC52A5}"/>
                  </a:ext>
                </a:extLst>
              </p:cNvPr>
              <p:cNvSpPr txBox="1"/>
              <p:nvPr/>
            </p:nvSpPr>
            <p:spPr>
              <a:xfrm>
                <a:off x="2130237" y="457801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B35D9E-6EC1-36EB-6F88-96391BDC5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237" y="4578016"/>
                <a:ext cx="22602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D2BC1D4-8292-85F7-B1B4-B580D23C0D02}"/>
              </a:ext>
            </a:extLst>
          </p:cNvPr>
          <p:cNvSpPr txBox="1"/>
          <p:nvPr/>
        </p:nvSpPr>
        <p:spPr>
          <a:xfrm>
            <a:off x="7188477" y="4855015"/>
            <a:ext cx="514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Percept(0) = [None,    None,    None,    None,    None]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9E831-493D-1536-E04A-D2CFC094EEEB}"/>
              </a:ext>
            </a:extLst>
          </p:cNvPr>
          <p:cNvSpPr txBox="1"/>
          <p:nvPr/>
        </p:nvSpPr>
        <p:spPr>
          <a:xfrm>
            <a:off x="8393399" y="4522440"/>
            <a:ext cx="679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FB0DD-33CB-D2F2-BFDD-E35A65724623}"/>
              </a:ext>
            </a:extLst>
          </p:cNvPr>
          <p:cNvSpPr txBox="1"/>
          <p:nvPr/>
        </p:nvSpPr>
        <p:spPr>
          <a:xfrm>
            <a:off x="9180935" y="4522441"/>
            <a:ext cx="67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Breeze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57967-156A-911E-A63E-8453FD8568FD}"/>
              </a:ext>
            </a:extLst>
          </p:cNvPr>
          <p:cNvSpPr txBox="1"/>
          <p:nvPr/>
        </p:nvSpPr>
        <p:spPr>
          <a:xfrm>
            <a:off x="9961834" y="4522441"/>
            <a:ext cx="651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Glitter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52064-DA5F-05A9-67A4-95A52B15D937}"/>
              </a:ext>
            </a:extLst>
          </p:cNvPr>
          <p:cNvSpPr txBox="1"/>
          <p:nvPr/>
        </p:nvSpPr>
        <p:spPr>
          <a:xfrm>
            <a:off x="10740294" y="452284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Bump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34C8B0-4D62-2956-E9D1-EF7D053685C8}"/>
              </a:ext>
            </a:extLst>
          </p:cNvPr>
          <p:cNvSpPr txBox="1"/>
          <p:nvPr/>
        </p:nvSpPr>
        <p:spPr>
          <a:xfrm>
            <a:off x="11547421" y="4522440"/>
            <a:ext cx="720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Scream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5EB309-0234-A9C0-7DC4-AB1245BEF81D}"/>
              </a:ext>
            </a:extLst>
          </p:cNvPr>
          <p:cNvCxnSpPr>
            <a:cxnSpLocks/>
          </p:cNvCxnSpPr>
          <p:nvPr/>
        </p:nvCxnSpPr>
        <p:spPr>
          <a:xfrm>
            <a:off x="9127598" y="4522440"/>
            <a:ext cx="8609" cy="82726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B0061C-8617-3467-AAA4-DE09B6378E00}"/>
              </a:ext>
            </a:extLst>
          </p:cNvPr>
          <p:cNvCxnSpPr>
            <a:cxnSpLocks/>
          </p:cNvCxnSpPr>
          <p:nvPr/>
        </p:nvCxnSpPr>
        <p:spPr>
          <a:xfrm>
            <a:off x="9964797" y="4522440"/>
            <a:ext cx="8609" cy="82726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9D50D2-BF7B-10DB-2398-3837B625FFAB}"/>
              </a:ext>
            </a:extLst>
          </p:cNvPr>
          <p:cNvCxnSpPr>
            <a:cxnSpLocks/>
          </p:cNvCxnSpPr>
          <p:nvPr/>
        </p:nvCxnSpPr>
        <p:spPr>
          <a:xfrm>
            <a:off x="10725830" y="4522440"/>
            <a:ext cx="8609" cy="82726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213AA6-5CC7-BB45-1A2F-EA2D0F638792}"/>
              </a:ext>
            </a:extLst>
          </p:cNvPr>
          <p:cNvCxnSpPr>
            <a:cxnSpLocks/>
          </p:cNvCxnSpPr>
          <p:nvPr/>
        </p:nvCxnSpPr>
        <p:spPr>
          <a:xfrm>
            <a:off x="11496491" y="4522440"/>
            <a:ext cx="8609" cy="82726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838C6D-2B2C-5841-410C-8703900C37B2}"/>
                  </a:ext>
                </a:extLst>
              </p:cNvPr>
              <p:cNvSpPr txBox="1"/>
              <p:nvPr/>
            </p:nvSpPr>
            <p:spPr>
              <a:xfrm>
                <a:off x="8739315" y="5477860"/>
                <a:ext cx="2382319" cy="1224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Constructed sentences: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838C6D-2B2C-5841-410C-8703900C3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5" y="5477860"/>
                <a:ext cx="2382319" cy="1224694"/>
              </a:xfrm>
              <a:prstGeom prst="rect">
                <a:avLst/>
              </a:prstGeom>
              <a:blipFill>
                <a:blip r:embed="rId8"/>
                <a:stretch>
                  <a:fillRect l="-2308" t="-2985" r="-2051" b="-6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A33CBB7-4E7B-A3B0-4313-DDC1205EDF53}"/>
              </a:ext>
            </a:extLst>
          </p:cNvPr>
          <p:cNvGrpSpPr/>
          <p:nvPr/>
        </p:nvGrpSpPr>
        <p:grpSpPr>
          <a:xfrm>
            <a:off x="6951691" y="6054036"/>
            <a:ext cx="1765983" cy="698679"/>
            <a:chOff x="6951691" y="6054036"/>
            <a:chExt cx="1765983" cy="698679"/>
          </a:xfrm>
        </p:grpSpPr>
        <p:sp>
          <p:nvSpPr>
            <p:cNvPr id="34" name="Arrow: Left 33">
              <a:extLst>
                <a:ext uri="{FF2B5EF4-FFF2-40B4-BE49-F238E27FC236}">
                  <a16:creationId xmlns:a16="http://schemas.microsoft.com/office/drawing/2014/main" id="{6E743142-742D-6277-C197-802F7500313E}"/>
                </a:ext>
              </a:extLst>
            </p:cNvPr>
            <p:cNvSpPr/>
            <p:nvPr/>
          </p:nvSpPr>
          <p:spPr>
            <a:xfrm rot="1028050">
              <a:off x="6967252" y="6054036"/>
              <a:ext cx="1750422" cy="369332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FECBE5D-D3C7-1295-588A-BA110AB030F9}"/>
                </a:ext>
              </a:extLst>
            </p:cNvPr>
            <p:cNvSpPr txBox="1"/>
            <p:nvPr/>
          </p:nvSpPr>
          <p:spPr>
            <a:xfrm>
              <a:off x="6951691" y="6383383"/>
              <a:ext cx="1108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Add to 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24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49FE-3AA2-5328-65C5-9359C44A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EBF81-463F-AA9D-F399-F1AFDA1E2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86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goal is to </a:t>
                </a:r>
                <a:r>
                  <a:rPr lang="en-US" dirty="0">
                    <a:solidFill>
                      <a:srgbClr val="FF0000"/>
                    </a:solidFill>
                  </a:rPr>
                  <a:t>derive</a:t>
                </a:r>
                <a:r>
                  <a:rPr lang="en-US" dirty="0"/>
                  <a:t> some new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to add to our KB</a:t>
                </a:r>
              </a:p>
              <a:p>
                <a:pPr lvl="1"/>
                <a:r>
                  <a:rPr lang="en-US" dirty="0"/>
                  <a:t>Want to derive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s that are </a:t>
                </a:r>
                <a:r>
                  <a:rPr lang="en-US" dirty="0">
                    <a:solidFill>
                      <a:srgbClr val="FF0000"/>
                    </a:solidFill>
                  </a:rPr>
                  <a:t>entailed from </a:t>
                </a:r>
                <a:r>
                  <a:rPr lang="en-US" dirty="0"/>
                  <a:t>our KB!</a:t>
                </a:r>
              </a:p>
              <a:p>
                <a:r>
                  <a:rPr lang="en-US" dirty="0"/>
                  <a:t>How?</a:t>
                </a:r>
              </a:p>
              <a:p>
                <a:pPr lvl="1"/>
                <a:r>
                  <a:rPr lang="en-US" dirty="0"/>
                  <a:t>Model checking = truth table enumeration</a:t>
                </a:r>
              </a:p>
              <a:p>
                <a:pPr lvl="1"/>
                <a:r>
                  <a:rPr lang="en-US" dirty="0"/>
                  <a:t>Tree search?</a:t>
                </a:r>
              </a:p>
              <a:p>
                <a:pPr lvl="2"/>
                <a:r>
                  <a:rPr lang="en-US" dirty="0"/>
                  <a:t>Exponential for prepositional logic (co-NP-complete)</a:t>
                </a:r>
              </a:p>
              <a:p>
                <a:r>
                  <a:rPr lang="en-US" dirty="0"/>
                  <a:t>Theorem proving!</a:t>
                </a:r>
              </a:p>
              <a:p>
                <a:pPr lvl="1"/>
                <a:r>
                  <a:rPr lang="en-US" dirty="0"/>
                  <a:t>Math on logic sentences</a:t>
                </a:r>
              </a:p>
              <a:p>
                <a:pPr lvl="1"/>
                <a:r>
                  <a:rPr lang="en-US" dirty="0"/>
                  <a:t>Two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FF0000"/>
                    </a:solidFill>
                  </a:rPr>
                  <a:t>logically equivalent </a:t>
                </a:r>
                <a:r>
                  <a:rPr lang="en-US" dirty="0" err="1"/>
                  <a:t>iff</a:t>
                </a:r>
                <a:r>
                  <a:rPr lang="en-US" dirty="0"/>
                  <a:t> true in the same models: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d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d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 sentence is </a:t>
                </a:r>
                <a:r>
                  <a:rPr lang="en-US" dirty="0">
                    <a:solidFill>
                      <a:srgbClr val="FF0000"/>
                    </a:solidFill>
                  </a:rPr>
                  <a:t>valid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it is true in all models (i.e. tautology)</a:t>
                </a:r>
              </a:p>
              <a:p>
                <a:pPr lvl="1"/>
                <a:r>
                  <a:rPr lang="en-US" dirty="0"/>
                  <a:t>A sentence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satisfiable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EBF81-463F-AA9D-F399-F1AFDA1E2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8684"/>
              </a:xfrm>
              <a:blipFill>
                <a:blip r:embed="rId2"/>
                <a:stretch>
                  <a:fillRect l="-1043" t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87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56D3-0118-B0D6-92FA-CFB8D7F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Proving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07777-B132-5118-9F4F-D69BEC13A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0306"/>
              </a:xfrm>
            </p:spPr>
            <p:txBody>
              <a:bodyPr/>
              <a:lstStyle/>
              <a:p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d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valid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We can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d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by checking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true in every model!</a:t>
                </a:r>
              </a:p>
              <a:p>
                <a:endParaRPr lang="en-US" dirty="0"/>
              </a:p>
              <a:p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d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unsatisfiable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We can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d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by checking that there is no model that satisfies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by contradiction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07777-B132-5118-9F4F-D69BEC13A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0306"/>
              </a:xfrm>
              <a:blipFill>
                <a:blip r:embed="rId2"/>
                <a:stretch>
                  <a:fillRect l="-1043" t="-7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32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2F6B-6EE6-CC70-B0D7-9410734D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8121-E7AD-2583-1325-744ABEF6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Modus Ponens:</a:t>
            </a:r>
          </a:p>
          <a:p>
            <a:pPr lvl="1"/>
            <a:endParaRPr lang="en-US" dirty="0"/>
          </a:p>
          <a:p>
            <a:r>
              <a:rPr lang="en-US" dirty="0"/>
              <a:t>And-Elimination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two rules are Sound!</a:t>
            </a:r>
          </a:p>
          <a:p>
            <a:pPr lvl="1"/>
            <a:r>
              <a:rPr lang="en-US" dirty="0"/>
              <a:t>Avoid enumerating models!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27047-3C60-17F8-FD93-1D5273C7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66" y="1825625"/>
            <a:ext cx="1933845" cy="666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4A2443-4A5D-D4C5-7EB1-D4293669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666" y="2762157"/>
            <a:ext cx="914528" cy="66684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29D1731-67BC-2914-3CCE-13C05CD98C4C}"/>
              </a:ext>
            </a:extLst>
          </p:cNvPr>
          <p:cNvGrpSpPr/>
          <p:nvPr/>
        </p:nvGrpSpPr>
        <p:grpSpPr>
          <a:xfrm>
            <a:off x="2607608" y="1371270"/>
            <a:ext cx="2090316" cy="544616"/>
            <a:chOff x="2607608" y="1371270"/>
            <a:chExt cx="2090316" cy="5446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663265-EF96-584D-348D-0E9B531159C2}"/>
                </a:ext>
              </a:extLst>
            </p:cNvPr>
            <p:cNvSpPr txBox="1"/>
            <p:nvPr/>
          </p:nvSpPr>
          <p:spPr>
            <a:xfrm>
              <a:off x="2607608" y="1371270"/>
              <a:ext cx="2090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Know this to be true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BB7F0A9-9411-0C3D-0129-9F4A83859143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3652766" y="1740602"/>
              <a:ext cx="601164" cy="1752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0F85DA-E9E0-8AB6-15E6-FF7B59D7CBDA}"/>
              </a:ext>
            </a:extLst>
          </p:cNvPr>
          <p:cNvGrpSpPr/>
          <p:nvPr/>
        </p:nvGrpSpPr>
        <p:grpSpPr>
          <a:xfrm>
            <a:off x="5154865" y="1371270"/>
            <a:ext cx="2531462" cy="589107"/>
            <a:chOff x="5154865" y="1371270"/>
            <a:chExt cx="2531462" cy="58910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910EDC-87C3-F6A7-25E1-A54C59792DF4}"/>
                </a:ext>
              </a:extLst>
            </p:cNvPr>
            <p:cNvSpPr txBox="1"/>
            <p:nvPr/>
          </p:nvSpPr>
          <p:spPr>
            <a:xfrm>
              <a:off x="5154865" y="1371270"/>
              <a:ext cx="2531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Also know this to be true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77E140-F3B5-F102-E818-3112C0D00589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5503817" y="1740602"/>
              <a:ext cx="916779" cy="219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28BC91-7E62-B77D-51C2-0C6E70BFFC28}"/>
              </a:ext>
            </a:extLst>
          </p:cNvPr>
          <p:cNvGrpSpPr/>
          <p:nvPr/>
        </p:nvGrpSpPr>
        <p:grpSpPr>
          <a:xfrm>
            <a:off x="4763589" y="2492468"/>
            <a:ext cx="1671373" cy="389031"/>
            <a:chOff x="4763589" y="2492468"/>
            <a:chExt cx="1671373" cy="3890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381ECB-59BE-95A7-3A7F-AA5C603D4F71}"/>
                </a:ext>
              </a:extLst>
            </p:cNvPr>
            <p:cNvSpPr txBox="1"/>
            <p:nvPr/>
          </p:nvSpPr>
          <p:spPr>
            <a:xfrm>
              <a:off x="5342099" y="2512167"/>
              <a:ext cx="1092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Infer this!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9169B3-4048-A8ED-6EDE-D35E6B33D21A}"/>
                </a:ext>
              </a:extLst>
            </p:cNvPr>
            <p:cNvCxnSpPr>
              <a:cxnSpLocks/>
              <a:stCxn id="10" idx="1"/>
              <a:endCxn id="5" idx="2"/>
            </p:cNvCxnSpPr>
            <p:nvPr/>
          </p:nvCxnSpPr>
          <p:spPr>
            <a:xfrm flipH="1" flipV="1">
              <a:off x="4763589" y="2492468"/>
              <a:ext cx="578510" cy="2043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F156D63-2B6B-B797-C095-CD5A2799D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230" y="3443482"/>
            <a:ext cx="6479177" cy="321196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D9C053B-9EE3-C640-F301-8BB95439B269}"/>
              </a:ext>
            </a:extLst>
          </p:cNvPr>
          <p:cNvGrpSpPr/>
          <p:nvPr/>
        </p:nvGrpSpPr>
        <p:grpSpPr>
          <a:xfrm>
            <a:off x="6404273" y="2895601"/>
            <a:ext cx="2005164" cy="646149"/>
            <a:chOff x="6557554" y="3020160"/>
            <a:chExt cx="2005164" cy="6461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71C263-9D06-E3F3-5929-57F07DB5A94F}"/>
                </a:ext>
              </a:extLst>
            </p:cNvPr>
            <p:cNvSpPr txBox="1"/>
            <p:nvPr/>
          </p:nvSpPr>
          <p:spPr>
            <a:xfrm>
              <a:off x="6557554" y="3020160"/>
              <a:ext cx="2005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Logical equivalence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7C185C2-B016-4B8C-918E-9429CA99D823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7419703" y="3389492"/>
              <a:ext cx="140433" cy="2768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26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9662-2FD5-0C5D-3CEF-236E4999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Inference Rules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9BDA8C-EDC9-FBC5-01DA-15E352BC7F58}"/>
              </a:ext>
            </a:extLst>
          </p:cNvPr>
          <p:cNvGrpSpPr/>
          <p:nvPr/>
        </p:nvGrpSpPr>
        <p:grpSpPr>
          <a:xfrm>
            <a:off x="5802877" y="0"/>
            <a:ext cx="3102046" cy="2018602"/>
            <a:chOff x="1535582" y="1534495"/>
            <a:chExt cx="4140713" cy="2271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F38B21-C301-EE20-73AB-FA137D26F04E}"/>
                </a:ext>
              </a:extLst>
            </p:cNvPr>
            <p:cNvGrpSpPr/>
            <p:nvPr/>
          </p:nvGrpSpPr>
          <p:grpSpPr>
            <a:xfrm>
              <a:off x="1558834" y="1534495"/>
              <a:ext cx="4117461" cy="2271151"/>
              <a:chOff x="2029097" y="3014951"/>
              <a:chExt cx="4117461" cy="270657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E74FE40-46A3-FC6E-1C22-809AED64F995}"/>
                  </a:ext>
                </a:extLst>
              </p:cNvPr>
              <p:cNvSpPr/>
              <p:nvPr/>
            </p:nvSpPr>
            <p:spPr>
              <a:xfrm>
                <a:off x="2029097" y="3021872"/>
                <a:ext cx="4117461" cy="2699657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DBD44A-06EF-6398-B278-3998840F69B9}"/>
                  </a:ext>
                </a:extLst>
              </p:cNvPr>
              <p:cNvSpPr txBox="1"/>
              <p:nvPr/>
            </p:nvSpPr>
            <p:spPr>
              <a:xfrm>
                <a:off x="2274889" y="3014951"/>
                <a:ext cx="429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40F09C3-39A1-6EFC-1381-DEC709770BBE}"/>
                    </a:ext>
                  </a:extLst>
                </p:cNvPr>
                <p:cNvSpPr txBox="1"/>
                <p:nvPr/>
              </p:nvSpPr>
              <p:spPr>
                <a:xfrm>
                  <a:off x="1659975" y="2099009"/>
                  <a:ext cx="923843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40F09C3-39A1-6EFC-1381-DEC709770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975" y="2099009"/>
                  <a:ext cx="923843" cy="289182"/>
                </a:xfrm>
                <a:prstGeom prst="rect">
                  <a:avLst/>
                </a:prstGeom>
                <a:blipFill>
                  <a:blip r:embed="rId2"/>
                  <a:stretch>
                    <a:fillRect l="-11404" r="-32456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E0E1DBC-7EE1-1BE6-BEA8-21ADC9838912}"/>
                    </a:ext>
                  </a:extLst>
                </p:cNvPr>
                <p:cNvSpPr txBox="1"/>
                <p:nvPr/>
              </p:nvSpPr>
              <p:spPr>
                <a:xfrm>
                  <a:off x="1659975" y="2398847"/>
                  <a:ext cx="2359299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E0E1DBC-7EE1-1BE6-BEA8-21ADC9838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975" y="2398847"/>
                  <a:ext cx="2359299" cy="312650"/>
                </a:xfrm>
                <a:prstGeom prst="rect">
                  <a:avLst/>
                </a:prstGeom>
                <a:blipFill>
                  <a:blip r:embed="rId3"/>
                  <a:stretch>
                    <a:fillRect l="-4483" r="-28621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1196B5-1BB6-D4EA-89F8-EFE6728A4D9C}"/>
                    </a:ext>
                  </a:extLst>
                </p:cNvPr>
                <p:cNvSpPr txBox="1"/>
                <p:nvPr/>
              </p:nvSpPr>
              <p:spPr>
                <a:xfrm>
                  <a:off x="1659974" y="2761256"/>
                  <a:ext cx="2982548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1196B5-1BB6-D4EA-89F8-EFE6728A4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974" y="2761256"/>
                  <a:ext cx="2982548" cy="312650"/>
                </a:xfrm>
                <a:prstGeom prst="rect">
                  <a:avLst/>
                </a:prstGeom>
                <a:blipFill>
                  <a:blip r:embed="rId4"/>
                  <a:stretch>
                    <a:fillRect l="-3542" r="-29155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54BA452-8994-70E1-66E7-2CFAC459CFA1}"/>
                    </a:ext>
                  </a:extLst>
                </p:cNvPr>
                <p:cNvSpPr txBox="1"/>
                <p:nvPr/>
              </p:nvSpPr>
              <p:spPr>
                <a:xfrm>
                  <a:off x="1691614" y="335106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54BA452-8994-70E1-66E7-2CFAC459C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14" y="3351060"/>
                  <a:ext cx="2260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143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5D8FFE-4A32-5378-BD3E-8E0B2EE13165}"/>
                    </a:ext>
                  </a:extLst>
                </p:cNvPr>
                <p:cNvSpPr txBox="1"/>
                <p:nvPr/>
              </p:nvSpPr>
              <p:spPr>
                <a:xfrm>
                  <a:off x="1535582" y="3056452"/>
                  <a:ext cx="1355743" cy="4292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5D8FFE-4A32-5378-BD3E-8E0B2EE13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582" y="3056452"/>
                  <a:ext cx="1355743" cy="429247"/>
                </a:xfrm>
                <a:prstGeom prst="rect">
                  <a:avLst/>
                </a:prstGeom>
                <a:blipFill>
                  <a:blip r:embed="rId6"/>
                  <a:stretch>
                    <a:fillRect r="-11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136352-0B3E-DDAF-B6A4-87DA6D3E2C58}"/>
              </a:ext>
            </a:extLst>
          </p:cNvPr>
          <p:cNvGrpSpPr/>
          <p:nvPr/>
        </p:nvGrpSpPr>
        <p:grpSpPr>
          <a:xfrm>
            <a:off x="8881173" y="46005"/>
            <a:ext cx="3193261" cy="3019637"/>
            <a:chOff x="6979920" y="186451"/>
            <a:chExt cx="4976253" cy="470568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98BCBFC-A282-750C-4C18-112629DE1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3942" y="186451"/>
              <a:ext cx="4902231" cy="433635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978632-A01B-8DD3-DFBB-09B1A4C14E3A}"/>
                </a:ext>
              </a:extLst>
            </p:cNvPr>
            <p:cNvSpPr txBox="1"/>
            <p:nvPr/>
          </p:nvSpPr>
          <p:spPr>
            <a:xfrm>
              <a:off x="9753600" y="452280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B3B290-D0E1-83AF-2CFD-FB619C8F1C9B}"/>
                </a:ext>
              </a:extLst>
            </p:cNvPr>
            <p:cNvSpPr txBox="1"/>
            <p:nvPr/>
          </p:nvSpPr>
          <p:spPr>
            <a:xfrm>
              <a:off x="6979920" y="198529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7499BF5-6385-E10F-848C-57CCEA20DE8E}"/>
              </a:ext>
            </a:extLst>
          </p:cNvPr>
          <p:cNvSpPr txBox="1"/>
          <p:nvPr/>
        </p:nvSpPr>
        <p:spPr>
          <a:xfrm>
            <a:off x="429347" y="1640476"/>
            <a:ext cx="21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there a pit in (1,2)?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4E88A3-C6AB-C35E-3E3D-1F0983F66EE9}"/>
                  </a:ext>
                </a:extLst>
              </p:cNvPr>
              <p:cNvSpPr txBox="1"/>
              <p:nvPr/>
            </p:nvSpPr>
            <p:spPr>
              <a:xfrm>
                <a:off x="842458" y="2125158"/>
                <a:ext cx="1767486" cy="277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4E88A3-C6AB-C35E-3E3D-1F0983F66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58" y="2125158"/>
                <a:ext cx="1767486" cy="277884"/>
              </a:xfrm>
              <a:prstGeom prst="rect">
                <a:avLst/>
              </a:prstGeom>
              <a:blipFill>
                <a:blip r:embed="rId8"/>
                <a:stretch>
                  <a:fillRect l="-4483" r="-2862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C207026C-A624-668B-EBA7-1B8CBA826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5433" y="2573306"/>
            <a:ext cx="4970379" cy="219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A28045-E264-22E1-F313-4BA67209780C}"/>
                  </a:ext>
                </a:extLst>
              </p:cNvPr>
              <p:cNvSpPr txBox="1"/>
              <p:nvPr/>
            </p:nvSpPr>
            <p:spPr>
              <a:xfrm>
                <a:off x="152309" y="2962650"/>
                <a:ext cx="5767461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⟹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A28045-E264-22E1-F313-4BA67209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09" y="2962650"/>
                <a:ext cx="5767461" cy="5068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D4272DDD-EBF7-3B21-C1B9-01346DF69F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5433" y="3552487"/>
            <a:ext cx="609234" cy="444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CA8CDE-1D01-7336-78C4-F2B48F635778}"/>
                  </a:ext>
                </a:extLst>
              </p:cNvPr>
              <p:cNvSpPr txBox="1"/>
              <p:nvPr/>
            </p:nvSpPr>
            <p:spPr>
              <a:xfrm>
                <a:off x="650692" y="3947143"/>
                <a:ext cx="2151017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CA8CDE-1D01-7336-78C4-F2B48F63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92" y="3947143"/>
                <a:ext cx="2151017" cy="404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B2B0E594-558B-71F3-38A1-1065313C58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55433" y="4421292"/>
            <a:ext cx="3600639" cy="2724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586A2E-1F84-BCE9-F398-783CCB4DAA6C}"/>
                  </a:ext>
                </a:extLst>
              </p:cNvPr>
              <p:cNvSpPr txBox="1"/>
              <p:nvPr/>
            </p:nvSpPr>
            <p:spPr>
              <a:xfrm>
                <a:off x="650692" y="4762898"/>
                <a:ext cx="2597605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586A2E-1F84-BCE9-F398-783CCB4DA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92" y="4762898"/>
                <a:ext cx="2597605" cy="4049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F57D268A-FBD4-C736-419B-B09A7F0E56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55433" y="5290098"/>
            <a:ext cx="1399714" cy="48266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1F8A2D-89E3-1C1A-0139-1B72F9D3DDB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342314" y="1734232"/>
            <a:ext cx="1968396" cy="3630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3EA85C-55A3-A7A6-EB8C-A4C8EE8C7B38}"/>
                  </a:ext>
                </a:extLst>
              </p:cNvPr>
              <p:cNvSpPr txBox="1"/>
              <p:nvPr/>
            </p:nvSpPr>
            <p:spPr>
              <a:xfrm>
                <a:off x="650692" y="5779307"/>
                <a:ext cx="1837509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3EA85C-55A3-A7A6-EB8C-A4C8EE8C7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92" y="5779307"/>
                <a:ext cx="1837509" cy="4049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5A46370C-0763-3C18-76AF-A4F8A293BDA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95562" y="6163663"/>
            <a:ext cx="3155277" cy="205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3919D2-BC54-EC5F-B21F-4B33B84950F8}"/>
                  </a:ext>
                </a:extLst>
              </p:cNvPr>
              <p:cNvSpPr txBox="1"/>
              <p:nvPr/>
            </p:nvSpPr>
            <p:spPr>
              <a:xfrm>
                <a:off x="650691" y="6369123"/>
                <a:ext cx="1837509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3919D2-BC54-EC5F-B21F-4B33B8495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91" y="6369123"/>
                <a:ext cx="1837509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E579DCA4-CC03-7EF6-66B1-FCB43B7BA7E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93044" y="6321333"/>
            <a:ext cx="609234" cy="444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1EF5041-2496-D9A7-D72C-B8FA0E98DB57}"/>
                  </a:ext>
                </a:extLst>
              </p:cNvPr>
              <p:cNvSpPr txBox="1"/>
              <p:nvPr/>
            </p:nvSpPr>
            <p:spPr>
              <a:xfrm>
                <a:off x="6941446" y="5782148"/>
                <a:ext cx="1184366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1EF5041-2496-D9A7-D72C-B8FA0E98D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446" y="5782148"/>
                <a:ext cx="118436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304A7F-5CE8-F876-D958-69A173232C61}"/>
              </a:ext>
            </a:extLst>
          </p:cNvPr>
          <p:cNvCxnSpPr>
            <a:endCxn id="27" idx="1"/>
          </p:cNvCxnSpPr>
          <p:nvPr/>
        </p:nvCxnSpPr>
        <p:spPr>
          <a:xfrm>
            <a:off x="2420983" y="2481943"/>
            <a:ext cx="734450" cy="200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C3FB0B-0939-3765-99CB-D2F2CB24A5F9}"/>
              </a:ext>
            </a:extLst>
          </p:cNvPr>
          <p:cNvCxnSpPr>
            <a:stCxn id="27" idx="1"/>
          </p:cNvCxnSpPr>
          <p:nvPr/>
        </p:nvCxnSpPr>
        <p:spPr>
          <a:xfrm flipH="1">
            <a:off x="2609944" y="2682846"/>
            <a:ext cx="545489" cy="331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F44DBB-6EC5-701B-C5F9-06618E7DB44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609944" y="3425510"/>
            <a:ext cx="545489" cy="349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D6907D9-2504-BF3B-CE38-762C89FD3DAD}"/>
              </a:ext>
            </a:extLst>
          </p:cNvPr>
          <p:cNvCxnSpPr>
            <a:stCxn id="30" idx="1"/>
          </p:cNvCxnSpPr>
          <p:nvPr/>
        </p:nvCxnSpPr>
        <p:spPr>
          <a:xfrm flipH="1">
            <a:off x="2527212" y="3774604"/>
            <a:ext cx="628221" cy="243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739BA6-438B-95C6-BD07-BA198E4FEF67}"/>
              </a:ext>
            </a:extLst>
          </p:cNvPr>
          <p:cNvCxnSpPr>
            <a:endCxn id="34" idx="1"/>
          </p:cNvCxnSpPr>
          <p:nvPr/>
        </p:nvCxnSpPr>
        <p:spPr>
          <a:xfrm>
            <a:off x="2609944" y="4352126"/>
            <a:ext cx="545489" cy="205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7511EFD-F9FE-EB85-39F0-6753F70A8B4A}"/>
              </a:ext>
            </a:extLst>
          </p:cNvPr>
          <p:cNvCxnSpPr>
            <a:stCxn id="34" idx="1"/>
          </p:cNvCxnSpPr>
          <p:nvPr/>
        </p:nvCxnSpPr>
        <p:spPr>
          <a:xfrm flipH="1">
            <a:off x="2609944" y="4557513"/>
            <a:ext cx="545489" cy="205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E3FA09-89BF-500A-E817-0CCB84EBD387}"/>
              </a:ext>
            </a:extLst>
          </p:cNvPr>
          <p:cNvCxnSpPr>
            <a:endCxn id="36" idx="1"/>
          </p:cNvCxnSpPr>
          <p:nvPr/>
        </p:nvCxnSpPr>
        <p:spPr>
          <a:xfrm>
            <a:off x="2527212" y="5217524"/>
            <a:ext cx="628221" cy="313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5BE5A5-3589-B68E-A18E-07F48FAFB0D9}"/>
              </a:ext>
            </a:extLst>
          </p:cNvPr>
          <p:cNvCxnSpPr>
            <a:stCxn id="36" idx="1"/>
          </p:cNvCxnSpPr>
          <p:nvPr/>
        </p:nvCxnSpPr>
        <p:spPr>
          <a:xfrm flipH="1">
            <a:off x="2488200" y="5531428"/>
            <a:ext cx="667233" cy="279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2B8236-FDC9-20E8-141C-02612AB3B4CB}"/>
              </a:ext>
            </a:extLst>
          </p:cNvPr>
          <p:cNvCxnSpPr>
            <a:endCxn id="43" idx="1"/>
          </p:cNvCxnSpPr>
          <p:nvPr/>
        </p:nvCxnSpPr>
        <p:spPr>
          <a:xfrm>
            <a:off x="2358265" y="6034622"/>
            <a:ext cx="537297" cy="231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6AD57A-6786-E8E3-51D9-C2E1F509AD88}"/>
              </a:ext>
            </a:extLst>
          </p:cNvPr>
          <p:cNvCxnSpPr>
            <a:stCxn id="43" idx="1"/>
          </p:cNvCxnSpPr>
          <p:nvPr/>
        </p:nvCxnSpPr>
        <p:spPr>
          <a:xfrm flipH="1">
            <a:off x="2299063" y="6266393"/>
            <a:ext cx="596499" cy="277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9E7256-9754-CD91-80DA-D787940C26EB}"/>
              </a:ext>
            </a:extLst>
          </p:cNvPr>
          <p:cNvCxnSpPr>
            <a:endCxn id="45" idx="1"/>
          </p:cNvCxnSpPr>
          <p:nvPr/>
        </p:nvCxnSpPr>
        <p:spPr>
          <a:xfrm flipV="1">
            <a:off x="2358265" y="6543450"/>
            <a:ext cx="5634779" cy="113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F1460B-B477-5EEC-2B1D-1EC664F4B08F}"/>
              </a:ext>
            </a:extLst>
          </p:cNvPr>
          <p:cNvCxnSpPr>
            <a:stCxn id="45" idx="1"/>
            <a:endCxn id="47" idx="2"/>
          </p:cNvCxnSpPr>
          <p:nvPr/>
        </p:nvCxnSpPr>
        <p:spPr>
          <a:xfrm flipH="1" flipV="1">
            <a:off x="7533629" y="6163663"/>
            <a:ext cx="459415" cy="379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7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  <p:bldP spid="32" grpId="0"/>
      <p:bldP spid="35" grpId="0"/>
      <p:bldP spid="41" grpId="0"/>
      <p:bldP spid="44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6EB1-C1C9-F9E9-EFC7-053320E0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355B-A263-5DA9-56D7-81557570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any search algorithm </a:t>
            </a:r>
          </a:p>
          <a:p>
            <a:endParaRPr lang="en-US" dirty="0"/>
          </a:p>
          <a:p>
            <a:r>
              <a:rPr lang="en-US" dirty="0"/>
              <a:t>Proof problem:</a:t>
            </a:r>
          </a:p>
          <a:p>
            <a:pPr lvl="1"/>
            <a:r>
              <a:rPr lang="en-US" dirty="0"/>
              <a:t>Initial state = initial KB</a:t>
            </a:r>
          </a:p>
          <a:p>
            <a:pPr lvl="1"/>
            <a:r>
              <a:rPr lang="en-US" dirty="0"/>
              <a:t>Actions = all inference rules applied to all sentences that match the top half of inference rule</a:t>
            </a:r>
          </a:p>
          <a:p>
            <a:pPr lvl="1"/>
            <a:r>
              <a:rPr lang="en-US" dirty="0"/>
              <a:t>Result of applying an action = add the sentence in the bottom half of the inference rule to the KB</a:t>
            </a:r>
          </a:p>
          <a:p>
            <a:pPr lvl="1"/>
            <a:r>
              <a:rPr lang="en-US" dirty="0"/>
              <a:t>Goal = state that contains the sentence we are trying to prove!</a:t>
            </a:r>
          </a:p>
          <a:p>
            <a:r>
              <a:rPr lang="en-US" dirty="0"/>
              <a:t>Searching for proof = enumerating all possible models!</a:t>
            </a:r>
          </a:p>
          <a:p>
            <a:pPr lvl="1"/>
            <a:r>
              <a:rPr lang="en-US" dirty="0"/>
              <a:t>More efficient</a:t>
            </a:r>
          </a:p>
          <a:p>
            <a:pPr lvl="2"/>
            <a:r>
              <a:rPr lang="en-US" dirty="0"/>
              <a:t>Ignoring irrelevant variables</a:t>
            </a:r>
          </a:p>
        </p:txBody>
      </p:sp>
    </p:spTree>
    <p:extLst>
      <p:ext uri="{BB962C8B-B14F-4D97-AF65-F5344CB8AC3E}">
        <p14:creationId xmlns:p14="http://schemas.microsoft.com/office/powerpoint/2010/main" val="24526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0097-267F-AE84-C0B5-ED130B1C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E061-73D5-7E49-1A47-2E81CAE1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far we have a sound inference procedure</a:t>
            </a:r>
          </a:p>
          <a:p>
            <a:r>
              <a:rPr lang="en-US" dirty="0"/>
              <a:t>Is it complete?</a:t>
            </a:r>
          </a:p>
          <a:p>
            <a:pPr lvl="1"/>
            <a:r>
              <a:rPr lang="en-US" dirty="0"/>
              <a:t>No</a:t>
            </a:r>
          </a:p>
          <a:p>
            <a:pPr lvl="1"/>
            <a:r>
              <a:rPr lang="en-US" dirty="0"/>
              <a:t>Cannot “resolve” disjunctions (</a:t>
            </a:r>
            <a:r>
              <a:rPr lang="en-US" dirty="0" err="1"/>
              <a:t>ors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Resolution inference rule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Resulting clause should only have </a:t>
            </a:r>
            <a:r>
              <a:rPr lang="en-US" dirty="0">
                <a:solidFill>
                  <a:srgbClr val="FF0000"/>
                </a:solidFill>
              </a:rPr>
              <a:t>one copy per literal </a:t>
            </a:r>
            <a:r>
              <a:rPr lang="en-US" dirty="0"/>
              <a:t>(variable)</a:t>
            </a:r>
          </a:p>
          <a:p>
            <a:r>
              <a:rPr lang="en-US" dirty="0"/>
              <a:t>Now our inferences are 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75063-A344-495C-76B1-83A09E5F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08" y="4581473"/>
            <a:ext cx="7611537" cy="743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BBA75-8782-AE73-5EF1-2F562B12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141" y="1538165"/>
            <a:ext cx="3144978" cy="190527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8960A-7093-E3A6-5D40-C1039C6E0F7A}"/>
              </a:ext>
            </a:extLst>
          </p:cNvPr>
          <p:cNvGrpSpPr/>
          <p:nvPr/>
        </p:nvGrpSpPr>
        <p:grpSpPr>
          <a:xfrm>
            <a:off x="7692079" y="472931"/>
            <a:ext cx="3065721" cy="1094699"/>
            <a:chOff x="7692079" y="472931"/>
            <a:chExt cx="3065721" cy="10946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598125-7342-7AB8-312E-70322B9C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3481" y="1186577"/>
              <a:ext cx="1924319" cy="38105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0213C2-1ED7-7FFB-6CB8-B0312CAB343C}"/>
                </a:ext>
              </a:extLst>
            </p:cNvPr>
            <p:cNvSpPr txBox="1"/>
            <p:nvPr/>
          </p:nvSpPr>
          <p:spPr>
            <a:xfrm>
              <a:off x="7692079" y="472931"/>
              <a:ext cx="220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Lets say we know this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F7327F-8FA9-1093-1602-BC9611DA182E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8795683" y="842263"/>
              <a:ext cx="768537" cy="3538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36E83C-BBEA-FB4D-27B2-0873DC5EC290}"/>
              </a:ext>
            </a:extLst>
          </p:cNvPr>
          <p:cNvGrpSpPr/>
          <p:nvPr/>
        </p:nvGrpSpPr>
        <p:grpSpPr>
          <a:xfrm>
            <a:off x="10657019" y="469294"/>
            <a:ext cx="1541512" cy="1088809"/>
            <a:chOff x="10657019" y="469294"/>
            <a:chExt cx="1541512" cy="1088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E910F3-C3BA-2C33-B1A1-A1E704167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32538" y="1196102"/>
              <a:ext cx="752580" cy="3620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76A248-E949-EE5E-2737-DA1512BF0BDC}"/>
                </a:ext>
              </a:extLst>
            </p:cNvPr>
            <p:cNvSpPr txBox="1"/>
            <p:nvPr/>
          </p:nvSpPr>
          <p:spPr>
            <a:xfrm>
              <a:off x="10657019" y="469294"/>
              <a:ext cx="1541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Also know this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54D770-8522-2B11-9C8C-D47F95D075CE}"/>
                </a:ext>
              </a:extLst>
            </p:cNvPr>
            <p:cNvCxnSpPr>
              <a:stCxn id="15" idx="2"/>
              <a:endCxn id="9" idx="0"/>
            </p:cNvCxnSpPr>
            <p:nvPr/>
          </p:nvCxnSpPr>
          <p:spPr>
            <a:xfrm>
              <a:off x="11427775" y="838626"/>
              <a:ext cx="81053" cy="3574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F3E41A-66C3-E972-FF32-98964B2986B0}"/>
              </a:ext>
            </a:extLst>
          </p:cNvPr>
          <p:cNvGrpSpPr/>
          <p:nvPr/>
        </p:nvGrpSpPr>
        <p:grpSpPr>
          <a:xfrm>
            <a:off x="9564220" y="1763907"/>
            <a:ext cx="1496820" cy="1064010"/>
            <a:chOff x="9564220" y="1763907"/>
            <a:chExt cx="1496820" cy="106401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7202946-FF3E-F015-50C3-DF6D43DFB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02945" y="1763907"/>
              <a:ext cx="1219370" cy="38105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CDDC18-2784-2F5F-1A32-91FC7A637BD8}"/>
                </a:ext>
              </a:extLst>
            </p:cNvPr>
            <p:cNvSpPr txBox="1"/>
            <p:nvPr/>
          </p:nvSpPr>
          <p:spPr>
            <a:xfrm>
              <a:off x="9564220" y="2458585"/>
              <a:ext cx="1496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Can infer this!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F01D74F-768A-4C19-85BB-DE0CC467B300}"/>
                </a:ext>
              </a:extLst>
            </p:cNvPr>
            <p:cNvCxnSpPr>
              <a:stCxn id="16" idx="0"/>
              <a:endCxn id="13" idx="2"/>
            </p:cNvCxnSpPr>
            <p:nvPr/>
          </p:nvCxnSpPr>
          <p:spPr>
            <a:xfrm flipV="1">
              <a:off x="10312630" y="2144960"/>
              <a:ext cx="0" cy="3136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3AFBB3E-172A-FC48-8647-AC1A2A658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4548" y="3262963"/>
            <a:ext cx="3496163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5E44-C1B2-B2B4-02DC-B84959D8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D48F-B9A8-3C0A-57AA-3C667A96D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Resolution only applies to disjunctions</a:t>
            </a:r>
          </a:p>
          <a:p>
            <a:endParaRPr lang="en-US" dirty="0"/>
          </a:p>
          <a:p>
            <a:r>
              <a:rPr lang="en-US" dirty="0"/>
              <a:t>Good news!</a:t>
            </a:r>
          </a:p>
          <a:p>
            <a:pPr lvl="1"/>
            <a:r>
              <a:rPr lang="en-US" dirty="0"/>
              <a:t>Every sentence can be converted into a conjunction of clauses!</a:t>
            </a:r>
          </a:p>
          <a:p>
            <a:pPr lvl="1"/>
            <a:r>
              <a:rPr lang="en-US" dirty="0"/>
              <a:t>Might look ugly to us, but search algorithm doesn’t care!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AF762-ADF7-C1B5-40DD-9A0C743D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9" y="4327861"/>
            <a:ext cx="2381582" cy="36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A3192-8133-FDAA-09DF-2AAA7A29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" y="4700120"/>
            <a:ext cx="5525271" cy="409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07AC84-B9D5-188F-CD4F-E69D16B35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28805"/>
            <a:ext cx="5191850" cy="400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E51958-D470-3C0C-355C-D30A882CC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4" y="5524776"/>
            <a:ext cx="5353797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F30509-B3AE-01AA-91DC-9339FC44F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916862"/>
            <a:ext cx="618258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3BE9-0713-A4D5-6BBF-43F4BE84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via 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43D3A-7F82-ECAC-9EE7-59DB079AE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Turns out all we need is resolution (to prove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d>
                      </m:e>
                    </m:box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Convert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∩¬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into CNF</a:t>
                </a:r>
              </a:p>
              <a:p>
                <a:r>
                  <a:rPr lang="en-US" dirty="0"/>
                  <a:t>Apply resolution to resulting clauses</a:t>
                </a:r>
              </a:p>
              <a:p>
                <a:pPr lvl="1"/>
                <a:r>
                  <a:rPr lang="en-US" dirty="0"/>
                  <a:t>Each </a:t>
                </a:r>
                <a:r>
                  <a:rPr lang="en-US" dirty="0">
                    <a:solidFill>
                      <a:srgbClr val="FF0000"/>
                    </a:solidFill>
                  </a:rPr>
                  <a:t>pair of clauses </a:t>
                </a:r>
                <a:r>
                  <a:rPr lang="en-US" dirty="0"/>
                  <a:t>that contains complimentary literals produces new clauses</a:t>
                </a:r>
              </a:p>
              <a:p>
                <a:r>
                  <a:rPr lang="en-US" dirty="0"/>
                  <a:t>Repeat until one of two outcomes occurs:</a:t>
                </a:r>
              </a:p>
              <a:p>
                <a:pPr lvl="1"/>
                <a:r>
                  <a:rPr lang="en-US" dirty="0"/>
                  <a:t>No new clauses </a:t>
                </a:r>
                <a:r>
                  <a:rPr lang="en-US" dirty="0">
                    <a:sym typeface="Wingdings" panose="05000000000000000000" pitchFamily="2" charset="2"/>
                  </a:rPr>
                  <a:t> KB does not entail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Two clauses resolve to the empty clause  KB entails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43D3A-7F82-ECAC-9EE7-59DB079AE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869"/>
          </a:xfrm>
        </p:spPr>
        <p:txBody>
          <a:bodyPr/>
          <a:lstStyle/>
          <a:p>
            <a:r>
              <a:rPr lang="en-US" dirty="0" smtClean="0"/>
              <a:t>Let’s say you’re presented with a sequence</a:t>
            </a:r>
          </a:p>
          <a:p>
            <a:pPr lvl="1"/>
            <a:r>
              <a:rPr lang="en-US" dirty="0" smtClean="0"/>
              <a:t>For now, let’s say only one element in the sequence is “masked” away</a:t>
            </a:r>
          </a:p>
          <a:p>
            <a:pPr lvl="2"/>
            <a:r>
              <a:rPr lang="en-US" dirty="0" smtClean="0"/>
              <a:t>You know something goes there, but you don’t have access to what</a:t>
            </a:r>
          </a:p>
          <a:p>
            <a:pPr lvl="3"/>
            <a:r>
              <a:rPr lang="en-US" dirty="0" smtClean="0"/>
              <a:t>Is this missing element a terminal?</a:t>
            </a:r>
          </a:p>
          <a:p>
            <a:pPr lvl="3"/>
            <a:r>
              <a:rPr lang="en-US" dirty="0" smtClean="0"/>
              <a:t>Is this missing element itself a sequence?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For now, let’s make the problem easier:</a:t>
            </a:r>
          </a:p>
          <a:p>
            <a:pPr lvl="3"/>
            <a:r>
              <a:rPr lang="en-US" dirty="0" smtClean="0"/>
              <a:t>You’re supplied with the nonterminal that goes there (like POS tag)</a:t>
            </a:r>
          </a:p>
          <a:p>
            <a:pPr lvl="4"/>
            <a:r>
              <a:rPr lang="en-US" dirty="0" smtClean="0"/>
              <a:t>Need to fill in (“complete”) the sequence with terminals?</a:t>
            </a:r>
          </a:p>
          <a:p>
            <a:pPr lvl="4"/>
            <a:r>
              <a:rPr lang="en-US" dirty="0" smtClean="0"/>
              <a:t>How?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0027" y="68285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Godzilla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66956" y="630093"/>
            <a:ext cx="1467749" cy="4748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Redacted</a:t>
            </a:r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24314" y="682857"/>
            <a:ext cx="10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town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83097" y="110495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83097" y="14705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EEC9-5A94-340F-1CFE-8487EF75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43107-9197-0719-CDFE-A8AD19B887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51" y="130208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KB =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∩¬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CNF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∩¬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43107-9197-0719-CDFE-A8AD19B88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51" y="1302086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F94E80-85D3-C19B-5C38-FDB410D7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10" y="1302086"/>
            <a:ext cx="4253141" cy="46625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E0659DC-9BDE-A453-56E0-E9A57E87753D}"/>
              </a:ext>
            </a:extLst>
          </p:cNvPr>
          <p:cNvGrpSpPr/>
          <p:nvPr/>
        </p:nvGrpSpPr>
        <p:grpSpPr>
          <a:xfrm>
            <a:off x="1024184" y="4179768"/>
            <a:ext cx="8387835" cy="511425"/>
            <a:chOff x="675240" y="5322226"/>
            <a:chExt cx="8387835" cy="5114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6F891C-1D7E-96F8-E5C2-FF6D9369B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240" y="5322226"/>
              <a:ext cx="6553544" cy="5048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075F38-09CE-A6ED-C398-B2E78D41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8784" y="5375252"/>
              <a:ext cx="1015042" cy="417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98ED52-98AA-9438-DD51-402BCF40E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2007" y="5459551"/>
              <a:ext cx="261434" cy="33273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831C8E-E453-66FF-65FA-80DF4E10F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88245" y="5416618"/>
              <a:ext cx="574830" cy="41703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8EA6F61-50B8-6B8A-19CC-1C5250F7A9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184" y="1874432"/>
            <a:ext cx="733527" cy="3810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1C7F5D2-4243-58F3-ECC8-F1AD1F96A3D5}"/>
              </a:ext>
            </a:extLst>
          </p:cNvPr>
          <p:cNvGrpSpPr/>
          <p:nvPr/>
        </p:nvGrpSpPr>
        <p:grpSpPr>
          <a:xfrm>
            <a:off x="1024184" y="2806814"/>
            <a:ext cx="5077274" cy="466254"/>
            <a:chOff x="1662333" y="3330353"/>
            <a:chExt cx="5077274" cy="4662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51F9A8B-6424-4AC5-C14D-199F31222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333" y="3330353"/>
              <a:ext cx="4253141" cy="46625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66EF61A-EF10-DA99-68ED-938A08A25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539" y="3408342"/>
              <a:ext cx="261434" cy="33273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C3BA37-03EC-F1D6-57AE-85DD4A799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64777" y="3365409"/>
              <a:ext cx="574830" cy="417033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1E47CEEB-8349-0333-D6E8-7384519A6C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4650" y="4964159"/>
            <a:ext cx="1352739" cy="3810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3884EE-CEDA-9755-26FD-A96AF92A50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3379" y="4945106"/>
            <a:ext cx="1905266" cy="4001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3B2F9B-E19F-8F2B-E77B-AC7D3FAEB1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9362" y="4959395"/>
            <a:ext cx="1381318" cy="3905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1A757E-90B3-15B1-122F-5A01F0FAA9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2688" y="4955958"/>
            <a:ext cx="638264" cy="381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7C066FE-0D3D-772F-A7B9-92FC6EAAA6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10681" y="4964159"/>
            <a:ext cx="590632" cy="3905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09DC37-5992-36BE-A9AA-45481FEF16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0322" y="5769043"/>
            <a:ext cx="1933845" cy="38105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EFF1D79-EA65-C713-FF51-659737D2DE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74896" y="5797638"/>
            <a:ext cx="1895740" cy="3905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AA32D70-01D9-7CF4-FC2F-C45AD38E20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56017" y="5759516"/>
            <a:ext cx="1924319" cy="40010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1A86AEC-A264-E3FF-44B8-AF195BA3CE1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37379" y="5783349"/>
            <a:ext cx="1895740" cy="41915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8C5209F-193B-2FA8-3876-3990FDAE05D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1573" y="5803471"/>
            <a:ext cx="628738" cy="36200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B131F6-B6B0-209B-97D2-5F3C43F9F63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98765" y="5769043"/>
            <a:ext cx="657317" cy="39058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DC4A3589-9F86-E849-C7AA-12E466F93198}"/>
              </a:ext>
            </a:extLst>
          </p:cNvPr>
          <p:cNvGrpSpPr/>
          <p:nvPr/>
        </p:nvGrpSpPr>
        <p:grpSpPr>
          <a:xfrm>
            <a:off x="1367245" y="5345212"/>
            <a:ext cx="2728767" cy="423831"/>
            <a:chOff x="1367245" y="5345212"/>
            <a:chExt cx="2728767" cy="42383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8A593F4-5922-060E-F6DD-635F8BB48A34}"/>
                </a:ext>
              </a:extLst>
            </p:cNvPr>
            <p:cNvCxnSpPr>
              <a:stCxn id="23" idx="2"/>
              <a:endCxn id="33" idx="0"/>
            </p:cNvCxnSpPr>
            <p:nvPr/>
          </p:nvCxnSpPr>
          <p:spPr>
            <a:xfrm flipH="1">
              <a:off x="1367245" y="5345212"/>
              <a:ext cx="803775" cy="4238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F2EEC5B-31EE-874A-8C98-62F388FC325C}"/>
                </a:ext>
              </a:extLst>
            </p:cNvPr>
            <p:cNvCxnSpPr>
              <a:stCxn id="25" idx="2"/>
              <a:endCxn id="33" idx="0"/>
            </p:cNvCxnSpPr>
            <p:nvPr/>
          </p:nvCxnSpPr>
          <p:spPr>
            <a:xfrm flipH="1">
              <a:off x="1367245" y="5345212"/>
              <a:ext cx="2728767" cy="4238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03DFAE-1D76-E9B8-3E57-9532291764D7}"/>
              </a:ext>
            </a:extLst>
          </p:cNvPr>
          <p:cNvGrpSpPr/>
          <p:nvPr/>
        </p:nvGrpSpPr>
        <p:grpSpPr>
          <a:xfrm>
            <a:off x="2171020" y="5345212"/>
            <a:ext cx="1924992" cy="452426"/>
            <a:chOff x="2171020" y="5345212"/>
            <a:chExt cx="1924992" cy="452426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B7D8EC7-F544-A099-F824-EE123169EA57}"/>
                </a:ext>
              </a:extLst>
            </p:cNvPr>
            <p:cNvCxnSpPr>
              <a:stCxn id="23" idx="2"/>
              <a:endCxn id="35" idx="0"/>
            </p:cNvCxnSpPr>
            <p:nvPr/>
          </p:nvCxnSpPr>
          <p:spPr>
            <a:xfrm>
              <a:off x="2171020" y="5345212"/>
              <a:ext cx="1451746" cy="4524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EF64452-F6C0-7D2D-46C1-CF699D9EA768}"/>
                </a:ext>
              </a:extLst>
            </p:cNvPr>
            <p:cNvCxnSpPr>
              <a:stCxn id="25" idx="2"/>
              <a:endCxn id="35" idx="0"/>
            </p:cNvCxnSpPr>
            <p:nvPr/>
          </p:nvCxnSpPr>
          <p:spPr>
            <a:xfrm flipH="1">
              <a:off x="3622766" y="5345212"/>
              <a:ext cx="473246" cy="4524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5B0A00-5A81-F690-511D-DA2ACF8751F6}"/>
              </a:ext>
            </a:extLst>
          </p:cNvPr>
          <p:cNvGrpSpPr/>
          <p:nvPr/>
        </p:nvGrpSpPr>
        <p:grpSpPr>
          <a:xfrm>
            <a:off x="2171020" y="5337011"/>
            <a:ext cx="7494922" cy="466460"/>
            <a:chOff x="2171020" y="5337011"/>
            <a:chExt cx="7494922" cy="46646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6E226A0-DAE1-EC31-39C4-A8DE6BCA20D6}"/>
                </a:ext>
              </a:extLst>
            </p:cNvPr>
            <p:cNvCxnSpPr>
              <a:stCxn id="23" idx="2"/>
              <a:endCxn id="41" idx="0"/>
            </p:cNvCxnSpPr>
            <p:nvPr/>
          </p:nvCxnSpPr>
          <p:spPr>
            <a:xfrm>
              <a:off x="2171020" y="5345212"/>
              <a:ext cx="7494922" cy="458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464C05E-8BCC-F8C8-3CBF-EB5B93C476F2}"/>
                </a:ext>
              </a:extLst>
            </p:cNvPr>
            <p:cNvCxnSpPr>
              <a:stCxn id="29" idx="2"/>
              <a:endCxn id="41" idx="0"/>
            </p:cNvCxnSpPr>
            <p:nvPr/>
          </p:nvCxnSpPr>
          <p:spPr>
            <a:xfrm>
              <a:off x="7001820" y="5337011"/>
              <a:ext cx="2664122" cy="4664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CBBBA80-EE2A-32D4-A51D-497E489FE1F4}"/>
              </a:ext>
            </a:extLst>
          </p:cNvPr>
          <p:cNvGrpSpPr/>
          <p:nvPr/>
        </p:nvGrpSpPr>
        <p:grpSpPr>
          <a:xfrm>
            <a:off x="4096012" y="5345212"/>
            <a:ext cx="1774009" cy="414304"/>
            <a:chOff x="4096012" y="5345212"/>
            <a:chExt cx="1774009" cy="414304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2D7B971-9E4B-8BE8-0B57-534E4B8AE87D}"/>
                </a:ext>
              </a:extLst>
            </p:cNvPr>
            <p:cNvCxnSpPr>
              <a:stCxn id="25" idx="2"/>
              <a:endCxn id="37" idx="0"/>
            </p:cNvCxnSpPr>
            <p:nvPr/>
          </p:nvCxnSpPr>
          <p:spPr>
            <a:xfrm>
              <a:off x="4096012" y="5345212"/>
              <a:ext cx="1622165" cy="4143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90FE2C7-8A2A-4142-5524-661349B80F6E}"/>
                </a:ext>
              </a:extLst>
            </p:cNvPr>
            <p:cNvCxnSpPr>
              <a:stCxn id="27" idx="2"/>
              <a:endCxn id="37" idx="0"/>
            </p:cNvCxnSpPr>
            <p:nvPr/>
          </p:nvCxnSpPr>
          <p:spPr>
            <a:xfrm flipH="1">
              <a:off x="5718177" y="5349975"/>
              <a:ext cx="151844" cy="4095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4ED2BFD-06CB-2B62-C0A1-C3213B423704}"/>
              </a:ext>
            </a:extLst>
          </p:cNvPr>
          <p:cNvGrpSpPr/>
          <p:nvPr/>
        </p:nvGrpSpPr>
        <p:grpSpPr>
          <a:xfrm>
            <a:off x="4096012" y="5345212"/>
            <a:ext cx="3989237" cy="438137"/>
            <a:chOff x="4096012" y="5345212"/>
            <a:chExt cx="3989237" cy="438137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299DBA7-7A22-041F-B168-2F99B431042F}"/>
                </a:ext>
              </a:extLst>
            </p:cNvPr>
            <p:cNvCxnSpPr>
              <a:stCxn id="25" idx="2"/>
              <a:endCxn id="39" idx="0"/>
            </p:cNvCxnSpPr>
            <p:nvPr/>
          </p:nvCxnSpPr>
          <p:spPr>
            <a:xfrm>
              <a:off x="4096012" y="5345212"/>
              <a:ext cx="3989237" cy="438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5B58294-4DCE-FA75-0814-EF64B8A3A92C}"/>
                </a:ext>
              </a:extLst>
            </p:cNvPr>
            <p:cNvCxnSpPr>
              <a:stCxn id="27" idx="2"/>
              <a:endCxn id="39" idx="0"/>
            </p:cNvCxnSpPr>
            <p:nvPr/>
          </p:nvCxnSpPr>
          <p:spPr>
            <a:xfrm>
              <a:off x="5870021" y="5349975"/>
              <a:ext cx="2215228" cy="433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B6C58E0-2A00-4FE7-90EC-BA72D5781908}"/>
              </a:ext>
            </a:extLst>
          </p:cNvPr>
          <p:cNvGrpSpPr/>
          <p:nvPr/>
        </p:nvGrpSpPr>
        <p:grpSpPr>
          <a:xfrm>
            <a:off x="5870021" y="5337011"/>
            <a:ext cx="4757403" cy="432032"/>
            <a:chOff x="5870021" y="5337011"/>
            <a:chExt cx="4757403" cy="43203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6FC7E5A-3188-C2E4-6C1E-AFAEE330DCF6}"/>
                </a:ext>
              </a:extLst>
            </p:cNvPr>
            <p:cNvCxnSpPr>
              <a:stCxn id="27" idx="2"/>
              <a:endCxn id="43" idx="0"/>
            </p:cNvCxnSpPr>
            <p:nvPr/>
          </p:nvCxnSpPr>
          <p:spPr>
            <a:xfrm>
              <a:off x="5870021" y="5349975"/>
              <a:ext cx="4757403" cy="4190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238CF66-117F-6EE9-AD1F-AD17A71E518B}"/>
                </a:ext>
              </a:extLst>
            </p:cNvPr>
            <p:cNvCxnSpPr>
              <a:stCxn id="29" idx="2"/>
              <a:endCxn id="43" idx="0"/>
            </p:cNvCxnSpPr>
            <p:nvPr/>
          </p:nvCxnSpPr>
          <p:spPr>
            <a:xfrm>
              <a:off x="7001820" y="5337011"/>
              <a:ext cx="3625604" cy="432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6DAD287-BF40-2F60-9D27-4E36A8347D31}"/>
              </a:ext>
            </a:extLst>
          </p:cNvPr>
          <p:cNvSpPr txBox="1"/>
          <p:nvPr/>
        </p:nvSpPr>
        <p:spPr>
          <a:xfrm>
            <a:off x="11299032" y="637467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46AD0A8-9C93-8B22-D8B0-7CEDB07ED8FD}"/>
              </a:ext>
            </a:extLst>
          </p:cNvPr>
          <p:cNvGrpSpPr/>
          <p:nvPr/>
        </p:nvGrpSpPr>
        <p:grpSpPr>
          <a:xfrm>
            <a:off x="10627424" y="5354739"/>
            <a:ext cx="878573" cy="1019935"/>
            <a:chOff x="10627424" y="5354739"/>
            <a:chExt cx="878573" cy="1019935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F8F1E0A-2772-39D3-896D-B1E0AC0E2C4C}"/>
                </a:ext>
              </a:extLst>
            </p:cNvPr>
            <p:cNvCxnSpPr>
              <a:stCxn id="43" idx="2"/>
              <a:endCxn id="74" idx="0"/>
            </p:cNvCxnSpPr>
            <p:nvPr/>
          </p:nvCxnSpPr>
          <p:spPr>
            <a:xfrm>
              <a:off x="10627424" y="6159623"/>
              <a:ext cx="836076" cy="2150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2A106EE-C736-6724-BE25-94176536B1DC}"/>
                </a:ext>
              </a:extLst>
            </p:cNvPr>
            <p:cNvCxnSpPr>
              <a:stCxn id="31" idx="2"/>
              <a:endCxn id="74" idx="0"/>
            </p:cNvCxnSpPr>
            <p:nvPr/>
          </p:nvCxnSpPr>
          <p:spPr>
            <a:xfrm flipH="1">
              <a:off x="11463500" y="5354739"/>
              <a:ext cx="42497" cy="10199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384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DA43B85-1A12-70C0-3A9A-A8F9E277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50" y="5201649"/>
            <a:ext cx="8421275" cy="409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7BFEC-F4A0-628F-84FA-2C0ABB98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Prepositional Logic Resolution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31125-0BCB-C0E7-1D60-CC065E63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50" y="1564793"/>
            <a:ext cx="7392432" cy="419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29C0D-3ED0-391E-AD38-692B137FF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750" y="2137776"/>
            <a:ext cx="8707065" cy="752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4EA23-07D0-3827-4F1C-9C439DA69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750" y="3142154"/>
            <a:ext cx="8935697" cy="3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097CCB-18DD-997C-CD57-C5BC37013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750" y="3584479"/>
            <a:ext cx="1848108" cy="400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A30F5E-399D-6181-B385-3EEB46CE4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750" y="4001608"/>
            <a:ext cx="1467055" cy="419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31F03F-E228-429D-6277-19F481EF72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750" y="4437789"/>
            <a:ext cx="6639852" cy="381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D94FE-E2A2-1446-BE7C-9C27671D1D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2991" y="4865539"/>
            <a:ext cx="5868219" cy="390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EE5664-607F-B1E3-31E5-56AFE7C91A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5750" y="5592229"/>
            <a:ext cx="4496427" cy="3524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CD528D-36FF-11A6-4C17-49D253B211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1971" y="5944703"/>
            <a:ext cx="5315692" cy="3524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595053-24F6-D79E-0B7C-52A7259832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5828" y="6297177"/>
            <a:ext cx="389626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3736-2643-2218-36BE-F9B7B975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We Need is Resolution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AF5DD-1AB6-D8B7-4915-FE8E8E801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78" y="1825625"/>
                <a:ext cx="3252250" cy="4351338"/>
              </a:xfrm>
            </p:spPr>
            <p:txBody>
              <a:bodyPr/>
              <a:lstStyle/>
              <a:p>
                <a:r>
                  <a:rPr lang="en-US" dirty="0"/>
                  <a:t>All we need is Resolution</a:t>
                </a:r>
              </a:p>
              <a:p>
                <a:endParaRPr lang="en-US" dirty="0"/>
              </a:p>
              <a:p>
                <a:r>
                  <a:rPr lang="en-US" dirty="0"/>
                  <a:t>Convert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∩¬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CNF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Resolution on CNF form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AF5DD-1AB6-D8B7-4915-FE8E8E801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8" y="1825625"/>
                <a:ext cx="3252250" cy="4351338"/>
              </a:xfrm>
              <a:blipFill>
                <a:blip r:embed="rId2"/>
                <a:stretch>
                  <a:fillRect l="-3377" t="-2241" r="-56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49B3C41-7CE5-D672-5716-90E4758F50E1}"/>
              </a:ext>
            </a:extLst>
          </p:cNvPr>
          <p:cNvGrpSpPr/>
          <p:nvPr/>
        </p:nvGrpSpPr>
        <p:grpSpPr>
          <a:xfrm>
            <a:off x="3439740" y="1232918"/>
            <a:ext cx="8527870" cy="5536752"/>
            <a:chOff x="3448449" y="1206276"/>
            <a:chExt cx="8527870" cy="5536752"/>
          </a:xfrm>
        </p:grpSpPr>
        <p:pic>
          <p:nvPicPr>
            <p:cNvPr id="1028" name="Picture 4" descr="Drake Posting Meme Template by Josael281999 on DeviantArt | Fotografi  teman, Lucu, Kreatif">
              <a:extLst>
                <a:ext uri="{FF2B5EF4-FFF2-40B4-BE49-F238E27FC236}">
                  <a16:creationId xmlns:a16="http://schemas.microsoft.com/office/drawing/2014/main" id="{6BEC92BB-3C17-B368-EACC-5329E2316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449" y="1206276"/>
              <a:ext cx="8527870" cy="5536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01326E-D934-53EA-D8A7-A388E7D65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2231" y="1307229"/>
              <a:ext cx="1397422" cy="4818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E380B9-E955-132C-3549-53DCE2643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2231" y="1936490"/>
              <a:ext cx="680439" cy="49615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4E4854-B633-A09F-CFF7-A25E8C739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0397" y="2021212"/>
              <a:ext cx="3815457" cy="1891463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0D5ED00-E8EA-2775-A0D2-8EE6DF9D8FE4}"/>
                </a:ext>
              </a:extLst>
            </p:cNvPr>
            <p:cNvGrpSpPr/>
            <p:nvPr/>
          </p:nvGrpSpPr>
          <p:grpSpPr>
            <a:xfrm>
              <a:off x="6947593" y="4190349"/>
              <a:ext cx="3144978" cy="958383"/>
              <a:chOff x="8740141" y="1186577"/>
              <a:chExt cx="3144978" cy="95838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8205059-3415-FF93-1DB0-B37A97698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40141" y="1538165"/>
                <a:ext cx="3144978" cy="1905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03E28D99-C638-7898-C918-9A859CF03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33481" y="1186577"/>
                <a:ext cx="1924319" cy="381053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CD013A8-B86C-0088-A75D-B1A77CF53D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538" y="1196102"/>
                <a:ext cx="752580" cy="362001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0E8ABC4-E4F9-7C86-2D92-6D6EEB5D9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02945" y="1763907"/>
                <a:ext cx="1219370" cy="381053"/>
              </a:xfrm>
              <a:prstGeom prst="rect">
                <a:avLst/>
              </a:prstGeom>
            </p:spPr>
          </p:pic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76A21C2-5D8C-616D-08F9-EEAF1694C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96407" y="5294486"/>
              <a:ext cx="3496163" cy="7144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451BFB-9AF3-02B0-1198-F5DCA6581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37560" y="6119966"/>
              <a:ext cx="5320937" cy="519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453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C71F-AF90-EC7F-EC6C-7807489C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A166-E3B7-5350-B077-E48DB6EF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many KBs</a:t>
            </a:r>
          </a:p>
          <a:p>
            <a:pPr lvl="1"/>
            <a:r>
              <a:rPr lang="en-US" dirty="0"/>
              <a:t>All sentences have the same template</a:t>
            </a:r>
          </a:p>
          <a:p>
            <a:pPr lvl="1"/>
            <a:r>
              <a:rPr lang="en-US" dirty="0"/>
              <a:t>Definite clause(s) appear all the time</a:t>
            </a:r>
          </a:p>
          <a:p>
            <a:pPr lvl="2"/>
            <a:r>
              <a:rPr lang="en-US" dirty="0"/>
              <a:t>Disjunction where </a:t>
            </a:r>
            <a:r>
              <a:rPr lang="en-US" dirty="0">
                <a:solidFill>
                  <a:srgbClr val="FF0000"/>
                </a:solidFill>
              </a:rPr>
              <a:t>only one </a:t>
            </a:r>
            <a:r>
              <a:rPr lang="en-US" dirty="0"/>
              <a:t>literal is positive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Horn clause(s) appear all the time</a:t>
            </a:r>
          </a:p>
          <a:p>
            <a:pPr lvl="2"/>
            <a:r>
              <a:rPr lang="en-US" dirty="0"/>
              <a:t>Disjunction where </a:t>
            </a:r>
            <a:r>
              <a:rPr lang="en-US" dirty="0">
                <a:solidFill>
                  <a:srgbClr val="FF0000"/>
                </a:solidFill>
              </a:rPr>
              <a:t>at most one </a:t>
            </a:r>
            <a:r>
              <a:rPr lang="en-US" dirty="0"/>
              <a:t>literal is positive</a:t>
            </a:r>
          </a:p>
          <a:p>
            <a:pPr lvl="2"/>
            <a:r>
              <a:rPr lang="en-US" dirty="0"/>
              <a:t>Definite clauses are Horn clauses</a:t>
            </a:r>
          </a:p>
          <a:p>
            <a:pPr lvl="2"/>
            <a:r>
              <a:rPr lang="en-US" dirty="0"/>
              <a:t>Clauses with </a:t>
            </a:r>
            <a:r>
              <a:rPr lang="en-US" dirty="0">
                <a:solidFill>
                  <a:srgbClr val="FF0000"/>
                </a:solidFill>
              </a:rPr>
              <a:t>no positives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goal clauses</a:t>
            </a:r>
          </a:p>
          <a:p>
            <a:pPr marL="914400" lvl="2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you resolve two Horn clauses, the result is a Horn clause!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BC4D7-51E4-1764-1122-DD5EC44A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270" y="3429000"/>
            <a:ext cx="365811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8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96DA-30A5-F3DC-2199-DB630AC0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Horn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9595-CEE6-B76D-7F86-D6FF68429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392"/>
          </a:xfrm>
        </p:spPr>
        <p:txBody>
          <a:bodyPr>
            <a:normAutofit/>
          </a:bodyPr>
          <a:lstStyle/>
          <a:p>
            <a:r>
              <a:rPr lang="en-US" dirty="0"/>
              <a:t>Why are these so popular?</a:t>
            </a:r>
          </a:p>
          <a:p>
            <a:pPr lvl="1"/>
            <a:r>
              <a:rPr lang="en-US" dirty="0"/>
              <a:t>Remember logical equivalency!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Horn clauses are implication sentences!</a:t>
            </a:r>
          </a:p>
          <a:p>
            <a:pPr lvl="1"/>
            <a:r>
              <a:rPr lang="en-US" dirty="0"/>
              <a:t>Axioms are typically implications!</a:t>
            </a:r>
          </a:p>
          <a:p>
            <a:endParaRPr lang="en-US" dirty="0"/>
          </a:p>
          <a:p>
            <a:r>
              <a:rPr lang="en-US" dirty="0"/>
              <a:t>Sentence that is just a literal?</a:t>
            </a:r>
          </a:p>
          <a:p>
            <a:pPr lvl="1"/>
            <a:r>
              <a:rPr lang="en-US" dirty="0"/>
              <a:t>Perceptions typically written this way</a:t>
            </a:r>
          </a:p>
          <a:p>
            <a:pPr lvl="1"/>
            <a:r>
              <a:rPr lang="en-US" dirty="0"/>
              <a:t>Called a “fact”</a:t>
            </a:r>
          </a:p>
          <a:p>
            <a:pPr lvl="1"/>
            <a:r>
              <a:rPr lang="en-US" dirty="0"/>
              <a:t>Can also be written as a Horn clause!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4D0A7-3C95-7EEA-76EF-D3C25976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46" y="2757048"/>
            <a:ext cx="3534268" cy="43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A4DEC-80FC-1737-7D9E-5D8BAB47D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166" y="2757048"/>
            <a:ext cx="3801005" cy="43821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777A0C8-01CA-5169-68C3-AE28F5246CD4}"/>
              </a:ext>
            </a:extLst>
          </p:cNvPr>
          <p:cNvSpPr/>
          <p:nvPr/>
        </p:nvSpPr>
        <p:spPr>
          <a:xfrm>
            <a:off x="5431409" y="2640177"/>
            <a:ext cx="1793965" cy="671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CNF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CE22C-A6C1-1B59-BF21-7FEF3978F736}"/>
              </a:ext>
            </a:extLst>
          </p:cNvPr>
          <p:cNvSpPr txBox="1"/>
          <p:nvPr/>
        </p:nvSpPr>
        <p:spPr>
          <a:xfrm>
            <a:off x="8351520" y="2211977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Horn clause!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30C6A7-E1E1-6673-7FB5-6751F2CFFA4E}"/>
              </a:ext>
            </a:extLst>
          </p:cNvPr>
          <p:cNvGrpSpPr/>
          <p:nvPr/>
        </p:nvGrpSpPr>
        <p:grpSpPr>
          <a:xfrm>
            <a:off x="1847167" y="3172789"/>
            <a:ext cx="2202318" cy="440877"/>
            <a:chOff x="1847167" y="3172789"/>
            <a:chExt cx="2202318" cy="4408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5BD721-63BA-6CA4-818C-F44DC2F93E84}"/>
                </a:ext>
              </a:extLst>
            </p:cNvPr>
            <p:cNvSpPr txBox="1"/>
            <p:nvPr/>
          </p:nvSpPr>
          <p:spPr>
            <a:xfrm>
              <a:off x="2420983" y="3244334"/>
              <a:ext cx="941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premise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693C4E2A-CD58-34CE-311A-D99BB07571F8}"/>
                </a:ext>
              </a:extLst>
            </p:cNvPr>
            <p:cNvSpPr/>
            <p:nvPr/>
          </p:nvSpPr>
          <p:spPr>
            <a:xfrm rot="5400000">
              <a:off x="2854708" y="2165248"/>
              <a:ext cx="187235" cy="2202318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A208D-E9BF-1FFC-D4C8-65A342093287}"/>
              </a:ext>
            </a:extLst>
          </p:cNvPr>
          <p:cNvGrpSpPr/>
          <p:nvPr/>
        </p:nvGrpSpPr>
        <p:grpSpPr>
          <a:xfrm>
            <a:off x="4648468" y="3142960"/>
            <a:ext cx="687026" cy="470706"/>
            <a:chOff x="4648468" y="3142960"/>
            <a:chExt cx="687026" cy="4707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03F1F6-DC6C-180A-6D3E-E7EAF4CEBA00}"/>
                </a:ext>
              </a:extLst>
            </p:cNvPr>
            <p:cNvSpPr txBox="1"/>
            <p:nvPr/>
          </p:nvSpPr>
          <p:spPr>
            <a:xfrm>
              <a:off x="4648468" y="3244334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42755CD0-B0D6-8770-7854-AAFB363715F7}"/>
                </a:ext>
              </a:extLst>
            </p:cNvPr>
            <p:cNvSpPr/>
            <p:nvPr/>
          </p:nvSpPr>
          <p:spPr>
            <a:xfrm rot="5400000">
              <a:off x="4916962" y="2911664"/>
              <a:ext cx="187236" cy="649828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4CAF4E2-EFB1-FF22-9581-D512A4F37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842" y="5831174"/>
            <a:ext cx="195289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1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E8D4-EABC-9B89-2FD4-207C986E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w/ Horn Clauses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6E3-1E47-717E-3B2F-117FE886AB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255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Can be crazy efficient</a:t>
                </a:r>
              </a:p>
              <a:p>
                <a:pPr lvl="1"/>
                <a:r>
                  <a:rPr lang="en-US" dirty="0"/>
                  <a:t>Forward-chaining &amp; backward-chaining algorithms</a:t>
                </a:r>
              </a:p>
              <a:p>
                <a:pPr lvl="1"/>
                <a:r>
                  <a:rPr lang="en-US" dirty="0"/>
                  <a:t>If everything is a Horn clause (implies)</a:t>
                </a:r>
              </a:p>
              <a:p>
                <a:pPr lvl="2"/>
                <a:r>
                  <a:rPr lang="en-US" dirty="0"/>
                  <a:t>Don’t need to do resolution at all!</a:t>
                </a:r>
              </a:p>
              <a:p>
                <a:endParaRPr lang="en-US" dirty="0"/>
              </a:p>
              <a:p>
                <a:r>
                  <a:rPr lang="en-US" dirty="0"/>
                  <a:t>Forward chaining (try to derive query sentence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Begin with known facts</a:t>
                </a:r>
              </a:p>
              <a:p>
                <a:pPr lvl="1"/>
                <a:r>
                  <a:rPr lang="en-US" dirty="0"/>
                  <a:t>For every implication where the premise is met:</a:t>
                </a:r>
              </a:p>
              <a:p>
                <a:pPr lvl="2"/>
                <a:r>
                  <a:rPr lang="en-US" dirty="0"/>
                  <a:t>Add conclusion (head) of implication as a fact to the KB</a:t>
                </a:r>
              </a:p>
              <a:p>
                <a:pPr lvl="1"/>
                <a:r>
                  <a:rPr lang="en-US" dirty="0"/>
                  <a:t>Repeat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added to KB or no further implications!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Runs in linear time!</a:t>
                </a:r>
              </a:p>
              <a:p>
                <a:pPr lvl="1"/>
                <a:r>
                  <a:rPr lang="en-US" dirty="0"/>
                  <a:t>Data-driver Reasoning</a:t>
                </a:r>
              </a:p>
              <a:p>
                <a:pPr lvl="2"/>
                <a:r>
                  <a:rPr lang="en-US" dirty="0"/>
                  <a:t>Start with what you know: infer what you don’t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6E3-1E47-717E-3B2F-117FE886A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2558"/>
              </a:xfrm>
              <a:blipFill>
                <a:blip r:embed="rId2"/>
                <a:stretch>
                  <a:fillRect l="-928" t="-2506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CCB854E-9F88-9AB4-71FF-802830C6A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269" y="72918"/>
            <a:ext cx="1819992" cy="2861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8D381-CCD4-527E-FC4A-549D1D9FE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265" y="2700541"/>
            <a:ext cx="2223877" cy="3181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DE808F-B84A-E7B6-0610-FED96BE92EC6}"/>
              </a:ext>
            </a:extLst>
          </p:cNvPr>
          <p:cNvSpPr txBox="1"/>
          <p:nvPr/>
        </p:nvSpPr>
        <p:spPr>
          <a:xfrm>
            <a:off x="11007634" y="73152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5835E-7137-01D2-3BF3-E534078EA04A}"/>
              </a:ext>
            </a:extLst>
          </p:cNvPr>
          <p:cNvSpPr txBox="1"/>
          <p:nvPr/>
        </p:nvSpPr>
        <p:spPr>
          <a:xfrm>
            <a:off x="10016760" y="5955235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AND-OR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81EF7-D195-97D5-921A-6A50B0EA5017}"/>
              </a:ext>
            </a:extLst>
          </p:cNvPr>
          <p:cNvSpPr txBox="1"/>
          <p:nvPr/>
        </p:nvSpPr>
        <p:spPr>
          <a:xfrm>
            <a:off x="8501825" y="5499995"/>
            <a:ext cx="72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“and”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9B87E-0A66-CB7A-C611-B4D193C01D70}"/>
              </a:ext>
            </a:extLst>
          </p:cNvPr>
          <p:cNvSpPr txBox="1"/>
          <p:nvPr/>
        </p:nvSpPr>
        <p:spPr>
          <a:xfrm>
            <a:off x="8886041" y="4650909"/>
            <a:ext cx="58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“or”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06A8EF-FCE2-F08B-0416-6E985077C0B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467419" y="4835575"/>
            <a:ext cx="739027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428DF6-02B9-A94B-2F3E-2C1C2EB47C81}"/>
              </a:ext>
            </a:extLst>
          </p:cNvPr>
          <p:cNvCxnSpPr>
            <a:stCxn id="10" idx="3"/>
          </p:cNvCxnSpPr>
          <p:nvPr/>
        </p:nvCxnSpPr>
        <p:spPr>
          <a:xfrm flipV="1">
            <a:off x="9224267" y="5499995"/>
            <a:ext cx="792493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D5F1B8-3A78-2A8D-6013-033E4C8F72E3}"/>
              </a:ext>
            </a:extLst>
          </p:cNvPr>
          <p:cNvSpPr txBox="1"/>
          <p:nvPr/>
        </p:nvSpPr>
        <p:spPr>
          <a:xfrm>
            <a:off x="9351546" y="5565925"/>
            <a:ext cx="11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here!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EC472-6F58-D373-B7A3-77644D58233B}"/>
              </a:ext>
            </a:extLst>
          </p:cNvPr>
          <p:cNvSpPr txBox="1"/>
          <p:nvPr/>
        </p:nvSpPr>
        <p:spPr>
          <a:xfrm>
            <a:off x="7610945" y="4115082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Work your way up!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C0A87E-BCE4-6F5C-1F10-3E534AB5816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8557423" y="2995749"/>
            <a:ext cx="34721" cy="1119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28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F4C5-F5CC-0BE2-00F9-7D5C1856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Forward-Chaining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0289D-72DF-8149-7EE3-5B204A45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548"/>
            <a:ext cx="7668695" cy="381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BAE5E-22CB-C595-BFC4-0B934459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18" y="1764601"/>
            <a:ext cx="9602540" cy="762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A040F7-FAB4-A692-9B19-4520E3E2C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0383"/>
            <a:ext cx="9907383" cy="34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1896E0-0E5B-006C-BF66-7CBFB5C2A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20333"/>
            <a:ext cx="9431066" cy="4001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4533C6-E26E-F0C1-9320-E189C2D4B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62441"/>
            <a:ext cx="9774014" cy="381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70026B-1573-BAF1-AFB6-AB3F49E4C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09557"/>
            <a:ext cx="4467849" cy="4382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D5722A-B070-82D4-C599-7558263A96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939062"/>
            <a:ext cx="3439005" cy="3715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34724A-6913-B82E-5370-FD83745B1E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325380"/>
            <a:ext cx="4305901" cy="3524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ED43437-4917-04AA-E1D5-4765F09B8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706157"/>
            <a:ext cx="4544059" cy="3524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F3F981-5319-BB63-2CC6-415B6D2F33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051630"/>
            <a:ext cx="4077269" cy="3620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858218-6B61-3000-8D2E-A23687B753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387577"/>
            <a:ext cx="8326012" cy="3715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AB2088E-05FE-FE69-B4FC-FEF5C0F218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45" y="5742577"/>
            <a:ext cx="4553585" cy="38105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E8B425C-C9AE-6FC9-A41C-FB5A684E0D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045057"/>
            <a:ext cx="8640381" cy="35247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1503AC5-8E5E-BB73-C8EA-7BB7B047B3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68" y="6403452"/>
            <a:ext cx="2191056" cy="37152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8684B3B-A4AD-16BB-6558-7880F67506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47564" y="4618038"/>
            <a:ext cx="2600688" cy="3524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D88FF9F-CEE4-155A-770C-2EAA8F7BAB7F}"/>
              </a:ext>
            </a:extLst>
          </p:cNvPr>
          <p:cNvSpPr txBox="1"/>
          <p:nvPr/>
        </p:nvSpPr>
        <p:spPr>
          <a:xfrm>
            <a:off x="5952186" y="4140714"/>
            <a:ext cx="619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add variables back to the Queue if we’ve processed them!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C761119-685F-7E61-A221-DEDC349F9295}"/>
              </a:ext>
            </a:extLst>
          </p:cNvPr>
          <p:cNvGrpSpPr/>
          <p:nvPr/>
        </p:nvGrpSpPr>
        <p:grpSpPr>
          <a:xfrm>
            <a:off x="4467849" y="3831771"/>
            <a:ext cx="3461545" cy="874386"/>
            <a:chOff x="4467849" y="3831771"/>
            <a:chExt cx="3461545" cy="87438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C075FC5-DB67-0E37-1B1C-0DD31909AFE8}"/>
                </a:ext>
              </a:extLst>
            </p:cNvPr>
            <p:cNvSpPr txBox="1"/>
            <p:nvPr/>
          </p:nvSpPr>
          <p:spPr>
            <a:xfrm>
              <a:off x="5952186" y="3831771"/>
              <a:ext cx="1977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Rules can by cyclic!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1F8937-30D3-68E8-2680-D7BB2FD40A6A}"/>
                </a:ext>
              </a:extLst>
            </p:cNvPr>
            <p:cNvCxnSpPr>
              <a:stCxn id="39" idx="1"/>
            </p:cNvCxnSpPr>
            <p:nvPr/>
          </p:nvCxnSpPr>
          <p:spPr>
            <a:xfrm flipH="1">
              <a:off x="4467849" y="4016437"/>
              <a:ext cx="1484337" cy="6897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DD81F5B-560E-F10C-7E9C-A6B198775623}"/>
              </a:ext>
            </a:extLst>
          </p:cNvPr>
          <p:cNvSpPr txBox="1"/>
          <p:nvPr/>
        </p:nvSpPr>
        <p:spPr>
          <a:xfrm>
            <a:off x="7749614" y="530992"/>
            <a:ext cx="202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Sound &amp; Complete!</a:t>
            </a:r>
          </a:p>
        </p:txBody>
      </p:sp>
    </p:spTree>
    <p:extLst>
      <p:ext uri="{BB962C8B-B14F-4D97-AF65-F5344CB8AC3E}">
        <p14:creationId xmlns:p14="http://schemas.microsoft.com/office/powerpoint/2010/main" val="262881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D36C-3A78-26A6-C2B6-AB6241FA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Forward-Chaining in the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6278-7C3D-27B9-2C67-92D668C2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get some new perceptions:</a:t>
            </a:r>
          </a:p>
          <a:p>
            <a:pPr lvl="1"/>
            <a:r>
              <a:rPr lang="en-US" dirty="0"/>
              <a:t>Engineer the KB to write axioms as implications</a:t>
            </a:r>
          </a:p>
          <a:p>
            <a:pPr lvl="1"/>
            <a:r>
              <a:rPr lang="en-US" dirty="0"/>
              <a:t>Add variables for the location of the agent!</a:t>
            </a:r>
          </a:p>
          <a:p>
            <a:pPr lvl="1"/>
            <a:r>
              <a:rPr lang="en-US" dirty="0"/>
              <a:t>Add the facts to the KB</a:t>
            </a:r>
          </a:p>
          <a:p>
            <a:pPr lvl="1"/>
            <a:r>
              <a:rPr lang="en-US" dirty="0"/>
              <a:t>Run Forward-Chaining to derive all new facts!</a:t>
            </a:r>
          </a:p>
          <a:p>
            <a:endParaRPr lang="en-US" dirty="0"/>
          </a:p>
          <a:p>
            <a:r>
              <a:rPr lang="en-US" dirty="0"/>
              <a:t>Humans do Forward-Chaining</a:t>
            </a:r>
          </a:p>
          <a:p>
            <a:pPr lvl="1"/>
            <a:r>
              <a:rPr lang="en-US" dirty="0"/>
              <a:t>Keep it under control though</a:t>
            </a:r>
          </a:p>
          <a:p>
            <a:pPr lvl="1"/>
            <a:r>
              <a:rPr lang="en-US" dirty="0"/>
              <a:t>Don’t need to try to derive </a:t>
            </a:r>
            <a:r>
              <a:rPr lang="en-US" dirty="0">
                <a:solidFill>
                  <a:srgbClr val="FF0000"/>
                </a:solidFill>
              </a:rPr>
              <a:t>every</a:t>
            </a:r>
            <a:r>
              <a:rPr lang="en-US" dirty="0"/>
              <a:t> new fact</a:t>
            </a:r>
          </a:p>
        </p:txBody>
      </p:sp>
    </p:spTree>
    <p:extLst>
      <p:ext uri="{BB962C8B-B14F-4D97-AF65-F5344CB8AC3E}">
        <p14:creationId xmlns:p14="http://schemas.microsoft.com/office/powerpoint/2010/main" val="41138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00B3-BAC3-B5C3-ADBC-4676D16A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Backward-Chaining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538504-D766-60C0-8A26-043D6BA6A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69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(try to derive query sentence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Work backwards (instead of forwards)</a:t>
                </a:r>
              </a:p>
              <a:p>
                <a:r>
                  <a:rPr lang="en-US" dirty="0"/>
                  <a:t>Find implications in KB whose conclusion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Try to prove premises are true (via backward chaining)</a:t>
                </a:r>
              </a:p>
              <a:p>
                <a:pPr lvl="1"/>
                <a:r>
                  <a:rPr lang="en-US" dirty="0"/>
                  <a:t>If one premise is true,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true!</a:t>
                </a:r>
              </a:p>
              <a:p>
                <a:endParaRPr lang="en-US" dirty="0"/>
              </a:p>
              <a:p>
                <a:r>
                  <a:rPr lang="en-US" dirty="0"/>
                  <a:t>Also runs in linear time!</a:t>
                </a:r>
              </a:p>
              <a:p>
                <a:endParaRPr lang="en-US" dirty="0"/>
              </a:p>
              <a:p>
                <a:r>
                  <a:rPr lang="en-US" dirty="0"/>
                  <a:t>Goal-directed reasoning:</a:t>
                </a:r>
              </a:p>
              <a:p>
                <a:pPr lvl="1"/>
                <a:r>
                  <a:rPr lang="en-US" dirty="0"/>
                  <a:t>Start with what you want: derive what you know</a:t>
                </a:r>
              </a:p>
              <a:p>
                <a:pPr lvl="1"/>
                <a:r>
                  <a:rPr lang="en-US" dirty="0"/>
                  <a:t>Often sublinear: only touches relevant facts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538504-D766-60C0-8A26-043D6BA6A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6912"/>
              </a:xfrm>
              <a:blipFill>
                <a:blip r:embed="rId2"/>
                <a:stretch>
                  <a:fillRect l="-1043" t="-2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EB5296-73C3-06F6-C8CD-C5F4CCFDC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09" y="0"/>
            <a:ext cx="1645377" cy="2812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D1A1A-FA12-8679-DC59-43C1F25FC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519" y="1217870"/>
            <a:ext cx="3943900" cy="5096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825649-7AF5-6DAF-E9F2-58423362855E}"/>
              </a:ext>
            </a:extLst>
          </p:cNvPr>
          <p:cNvSpPr txBox="1"/>
          <p:nvPr/>
        </p:nvSpPr>
        <p:spPr>
          <a:xfrm>
            <a:off x="9562011" y="949234"/>
            <a:ext cx="11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here!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CB39D-C1E3-BDB4-5111-9AC5251D389C}"/>
              </a:ext>
            </a:extLst>
          </p:cNvPr>
          <p:cNvSpPr txBox="1"/>
          <p:nvPr/>
        </p:nvSpPr>
        <p:spPr>
          <a:xfrm>
            <a:off x="10150829" y="1986645"/>
            <a:ext cx="224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Work your way down!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78EFB6-657E-76CE-DC67-E1C685DCA72A}"/>
              </a:ext>
            </a:extLst>
          </p:cNvPr>
          <p:cNvCxnSpPr/>
          <p:nvPr/>
        </p:nvCxnSpPr>
        <p:spPr>
          <a:xfrm>
            <a:off x="11306089" y="2377440"/>
            <a:ext cx="0" cy="1262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84E5-7D83-ECAF-BFF9-5A1ED419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Prepositional Logic &amp; The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A016-D52E-47DC-1EF5-5EAF3AC42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7.7</a:t>
            </a:r>
          </a:p>
          <a:p>
            <a:r>
              <a:rPr lang="en-US" dirty="0"/>
              <a:t>Lots of details on how to build axioms &amp; notion of time</a:t>
            </a:r>
          </a:p>
          <a:p>
            <a:pPr lvl="1"/>
            <a:r>
              <a:rPr lang="en-US" dirty="0"/>
              <a:t>TLDR: it takes quite a bit of engineering</a:t>
            </a:r>
          </a:p>
          <a:p>
            <a:pPr lvl="1"/>
            <a:r>
              <a:rPr lang="en-US" dirty="0"/>
              <a:t>Generally sucks</a:t>
            </a:r>
          </a:p>
          <a:p>
            <a:endParaRPr lang="en-US" dirty="0"/>
          </a:p>
          <a:p>
            <a:r>
              <a:rPr lang="en-US" dirty="0"/>
              <a:t>We’re going to move on to a more expressive language</a:t>
            </a:r>
          </a:p>
          <a:p>
            <a:pPr lvl="1"/>
            <a:r>
              <a:rPr lang="en-US" dirty="0"/>
              <a:t>Easier for us to write (more powerful) sentences</a:t>
            </a:r>
          </a:p>
        </p:txBody>
      </p:sp>
    </p:spTree>
    <p:extLst>
      <p:ext uri="{BB962C8B-B14F-4D97-AF65-F5344CB8AC3E}">
        <p14:creationId xmlns:p14="http://schemas.microsoft.com/office/powerpoint/2010/main" val="58296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If we’re going to be truly random about it</a:t>
                </a:r>
              </a:p>
              <a:p>
                <a:pPr lvl="1"/>
                <a:r>
                  <a:rPr lang="en-US" dirty="0" smtClean="0"/>
                  <a:t>Build a tree with the nonterminal symbol</a:t>
                </a:r>
              </a:p>
              <a:p>
                <a:pPr lvl="2"/>
                <a:r>
                  <a:rPr lang="en-US" dirty="0" smtClean="0"/>
                  <a:t>Sample one production where nonterminal is LHS (weighed w/ production weights)</a:t>
                </a:r>
              </a:p>
              <a:p>
                <a:pPr lvl="3"/>
                <a:r>
                  <a:rPr lang="en-US" dirty="0" err="1" smtClean="0"/>
                  <a:t>Recurse</a:t>
                </a:r>
                <a:r>
                  <a:rPr lang="en-US" dirty="0" smtClean="0"/>
                  <a:t> until you produce terminals!</a:t>
                </a:r>
              </a:p>
              <a:p>
                <a:pPr lvl="2"/>
                <a:r>
                  <a:rPr lang="en-US" dirty="0" smtClean="0"/>
                  <a:t>Could also beam search this!</a:t>
                </a:r>
              </a:p>
              <a:p>
                <a:pPr lvl="3"/>
                <a:r>
                  <a:rPr lang="en-US" dirty="0" smtClean="0"/>
                  <a:t>Keep the top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highest weighted trees on your beam</a:t>
                </a:r>
              </a:p>
              <a:p>
                <a:pPr lvl="3"/>
                <a:r>
                  <a:rPr lang="en-US" dirty="0" smtClean="0"/>
                  <a:t>Expand all trees in the beam by sampling productions</a:t>
                </a:r>
              </a:p>
              <a:p>
                <a:pPr lvl="4"/>
                <a:r>
                  <a:rPr lang="en-US" dirty="0" smtClean="0"/>
                  <a:t>Any already completed tree can’t get evicted</a:t>
                </a:r>
              </a:p>
              <a:p>
                <a:pPr lvl="4"/>
                <a:r>
                  <a:rPr lang="en-US" dirty="0" smtClean="0"/>
                  <a:t>Populate any remaining slots from the top choices!</a:t>
                </a:r>
              </a:p>
              <a:p>
                <a:r>
                  <a:rPr lang="en-US" dirty="0" smtClean="0"/>
                  <a:t>Any sampling technique we talked about already can also work here</a:t>
                </a:r>
              </a:p>
              <a:p>
                <a:pPr lvl="1"/>
                <a:r>
                  <a:rPr lang="en-US" dirty="0" smtClean="0"/>
                  <a:t>Top-k sampling</a:t>
                </a:r>
              </a:p>
              <a:p>
                <a:pPr lvl="1"/>
                <a:r>
                  <a:rPr lang="en-US" dirty="0" smtClean="0"/>
                  <a:t>Nucleus (top-p) sampling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80027" y="68285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Godzilla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66956" y="630093"/>
            <a:ext cx="1467749" cy="4748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Redacted</a:t>
            </a:r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24314" y="682857"/>
            <a:ext cx="10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town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83097" y="110495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83097" y="14705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1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DBB9-4A6E-F41A-953C-272B2919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2E39-93BC-9AC9-CC32-58620C0F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Prepositional logic has some nice properties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Declarative</a:t>
            </a:r>
          </a:p>
          <a:p>
            <a:pPr lvl="2"/>
            <a:r>
              <a:rPr lang="en-US" dirty="0"/>
              <a:t>Knowledge and inference are </a:t>
            </a:r>
            <a:r>
              <a:rPr lang="en-US" dirty="0">
                <a:solidFill>
                  <a:srgbClr val="FF0000"/>
                </a:solidFill>
              </a:rPr>
              <a:t>separate things</a:t>
            </a:r>
          </a:p>
          <a:p>
            <a:pPr lvl="2"/>
            <a:r>
              <a:rPr lang="en-US" dirty="0"/>
              <a:t>Knowledge (i.e. sentences) </a:t>
            </a:r>
            <a:r>
              <a:rPr lang="en-US" dirty="0">
                <a:solidFill>
                  <a:srgbClr val="FF0000"/>
                </a:solidFill>
              </a:rPr>
              <a:t>declare</a:t>
            </a:r>
            <a:r>
              <a:rPr lang="en-US" dirty="0"/>
              <a:t> things to be true/false</a:t>
            </a:r>
          </a:p>
          <a:p>
            <a:pPr lvl="2"/>
            <a:r>
              <a:rPr lang="en-US" dirty="0"/>
              <a:t>Inference is </a:t>
            </a:r>
            <a:r>
              <a:rPr lang="en-US" dirty="0">
                <a:solidFill>
                  <a:srgbClr val="FF0000"/>
                </a:solidFill>
              </a:rPr>
              <a:t>domain independent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Compositionality</a:t>
            </a:r>
          </a:p>
          <a:p>
            <a:pPr lvl="2"/>
            <a:r>
              <a:rPr lang="en-US" dirty="0"/>
              <a:t>Sentence meaning is a function of its parts</a:t>
            </a:r>
          </a:p>
          <a:p>
            <a:endParaRPr lang="en-US" dirty="0"/>
          </a:p>
          <a:p>
            <a:r>
              <a:rPr lang="en-US" dirty="0"/>
              <a:t>Prepositional logic is not </a:t>
            </a:r>
            <a:r>
              <a:rPr lang="en-US" dirty="0">
                <a:solidFill>
                  <a:srgbClr val="FF0000"/>
                </a:solidFill>
              </a:rPr>
              <a:t>concise</a:t>
            </a:r>
          </a:p>
          <a:p>
            <a:pPr lvl="1"/>
            <a:r>
              <a:rPr lang="en-US" dirty="0"/>
              <a:t>Lots</a:t>
            </a:r>
          </a:p>
          <a:p>
            <a:pPr lvl="1"/>
            <a:r>
              <a:rPr lang="en-US" dirty="0"/>
              <a:t>And lots</a:t>
            </a:r>
          </a:p>
          <a:p>
            <a:pPr lvl="1"/>
            <a:r>
              <a:rPr lang="en-US" dirty="0"/>
              <a:t>And lots of sentences</a:t>
            </a:r>
          </a:p>
        </p:txBody>
      </p:sp>
    </p:spTree>
    <p:extLst>
      <p:ext uri="{BB962C8B-B14F-4D97-AF65-F5344CB8AC3E}">
        <p14:creationId xmlns:p14="http://schemas.microsoft.com/office/powerpoint/2010/main" val="251740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8F19-4186-38DE-6DF3-6B057E3B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8F4C-46CE-F174-6590-BCDA856D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r>
              <a:rPr lang="en-US" dirty="0"/>
              <a:t>Logical languages have models:</a:t>
            </a:r>
          </a:p>
          <a:p>
            <a:pPr lvl="1"/>
            <a:r>
              <a:rPr lang="en-US" dirty="0"/>
              <a:t>Hypothetical worlds</a:t>
            </a:r>
          </a:p>
          <a:p>
            <a:pPr lvl="1"/>
            <a:r>
              <a:rPr lang="en-US" dirty="0"/>
              <a:t>Links the vocabulary to elements</a:t>
            </a:r>
          </a:p>
          <a:p>
            <a:pPr lvl="1"/>
            <a:r>
              <a:rPr lang="en-US" dirty="0"/>
              <a:t>Determine the truth of sentence(s)</a:t>
            </a:r>
          </a:p>
          <a:p>
            <a:endParaRPr lang="en-US" dirty="0"/>
          </a:p>
          <a:p>
            <a:r>
              <a:rPr lang="en-US" dirty="0"/>
              <a:t>Models in FOL:</a:t>
            </a:r>
          </a:p>
          <a:p>
            <a:pPr lvl="1"/>
            <a:r>
              <a:rPr lang="en-US" dirty="0"/>
              <a:t>Have objects in them</a:t>
            </a:r>
          </a:p>
          <a:p>
            <a:pPr lvl="1"/>
            <a:r>
              <a:rPr lang="en-US" dirty="0"/>
              <a:t>Domain of a model = set of objects (domain elements) it contains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Objects can be related:</a:t>
            </a:r>
          </a:p>
          <a:p>
            <a:pPr lvl="2"/>
            <a:r>
              <a:rPr lang="en-US" dirty="0"/>
              <a:t>Relation is the </a:t>
            </a:r>
            <a:r>
              <a:rPr lang="en-US" dirty="0">
                <a:solidFill>
                  <a:srgbClr val="FF0000"/>
                </a:solidFill>
              </a:rPr>
              <a:t>set of tuples </a:t>
            </a:r>
            <a:r>
              <a:rPr lang="en-US" dirty="0"/>
              <a:t>of objects that are related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BF2E2-A8CC-36AB-766E-6214A916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894385" cy="4032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A5EB33-B397-2633-7D1B-B36343648CD0}"/>
              </a:ext>
            </a:extLst>
          </p:cNvPr>
          <p:cNvSpPr txBox="1"/>
          <p:nvPr/>
        </p:nvSpPr>
        <p:spPr>
          <a:xfrm>
            <a:off x="838200" y="6471203"/>
            <a:ext cx="466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Brotherhood = {(Richard, John), (John, Richard)}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AA8B8-ADDB-CED8-06AD-EE2FDB324460}"/>
              </a:ext>
            </a:extLst>
          </p:cNvPr>
          <p:cNvSpPr txBox="1"/>
          <p:nvPr/>
        </p:nvSpPr>
        <p:spPr>
          <a:xfrm>
            <a:off x="6015446" y="6471203"/>
            <a:ext cx="265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OnHead</a:t>
            </a:r>
            <a:r>
              <a:rPr lang="en-US" dirty="0"/>
              <a:t> = {(crown, John)}</a:t>
            </a:r>
          </a:p>
        </p:txBody>
      </p:sp>
    </p:spTree>
    <p:extLst>
      <p:ext uri="{BB962C8B-B14F-4D97-AF65-F5344CB8AC3E}">
        <p14:creationId xmlns:p14="http://schemas.microsoft.com/office/powerpoint/2010/main" val="325574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2949-EB02-52C4-FCFC-AF0CB9C7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517D-DF00-9410-6A9F-50ABDC73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8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Some Relations are Functions</a:t>
            </a:r>
          </a:p>
          <a:p>
            <a:pPr lvl="1"/>
            <a:r>
              <a:rPr lang="en-US" dirty="0"/>
              <a:t>An object is related to </a:t>
            </a:r>
            <a:r>
              <a:rPr lang="en-US" dirty="0">
                <a:solidFill>
                  <a:srgbClr val="FF0000"/>
                </a:solidFill>
              </a:rPr>
              <a:t>exactly one other object </a:t>
            </a:r>
            <a:r>
              <a:rPr lang="en-US" dirty="0"/>
              <a:t>in a certain way</a:t>
            </a:r>
          </a:p>
          <a:p>
            <a:endParaRPr lang="en-US" dirty="0"/>
          </a:p>
          <a:p>
            <a:r>
              <a:rPr lang="en-US" dirty="0"/>
              <a:t>People only have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left leg</a:t>
            </a:r>
          </a:p>
          <a:p>
            <a:pPr marL="457200" lvl="1" indent="0">
              <a:buNone/>
            </a:pPr>
            <a:r>
              <a:rPr lang="en-US" dirty="0" err="1"/>
              <a:t>LeftLeg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(Richard) -&gt; Richard’s left leg</a:t>
            </a:r>
          </a:p>
          <a:p>
            <a:pPr marL="457200" lvl="1" indent="0">
              <a:buNone/>
            </a:pPr>
            <a:r>
              <a:rPr lang="en-US" dirty="0"/>
              <a:t>    (John) -&gt; John’s left leg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Functions in FOL must be </a:t>
            </a:r>
            <a:r>
              <a:rPr lang="en-US" dirty="0">
                <a:solidFill>
                  <a:srgbClr val="FF0000"/>
                </a:solidFill>
              </a:rPr>
              <a:t>total</a:t>
            </a:r>
            <a:endParaRPr lang="en-US" dirty="0"/>
          </a:p>
          <a:p>
            <a:pPr lvl="1"/>
            <a:r>
              <a:rPr lang="en-US" dirty="0"/>
              <a:t>Must be a value for </a:t>
            </a:r>
            <a:r>
              <a:rPr lang="en-US" dirty="0">
                <a:solidFill>
                  <a:srgbClr val="FF0000"/>
                </a:solidFill>
              </a:rPr>
              <a:t>every input tuple</a:t>
            </a:r>
          </a:p>
          <a:p>
            <a:pPr lvl="2"/>
            <a:r>
              <a:rPr lang="en-US" dirty="0"/>
              <a:t>Must be a left leg for the crown!</a:t>
            </a:r>
          </a:p>
          <a:p>
            <a:pPr lvl="2"/>
            <a:r>
              <a:rPr lang="en-US" dirty="0"/>
              <a:t>Each left leg has a left leg!</a:t>
            </a:r>
          </a:p>
          <a:p>
            <a:pPr lvl="1"/>
            <a:r>
              <a:rPr lang="en-US" dirty="0"/>
              <a:t>Add an “invisible” object for base case</a:t>
            </a:r>
          </a:p>
          <a:p>
            <a:pPr lvl="2"/>
            <a:r>
              <a:rPr lang="en-US" dirty="0"/>
              <a:t>Left leg for everything that doesn’t have one</a:t>
            </a:r>
          </a:p>
          <a:p>
            <a:pPr lvl="2"/>
            <a:r>
              <a:rPr lang="en-US" dirty="0"/>
              <a:t>Left leg of it is itself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BE726-9C00-F287-C268-7039EA647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09" y="2385512"/>
            <a:ext cx="6043749" cy="41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8F19-4186-38DE-6DF3-6B057E3B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8F4C-46CE-F174-6590-BCDA856D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r>
              <a:rPr lang="en-US" dirty="0"/>
              <a:t>Logical languages have models:</a:t>
            </a:r>
          </a:p>
          <a:p>
            <a:pPr lvl="1"/>
            <a:r>
              <a:rPr lang="en-US" dirty="0"/>
              <a:t>Hypothetical worlds</a:t>
            </a:r>
          </a:p>
          <a:p>
            <a:pPr lvl="1"/>
            <a:r>
              <a:rPr lang="en-US" dirty="0"/>
              <a:t>Links the vocabulary to elements</a:t>
            </a:r>
          </a:p>
          <a:p>
            <a:pPr lvl="1"/>
            <a:r>
              <a:rPr lang="en-US" dirty="0"/>
              <a:t>Determine the truth of sentence(s)</a:t>
            </a:r>
          </a:p>
          <a:p>
            <a:endParaRPr lang="en-US" dirty="0"/>
          </a:p>
          <a:p>
            <a:r>
              <a:rPr lang="en-US" dirty="0"/>
              <a:t>Models in FOL:</a:t>
            </a:r>
          </a:p>
          <a:p>
            <a:pPr lvl="1"/>
            <a:r>
              <a:rPr lang="en-US" dirty="0"/>
              <a:t>Have objects in them</a:t>
            </a:r>
          </a:p>
          <a:p>
            <a:pPr lvl="1"/>
            <a:r>
              <a:rPr lang="en-US" dirty="0"/>
              <a:t>Domain of a model = set of objects (domain elements) it contains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Objects can be related:</a:t>
            </a:r>
          </a:p>
          <a:p>
            <a:pPr lvl="2"/>
            <a:r>
              <a:rPr lang="en-US" dirty="0"/>
              <a:t>Relation is the </a:t>
            </a:r>
            <a:r>
              <a:rPr lang="en-US" dirty="0">
                <a:solidFill>
                  <a:srgbClr val="FF0000"/>
                </a:solidFill>
              </a:rPr>
              <a:t>set of tuples </a:t>
            </a:r>
            <a:r>
              <a:rPr lang="en-US" dirty="0"/>
              <a:t>of objects that are related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5EB33-B397-2633-7D1B-B36343648CD0}"/>
              </a:ext>
            </a:extLst>
          </p:cNvPr>
          <p:cNvSpPr txBox="1"/>
          <p:nvPr/>
        </p:nvSpPr>
        <p:spPr>
          <a:xfrm>
            <a:off x="838200" y="6471203"/>
            <a:ext cx="392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Dating</a:t>
            </a:r>
            <a:r>
              <a:rPr lang="en-US" dirty="0"/>
              <a:t> = {(Taylor, Travis), (Travis, Taylor)}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AA8B8-ADDB-CED8-06AD-EE2FDB324460}"/>
              </a:ext>
            </a:extLst>
          </p:cNvPr>
          <p:cNvSpPr txBox="1"/>
          <p:nvPr/>
        </p:nvSpPr>
        <p:spPr>
          <a:xfrm>
            <a:off x="4848498" y="6467484"/>
            <a:ext cx="323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Holding</a:t>
            </a:r>
            <a:r>
              <a:rPr lang="en-US" dirty="0"/>
              <a:t> = {(Microphone, Taylor)}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6DD0FA-6993-843B-3475-8C4273F4A384}"/>
              </a:ext>
            </a:extLst>
          </p:cNvPr>
          <p:cNvGrpSpPr/>
          <p:nvPr/>
        </p:nvGrpSpPr>
        <p:grpSpPr>
          <a:xfrm>
            <a:off x="5401044" y="-282211"/>
            <a:ext cx="6705254" cy="4945651"/>
            <a:chOff x="5401044" y="-282211"/>
            <a:chExt cx="6705254" cy="4945651"/>
          </a:xfrm>
        </p:grpSpPr>
        <p:pic>
          <p:nvPicPr>
            <p:cNvPr id="1028" name="Picture 4" descr="Travis Kelce - Kansas City Chiefs Tight End - ESPN">
              <a:extLst>
                <a:ext uri="{FF2B5EF4-FFF2-40B4-BE49-F238E27FC236}">
                  <a16:creationId xmlns:a16="http://schemas.microsoft.com/office/drawing/2014/main" id="{17C66369-8E12-D7D7-B544-360A6F613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044" y="-282211"/>
              <a:ext cx="3849198" cy="2797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ll About Taylor Swift's Eras Tour Setlist and Outfit Changes">
              <a:extLst>
                <a:ext uri="{FF2B5EF4-FFF2-40B4-BE49-F238E27FC236}">
                  <a16:creationId xmlns:a16="http://schemas.microsoft.com/office/drawing/2014/main" id="{CD931938-10C4-3AB7-B961-7B24D2DFF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7338" y="0"/>
              <a:ext cx="3108960" cy="466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Taylor Swift and Travis Kelce getting away in his car following the Chiefs  game. — In a getaway car oh woah | Instagram">
            <a:extLst>
              <a:ext uri="{FF2B5EF4-FFF2-40B4-BE49-F238E27FC236}">
                <a16:creationId xmlns:a16="http://schemas.microsoft.com/office/drawing/2014/main" id="{74E8A178-6919-E859-AC21-E4918A071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721" y="472911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23F31D-0BD5-3CAA-5E3D-BDC6A36C181F}"/>
              </a:ext>
            </a:extLst>
          </p:cNvPr>
          <p:cNvSpPr txBox="1"/>
          <p:nvPr/>
        </p:nvSpPr>
        <p:spPr>
          <a:xfrm>
            <a:off x="6193972" y="5315187"/>
            <a:ext cx="317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Driving = {(Travis, Getaway Car)}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DD994A0-B1B0-8A9A-19F0-9EB42DC6733E}"/>
              </a:ext>
            </a:extLst>
          </p:cNvPr>
          <p:cNvSpPr/>
          <p:nvPr/>
        </p:nvSpPr>
        <p:spPr>
          <a:xfrm rot="9849890">
            <a:off x="7587886" y="1217890"/>
            <a:ext cx="1980482" cy="2227660"/>
          </a:xfrm>
          <a:prstGeom prst="arc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D6897D2-7D33-E104-8E29-2B87DF45D963}"/>
              </a:ext>
            </a:extLst>
          </p:cNvPr>
          <p:cNvSpPr/>
          <p:nvPr/>
        </p:nvSpPr>
        <p:spPr>
          <a:xfrm rot="9849890">
            <a:off x="6971000" y="949381"/>
            <a:ext cx="2653060" cy="2917611"/>
          </a:xfrm>
          <a:prstGeom prst="arc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C0E56C4-90BD-4CC8-5CF8-55AE62E0297C}"/>
              </a:ext>
            </a:extLst>
          </p:cNvPr>
          <p:cNvSpPr/>
          <p:nvPr/>
        </p:nvSpPr>
        <p:spPr>
          <a:xfrm rot="15187877">
            <a:off x="9843350" y="708598"/>
            <a:ext cx="1258244" cy="720909"/>
          </a:xfrm>
          <a:prstGeom prst="arc">
            <a:avLst>
              <a:gd name="adj1" fmla="val 19208825"/>
              <a:gd name="adj2" fmla="val 0"/>
            </a:avLst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5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  <p:bldP spid="12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2949-EB02-52C4-FCFC-AF0CB9C7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517D-DF00-9410-6A9F-50ABDC73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8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Some Relations are Functions</a:t>
            </a:r>
          </a:p>
          <a:p>
            <a:pPr lvl="1"/>
            <a:r>
              <a:rPr lang="en-US" dirty="0"/>
              <a:t>An object is related to </a:t>
            </a:r>
            <a:r>
              <a:rPr lang="en-US" dirty="0">
                <a:solidFill>
                  <a:srgbClr val="FF0000"/>
                </a:solidFill>
              </a:rPr>
              <a:t>exactly one other 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Driving is a function!</a:t>
            </a:r>
          </a:p>
          <a:p>
            <a:pPr lvl="1"/>
            <a:r>
              <a:rPr lang="en-US" dirty="0"/>
              <a:t>Only drive one thing (at a time)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Functions in FOL must be </a:t>
            </a:r>
            <a:r>
              <a:rPr lang="en-US" dirty="0">
                <a:solidFill>
                  <a:srgbClr val="FF0000"/>
                </a:solidFill>
              </a:rPr>
              <a:t>total</a:t>
            </a:r>
            <a:endParaRPr lang="en-US" dirty="0"/>
          </a:p>
          <a:p>
            <a:pPr lvl="1"/>
            <a:r>
              <a:rPr lang="en-US" dirty="0"/>
              <a:t>Must be a value for </a:t>
            </a:r>
            <a:r>
              <a:rPr lang="en-US" dirty="0">
                <a:solidFill>
                  <a:srgbClr val="FF0000"/>
                </a:solidFill>
              </a:rPr>
              <a:t>every input tuple</a:t>
            </a:r>
          </a:p>
          <a:p>
            <a:pPr lvl="2"/>
            <a:r>
              <a:rPr lang="en-US" dirty="0"/>
              <a:t>Taylor must be driving something!</a:t>
            </a:r>
          </a:p>
          <a:p>
            <a:pPr lvl="2"/>
            <a:r>
              <a:rPr lang="en-US" dirty="0"/>
              <a:t>The thing that Taylor is driving must be driving something!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Add an “invisible” object for base case</a:t>
            </a:r>
          </a:p>
          <a:p>
            <a:pPr lvl="2"/>
            <a:r>
              <a:rPr lang="en-US" dirty="0"/>
              <a:t>Stands for “nothing”</a:t>
            </a:r>
          </a:p>
          <a:p>
            <a:pPr lvl="2"/>
            <a:r>
              <a:rPr lang="en-US" dirty="0"/>
              <a:t>Taylor is driving nothing</a:t>
            </a:r>
          </a:p>
          <a:p>
            <a:pPr lvl="2"/>
            <a:r>
              <a:rPr lang="en-US" dirty="0"/>
              <a:t>Nothing is driving nothing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F81BB4-BEFA-C0FF-E397-2C1AE8B5687A}"/>
              </a:ext>
            </a:extLst>
          </p:cNvPr>
          <p:cNvGrpSpPr/>
          <p:nvPr/>
        </p:nvGrpSpPr>
        <p:grpSpPr>
          <a:xfrm>
            <a:off x="5742803" y="-335046"/>
            <a:ext cx="6363495" cy="7207287"/>
            <a:chOff x="5742803" y="-335046"/>
            <a:chExt cx="6363495" cy="7207287"/>
          </a:xfrm>
        </p:grpSpPr>
        <p:pic>
          <p:nvPicPr>
            <p:cNvPr id="5" name="Picture 4" descr="Travis Kelce - Kansas City Chiefs Tight End - ESPN">
              <a:extLst>
                <a:ext uri="{FF2B5EF4-FFF2-40B4-BE49-F238E27FC236}">
                  <a16:creationId xmlns:a16="http://schemas.microsoft.com/office/drawing/2014/main" id="{A72D21A7-16A1-690C-BBF2-C08643C05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2803" y="-335046"/>
              <a:ext cx="3461089" cy="2515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All About Taylor Swift's Eras Tour Setlist and Outfit Changes">
              <a:extLst>
                <a:ext uri="{FF2B5EF4-FFF2-40B4-BE49-F238E27FC236}">
                  <a16:creationId xmlns:a16="http://schemas.microsoft.com/office/drawing/2014/main" id="{2EA158D8-14C2-295B-A519-04D7CC396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7338" y="0"/>
              <a:ext cx="3108960" cy="466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Taylor Swift and Travis Kelce getting away in his car following the Chiefs  game. — In a getaway car oh woah | Instagram">
              <a:extLst>
                <a:ext uri="{FF2B5EF4-FFF2-40B4-BE49-F238E27FC236}">
                  <a16:creationId xmlns:a16="http://schemas.microsoft.com/office/drawing/2014/main" id="{1D87F972-4F28-5D10-D945-117B96641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4721" y="4729116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6505B9F-1763-B4C1-806E-2F406AC4D5EE}"/>
                </a:ext>
              </a:extLst>
            </p:cNvPr>
            <p:cNvSpPr/>
            <p:nvPr/>
          </p:nvSpPr>
          <p:spPr>
            <a:xfrm rot="9849890">
              <a:off x="7587886" y="1217890"/>
              <a:ext cx="1980482" cy="2227660"/>
            </a:xfrm>
            <a:prstGeom prst="arc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AA8A5A54-48B1-F88B-9347-D694233A3B74}"/>
                </a:ext>
              </a:extLst>
            </p:cNvPr>
            <p:cNvSpPr/>
            <p:nvPr/>
          </p:nvSpPr>
          <p:spPr>
            <a:xfrm rot="9849890">
              <a:off x="6971000" y="949381"/>
              <a:ext cx="2653060" cy="2917611"/>
            </a:xfrm>
            <a:prstGeom prst="arc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AE99F927-A99E-1D8D-0B4D-B690EB1A9BA9}"/>
                </a:ext>
              </a:extLst>
            </p:cNvPr>
            <p:cNvSpPr/>
            <p:nvPr/>
          </p:nvSpPr>
          <p:spPr>
            <a:xfrm rot="15187877">
              <a:off x="9843350" y="708598"/>
              <a:ext cx="1258244" cy="720909"/>
            </a:xfrm>
            <a:prstGeom prst="arc">
              <a:avLst>
                <a:gd name="adj1" fmla="val 19208825"/>
                <a:gd name="adj2" fmla="val 0"/>
              </a:avLst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46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D2BF-B948-2930-DB65-D34FC615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2C94-C750-3DF2-1CFC-27EAE9ED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symbols in the language:</a:t>
            </a:r>
          </a:p>
          <a:p>
            <a:pPr lvl="1"/>
            <a:r>
              <a:rPr lang="en-US" dirty="0"/>
              <a:t>Constants (objects)</a:t>
            </a:r>
          </a:p>
          <a:p>
            <a:pPr lvl="1"/>
            <a:r>
              <a:rPr lang="en-US" dirty="0"/>
              <a:t>Predicates (relations)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  <a:p>
            <a:r>
              <a:rPr lang="en-US" dirty="0"/>
              <a:t>Convention in FOL is to start symbols with capital letters</a:t>
            </a:r>
          </a:p>
          <a:p>
            <a:endParaRPr lang="en-US" dirty="0"/>
          </a:p>
          <a:p>
            <a:r>
              <a:rPr lang="en-US" dirty="0"/>
              <a:t>Predicate/Function symbols have arity</a:t>
            </a:r>
          </a:p>
          <a:p>
            <a:pPr lvl="1"/>
            <a:r>
              <a:rPr lang="en-US" dirty="0"/>
              <a:t>Number of arguments</a:t>
            </a:r>
          </a:p>
        </p:txBody>
      </p:sp>
    </p:spTree>
    <p:extLst>
      <p:ext uri="{BB962C8B-B14F-4D97-AF65-F5344CB8AC3E}">
        <p14:creationId xmlns:p14="http://schemas.microsoft.com/office/powerpoint/2010/main" val="28848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BB7A154-DDEC-563D-E4F9-F30FFBCCED8C}"/>
              </a:ext>
            </a:extLst>
          </p:cNvPr>
          <p:cNvGrpSpPr/>
          <p:nvPr/>
        </p:nvGrpSpPr>
        <p:grpSpPr>
          <a:xfrm>
            <a:off x="5907184" y="4822509"/>
            <a:ext cx="4234451" cy="2016276"/>
            <a:chOff x="5907184" y="4822509"/>
            <a:chExt cx="4234451" cy="201627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5F2873D-C5AC-F2DA-F920-81E807A00CC8}"/>
                </a:ext>
              </a:extLst>
            </p:cNvPr>
            <p:cNvSpPr/>
            <p:nvPr/>
          </p:nvSpPr>
          <p:spPr>
            <a:xfrm>
              <a:off x="5907184" y="4914842"/>
              <a:ext cx="4234451" cy="192394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956FBE9-5D5F-F50B-EB4D-E23E500EA11E}"/>
                    </a:ext>
                  </a:extLst>
                </p:cNvPr>
                <p:cNvSpPr txBox="1"/>
                <p:nvPr/>
              </p:nvSpPr>
              <p:spPr>
                <a:xfrm>
                  <a:off x="9306064" y="4822509"/>
                  <a:ext cx="354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956FBE9-5D5F-F50B-EB4D-E23E500EA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6064" y="4822509"/>
                  <a:ext cx="35420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621" r="-689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91764F-A098-5BE1-DBDD-1E20CF9219C0}"/>
              </a:ext>
            </a:extLst>
          </p:cNvPr>
          <p:cNvGrpSpPr/>
          <p:nvPr/>
        </p:nvGrpSpPr>
        <p:grpSpPr>
          <a:xfrm>
            <a:off x="1452246" y="4812739"/>
            <a:ext cx="4234451" cy="2016276"/>
            <a:chOff x="1452246" y="4812739"/>
            <a:chExt cx="4234451" cy="201627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F6E7B7C-AC5C-FF4A-3C32-1F6D2BCDA9C0}"/>
                </a:ext>
              </a:extLst>
            </p:cNvPr>
            <p:cNvSpPr/>
            <p:nvPr/>
          </p:nvSpPr>
          <p:spPr>
            <a:xfrm>
              <a:off x="1452246" y="4905072"/>
              <a:ext cx="4234451" cy="192394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93469FC-A530-BC09-0B6E-BB295DAC6EFB}"/>
                    </a:ext>
                  </a:extLst>
                </p:cNvPr>
                <p:cNvSpPr txBox="1"/>
                <p:nvPr/>
              </p:nvSpPr>
              <p:spPr>
                <a:xfrm>
                  <a:off x="4851126" y="4812739"/>
                  <a:ext cx="3488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93469FC-A530-BC09-0B6E-BB295DAC6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126" y="4812739"/>
                  <a:ext cx="34887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526" r="-526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9FA636-A775-3EC7-EDEB-09D292184F4F}"/>
              </a:ext>
            </a:extLst>
          </p:cNvPr>
          <p:cNvSpPr/>
          <p:nvPr/>
        </p:nvSpPr>
        <p:spPr>
          <a:xfrm>
            <a:off x="1654631" y="5521233"/>
            <a:ext cx="3762103" cy="1288869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BFA5D-13C6-21EB-894B-999EFC85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Syntax &amp;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729D-CC3F-6DCC-5584-8869C0F5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model must </a:t>
            </a:r>
            <a:r>
              <a:rPr lang="en-US" dirty="0">
                <a:solidFill>
                  <a:srgbClr val="FF0000"/>
                </a:solidFill>
              </a:rPr>
              <a:t>map symbols to objects </a:t>
            </a:r>
            <a:r>
              <a:rPr lang="en-US" dirty="0"/>
              <a:t>(in the model)</a:t>
            </a:r>
          </a:p>
          <a:p>
            <a:pPr lvl="1"/>
            <a:r>
              <a:rPr lang="en-US" dirty="0"/>
              <a:t>Called an “</a:t>
            </a:r>
            <a:r>
              <a:rPr lang="en-US" dirty="0">
                <a:solidFill>
                  <a:srgbClr val="FF0000"/>
                </a:solidFill>
              </a:rPr>
              <a:t>interpretation</a:t>
            </a:r>
            <a:r>
              <a:rPr lang="en-US" dirty="0"/>
              <a:t>” of the symbols</a:t>
            </a:r>
          </a:p>
          <a:p>
            <a:pPr lvl="1"/>
            <a:r>
              <a:rPr lang="en-US" dirty="0"/>
              <a:t>Don’t need to name all objects in the model</a:t>
            </a:r>
          </a:p>
          <a:p>
            <a:pPr lvl="1"/>
            <a:r>
              <a:rPr lang="en-US" dirty="0"/>
              <a:t>Can assign multiple symbols to the same object</a:t>
            </a:r>
          </a:p>
          <a:p>
            <a:endParaRPr lang="en-US" dirty="0"/>
          </a:p>
          <a:p>
            <a:r>
              <a:rPr lang="en-US" dirty="0"/>
              <a:t>Remember, it’s the KBs job to rule out inconsistent models!</a:t>
            </a:r>
          </a:p>
          <a:p>
            <a:pPr lvl="1"/>
            <a:r>
              <a:rPr lang="en-US" dirty="0"/>
              <a:t>Lots of models are garbage</a:t>
            </a:r>
          </a:p>
          <a:p>
            <a:endParaRPr lang="en-US" dirty="0"/>
          </a:p>
        </p:txBody>
      </p:sp>
      <p:pic>
        <p:nvPicPr>
          <p:cNvPr id="4" name="Picture 4" descr="Travis Kelce - Kansas City Chiefs Tight End - ESPN">
            <a:extLst>
              <a:ext uri="{FF2B5EF4-FFF2-40B4-BE49-F238E27FC236}">
                <a16:creationId xmlns:a16="http://schemas.microsoft.com/office/drawing/2014/main" id="{C3BC3C25-6D09-6F70-19A8-179697F45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85" y="5607504"/>
            <a:ext cx="1567318" cy="113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All About Taylor Swift's Eras Tour Setlist and Outfit Changes">
            <a:extLst>
              <a:ext uri="{FF2B5EF4-FFF2-40B4-BE49-F238E27FC236}">
                <a16:creationId xmlns:a16="http://schemas.microsoft.com/office/drawing/2014/main" id="{A89EF6F6-3C13-917C-33BB-446224F29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32" y="5652730"/>
            <a:ext cx="729128" cy="109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Taylor Swift and Travis Kelce getting away in his car following the Chiefs  game. — In a getaway car oh woah | Instagram">
            <a:extLst>
              <a:ext uri="{FF2B5EF4-FFF2-40B4-BE49-F238E27FC236}">
                <a16:creationId xmlns:a16="http://schemas.microsoft.com/office/drawing/2014/main" id="{9A628E0A-DCD7-16A1-0055-B7364F8C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03" y="6002463"/>
            <a:ext cx="729128" cy="72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BCBB25-5178-8378-B620-2C06935C8C7D}"/>
              </a:ext>
            </a:extLst>
          </p:cNvPr>
          <p:cNvSpPr txBox="1"/>
          <p:nvPr/>
        </p:nvSpPr>
        <p:spPr>
          <a:xfrm>
            <a:off x="1637214" y="4951774"/>
            <a:ext cx="7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73DCE-CEBF-E035-38BE-F9A53093050E}"/>
              </a:ext>
            </a:extLst>
          </p:cNvPr>
          <p:cNvSpPr txBox="1"/>
          <p:nvPr/>
        </p:nvSpPr>
        <p:spPr>
          <a:xfrm>
            <a:off x="2412934" y="4951774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Taylor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610F9-CE54-BFFD-B4AC-63AC0AA3A6B5}"/>
              </a:ext>
            </a:extLst>
          </p:cNvPr>
          <p:cNvSpPr txBox="1"/>
          <p:nvPr/>
        </p:nvSpPr>
        <p:spPr>
          <a:xfrm>
            <a:off x="3176680" y="4951774"/>
            <a:ext cx="13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Getaway Car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069B33-C04C-B125-A3CF-F2DA7648707E}"/>
              </a:ext>
            </a:extLst>
          </p:cNvPr>
          <p:cNvCxnSpPr/>
          <p:nvPr/>
        </p:nvCxnSpPr>
        <p:spPr>
          <a:xfrm>
            <a:off x="148045" y="5390775"/>
            <a:ext cx="11686903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AFA22-B6FB-D72D-1B41-764E1FB474FC}"/>
              </a:ext>
            </a:extLst>
          </p:cNvPr>
          <p:cNvSpPr txBox="1"/>
          <p:nvPr/>
        </p:nvSpPr>
        <p:spPr>
          <a:xfrm>
            <a:off x="-42459" y="4905072"/>
            <a:ext cx="14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Symbols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AEC7B-D8AF-A84E-087C-9AE9A54E4684}"/>
              </a:ext>
            </a:extLst>
          </p:cNvPr>
          <p:cNvSpPr txBox="1"/>
          <p:nvPr/>
        </p:nvSpPr>
        <p:spPr>
          <a:xfrm>
            <a:off x="-29068" y="553508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Objects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D6A769-541C-2DA9-184C-BF71D501B641}"/>
              </a:ext>
            </a:extLst>
          </p:cNvPr>
          <p:cNvCxnSpPr>
            <a:stCxn id="9" idx="2"/>
          </p:cNvCxnSpPr>
          <p:nvPr/>
        </p:nvCxnSpPr>
        <p:spPr>
          <a:xfrm>
            <a:off x="1993017" y="5321106"/>
            <a:ext cx="419917" cy="3986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13CEC9-0701-2CE7-AD37-931C0605DAE2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704622" y="5321106"/>
            <a:ext cx="80434" cy="3986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7C249A-9BCC-E059-97F2-0344B188B0E9}"/>
              </a:ext>
            </a:extLst>
          </p:cNvPr>
          <p:cNvCxnSpPr>
            <a:stCxn id="11" idx="2"/>
          </p:cNvCxnSpPr>
          <p:nvPr/>
        </p:nvCxnSpPr>
        <p:spPr>
          <a:xfrm>
            <a:off x="3860682" y="5321106"/>
            <a:ext cx="593800" cy="5833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4010EE2-9E65-F685-7735-3815DC058CFE}"/>
              </a:ext>
            </a:extLst>
          </p:cNvPr>
          <p:cNvSpPr/>
          <p:nvPr/>
        </p:nvSpPr>
        <p:spPr>
          <a:xfrm>
            <a:off x="6109569" y="5531003"/>
            <a:ext cx="3762103" cy="1288869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Travis Kelce - Kansas City Chiefs Tight End - ESPN">
            <a:extLst>
              <a:ext uri="{FF2B5EF4-FFF2-40B4-BE49-F238E27FC236}">
                <a16:creationId xmlns:a16="http://schemas.microsoft.com/office/drawing/2014/main" id="{5CC0CADE-04A8-CB0A-5761-9AF1806A3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23" y="5617274"/>
            <a:ext cx="1567318" cy="113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All About Taylor Swift's Eras Tour Setlist and Outfit Changes">
            <a:extLst>
              <a:ext uri="{FF2B5EF4-FFF2-40B4-BE49-F238E27FC236}">
                <a16:creationId xmlns:a16="http://schemas.microsoft.com/office/drawing/2014/main" id="{F65201C1-9DF2-1CA4-C4BF-E6FA7D509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170" y="5662500"/>
            <a:ext cx="729128" cy="109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Taylor Swift and Travis Kelce getting away in his car following the Chiefs  game. — In a getaway car oh woah | Instagram">
            <a:extLst>
              <a:ext uri="{FF2B5EF4-FFF2-40B4-BE49-F238E27FC236}">
                <a16:creationId xmlns:a16="http://schemas.microsoft.com/office/drawing/2014/main" id="{8B8F336C-C874-7264-C370-AF879ECE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541" y="6012233"/>
            <a:ext cx="729128" cy="72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48D694B-F017-C524-1E3F-B73F3A7C49D4}"/>
              </a:ext>
            </a:extLst>
          </p:cNvPr>
          <p:cNvSpPr txBox="1"/>
          <p:nvPr/>
        </p:nvSpPr>
        <p:spPr>
          <a:xfrm>
            <a:off x="6092152" y="4961544"/>
            <a:ext cx="7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37769B-E56C-987A-A0BE-DCFB275F28B3}"/>
              </a:ext>
            </a:extLst>
          </p:cNvPr>
          <p:cNvSpPr txBox="1"/>
          <p:nvPr/>
        </p:nvSpPr>
        <p:spPr>
          <a:xfrm>
            <a:off x="6867872" y="4961544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Taylor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2AA586-83D1-093F-D997-DDF35F88C477}"/>
              </a:ext>
            </a:extLst>
          </p:cNvPr>
          <p:cNvSpPr txBox="1"/>
          <p:nvPr/>
        </p:nvSpPr>
        <p:spPr>
          <a:xfrm>
            <a:off x="7631618" y="4961544"/>
            <a:ext cx="13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Getaway Car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CE097F-F244-F657-F295-BEAF8FBC4AB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447955" y="5330876"/>
            <a:ext cx="1597702" cy="3316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502A74-298C-BB65-F748-A2989657AC05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159560" y="5330876"/>
            <a:ext cx="80434" cy="3986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482C9C-D23B-5E1D-08E5-9ECB8B282A12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 flipH="1">
            <a:off x="8189734" y="5330876"/>
            <a:ext cx="125886" cy="3316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30C7B55-EC1E-866E-2177-8934FEC77B23}"/>
              </a:ext>
            </a:extLst>
          </p:cNvPr>
          <p:cNvSpPr txBox="1"/>
          <p:nvPr/>
        </p:nvSpPr>
        <p:spPr>
          <a:xfrm>
            <a:off x="10972800" y="55310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863D087E-EF17-A1E7-D0E3-AA7D8E791340}"/>
              </a:ext>
            </a:extLst>
          </p:cNvPr>
          <p:cNvSpPr/>
          <p:nvPr/>
        </p:nvSpPr>
        <p:spPr>
          <a:xfrm rot="19658322">
            <a:off x="7198762" y="5340448"/>
            <a:ext cx="1980482" cy="2227660"/>
          </a:xfrm>
          <a:prstGeom prst="arc">
            <a:avLst>
              <a:gd name="adj1" fmla="val 14723088"/>
              <a:gd name="adj2" fmla="val 0"/>
            </a:avLst>
          </a:prstGeom>
          <a:ln w="28575" cap="flat" cmpd="sng" algn="ctr">
            <a:solidFill>
              <a:srgbClr val="FF0000"/>
            </a:solidFill>
            <a:prstDash val="solid"/>
            <a:round/>
            <a:headEnd type="triangle" w="lg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4" grpId="0"/>
      <p:bldP spid="15" grpId="0"/>
      <p:bldP spid="26" grpId="0" animBg="1"/>
      <p:bldP spid="30" grpId="0"/>
      <p:bldP spid="31" grpId="0"/>
      <p:bldP spid="32" grpId="0"/>
      <p:bldP spid="40" grpId="0"/>
      <p:bldP spid="4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C70C-BF50-BAAA-34D9-2315CEC2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C5B36-B8B0-1E27-4190-AAF164A9B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12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bring lots over from prepositional logic</a:t>
                </a:r>
              </a:p>
              <a:p>
                <a:pPr lvl="1"/>
                <a:r>
                  <a:rPr lang="en-US" dirty="0"/>
                  <a:t>Entailment</a:t>
                </a:r>
              </a:p>
              <a:p>
                <a:pPr lvl="1"/>
                <a:r>
                  <a:rPr lang="en-US" dirty="0"/>
                  <a:t>Validity</a:t>
                </a:r>
              </a:p>
              <a:p>
                <a:pPr lvl="1"/>
                <a:r>
                  <a:rPr lang="en-US" dirty="0"/>
                  <a:t>Etc.</a:t>
                </a:r>
              </a:p>
              <a:p>
                <a:endParaRPr lang="en-US" dirty="0"/>
              </a:p>
              <a:p>
                <a:r>
                  <a:rPr lang="en-US" dirty="0"/>
                  <a:t>Term</a:t>
                </a:r>
              </a:p>
              <a:p>
                <a:pPr lvl="1"/>
                <a:r>
                  <a:rPr lang="en-US" dirty="0"/>
                  <a:t>Logical expression that refers to an object</a:t>
                </a:r>
              </a:p>
              <a:p>
                <a:pPr lvl="1"/>
                <a:r>
                  <a:rPr lang="en-US" dirty="0"/>
                  <a:t>Constant symbols are terms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𝐿𝑒𝑓𝑡𝐿𝑒𝑔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𝐽𝑜h𝑛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This is not a function call, it’s a name!</a:t>
                </a:r>
              </a:p>
              <a:p>
                <a:pPr lvl="2"/>
                <a:r>
                  <a:rPr lang="en-US" dirty="0"/>
                  <a:t>Can reason about left legs without defining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𝐿𝑒𝑓𝑡𝐿𝑒𝑔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C5B36-B8B0-1E27-4190-AAF164A9B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1266"/>
              </a:xfrm>
              <a:blipFill>
                <a:blip r:embed="rId2"/>
                <a:stretch>
                  <a:fillRect l="-1043" t="-2000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36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F9AE-49CD-1702-40DD-8659AFE9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CFCEC-2F70-3DB1-37F5-E6CA45F4F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5835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Atomic</a:t>
                </a:r>
                <a:r>
                  <a:rPr lang="en-US" dirty="0"/>
                  <a:t> sentences (atom)</a:t>
                </a:r>
              </a:p>
              <a:p>
                <a:pPr lvl="1"/>
                <a:r>
                  <a:rPr lang="en-US" dirty="0"/>
                  <a:t>State facts</a:t>
                </a:r>
              </a:p>
              <a:p>
                <a:pPr lvl="1"/>
                <a:r>
                  <a:rPr lang="en-US" dirty="0"/>
                  <a:t>Predicate symbol (optionally w arguments)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Can be true/false in a given model</a:t>
                </a:r>
              </a:p>
              <a:p>
                <a:pPr lvl="2"/>
                <a:r>
                  <a:rPr lang="en-US" dirty="0"/>
                  <a:t>If relation referred by predicate holds among the objects referred by the arguments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2"/>
                <a:r>
                  <a:rPr lang="en-US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𝑇𝑎𝑦𝑙𝑜𝑟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𝑇𝑟𝑎𝑣𝑖𝑠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𝐷𝑎𝑡𝑖𝑛𝑔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Complex</a:t>
                </a:r>
                <a:r>
                  <a:rPr lang="en-US" dirty="0"/>
                  <a:t> sentences</a:t>
                </a:r>
              </a:p>
              <a:p>
                <a:pPr lvl="1"/>
                <a:r>
                  <a:rPr lang="en-US" dirty="0"/>
                  <a:t>Logical operators</a:t>
                </a:r>
              </a:p>
              <a:p>
                <a:pPr lvl="2"/>
                <a:r>
                  <a:rPr lang="en-US" dirty="0"/>
                  <a:t>Same as prepositional logic!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Quantifiers</a:t>
                </a:r>
              </a:p>
              <a:p>
                <a:pPr lvl="2"/>
                <a:r>
                  <a:rPr lang="en-US" dirty="0"/>
                  <a:t>Express properties of collections (rather than enumerating)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forall</a:t>
                </a:r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(exists)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CFCEC-2F70-3DB1-37F5-E6CA45F4F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58352"/>
              </a:xfrm>
              <a:blipFill>
                <a:blip r:embed="rId2"/>
                <a:stretch>
                  <a:fillRect l="-812" t="-2826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2342864-0677-255D-462D-88E0CD55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887" y="4968882"/>
            <a:ext cx="4191585" cy="543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73B4D3-40DB-4721-F8F9-CDEC9BA64939}"/>
              </a:ext>
            </a:extLst>
          </p:cNvPr>
          <p:cNvSpPr txBox="1"/>
          <p:nvPr/>
        </p:nvSpPr>
        <p:spPr>
          <a:xfrm>
            <a:off x="8464731" y="4344003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5DC569-00AF-2D42-0483-7B54CCE51D0C}"/>
              </a:ext>
            </a:extLst>
          </p:cNvPr>
          <p:cNvCxnSpPr>
            <a:stCxn id="8" idx="2"/>
          </p:cNvCxnSpPr>
          <p:nvPr/>
        </p:nvCxnSpPr>
        <p:spPr>
          <a:xfrm flipH="1">
            <a:off x="8011886" y="4713335"/>
            <a:ext cx="917780" cy="407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70F4CA-7286-8A5B-64D1-CE32CFCA1E6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929666" y="4713335"/>
            <a:ext cx="292711" cy="38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705B17-9CA6-7CEB-6238-309DD9DB441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929666" y="4713335"/>
            <a:ext cx="2522105" cy="407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8039759-AF7B-4CC3-C28D-B2E844697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419" y="356781"/>
            <a:ext cx="5896798" cy="5811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F3B5C7-1896-5095-4DF6-861460322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570" y="1110149"/>
            <a:ext cx="3105583" cy="4953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3E19F5-FB36-B819-839C-E6531D0D1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622" y="1608277"/>
            <a:ext cx="3086531" cy="457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0E8E47-C9B8-909F-A055-46D2DDE99939}"/>
                  </a:ext>
                </a:extLst>
              </p:cNvPr>
              <p:cNvSpPr txBox="1"/>
              <p:nvPr/>
            </p:nvSpPr>
            <p:spPr>
              <a:xfrm>
                <a:off x="3126377" y="366223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𝐷𝑎𝑡𝑖𝑛𝑔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𝑇𝑎𝑦𝑙𝑜𝑟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𝑇𝑟𝑎𝑣𝑖𝑠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0E8E47-C9B8-909F-A055-46D2DDE99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77" y="3662232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2C4FCC-8A3C-62E2-11E2-2EEB9FA144CC}"/>
                  </a:ext>
                </a:extLst>
              </p:cNvPr>
              <p:cNvSpPr txBox="1"/>
              <p:nvPr/>
            </p:nvSpPr>
            <p:spPr>
              <a:xfrm>
                <a:off x="5313964" y="6316553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𝑀𝑖𝑐𝑟𝑜𝑝h𝑜𝑛𝑒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𝐻𝑜𝑙𝑑𝑖𝑛𝑔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𝑇𝑎𝑦𝑙𝑜𝑟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2C4FCC-8A3C-62E2-11E2-2EEB9FA14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964" y="6316553"/>
                <a:ext cx="6096000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5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2A5F-7C7D-DE69-5D9E-BDBEB78F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580B1-AF88-725C-ED73-DAEDBA5CD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70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Another kind of </a:t>
                </a:r>
                <a:r>
                  <a:rPr lang="en-US" dirty="0">
                    <a:solidFill>
                      <a:srgbClr val="FF0000"/>
                    </a:solidFill>
                  </a:rPr>
                  <a:t>atomic</a:t>
                </a:r>
                <a:r>
                  <a:rPr lang="en-US" dirty="0"/>
                  <a:t> sentence</a:t>
                </a:r>
              </a:p>
              <a:p>
                <a:pPr lvl="1"/>
                <a:r>
                  <a:rPr lang="en-US" dirty="0"/>
                  <a:t>Declare two terms refer to the same object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𝑊𝑜𝑛𝐺𝑟𝑎𝑚𝑚𝑦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𝑇𝑎𝑦𝑙𝑜𝑟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2016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=1989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𝐴𝑙𝑏𝑢𝑚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𝐶h𝑎𝑚𝑝𝑖𝑜𝑛𝑠h𝑖𝑝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𝑇𝑟𝑎𝑣𝑖𝑠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2023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𝑆𝑢𝑝𝑒𝑟𝑏𝑜𝑤𝑙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𝐿𝑉𝐼𝐼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𝑇𝑟𝑜𝑝h𝑦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Can rule our models (interpretations) by checking these!</a:t>
                </a:r>
              </a:p>
              <a:p>
                <a:pPr lvl="1"/>
                <a:r>
                  <a:rPr lang="en-US" dirty="0"/>
                  <a:t>States facts about functions</a:t>
                </a:r>
              </a:p>
              <a:p>
                <a:endParaRPr lang="en-US" dirty="0"/>
              </a:p>
              <a:p>
                <a:r>
                  <a:rPr lang="en-US" dirty="0"/>
                  <a:t>Want to say:</a:t>
                </a:r>
              </a:p>
              <a:p>
                <a:pPr lvl="1"/>
                <a:r>
                  <a:rPr lang="en-US" dirty="0"/>
                  <a:t>Andrew has two siblings (I do):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𝑆𝑖𝑏𝑙𝑖𝑛𝑔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𝐴𝑛𝑑𝑟𝑒𝑤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𝑆𝑖𝑏𝑙𝑖𝑛𝑔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𝐴𝑛𝑑𝑟𝑒𝑤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𝑆𝑖𝑏𝑙𝑖𝑛𝑔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𝐴𝑛𝑑𝑟𝑒𝑤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𝑆𝑖𝑏𝑙𝑖𝑛𝑔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𝐴𝑛𝑑𝑟𝑒𝑤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580B1-AF88-725C-ED73-DAEDBA5CD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7062"/>
              </a:xfrm>
              <a:blipFill>
                <a:blip r:embed="rId2"/>
                <a:stretch>
                  <a:fillRect l="-812" t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80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 weights need to be probabilities?</a:t>
            </a:r>
          </a:p>
          <a:p>
            <a:pPr lvl="1"/>
            <a:r>
              <a:rPr lang="en-US" dirty="0" smtClean="0"/>
              <a:t>No!</a:t>
            </a:r>
          </a:p>
          <a:p>
            <a:pPr lvl="1"/>
            <a:r>
              <a:rPr lang="en-US" dirty="0" smtClean="0"/>
              <a:t>Remember neural parsing</a:t>
            </a:r>
          </a:p>
          <a:p>
            <a:pPr lvl="2"/>
            <a:r>
              <a:rPr lang="en-US" dirty="0" smtClean="0"/>
              <a:t>The weights were just scores</a:t>
            </a:r>
          </a:p>
          <a:p>
            <a:pPr lvl="2"/>
            <a:r>
              <a:rPr lang="en-US" dirty="0" smtClean="0"/>
              <a:t>So when sampling and need to choose stochastically:</a:t>
            </a:r>
          </a:p>
          <a:p>
            <a:pPr lvl="3"/>
            <a:r>
              <a:rPr lang="en-US" dirty="0" err="1" smtClean="0"/>
              <a:t>Softmax</a:t>
            </a:r>
            <a:r>
              <a:rPr lang="en-US" dirty="0" smtClean="0"/>
              <a:t> scores -&gt; </a:t>
            </a:r>
            <a:r>
              <a:rPr lang="en-US" dirty="0" err="1" smtClean="0"/>
              <a:t>pmf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we throw out probabilities, can we add other “features” to generation?</a:t>
            </a:r>
          </a:p>
          <a:p>
            <a:pPr lvl="1"/>
            <a:r>
              <a:rPr lang="en-US" dirty="0" smtClean="0"/>
              <a:t>If we can score them, we can include them!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454002" y="377031"/>
                <a:ext cx="2768835" cy="799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002" y="377031"/>
                <a:ext cx="2768835" cy="7995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849360" y="1613437"/>
                <a:ext cx="3235960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Score of rule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spans substring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360" y="1613437"/>
                <a:ext cx="3235960" cy="668645"/>
              </a:xfrm>
              <a:prstGeom prst="rect">
                <a:avLst/>
              </a:prstGeom>
              <a:blipFill>
                <a:blip r:embed="rId3"/>
                <a:stretch>
                  <a:fillRect l="-1695" t="-5505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10170160" y="868680"/>
            <a:ext cx="297180" cy="744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607700" y="2217472"/>
                <a:ext cx="3619581" cy="668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00" y="2217472"/>
                <a:ext cx="3619581" cy="668196"/>
              </a:xfrm>
              <a:prstGeom prst="rect">
                <a:avLst/>
              </a:prstGeom>
              <a:blipFill>
                <a:blip r:embed="rId4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9199530" y="3082218"/>
                <a:ext cx="1752788" cy="528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530" y="3082218"/>
                <a:ext cx="1752788" cy="528286"/>
              </a:xfrm>
              <a:prstGeom prst="rect">
                <a:avLst/>
              </a:prstGeom>
              <a:blipFill>
                <a:blip r:embed="rId5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9199530" y="3675044"/>
                <a:ext cx="2885790" cy="799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530" y="3675044"/>
                <a:ext cx="2885790" cy="799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1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9816-C160-60CF-5EF0-ACE87D48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Sentences can be Tricky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78F52-B123-FD7E-CE29-DC020EC47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92543" cy="46672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Want to say:</a:t>
                </a:r>
              </a:p>
              <a:p>
                <a:pPr lvl="1"/>
                <a:r>
                  <a:rPr lang="en-US" dirty="0"/>
                  <a:t>“Andrew has two siblings: Nathaniel and Elizabeth”</a:t>
                </a:r>
              </a:p>
              <a:p>
                <a:pPr lvl="1"/>
                <a:r>
                  <a:rPr lang="en-US" dirty="0"/>
                  <a:t>Does this work?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𝑆𝑖𝑏𝑙𝑖𝑛𝑔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𝑁𝑎𝑡h𝑎𝑛𝑖𝑒𝑙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𝐴𝑛𝑑𝑟𝑒𝑤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𝑆𝑖𝑏𝑙𝑖𝑛𝑔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𝐸𝑙𝑖𝑧𝑎𝑏𝑒𝑡h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𝐴𝑛𝑑𝑟𝑒𝑤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No! Sentence is true for models where I have only one sibling</a:t>
                </a:r>
              </a:p>
              <a:p>
                <a:pPr lvl="2"/>
                <a:r>
                  <a:rPr lang="en-US" dirty="0"/>
                  <a:t>(Nathaniel &amp; Elizabeth can be mapped to the same object)</a:t>
                </a:r>
              </a:p>
              <a:p>
                <a:pPr lvl="1"/>
                <a:r>
                  <a:rPr lang="en-US" dirty="0"/>
                  <a:t>Doesn’t rule out models where I am assigned more than two siblings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Correct sentence: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𝑆𝑖𝑏𝑙𝑖𝑛𝑔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𝑁𝑎𝑡h𝑎𝑛𝑖𝑒𝑙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𝐴𝑛𝑑𝑟𝑒𝑤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𝑆𝑖𝑏𝑙𝑖𝑛𝑔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𝐸𝑙𝑖𝑧𝑎𝑏𝑒𝑡h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𝐴𝑛𝑑𝑟𝑒𝑤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𝑁𝑎𝑡h𝑎𝑛𝑖𝑒𝑙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𝐸𝑙𝑖𝑧𝑎𝑏𝑒𝑡h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∩∀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𝑆𝑖𝑏𝑙𝑖𝑛𝑔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𝐴𝑛𝑑𝑟𝑒𝑤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𝑁𝑎𝑡h𝑎𝑛𝑖𝑒𝑙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𝐸𝑙𝑖𝑧𝑎𝑏𝑒𝑡h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Easy to make mistakes</a:t>
                </a:r>
              </a:p>
              <a:p>
                <a:pPr lvl="1"/>
                <a:r>
                  <a:rPr lang="en-US" dirty="0"/>
                  <a:t>Insist that every constant symbol refer to a distinct object (</a:t>
                </a:r>
                <a:r>
                  <a:rPr lang="en-US" dirty="0">
                    <a:solidFill>
                      <a:srgbClr val="FF0000"/>
                    </a:solidFill>
                  </a:rPr>
                  <a:t>unique-names assumption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Atomic sentences not known to be true are false (</a:t>
                </a:r>
                <a:r>
                  <a:rPr lang="en-US" dirty="0">
                    <a:solidFill>
                      <a:srgbClr val="FF0000"/>
                    </a:solidFill>
                  </a:rPr>
                  <a:t>closed-world assumption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 cannot have more objects than constant symbols (</a:t>
                </a:r>
                <a:r>
                  <a:rPr lang="en-US" dirty="0">
                    <a:solidFill>
                      <a:srgbClr val="FF0000"/>
                    </a:solidFill>
                  </a:rPr>
                  <a:t>domain closure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78F52-B123-FD7E-CE29-DC020EC47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92543" cy="4667250"/>
              </a:xfrm>
              <a:blipFill>
                <a:blip r:embed="rId2"/>
                <a:stretch>
                  <a:fillRect l="-824" t="-3264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C06708A-B313-4102-86C6-FB668C47E590}"/>
              </a:ext>
            </a:extLst>
          </p:cNvPr>
          <p:cNvGrpSpPr/>
          <p:nvPr/>
        </p:nvGrpSpPr>
        <p:grpSpPr>
          <a:xfrm>
            <a:off x="11070090" y="4626148"/>
            <a:ext cx="1121910" cy="1866727"/>
            <a:chOff x="11070090" y="4626148"/>
            <a:chExt cx="1121910" cy="1866727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43EF8A4B-8FC9-E1B6-4438-C0BD2245D191}"/>
                </a:ext>
              </a:extLst>
            </p:cNvPr>
            <p:cNvSpPr/>
            <p:nvPr/>
          </p:nvSpPr>
          <p:spPr>
            <a:xfrm>
              <a:off x="11277600" y="5442857"/>
              <a:ext cx="365760" cy="105001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319196-6528-D4D3-8053-380311561797}"/>
                </a:ext>
              </a:extLst>
            </p:cNvPr>
            <p:cNvSpPr txBox="1"/>
            <p:nvPr/>
          </p:nvSpPr>
          <p:spPr>
            <a:xfrm>
              <a:off x="11070090" y="4626148"/>
              <a:ext cx="1121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Database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semantics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AEF850-91BE-697F-8FA4-A79A315A8372}"/>
                </a:ext>
              </a:extLst>
            </p:cNvPr>
            <p:cNvCxnSpPr>
              <a:stCxn id="4" idx="1"/>
              <a:endCxn id="5" idx="2"/>
            </p:cNvCxnSpPr>
            <p:nvPr/>
          </p:nvCxnSpPr>
          <p:spPr>
            <a:xfrm flipH="1" flipV="1">
              <a:off x="11631045" y="5272479"/>
              <a:ext cx="12315" cy="6953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2BDE2B-8AB0-B00C-686D-4E8F3C977E63}"/>
              </a:ext>
            </a:extLst>
          </p:cNvPr>
          <p:cNvGrpSpPr/>
          <p:nvPr/>
        </p:nvGrpSpPr>
        <p:grpSpPr>
          <a:xfrm>
            <a:off x="9788434" y="2926080"/>
            <a:ext cx="1904611" cy="1700068"/>
            <a:chOff x="9788434" y="2926080"/>
            <a:chExt cx="1904611" cy="17000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8AF0C65-7B13-71DC-0CB0-E65DB90DB7AD}"/>
                </a:ext>
              </a:extLst>
            </p:cNvPr>
            <p:cNvCxnSpPr>
              <a:stCxn id="5" idx="0"/>
            </p:cNvCxnSpPr>
            <p:nvPr/>
          </p:nvCxnSpPr>
          <p:spPr>
            <a:xfrm flipH="1" flipV="1">
              <a:off x="9788434" y="2926080"/>
              <a:ext cx="1842611" cy="17000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7E0F8F-1989-D9CB-6223-64A8700B9A04}"/>
                </a:ext>
              </a:extLst>
            </p:cNvPr>
            <p:cNvSpPr txBox="1"/>
            <p:nvPr/>
          </p:nvSpPr>
          <p:spPr>
            <a:xfrm>
              <a:off x="10415451" y="3100251"/>
              <a:ext cx="1277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works now!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29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CEE5-CA5A-92A6-D76E-1ADF8DD4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C932-0B75-58D6-5CF8-D37FF0FC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single correct semantics for FOL</a:t>
            </a:r>
          </a:p>
          <a:p>
            <a:endParaRPr lang="en-US" dirty="0"/>
          </a:p>
          <a:p>
            <a:r>
              <a:rPr lang="en-US" dirty="0"/>
              <a:t>Standard FOL semantics:</a:t>
            </a:r>
          </a:p>
          <a:p>
            <a:pPr lvl="1"/>
            <a:r>
              <a:rPr lang="en-US" dirty="0"/>
              <a:t>Infinite many models</a:t>
            </a:r>
          </a:p>
          <a:p>
            <a:pPr lvl="1"/>
            <a:r>
              <a:rPr lang="en-US" dirty="0"/>
              <a:t>Don’t need to know all symbols beforehand</a:t>
            </a:r>
          </a:p>
          <a:p>
            <a:pPr lvl="1"/>
            <a:endParaRPr lang="en-US" dirty="0"/>
          </a:p>
          <a:p>
            <a:r>
              <a:rPr lang="en-US" dirty="0"/>
              <a:t>Database Semantics:</a:t>
            </a:r>
          </a:p>
          <a:p>
            <a:pPr lvl="1"/>
            <a:r>
              <a:rPr lang="en-US" dirty="0"/>
              <a:t>Finite number of models</a:t>
            </a:r>
          </a:p>
          <a:p>
            <a:pPr lvl="1"/>
            <a:r>
              <a:rPr lang="en-US" dirty="0"/>
              <a:t>Need definite knowledge of what the world contains</a:t>
            </a:r>
          </a:p>
        </p:txBody>
      </p:sp>
    </p:spTree>
    <p:extLst>
      <p:ext uri="{BB962C8B-B14F-4D97-AF65-F5344CB8AC3E}">
        <p14:creationId xmlns:p14="http://schemas.microsoft.com/office/powerpoint/2010/main" val="85744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5853-C287-10E6-7D2F-E459E2DF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FOL in Agents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FAD6DC-CC81-2BED-D2E8-0383C7097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868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Add sentences to KB with TELL routine (just like prep logic)</a:t>
                </a:r>
              </a:p>
              <a:p>
                <a:pPr lvl="1"/>
                <a:r>
                  <a:rPr lang="en-US" dirty="0"/>
                  <a:t>Sentences called </a:t>
                </a:r>
                <a:r>
                  <a:rPr lang="en-US" dirty="0">
                    <a:solidFill>
                      <a:srgbClr val="FF0000"/>
                    </a:solidFill>
                  </a:rPr>
                  <a:t>assertions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𝑇𝐸𝐿𝐿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𝐻𝑜𝑙𝑑𝑖𝑛𝑔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𝑀𝑖𝑐𝑟𝑜𝑝h𝑜𝑛𝑒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𝑇𝑎𝑦𝑙𝑜𝑟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𝑇𝐸𝐿𝐿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𝐷𝑎𝑡𝑖𝑛𝑔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𝑇𝑟𝑎𝑣𝑖𝑠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𝑇𝑎𝑦𝑙𝑜𝑟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𝑇𝐸𝐿𝐿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𝐷𝑟𝑖𝑣𝑖𝑛𝑔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𝐺𝑒𝑡𝑎𝑤𝑎𝑦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𝐶𝑎𝑟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Query the KB with ASK routine</a:t>
                </a:r>
              </a:p>
              <a:p>
                <a:pPr lvl="1"/>
                <a:r>
                  <a:rPr lang="en-US" dirty="0"/>
                  <a:t>Questions asked are called </a:t>
                </a:r>
                <a:r>
                  <a:rPr lang="en-US" dirty="0">
                    <a:solidFill>
                      <a:srgbClr val="FF0000"/>
                    </a:solidFill>
                  </a:rPr>
                  <a:t>queries / goals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𝐴𝑆𝐾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𝐻𝑜𝑙𝑑𝑖𝑛𝑔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𝑀𝑖𝑐𝑟𝑜𝑝h𝑜𝑛𝑒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𝑇𝑎𝑦𝑙𝑜𝑟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𝐴𝑆𝐾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𝐷𝑟𝑖𝑣𝑖𝑛𝑔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𝐺𝑒𝑡𝑎𝑤𝑎𝑦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𝐶𝑎𝑟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Sometimes want to know variable values </a:t>
                </a:r>
                <a:r>
                  <a:rPr lang="en-US" dirty="0">
                    <a:solidFill>
                      <a:srgbClr val="FF0000"/>
                    </a:solidFill>
                  </a:rPr>
                  <a:t>where query is true</a:t>
                </a:r>
              </a:p>
              <a:p>
                <a:pPr lvl="1"/>
                <a:r>
                  <a:rPr lang="en-US" dirty="0"/>
                  <a:t>ASKVARS routine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𝐴𝑆𝐾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𝐷𝑟𝑖𝑣𝑖𝑛𝑔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𝐺𝑒𝑡𝑎𝑤𝑎𝑦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𝐶𝑎𝑟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𝐴𝑆𝐾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𝐷𝑎𝑡𝑖𝑛𝑔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FAD6DC-CC81-2BED-D2E8-0383C7097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8684"/>
              </a:xfrm>
              <a:blipFill>
                <a:blip r:embed="rId2"/>
                <a:stretch>
                  <a:fillRect l="-406" t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F2A11C-FAEA-1B88-8E79-850FACCA6748}"/>
              </a:ext>
            </a:extLst>
          </p:cNvPr>
          <p:cNvSpPr txBox="1"/>
          <p:nvPr/>
        </p:nvSpPr>
        <p:spPr>
          <a:xfrm>
            <a:off x="5155474" y="3962400"/>
            <a:ext cx="135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Returns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7464F-BF8D-BC83-9BA4-9C8683BE06A2}"/>
              </a:ext>
            </a:extLst>
          </p:cNvPr>
          <p:cNvSpPr txBox="1"/>
          <p:nvPr/>
        </p:nvSpPr>
        <p:spPr>
          <a:xfrm>
            <a:off x="5155474" y="4331732"/>
            <a:ext cx="135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Returns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4C1A2-11CE-9D23-9BD9-352835F122AD}"/>
              </a:ext>
            </a:extLst>
          </p:cNvPr>
          <p:cNvSpPr txBox="1"/>
          <p:nvPr/>
        </p:nvSpPr>
        <p:spPr>
          <a:xfrm>
            <a:off x="4715576" y="5652216"/>
            <a:ext cx="196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Returns [{x/Travis}]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FC475-FAEA-3EE8-1D36-4709B075BB3C}"/>
              </a:ext>
            </a:extLst>
          </p:cNvPr>
          <p:cNvSpPr txBox="1"/>
          <p:nvPr/>
        </p:nvSpPr>
        <p:spPr>
          <a:xfrm>
            <a:off x="4715576" y="5998596"/>
            <a:ext cx="296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Returns [{x/Travis}, {x/Taylor}]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0D906-5FCB-7AF7-5A7F-091D7221EBA2}"/>
              </a:ext>
            </a:extLst>
          </p:cNvPr>
          <p:cNvSpPr txBox="1"/>
          <p:nvPr/>
        </p:nvSpPr>
        <p:spPr>
          <a:xfrm>
            <a:off x="7585165" y="4937760"/>
            <a:ext cx="364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Called “substitution” or “binding list”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836603-1334-1A10-2AAD-064A11EAC285}"/>
              </a:ext>
            </a:extLst>
          </p:cNvPr>
          <p:cNvCxnSpPr>
            <a:stCxn id="8" idx="2"/>
            <a:endCxn id="6" idx="3"/>
          </p:cNvCxnSpPr>
          <p:nvPr/>
        </p:nvCxnSpPr>
        <p:spPr>
          <a:xfrm flipH="1">
            <a:off x="6680281" y="5307092"/>
            <a:ext cx="2727467" cy="5297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7840FE-8341-AD12-7FD9-582DC301C6BB}"/>
              </a:ext>
            </a:extLst>
          </p:cNvPr>
          <p:cNvCxnSpPr>
            <a:stCxn id="8" idx="2"/>
            <a:endCxn id="7" idx="3"/>
          </p:cNvCxnSpPr>
          <p:nvPr/>
        </p:nvCxnSpPr>
        <p:spPr>
          <a:xfrm flipH="1">
            <a:off x="7683889" y="5307092"/>
            <a:ext cx="1723859" cy="87617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Kinship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924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Lets work through this example:</a:t>
                </a:r>
              </a:p>
              <a:p>
                <a:pPr lvl="1"/>
                <a:r>
                  <a:rPr lang="en-US" dirty="0"/>
                  <a:t>Add axioms about family tree: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𝑀𝑜𝑡h𝑒𝑟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𝐹𝑒𝑚𝑎𝑙𝑒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𝑃𝑎𝑟𝑒𝑛𝑡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𝐻𝑢𝑠𝑏𝑎𝑛𝑑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𝑀𝑎𝑙𝑒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𝑆𝑝𝑜𝑢𝑠𝑒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𝑀𝑎𝑙𝑒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𝐹𝑒𝑚𝑎𝑙𝑒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𝑃𝑎𝑟𝑒𝑛𝑡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𝐺𝑟𝑎𝑛𝑑𝑝𝑎𝑟𝑒𝑛𝑡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𝑃𝑎𝑟𝑒𝑛𝑡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𝑆𝑖𝑏𝑙𝑖𝑛𝑔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𝑃𝑎𝑟𝑒𝑛𝑡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Theorem (not an axiom):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𝑆𝑖𝑏𝑙𝑖𝑛𝑔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𝑆𝑖𝑏𝑙𝑖𝑛𝑔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Not all axioms are definitions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⇔…?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Good news!</a:t>
                </a:r>
              </a:p>
              <a:p>
                <a:pPr lvl="1"/>
                <a:r>
                  <a:rPr lang="en-US" dirty="0"/>
                  <a:t>We </a:t>
                </a:r>
                <a:r>
                  <a:rPr lang="en-US" dirty="0">
                    <a:solidFill>
                      <a:srgbClr val="FF0000"/>
                    </a:solidFill>
                  </a:rPr>
                  <a:t>don’t need a complete definition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𝑃𝑒𝑟𝑠𝑜𝑛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in order to use </a:t>
                </a:r>
                <a:r>
                  <a:rPr lang="en-US" dirty="0"/>
                  <a:t>it!</a:t>
                </a:r>
              </a:p>
              <a:p>
                <a:pPr lvl="1"/>
                <a:r>
                  <a:rPr lang="en-US" dirty="0"/>
                  <a:t>We can write </a:t>
                </a:r>
                <a:r>
                  <a:rPr lang="en-US" dirty="0">
                    <a:solidFill>
                      <a:srgbClr val="FF0000"/>
                    </a:solidFill>
                  </a:rPr>
                  <a:t>partial specifications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rgbClr val="FF0000"/>
                    </a:solidFill>
                  </a:rPr>
                  <a:t>properties</a:t>
                </a:r>
                <a:r>
                  <a:rPr lang="en-US" dirty="0"/>
                  <a:t> that </a:t>
                </a:r>
                <a:r>
                  <a:rPr lang="en-US" dirty="0">
                    <a:solidFill>
                      <a:srgbClr val="FF0000"/>
                    </a:solidFill>
                  </a:rPr>
                  <a:t>every person has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)⇒…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We can write </a:t>
                </a:r>
                <a:r>
                  <a:rPr lang="en-US" dirty="0">
                    <a:solidFill>
                      <a:srgbClr val="FF0000"/>
                    </a:solidFill>
                  </a:rPr>
                  <a:t>partial specifications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rgbClr val="FF0000"/>
                    </a:solidFill>
                  </a:rPr>
                  <a:t>properties</a:t>
                </a:r>
                <a:r>
                  <a:rPr lang="en-US" dirty="0"/>
                  <a:t> that </a:t>
                </a:r>
                <a:r>
                  <a:rPr lang="en-US" dirty="0">
                    <a:solidFill>
                      <a:srgbClr val="FF0000"/>
                    </a:solidFill>
                  </a:rPr>
                  <a:t>make something a person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9248"/>
              </a:xfrm>
              <a:blipFill>
                <a:blip r:embed="rId2"/>
                <a:stretch>
                  <a:fillRect l="-40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57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Numbers, Sets, and Lists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94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can build </a:t>
                </a:r>
                <a:r>
                  <a:rPr lang="en-US" dirty="0">
                    <a:solidFill>
                      <a:srgbClr val="FF0000"/>
                    </a:solidFill>
                  </a:rPr>
                  <a:t>large KBs </a:t>
                </a:r>
                <a:r>
                  <a:rPr lang="en-US" dirty="0"/>
                  <a:t>from a </a:t>
                </a:r>
                <a:r>
                  <a:rPr lang="en-US" dirty="0">
                    <a:solidFill>
                      <a:srgbClr val="FF0000"/>
                    </a:solidFill>
                  </a:rPr>
                  <a:t>tiny amount of axioms</a:t>
                </a:r>
              </a:p>
              <a:p>
                <a:endParaRPr lang="en-US" dirty="0"/>
              </a:p>
              <a:p>
                <a:r>
                  <a:rPr lang="en-US" dirty="0"/>
                  <a:t>Let’s talk about natural numbers (non-negative </a:t>
                </a:r>
                <a:r>
                  <a:rPr lang="en-US" dirty="0" err="1"/>
                  <a:t>ints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𝑁𝑎𝑡𝑛𝑢𝑚</m:t>
                    </m:r>
                  </m:oMath>
                </a14:m>
                <a:r>
                  <a:rPr lang="en-US" dirty="0"/>
                  <a:t> predicate (i.e. relation)</a:t>
                </a:r>
              </a:p>
              <a:p>
                <a:pPr lvl="1"/>
                <a:r>
                  <a:rPr lang="en-US" dirty="0"/>
                  <a:t>One constant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One function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(“successor” function)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𝑁𝑎𝑡𝑛𝑢𝑚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𝑁𝑎𝑡𝑛𝑢𝑚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𝑁𝑎𝑡𝑁𝑢𝑚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Need some other axioms to constrain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0≠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9495"/>
              </a:xfrm>
              <a:blipFill>
                <a:blip r:embed="rId2"/>
                <a:stretch>
                  <a:fillRect l="-1043" t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97338" y="3665913"/>
                <a:ext cx="43302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Naming 0 to be a natural number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natural number, then so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etc.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38" y="3665913"/>
                <a:ext cx="4330224" cy="646331"/>
              </a:xfrm>
              <a:prstGeom prst="rect">
                <a:avLst/>
              </a:prstGeom>
              <a:blipFill>
                <a:blip r:embed="rId3"/>
                <a:stretch>
                  <a:fillRect l="-1127" t="-4717" r="-56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19498" y="5436523"/>
            <a:ext cx="241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cannot be a successor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7383917" y="6339038"/>
            <a:ext cx="457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Successors of two distinct numbers are distinct</a:t>
            </a:r>
          </a:p>
        </p:txBody>
      </p:sp>
    </p:spTree>
    <p:extLst>
      <p:ext uri="{BB962C8B-B14F-4D97-AF65-F5344CB8AC3E}">
        <p14:creationId xmlns:p14="http://schemas.microsoft.com/office/powerpoint/2010/main" val="40407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With these axioms:</a:t>
                </a:r>
              </a:p>
              <a:p>
                <a:pPr lvl="1"/>
                <a:r>
                  <a:rPr lang="en-US" dirty="0"/>
                  <a:t>We can define operators!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𝑁𝑎𝑡𝑛𝑢𝑚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𝑁𝑎𝑡𝑛𝑢𝑚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𝑁𝑎𝑡𝑛𝑢𝑚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Once we have addition:</a:t>
                </a:r>
              </a:p>
              <a:p>
                <a:pPr lvl="1"/>
                <a:r>
                  <a:rPr lang="en-US" dirty="0"/>
                  <a:t>Can do </a:t>
                </a:r>
                <a:r>
                  <a:rPr lang="en-US" dirty="0">
                    <a:solidFill>
                      <a:srgbClr val="FF0000"/>
                    </a:solidFill>
                  </a:rPr>
                  <a:t>subtraction</a:t>
                </a:r>
                <a:r>
                  <a:rPr lang="en-US" dirty="0"/>
                  <a:t> (addition in negative direction)</a:t>
                </a:r>
              </a:p>
              <a:p>
                <a:pPr lvl="1"/>
                <a:r>
                  <a:rPr lang="en-US" dirty="0"/>
                  <a:t>Can do </a:t>
                </a:r>
                <a:r>
                  <a:rPr lang="en-US" dirty="0">
                    <a:solidFill>
                      <a:srgbClr val="FF0000"/>
                    </a:solidFill>
                  </a:rPr>
                  <a:t>multiplication</a:t>
                </a:r>
                <a:r>
                  <a:rPr lang="en-US" dirty="0"/>
                  <a:t> (repeated addition)</a:t>
                </a:r>
              </a:p>
              <a:p>
                <a:pPr lvl="1"/>
                <a:r>
                  <a:rPr lang="en-US" dirty="0"/>
                  <a:t>Can do </a:t>
                </a:r>
                <a:r>
                  <a:rPr lang="en-US" dirty="0">
                    <a:solidFill>
                      <a:srgbClr val="FF0000"/>
                    </a:solidFill>
                  </a:rPr>
                  <a:t>division</a:t>
                </a:r>
                <a:r>
                  <a:rPr lang="en-US" dirty="0"/>
                  <a:t> (repeated subtraction)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All of number theory &amp; cryptography</a:t>
                </a:r>
                <a:r>
                  <a:rPr lang="en-US" dirty="0"/>
                  <a:t> are built from these!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35636" y="0"/>
                <a:ext cx="4300451" cy="1235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𝑁𝑎𝑡𝑛𝑢𝑚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𝑁𝑎𝑡𝑛𝑢𝑚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𝑁𝑎𝑡𝑁𝑢𝑚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0≠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36" y="0"/>
                <a:ext cx="4300451" cy="12359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935288" y="197842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0684" y="2288771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0 does nothing!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35390" y="3422072"/>
                <a:ext cx="2951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390" y="3422072"/>
                <a:ext cx="29513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95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59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Inference rules for Quantifiers</a:t>
                </a:r>
              </a:p>
              <a:p>
                <a:pPr lvl="1"/>
                <a:r>
                  <a:rPr lang="en-US" dirty="0"/>
                  <a:t>Take the following sentence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𝐺𝑟𝑒𝑒𝑑𝑦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𝐸𝑣𝑖𝑙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We could now infer: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𝐽𝑜h𝑛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𝐺𝑟𝑒𝑒𝑑𝑦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𝐽𝑜h𝑛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𝐸𝑣𝑖𝑙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𝐽𝑜h𝑛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𝐹𝑎𝑡h𝑒𝑟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𝐽𝑜h𝑛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𝐺𝑟𝑒𝑒𝑑𝑦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𝐹𝑎𝑡h𝑒𝑟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𝐽𝑜h𝑛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𝐸𝑣𝑖𝑙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𝐹𝑎𝑡h𝑒𝑟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𝐽𝑜h𝑛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Universal Instantiation </a:t>
                </a:r>
                <a:r>
                  <a:rPr lang="en-US" dirty="0"/>
                  <a:t>(UI):</a:t>
                </a:r>
              </a:p>
              <a:p>
                <a:pPr lvl="2"/>
                <a:r>
                  <a:rPr lang="en-US" dirty="0"/>
                  <a:t>Infer any sentence obtained for substituting a </a:t>
                </a:r>
                <a:r>
                  <a:rPr lang="en-US" dirty="0">
                    <a:solidFill>
                      <a:srgbClr val="FF0000"/>
                    </a:solidFill>
                  </a:rPr>
                  <a:t>ground term </a:t>
                </a:r>
                <a:r>
                  <a:rPr lang="en-US" dirty="0"/>
                  <a:t>for a variable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Existential Instantiation </a:t>
                </a:r>
                <a:r>
                  <a:rPr lang="en-US" dirty="0"/>
                  <a:t>(EI)</a:t>
                </a:r>
              </a:p>
              <a:p>
                <a:pPr lvl="2"/>
                <a:r>
                  <a:rPr lang="en-US" dirty="0"/>
                  <a:t>Infer any sentence obtained for substituting a single new constant symbol</a:t>
                </a:r>
              </a:p>
              <a:p>
                <a:pPr lvl="3"/>
                <a:r>
                  <a:rPr lang="en-US" dirty="0"/>
                  <a:t>New constant symbol unused anywhere else in the KB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𝐶𝑟𝑜𝑤𝑛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𝑂𝑛𝐻𝑒𝑎𝑑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𝐽𝑜h𝑛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1371600" lvl="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5997"/>
              </a:xfrm>
              <a:blipFill>
                <a:blip r:embed="rId2"/>
                <a:stretch>
                  <a:fillRect l="-1043"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73" y="594458"/>
            <a:ext cx="2543530" cy="866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270" y="556352"/>
            <a:ext cx="2543530" cy="943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5535" y="1587731"/>
            <a:ext cx="22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Universal Instantiation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7234" y="1587731"/>
            <a:ext cx="23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Existential Instantiation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06028" y="5921033"/>
                <a:ext cx="44859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𝐶𝑟𝑜𝑤𝑛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𝑂𝑛𝐻𝑒𝑎𝑑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𝐽𝑜h𝑛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028" y="5921033"/>
                <a:ext cx="4485972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44857" y="6360404"/>
                <a:ext cx="4608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As long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does not appear elsewhere in KB!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857" y="6360404"/>
                <a:ext cx="4608313" cy="369332"/>
              </a:xfrm>
              <a:prstGeom prst="rect">
                <a:avLst/>
              </a:prstGeom>
              <a:blipFill>
                <a:blip r:embed="rId6"/>
                <a:stretch>
                  <a:fillRect l="-1058" t="-8197" r="-3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10082035" y="4946073"/>
            <a:ext cx="1722395" cy="974960"/>
            <a:chOff x="10082035" y="4946073"/>
            <a:chExt cx="1722395" cy="974960"/>
          </a:xfrm>
        </p:grpSpPr>
        <p:sp>
          <p:nvSpPr>
            <p:cNvPr id="10" name="TextBox 9"/>
            <p:cNvSpPr txBox="1"/>
            <p:nvPr/>
          </p:nvSpPr>
          <p:spPr>
            <a:xfrm>
              <a:off x="10082035" y="4946073"/>
              <a:ext cx="1722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Skolem</a:t>
              </a:r>
              <a:r>
                <a:rPr lang="en-US" dirty="0">
                  <a:solidFill>
                    <a:schemeClr val="accent6"/>
                  </a:solidFill>
                </a:rPr>
                <a:t> constant</a:t>
              </a:r>
            </a:p>
          </p:txBody>
        </p:sp>
        <p:cxnSp>
          <p:nvCxnSpPr>
            <p:cNvPr id="12" name="Straight Arrow Connector 11"/>
            <p:cNvCxnSpPr>
              <a:stCxn id="10" idx="2"/>
            </p:cNvCxnSpPr>
            <p:nvPr/>
          </p:nvCxnSpPr>
          <p:spPr>
            <a:xfrm>
              <a:off x="10943233" y="5315405"/>
              <a:ext cx="62818" cy="60562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42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78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Once we can </a:t>
                </a:r>
                <a:r>
                  <a:rPr lang="en-US" dirty="0">
                    <a:solidFill>
                      <a:srgbClr val="FF0000"/>
                    </a:solidFill>
                  </a:rPr>
                  <a:t>convert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qualified</a:t>
                </a:r>
                <a:r>
                  <a:rPr lang="en-US" dirty="0"/>
                  <a:t> sentences </a:t>
                </a:r>
                <a:r>
                  <a:rPr lang="en-US" dirty="0">
                    <a:solidFill>
                      <a:srgbClr val="FF0000"/>
                    </a:solidFill>
                  </a:rPr>
                  <a:t>to non-qualified </a:t>
                </a:r>
                <a:r>
                  <a:rPr lang="en-US" dirty="0"/>
                  <a:t>sentences</a:t>
                </a:r>
              </a:p>
              <a:p>
                <a:pPr lvl="1"/>
                <a:r>
                  <a:rPr lang="en-US" dirty="0"/>
                  <a:t>Prepositional inference applies!</a:t>
                </a:r>
              </a:p>
              <a:p>
                <a:r>
                  <a:rPr lang="en-US" dirty="0"/>
                  <a:t>Ex: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𝐺𝑟𝑒𝑒𝑑𝑦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𝐸𝑣𝑖𝑙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𝐽𝑜h𝑛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𝑟𝑒𝑒𝑑𝑦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𝐽𝑜h𝑛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𝐵𝑟𝑜𝑡h𝑒𝑟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𝑅𝑖𝑐h𝑎𝑟𝑑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𝐽𝑜h𝑛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Apply UI with substitutions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𝑅𝑖𝑐h𝑎𝑟𝑑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𝐽𝑜h𝑛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𝐺𝑟𝑒𝑒𝑑𝑦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𝐽𝑜h𝑛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𝐸𝑣𝑖𝑙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𝐽𝑜h𝑛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𝑅𝑖𝑐h𝑎𝑟𝑑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𝐺𝑟𝑒𝑒𝑑𝑦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𝑅𝑖𝑐h𝑎𝑟𝑑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𝐸𝑣𝑖𝑙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𝑅𝑖𝑐h𝑎𝑟𝑑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KB is now (essentially) </a:t>
                </a:r>
                <a:r>
                  <a:rPr lang="en-US" dirty="0">
                    <a:solidFill>
                      <a:srgbClr val="FF0000"/>
                    </a:solidFill>
                  </a:rPr>
                  <a:t>prepositional logic</a:t>
                </a:r>
              </a:p>
              <a:p>
                <a:pPr lvl="2"/>
                <a:r>
                  <a:rPr lang="en-US" dirty="0"/>
                  <a:t>Can infer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𝐸𝑣𝑖𝑙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7808"/>
              </a:xfrm>
              <a:blipFill>
                <a:blip r:embed="rId2"/>
                <a:stretch>
                  <a:fillRect l="-1043" t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26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612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This process is called </a:t>
                </a:r>
                <a:r>
                  <a:rPr lang="en-US" dirty="0" err="1">
                    <a:solidFill>
                      <a:srgbClr val="FF0000"/>
                    </a:solidFill>
                  </a:rPr>
                  <a:t>propositionalization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Big problem:</a:t>
                </a:r>
              </a:p>
              <a:p>
                <a:pPr lvl="1"/>
                <a:r>
                  <a:rPr lang="en-US" dirty="0"/>
                  <a:t>what happens if we have a function symbol (like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𝐹𝑎𝑡h𝑒𝑟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This can nest </a:t>
                </a:r>
                <a:r>
                  <a:rPr lang="en-US" dirty="0">
                    <a:solidFill>
                      <a:srgbClr val="FF0000"/>
                    </a:solidFill>
                  </a:rPr>
                  <a:t>infinitely</a:t>
                </a:r>
                <a:r>
                  <a:rPr lang="en-US" dirty="0"/>
                  <a:t>!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𝐹𝑎𝑡h𝑒𝑟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𝐹𝑎𝑡h𝑒𝑟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𝐹𝑎𝑡h𝑒𝑟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𝐹𝑎𝑡h𝑒𝑟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𝐹𝑎𝑡h𝑒𝑟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𝐹𝑎𝑡h𝑒𝑟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𝐽𝑜h𝑛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…</a:t>
                </a:r>
              </a:p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dirty="0"/>
                  <a:t>Generate all instances with </a:t>
                </a:r>
                <a:r>
                  <a:rPr lang="en-US" dirty="0">
                    <a:solidFill>
                      <a:srgbClr val="FF0000"/>
                    </a:solidFill>
                  </a:rPr>
                  <a:t>constant symbols </a:t>
                </a:r>
                <a:r>
                  <a:rPr lang="en-US" dirty="0"/>
                  <a:t>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r>
                  <a:rPr lang="en-US" dirty="0"/>
                  <a:t>, etc.)</a:t>
                </a:r>
              </a:p>
              <a:p>
                <a:pPr lvl="1"/>
                <a:r>
                  <a:rPr lang="en-US" dirty="0"/>
                  <a:t>Generate all instances with </a:t>
                </a:r>
                <a:r>
                  <a:rPr lang="en-US" dirty="0">
                    <a:solidFill>
                      <a:srgbClr val="FF0000"/>
                    </a:solidFill>
                  </a:rPr>
                  <a:t>depth 1 functional symbols </a:t>
                </a:r>
                <a:r>
                  <a:rPr lang="en-US" dirty="0"/>
                  <a:t>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𝐹𝑎𝑡h𝑒𝑟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Generate all instances with </a:t>
                </a:r>
                <a:r>
                  <a:rPr lang="en-US" dirty="0">
                    <a:solidFill>
                      <a:srgbClr val="FF0000"/>
                    </a:solidFill>
                  </a:rPr>
                  <a:t>depth 2 functional symbols </a:t>
                </a:r>
                <a:r>
                  <a:rPr lang="en-US" dirty="0"/>
                  <a:t>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𝐹𝑎𝑡h𝑒𝑟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𝐹𝑎𝑡h𝑒𝑟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Stop when you construct a propositional proof of an entailed sentence</a:t>
                </a:r>
              </a:p>
              <a:p>
                <a:r>
                  <a:rPr lang="en-US" dirty="0"/>
                  <a:t>Trouble</a:t>
                </a:r>
              </a:p>
              <a:p>
                <a:pPr lvl="1"/>
                <a:r>
                  <a:rPr lang="en-US" dirty="0"/>
                  <a:t>How do we know if a sentence is not entailed?</a:t>
                </a:r>
              </a:p>
              <a:p>
                <a:pPr lvl="2"/>
                <a:r>
                  <a:rPr lang="en-US" dirty="0" err="1">
                    <a:solidFill>
                      <a:srgbClr val="FF0000"/>
                    </a:solidFill>
                  </a:rPr>
                  <a:t>Semidecidable</a:t>
                </a:r>
                <a:r>
                  <a:rPr lang="en-US" dirty="0"/>
                  <a:t>: we can’t!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6120"/>
              </a:xfrm>
              <a:blipFill>
                <a:blip r:embed="rId2"/>
                <a:stretch>
                  <a:fillRect l="-522" t="-2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5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61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Propositionalization isn’t great</a:t>
                </a:r>
              </a:p>
              <a:p>
                <a:endParaRPr lang="en-US" dirty="0"/>
              </a:p>
              <a:p>
                <a:r>
                  <a:rPr lang="en-US" dirty="0"/>
                  <a:t>Can we do better?</a:t>
                </a:r>
              </a:p>
              <a:p>
                <a:pPr lvl="1"/>
                <a:r>
                  <a:rPr lang="en-US" dirty="0"/>
                  <a:t>This is obvious to a human</a:t>
                </a:r>
              </a:p>
              <a:p>
                <a:pPr lvl="1"/>
                <a:r>
                  <a:rPr lang="en-US" dirty="0"/>
                  <a:t>Can we make it obvious to the machine?</a:t>
                </a:r>
              </a:p>
              <a:p>
                <a:endParaRPr lang="en-US" dirty="0"/>
              </a:p>
              <a:p>
                <a:r>
                  <a:rPr lang="en-US" dirty="0"/>
                  <a:t>Find a </a:t>
                </a:r>
                <a:r>
                  <a:rPr lang="en-US" dirty="0">
                    <a:solidFill>
                      <a:srgbClr val="FF0000"/>
                    </a:solidFill>
                  </a:rPr>
                  <a:t>substitution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that makes each conjunct in premise identical to sentences in KB</a:t>
                </a:r>
              </a:p>
              <a:p>
                <a:pPr lvl="1"/>
                <a:r>
                  <a:rPr lang="en-US" dirty="0"/>
                  <a:t>Then we can assert conclusion!</a:t>
                </a:r>
              </a:p>
              <a:p>
                <a:r>
                  <a:rPr lang="en-US" dirty="0"/>
                  <a:t>Suppose our KB was slightly different:</a:t>
                </a:r>
              </a:p>
              <a:p>
                <a:pPr lvl="1"/>
                <a:r>
                  <a:rPr lang="en-US" dirty="0"/>
                  <a:t>Find substitution for variables in implication sentence </a:t>
                </a:r>
                <a:r>
                  <a:rPr lang="en-US" dirty="0">
                    <a:solidFill>
                      <a:srgbClr val="FF0000"/>
                    </a:solidFill>
                  </a:rPr>
                  <a:t>and</a:t>
                </a:r>
                <a:r>
                  <a:rPr lang="en-US" dirty="0"/>
                  <a:t> sentences in KB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satisfies this!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6120"/>
              </a:xfrm>
              <a:blipFill>
                <a:blip r:embed="rId2"/>
                <a:stretch>
                  <a:fillRect l="-928" t="-2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128" y="133939"/>
            <a:ext cx="5382376" cy="1486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726" y="1172309"/>
            <a:ext cx="2114845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completion not very good for generating answers</a:t>
            </a:r>
          </a:p>
          <a:p>
            <a:pPr lvl="1"/>
            <a:r>
              <a:rPr lang="en-US" dirty="0" smtClean="0"/>
              <a:t>Typically sentence completion doesn’t work well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Complete the sentence where the first half is the question?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Q/A needs conditional information</a:t>
            </a:r>
          </a:p>
          <a:p>
            <a:pPr lvl="1"/>
            <a:r>
              <a:rPr lang="en-US" dirty="0" smtClean="0"/>
              <a:t>Question depends on the answer</a:t>
            </a:r>
          </a:p>
          <a:p>
            <a:pPr lvl="2"/>
            <a:r>
              <a:rPr lang="en-US" dirty="0" smtClean="0"/>
              <a:t>What do we mean?</a:t>
            </a:r>
          </a:p>
          <a:p>
            <a:pPr lvl="2"/>
            <a:r>
              <a:rPr lang="en-US" dirty="0" smtClean="0"/>
              <a:t>Neural networks capture this (somehow)</a:t>
            </a:r>
          </a:p>
          <a:p>
            <a:pPr lvl="3"/>
            <a:r>
              <a:rPr lang="en-US" dirty="0" smtClean="0"/>
              <a:t>Since we have a grammar, we need to do it </a:t>
            </a:r>
            <a:r>
              <a:rPr lang="en-US" dirty="0" err="1" smtClean="0"/>
              <a:t>outselves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Modus Ponens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atomic sentences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there is a substitution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such that SUBST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SUBST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Generalized Modus Ponens </a:t>
                </a:r>
                <a:r>
                  <a:rPr lang="en-US" dirty="0">
                    <a:solidFill>
                      <a:srgbClr val="FF0000"/>
                    </a:solidFill>
                  </a:rPr>
                  <a:t>lifts</a:t>
                </a:r>
                <a:r>
                  <a:rPr lang="en-US" dirty="0"/>
                  <a:t> Modus Ponens:</a:t>
                </a:r>
              </a:p>
              <a:p>
                <a:pPr lvl="1"/>
                <a:r>
                  <a:rPr lang="en-US" dirty="0"/>
                  <a:t>Raises modus ponens from prep logic to FOL</a:t>
                </a:r>
              </a:p>
              <a:p>
                <a:endParaRPr lang="en-US" dirty="0"/>
              </a:p>
              <a:p>
                <a:r>
                  <a:rPr lang="en-US" dirty="0"/>
                  <a:t>Can lift </a:t>
                </a:r>
                <a:r>
                  <a:rPr lang="en-US" dirty="0">
                    <a:solidFill>
                      <a:srgbClr val="FF0000"/>
                    </a:solidFill>
                  </a:rPr>
                  <a:t>forward/backward chaining </a:t>
                </a:r>
                <a:r>
                  <a:rPr lang="en-US" dirty="0"/>
                  <a:t>&amp; </a:t>
                </a:r>
                <a:r>
                  <a:rPr lang="en-US" dirty="0">
                    <a:solidFill>
                      <a:srgbClr val="FF0000"/>
                    </a:solidFill>
                  </a:rPr>
                  <a:t>resolution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  <a:blipFill>
                <a:blip r:embed="rId2"/>
                <a:stretch>
                  <a:fillRect l="-1043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06" y="2952683"/>
            <a:ext cx="6363588" cy="95263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365076" y="270045"/>
            <a:ext cx="4738890" cy="1308437"/>
            <a:chOff x="7365076" y="270045"/>
            <a:chExt cx="4738890" cy="13084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5076" y="270045"/>
              <a:ext cx="4738890" cy="130843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15788" y="1166844"/>
              <a:ext cx="1862006" cy="394208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6791" y="3566296"/>
            <a:ext cx="2381582" cy="13432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791" y="4798144"/>
            <a:ext cx="3762900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&amp; Unification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9931" y="1898989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Lifted inference rules</a:t>
                </a:r>
              </a:p>
              <a:p>
                <a:pPr lvl="1"/>
                <a:r>
                  <a:rPr lang="en-US" dirty="0"/>
                  <a:t>Find substitutions that make </a:t>
                </a:r>
                <a:r>
                  <a:rPr lang="en-US" dirty="0">
                    <a:solidFill>
                      <a:srgbClr val="FF0000"/>
                    </a:solidFill>
                  </a:rPr>
                  <a:t>different</a:t>
                </a:r>
                <a:r>
                  <a:rPr lang="en-US" dirty="0"/>
                  <a:t> sentences look identical</a:t>
                </a:r>
              </a:p>
              <a:p>
                <a:pPr lvl="1"/>
                <a:r>
                  <a:rPr lang="en-US" dirty="0"/>
                  <a:t>Called </a:t>
                </a:r>
                <a:r>
                  <a:rPr lang="en-US" dirty="0">
                    <a:solidFill>
                      <a:srgbClr val="FF0000"/>
                    </a:solidFill>
                  </a:rPr>
                  <a:t>unification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How should this algorithm behave?</a:t>
                </a:r>
              </a:p>
              <a:p>
                <a:pPr lvl="1"/>
                <a:r>
                  <a:rPr lang="en-US" dirty="0"/>
                  <a:t>ASKVARS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𝐾𝑛𝑜𝑤𝑠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all sentences in KB that unify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𝐾𝑛𝑜𝑤𝑠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931" y="1898989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54" y="3292840"/>
            <a:ext cx="6868484" cy="571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05" y="5444714"/>
            <a:ext cx="8373644" cy="523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32" y="5908670"/>
            <a:ext cx="8630854" cy="457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150" y="6311900"/>
            <a:ext cx="10974332" cy="457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5840" y="156824"/>
            <a:ext cx="7468642" cy="447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75367" y="764771"/>
                <a:ext cx="541853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cannot take on two values at the same time</a:t>
                </a:r>
              </a:p>
              <a:p>
                <a:endParaRPr lang="en-US" dirty="0"/>
              </a:p>
              <a:p>
                <a:r>
                  <a:rPr lang="en-US" dirty="0"/>
                  <a:t>Problem! What if the rule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𝐾𝑛𝑜𝑤𝑠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𝐸𝑙𝑖𝑧𝑎𝑏𝑒𝑡h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    two rules just happen to use the same variable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67" y="764771"/>
                <a:ext cx="5418535" cy="1200329"/>
              </a:xfrm>
              <a:prstGeom prst="rect">
                <a:avLst/>
              </a:prstGeom>
              <a:blipFill>
                <a:blip r:embed="rId8"/>
                <a:stretch>
                  <a:fillRect l="-1012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4101" y="1960755"/>
            <a:ext cx="8333737" cy="37005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9397238" y="2244436"/>
            <a:ext cx="2828275" cy="701841"/>
            <a:chOff x="9397238" y="2244436"/>
            <a:chExt cx="2828275" cy="701841"/>
          </a:xfrm>
        </p:grpSpPr>
        <p:sp>
          <p:nvSpPr>
            <p:cNvPr id="11" name="TextBox 10"/>
            <p:cNvSpPr txBox="1"/>
            <p:nvPr/>
          </p:nvSpPr>
          <p:spPr>
            <a:xfrm>
              <a:off x="9397238" y="2576945"/>
              <a:ext cx="2828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Standardize apart sentences</a:t>
              </a:r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V="1">
              <a:off x="10811376" y="2244436"/>
              <a:ext cx="169737" cy="3325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6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General Unifier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Could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result can be obtained from the first (with additional substitution)</a:t>
                </a:r>
              </a:p>
              <a:p>
                <a:pPr lvl="1"/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result (unifier) is </a:t>
                </a:r>
                <a:r>
                  <a:rPr lang="en-US" dirty="0">
                    <a:solidFill>
                      <a:srgbClr val="FF0000"/>
                    </a:solidFill>
                  </a:rPr>
                  <a:t>more general </a:t>
                </a:r>
                <a:r>
                  <a:rPr lang="en-US" dirty="0"/>
                  <a:t>than 2</a:t>
                </a:r>
                <a:r>
                  <a:rPr lang="en-US" baseline="30000" dirty="0"/>
                  <a:t>nd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Places </a:t>
                </a:r>
                <a:r>
                  <a:rPr lang="en-US" dirty="0">
                    <a:solidFill>
                      <a:srgbClr val="FF0000"/>
                    </a:solidFill>
                  </a:rPr>
                  <a:t>fewer restrictions </a:t>
                </a:r>
                <a:r>
                  <a:rPr lang="en-US" dirty="0"/>
                  <a:t>on variables</a:t>
                </a:r>
              </a:p>
              <a:p>
                <a:pPr lvl="1"/>
                <a:r>
                  <a:rPr lang="en-US" dirty="0"/>
                  <a:t>There is </a:t>
                </a:r>
                <a:r>
                  <a:rPr lang="en-US" dirty="0">
                    <a:solidFill>
                      <a:srgbClr val="FF0000"/>
                    </a:solidFill>
                  </a:rPr>
                  <a:t>always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rgbClr val="FF0000"/>
                    </a:solidFill>
                  </a:rPr>
                  <a:t>single most general unifier </a:t>
                </a:r>
                <a:r>
                  <a:rPr lang="en-US" dirty="0"/>
                  <a:t>for very unifiable pair of sentences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7" y="1825625"/>
            <a:ext cx="5315692" cy="400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97" y="4874867"/>
            <a:ext cx="6525536" cy="400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97" y="5186041"/>
            <a:ext cx="6144482" cy="447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471" y="5577834"/>
            <a:ext cx="6649378" cy="4191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20" y="5939160"/>
            <a:ext cx="6277851" cy="3810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461" y="6284534"/>
            <a:ext cx="3839111" cy="39058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F9B3DAC-F391-BCC3-783C-5F0A7B1CC132}"/>
              </a:ext>
            </a:extLst>
          </p:cNvPr>
          <p:cNvGrpSpPr/>
          <p:nvPr/>
        </p:nvGrpSpPr>
        <p:grpSpPr>
          <a:xfrm>
            <a:off x="3150255" y="5228795"/>
            <a:ext cx="7698574" cy="768197"/>
            <a:chOff x="3150255" y="5228795"/>
            <a:chExt cx="7698574" cy="7681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5CC9B24-0A94-DC3E-30EA-E987048B4C26}"/>
                    </a:ext>
                  </a:extLst>
                </p:cNvPr>
                <p:cNvSpPr txBox="1"/>
                <p:nvPr/>
              </p:nvSpPr>
              <p:spPr>
                <a:xfrm>
                  <a:off x="7824090" y="5228795"/>
                  <a:ext cx="3024739" cy="404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cant unify with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5CC9B24-0A94-DC3E-30EA-E987048B4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090" y="5228795"/>
                  <a:ext cx="3024739" cy="404983"/>
                </a:xfrm>
                <a:prstGeom prst="rect">
                  <a:avLst/>
                </a:prstGeom>
                <a:blipFill>
                  <a:blip r:embed="rId9"/>
                  <a:stretch>
                    <a:fillRect t="-3030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CEC5EEE-D166-585D-092F-0A2740AC3B49}"/>
                </a:ext>
              </a:extLst>
            </p:cNvPr>
            <p:cNvCxnSpPr>
              <a:stCxn id="4" idx="1"/>
            </p:cNvCxnSpPr>
            <p:nvPr/>
          </p:nvCxnSpPr>
          <p:spPr>
            <a:xfrm flipH="1">
              <a:off x="3150255" y="5431287"/>
              <a:ext cx="4673835" cy="565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9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66" y="599221"/>
            <a:ext cx="8840434" cy="428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66" y="1027906"/>
            <a:ext cx="8792802" cy="1314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366" y="2123433"/>
            <a:ext cx="4248743" cy="438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366" y="2561644"/>
            <a:ext cx="3581900" cy="362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0114" y="2977763"/>
            <a:ext cx="7011378" cy="362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8219" y="3339764"/>
            <a:ext cx="6973273" cy="3524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0114" y="3697001"/>
            <a:ext cx="7649643" cy="714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0114" y="4425765"/>
            <a:ext cx="8364117" cy="6858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9992" y="5183856"/>
            <a:ext cx="2657846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6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48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already talked about topic modeling</a:t>
            </a:r>
          </a:p>
          <a:p>
            <a:pPr lvl="1"/>
            <a:r>
              <a:rPr lang="en-US" dirty="0" smtClean="0"/>
              <a:t>One important application is sentiment analysis</a:t>
            </a:r>
          </a:p>
          <a:p>
            <a:pPr lvl="2"/>
            <a:r>
              <a:rPr lang="en-US" dirty="0" smtClean="0"/>
              <a:t>Most common:</a:t>
            </a:r>
          </a:p>
          <a:p>
            <a:pPr lvl="3"/>
            <a:r>
              <a:rPr lang="en-US" dirty="0" smtClean="0"/>
              <a:t>What “emotion” is being conveyed?</a:t>
            </a:r>
          </a:p>
          <a:p>
            <a:pPr lvl="1"/>
            <a:r>
              <a:rPr lang="en-US" dirty="0" smtClean="0"/>
              <a:t>Answers typically depend on</a:t>
            </a:r>
          </a:p>
          <a:p>
            <a:pPr lvl="2"/>
            <a:r>
              <a:rPr lang="en-US" dirty="0" smtClean="0"/>
              <a:t>The subject of the question</a:t>
            </a:r>
          </a:p>
          <a:p>
            <a:pPr lvl="2"/>
            <a:r>
              <a:rPr lang="en-US" dirty="0" smtClean="0"/>
              <a:t>The action of the question</a:t>
            </a:r>
          </a:p>
          <a:p>
            <a:pPr lvl="2"/>
            <a:r>
              <a:rPr lang="en-US" dirty="0" smtClean="0"/>
              <a:t>The direct object of the question</a:t>
            </a:r>
          </a:p>
          <a:p>
            <a:pPr lvl="2"/>
            <a:r>
              <a:rPr lang="en-US" dirty="0" smtClean="0"/>
              <a:t>The sentiment of the question</a:t>
            </a:r>
          </a:p>
          <a:p>
            <a:endParaRPr lang="en-US" dirty="0" smtClean="0"/>
          </a:p>
          <a:p>
            <a:r>
              <a:rPr lang="en-US" dirty="0" smtClean="0"/>
              <a:t>We can do most of these with first order logic</a:t>
            </a:r>
          </a:p>
          <a:p>
            <a:pPr lvl="1"/>
            <a:r>
              <a:rPr lang="en-US" dirty="0" smtClean="0"/>
              <a:t>In English, subject comes before direct object</a:t>
            </a:r>
          </a:p>
          <a:p>
            <a:pPr lvl="2"/>
            <a:r>
              <a:rPr lang="en-US" dirty="0" smtClean="0"/>
              <a:t>First order logic removes ambiguity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479" y="117242"/>
            <a:ext cx="3009982" cy="1093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451" y="68753"/>
            <a:ext cx="1489342" cy="1689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306" y="2686022"/>
            <a:ext cx="3404284" cy="4021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739004" y="2107656"/>
            <a:ext cx="2386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“A boy sees Mary.”</a:t>
            </a:r>
          </a:p>
        </p:txBody>
      </p:sp>
    </p:spTree>
    <p:extLst>
      <p:ext uri="{BB962C8B-B14F-4D97-AF65-F5344CB8AC3E}">
        <p14:creationId xmlns:p14="http://schemas.microsoft.com/office/powerpoint/2010/main" val="66145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from FOL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Heuristics</a:t>
                </a:r>
              </a:p>
              <a:p>
                <a:pPr lvl="1"/>
                <a:r>
                  <a:rPr lang="en-US" dirty="0" smtClean="0"/>
                  <a:t>Verbs (predicates) are functions</a:t>
                </a:r>
              </a:p>
              <a:p>
                <a:pPr lvl="2"/>
                <a:r>
                  <a:rPr lang="en-US" dirty="0" smtClean="0"/>
                  <a:t>Arguments are nouns</a:t>
                </a:r>
              </a:p>
              <a:p>
                <a:pPr lvl="3"/>
                <a:r>
                  <a:rPr lang="en-US" dirty="0" smtClean="0"/>
                  <a:t>Subject is the left-most noun in the parameter list</a:t>
                </a:r>
              </a:p>
              <a:p>
                <a:pPr lvl="3"/>
                <a:r>
                  <a:rPr lang="en-US" dirty="0" smtClean="0"/>
                  <a:t>D/O is the right-most noun in the parameter list</a:t>
                </a:r>
              </a:p>
              <a:p>
                <a:pPr lvl="2"/>
                <a:r>
                  <a:rPr lang="en-US" dirty="0" smtClean="0"/>
                  <a:t>Qualifiers generate terminals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dirty="0" smtClean="0"/>
                  <a:t> a | the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→</m:t>
                    </m:r>
                  </m:oMath>
                </a14:m>
                <a:r>
                  <a:rPr lang="en-US" dirty="0" smtClean="0"/>
                  <a:t> every</a:t>
                </a:r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Neural models work here too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04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981"/>
          </a:xfrm>
        </p:spPr>
        <p:txBody>
          <a:bodyPr>
            <a:normAutofit/>
          </a:bodyPr>
          <a:lstStyle/>
          <a:p>
            <a:r>
              <a:rPr lang="en-US" dirty="0" smtClean="0"/>
              <a:t>If we build a “language model” for sentiments in Q/A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sentiments come after what sentiments</a:t>
            </a:r>
          </a:p>
          <a:p>
            <a:pPr lvl="1"/>
            <a:r>
              <a:rPr lang="en-US" dirty="0" smtClean="0"/>
              <a:t>What dialogue acts come after what dialogue acts</a:t>
            </a:r>
          </a:p>
          <a:p>
            <a:pPr lvl="2"/>
            <a:r>
              <a:rPr lang="en-US" dirty="0" smtClean="0"/>
              <a:t>A dialogue act is the indivisible “topic” of a chunk of text</a:t>
            </a:r>
          </a:p>
          <a:p>
            <a:pPr lvl="3"/>
            <a:r>
              <a:rPr lang="en-US" dirty="0" smtClean="0"/>
              <a:t>Suggest</a:t>
            </a:r>
          </a:p>
          <a:p>
            <a:pPr lvl="3"/>
            <a:r>
              <a:rPr lang="en-US" dirty="0" smtClean="0"/>
              <a:t>Offer</a:t>
            </a:r>
          </a:p>
          <a:p>
            <a:pPr lvl="3"/>
            <a:r>
              <a:rPr lang="en-US" dirty="0" err="1" smtClean="0"/>
              <a:t>Ellicit</a:t>
            </a:r>
            <a:r>
              <a:rPr lang="en-US" dirty="0" smtClean="0"/>
              <a:t>-Inform</a:t>
            </a:r>
          </a:p>
          <a:p>
            <a:pPr lvl="3"/>
            <a:r>
              <a:rPr lang="en-US" dirty="0" smtClean="0"/>
              <a:t>Stall</a:t>
            </a:r>
          </a:p>
          <a:p>
            <a:pPr lvl="3"/>
            <a:r>
              <a:rPr lang="en-US" dirty="0" smtClean="0"/>
              <a:t>Be-Positive</a:t>
            </a:r>
          </a:p>
          <a:p>
            <a:pPr lvl="3"/>
            <a:r>
              <a:rPr lang="en-US" dirty="0" smtClean="0"/>
              <a:t>Be-Negative</a:t>
            </a:r>
          </a:p>
          <a:p>
            <a:r>
              <a:rPr lang="en-US" dirty="0" smtClean="0"/>
              <a:t>We need a way to convert FOL sentences into other FOL sentences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6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3205</Words>
  <Application>Microsoft Office PowerPoint</Application>
  <PresentationFormat>Widescreen</PresentationFormat>
  <Paragraphs>845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Wingdings</vt:lpstr>
      <vt:lpstr>Office Theme</vt:lpstr>
      <vt:lpstr>Generation II</vt:lpstr>
      <vt:lpstr>Context Free Grammars</vt:lpstr>
      <vt:lpstr>Sequence Completion</vt:lpstr>
      <vt:lpstr>Tree Sampling</vt:lpstr>
      <vt:lpstr>Tree Sampling</vt:lpstr>
      <vt:lpstr>Q/A</vt:lpstr>
      <vt:lpstr>Topic Modeling</vt:lpstr>
      <vt:lpstr>Natural Language from FOL</vt:lpstr>
      <vt:lpstr>Q/A</vt:lpstr>
      <vt:lpstr>FOL -&gt; FOL</vt:lpstr>
      <vt:lpstr>Logical Agents</vt:lpstr>
      <vt:lpstr>Example World</vt:lpstr>
      <vt:lpstr>Inference in The Wumpus World</vt:lpstr>
      <vt:lpstr>Logic Representation</vt:lpstr>
      <vt:lpstr>Reasoning</vt:lpstr>
      <vt:lpstr>Models &amp; The Wumpus World</vt:lpstr>
      <vt:lpstr>Entailment &amp; Inference</vt:lpstr>
      <vt:lpstr>Sentence Structure: Prepositional Logic</vt:lpstr>
      <vt:lpstr>Prepositional Logic</vt:lpstr>
      <vt:lpstr>Prepositional Sentences + Wumpus World</vt:lpstr>
      <vt:lpstr>KB + Wumpus World</vt:lpstr>
      <vt:lpstr>Inference</vt:lpstr>
      <vt:lpstr>Theorem Proving</vt:lpstr>
      <vt:lpstr>Inference Rules</vt:lpstr>
      <vt:lpstr>Using Inference Rules</vt:lpstr>
      <vt:lpstr>Inference Algorithms</vt:lpstr>
      <vt:lpstr>Completeness?</vt:lpstr>
      <vt:lpstr>Conjunctive Normal Form</vt:lpstr>
      <vt:lpstr>Proving via Resolution</vt:lpstr>
      <vt:lpstr>Example</vt:lpstr>
      <vt:lpstr>Prepositional Logic Resolution Algorithm</vt:lpstr>
      <vt:lpstr>All We Need is Resolution</vt:lpstr>
      <vt:lpstr>Further Optimization</vt:lpstr>
      <vt:lpstr>Horn Clauses</vt:lpstr>
      <vt:lpstr>Inference w/ Horn Clauses</vt:lpstr>
      <vt:lpstr>Forward-Chaining</vt:lpstr>
      <vt:lpstr>Forward-Chaining in the Wumpus World</vt:lpstr>
      <vt:lpstr>Backward-Chaining</vt:lpstr>
      <vt:lpstr>Prepositional Logic &amp; The Wumpus World</vt:lpstr>
      <vt:lpstr>First Order Logic</vt:lpstr>
      <vt:lpstr>FOL Models</vt:lpstr>
      <vt:lpstr>FOL Models</vt:lpstr>
      <vt:lpstr>FOL Models</vt:lpstr>
      <vt:lpstr>FOL Models</vt:lpstr>
      <vt:lpstr>FOL Syntax</vt:lpstr>
      <vt:lpstr>FOL Syntax &amp; Models</vt:lpstr>
      <vt:lpstr>Good News</vt:lpstr>
      <vt:lpstr>FOL Syntax</vt:lpstr>
      <vt:lpstr>FOL Equality</vt:lpstr>
      <vt:lpstr>FOL Sentences can be Tricky</vt:lpstr>
      <vt:lpstr>FOL Semantics</vt:lpstr>
      <vt:lpstr>Using FOL in Agents</vt:lpstr>
      <vt:lpstr>The Kinship Domain</vt:lpstr>
      <vt:lpstr>Numbers, Sets, and Lists</vt:lpstr>
      <vt:lpstr>Natural Numbers</vt:lpstr>
      <vt:lpstr>Inference in FOL</vt:lpstr>
      <vt:lpstr>Inference in FOL</vt:lpstr>
      <vt:lpstr>Inference in FOL</vt:lpstr>
      <vt:lpstr>Inference in FOL</vt:lpstr>
      <vt:lpstr>Generalized Modus Ponens</vt:lpstr>
      <vt:lpstr>Lifting &amp; Unification</vt:lpstr>
      <vt:lpstr>Most General Unifier</vt:lpstr>
      <vt:lpstr>Unify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II</dc:title>
  <dc:creator>andrew</dc:creator>
  <cp:lastModifiedBy>andrew</cp:lastModifiedBy>
  <cp:revision>8</cp:revision>
  <dcterms:created xsi:type="dcterms:W3CDTF">2024-11-17T16:32:46Z</dcterms:created>
  <dcterms:modified xsi:type="dcterms:W3CDTF">2024-11-17T17:36:17Z</dcterms:modified>
</cp:coreProperties>
</file>