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43"/>
  </p:normalViewPr>
  <p:slideViewPr>
    <p:cSldViewPr snapToGrid="0">
      <p:cViewPr varScale="1">
        <p:scale>
          <a:sx n="110" d="100"/>
          <a:sy n="110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AD7D-F98F-30B9-FF50-C461AF8A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4997-786D-7A33-93EF-DAEEC6D4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AAAB-E86F-E7A3-8183-0FECB53A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4752-272A-ED33-907B-895299D8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78FA-9426-BC1E-DE0F-535A155E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0BC6-EE3F-1B5C-E7D1-EDDD5617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2C487-3A04-CC4D-FB00-2C98ACBE8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C55B-0EA2-C663-0618-A7AE68DB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D75B-0605-756F-FF3D-8A9F9DAC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B027-C73E-3F77-C2D6-D12709D8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BF66A-88E4-F63C-4EE5-70E2CEC05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5C926-DD8F-2DBC-DFD4-7D97EED4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6D23E-5C35-9117-BB7A-3AAF7A3B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D102-9510-5E67-5E6C-42C36AF6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C2FE-97A4-5CB1-602A-9B4F69A2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24F6-6C85-D182-4EDA-5F74451F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E514-A973-44CF-7CDC-494C6412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0E7E-0BC7-28B3-F487-9D441E47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F203-08DC-F89D-28A8-B2F66BC0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A706-9A98-15E4-1E2B-4EF72B16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7E7E-49B8-0049-E450-FB5227BB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DA9C-3B40-3BB9-82FD-ABC5E21E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04BB-9D40-A715-685C-C1C07353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66EA-0586-3763-86F3-5CF929C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591A7-3CBA-E0B8-3D07-5E3AB1CA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533F-625C-964F-FFDB-D1FC87C1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491A-FF6D-A765-DCC9-7BEAA61F1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2B44-0E11-9671-A017-121A5A7DC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F38AE-DACF-0B28-D3D4-B4FC9D2B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261F0-E61E-862A-95E9-7EF9C5B9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0B2F-736D-A58D-A65E-34AD4D11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8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F8EC-7D0C-45E0-75EF-64F2D1CC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894B2-0895-0653-2D36-192593BD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9EDCA-4407-FFD3-A95A-CEA3CFAEB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79D09-8ADC-CAB9-4E25-A9AE1EEB3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F3E0E-F450-C1CA-3632-97BA21503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5181F-88A0-3159-D2E4-FD5989D6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F12A9-D006-C8D9-58EF-BC0C90DF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93968-0E50-DC81-EC62-DDF608F6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CAF5-DBB8-12FA-C7F0-B8420D1A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F9B1E-B9FE-BBB1-9461-95268E45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CDFD4-D692-0EA5-8EDC-BA76B94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7087A-F4F2-23DF-D2B9-11329B1C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3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2BC4C-7964-3F12-7A2A-0C11D6B0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52C2A-FEFF-8621-47A8-B04B5E91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D3B7A-960D-6E4C-5149-C020794B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0C9D-5882-321D-008F-10BF008C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CE15-1EC0-FA00-6533-C748EA00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F94C4-FE75-94F5-D052-863F503D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5BB6-2425-6A91-E5FF-B8F89075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DEF1B-4607-CC3E-CB55-7D120789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3764-D5B4-2B94-6915-A9C611B3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2CD4-8FAC-8E8E-345D-8F973B82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FB463-A87D-9430-4509-9BFF614EC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BE3F2-880A-6904-2DC9-7158B355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1313C-BCBA-20ED-3405-E396994D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C3795-447F-0FDC-9169-BE532168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DF0EE-ADEA-6889-9DB8-7F252006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5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D9772-5DAB-9C89-E439-51D9A56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80BCB-DEC4-0F8B-3629-46E88715B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C4AD-5B40-4B4A-D240-1477BF7C8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B0CCB-4D96-439A-94BC-EE7502971A0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BDEB-43EA-4CDC-AC3C-9E161CFDA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47E5-5F16-567C-4946-EEA5DCA7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ACFE2E-8CBB-46F2-9E41-1F216B60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6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A45C-BCCA-6ACA-90C2-9376143DC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Machine Translation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C94E-B18F-8789-A74C-AE554626C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4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8DFB-BEEE-FF05-F623-86EDF7EF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6ADA-C32C-100E-8167-BE9475E7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now has two parameter matrices: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6CF74E-18DC-CB00-979E-0AA7DCFE3E26}"/>
                  </a:ext>
                </a:extLst>
              </p:cNvPr>
              <p:cNvSpPr txBox="1"/>
              <p:nvPr/>
            </p:nvSpPr>
            <p:spPr>
              <a:xfrm>
                <a:off x="7633064" y="2920143"/>
                <a:ext cx="2122504" cy="50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6CF74E-18DC-CB00-979E-0AA7DCFE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064" y="2920143"/>
                <a:ext cx="2122504" cy="508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681009-6D0D-0612-A341-336BC1F6CDCC}"/>
                  </a:ext>
                </a:extLst>
              </p:cNvPr>
              <p:cNvSpPr txBox="1"/>
              <p:nvPr/>
            </p:nvSpPr>
            <p:spPr>
              <a:xfrm>
                <a:off x="6858985" y="3429000"/>
                <a:ext cx="4975966" cy="851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681009-6D0D-0612-A341-336BC1F6C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85" y="3429000"/>
                <a:ext cx="4975966" cy="851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77C46D-B4D7-2684-BBA7-0619E0BD9DD1}"/>
                  </a:ext>
                </a:extLst>
              </p:cNvPr>
              <p:cNvSpPr txBox="1"/>
              <p:nvPr/>
            </p:nvSpPr>
            <p:spPr>
              <a:xfrm>
                <a:off x="8251373" y="4163391"/>
                <a:ext cx="2380652" cy="1273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77C46D-B4D7-2684-BBA7-0619E0BD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373" y="4163391"/>
                <a:ext cx="2380652" cy="1273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B48B7C-ED90-D2C9-4167-E4B2F53350D8}"/>
                  </a:ext>
                </a:extLst>
              </p:cNvPr>
              <p:cNvSpPr txBox="1"/>
              <p:nvPr/>
            </p:nvSpPr>
            <p:spPr>
              <a:xfrm>
                <a:off x="1438495" y="2920143"/>
                <a:ext cx="16472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B48B7C-ED90-D2C9-4167-E4B2F5335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95" y="2920143"/>
                <a:ext cx="164724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0BE710-25D5-0DF6-F5BF-6D13ECF7C7C8}"/>
                  </a:ext>
                </a:extLst>
              </p:cNvPr>
              <p:cNvSpPr txBox="1"/>
              <p:nvPr/>
            </p:nvSpPr>
            <p:spPr>
              <a:xfrm>
                <a:off x="664416" y="3429000"/>
                <a:ext cx="4975966" cy="637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0BE710-25D5-0DF6-F5BF-6D13ECF7C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6" y="3429000"/>
                <a:ext cx="4975966" cy="6370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46DA10-95E0-5C76-DF2D-E87008F6D0CA}"/>
                  </a:ext>
                </a:extLst>
              </p:cNvPr>
              <p:cNvSpPr txBox="1"/>
              <p:nvPr/>
            </p:nvSpPr>
            <p:spPr>
              <a:xfrm>
                <a:off x="2056804" y="4163391"/>
                <a:ext cx="2065373" cy="1125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46DA10-95E0-5C76-DF2D-E87008F6D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4" y="4163391"/>
                <a:ext cx="2065373" cy="11254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8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5710-0ED4-A014-0B56-088B4685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Alignment to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896A-7BF5-58C9-40BD-E64085BF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what IBM1 looks like as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0AFDD-CC18-F8E8-A916-80AC91752D97}"/>
                  </a:ext>
                </a:extLst>
              </p:cNvPr>
              <p:cNvSpPr txBox="1"/>
              <p:nvPr/>
            </p:nvSpPr>
            <p:spPr>
              <a:xfrm>
                <a:off x="774079" y="2920143"/>
                <a:ext cx="2122504" cy="50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0AFDD-CC18-F8E8-A916-80AC91752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9" y="2920143"/>
                <a:ext cx="2122504" cy="508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0D4874-E00A-E0D6-EEBD-51E4E2C5F39F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4975966" cy="851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0D4874-E00A-E0D6-EEBD-51E4E2C5F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4975966" cy="851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7D8A0D-EC56-813E-16E2-8B0647691BD3}"/>
                  </a:ext>
                </a:extLst>
              </p:cNvPr>
              <p:cNvSpPr txBox="1"/>
              <p:nvPr/>
            </p:nvSpPr>
            <p:spPr>
              <a:xfrm>
                <a:off x="1392388" y="4163391"/>
                <a:ext cx="2380652" cy="1273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7D8A0D-EC56-813E-16E2-8B0647691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88" y="4163391"/>
                <a:ext cx="2380652" cy="1273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81824E3-5883-01F0-3299-37669F99FA3E}"/>
              </a:ext>
            </a:extLst>
          </p:cNvPr>
          <p:cNvSpPr txBox="1"/>
          <p:nvPr/>
        </p:nvSpPr>
        <p:spPr>
          <a:xfrm>
            <a:off x="9010650" y="6456061"/>
            <a:ext cx="885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garcia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2265B-F8D1-1EF7-7BDB-D238CCDC128C}"/>
              </a:ext>
            </a:extLst>
          </p:cNvPr>
          <p:cNvSpPr txBox="1"/>
          <p:nvPr/>
        </p:nvSpPr>
        <p:spPr>
          <a:xfrm>
            <a:off x="10077451" y="6456061"/>
            <a:ext cx="35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96480A-3239-F38C-7468-93629A88658D}"/>
              </a:ext>
            </a:extLst>
          </p:cNvPr>
          <p:cNvSpPr txBox="1"/>
          <p:nvPr/>
        </p:nvSpPr>
        <p:spPr>
          <a:xfrm>
            <a:off x="10610852" y="6439766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asociados</a:t>
            </a:r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9E91F8-A2DC-A728-2054-560231322D23}"/>
              </a:ext>
            </a:extLst>
          </p:cNvPr>
          <p:cNvGrpSpPr/>
          <p:nvPr/>
        </p:nvGrpSpPr>
        <p:grpSpPr>
          <a:xfrm>
            <a:off x="9305926" y="5215152"/>
            <a:ext cx="342900" cy="1109663"/>
            <a:chOff x="9305926" y="5215152"/>
            <a:chExt cx="342900" cy="11096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EAA41F-06EA-24D1-D4B3-3B8355FCF39A}"/>
                </a:ext>
              </a:extLst>
            </p:cNvPr>
            <p:cNvSpPr/>
            <p:nvPr/>
          </p:nvSpPr>
          <p:spPr>
            <a:xfrm>
              <a:off x="9305926" y="5215152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BE1177-1C55-8575-75EA-679763CA6D33}"/>
                </a:ext>
              </a:extLst>
            </p:cNvPr>
            <p:cNvSpPr/>
            <p:nvPr/>
          </p:nvSpPr>
          <p:spPr>
            <a:xfrm>
              <a:off x="9391649" y="536755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698FB77-045E-EFA2-A365-3DE367640CB2}"/>
              </a:ext>
            </a:extLst>
          </p:cNvPr>
          <p:cNvGrpSpPr/>
          <p:nvPr/>
        </p:nvGrpSpPr>
        <p:grpSpPr>
          <a:xfrm>
            <a:off x="10086976" y="5215151"/>
            <a:ext cx="342900" cy="1109663"/>
            <a:chOff x="10086976" y="5215151"/>
            <a:chExt cx="342900" cy="11096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702F8D-B5D8-78E1-5C25-C6517FA9939D}"/>
                </a:ext>
              </a:extLst>
            </p:cNvPr>
            <p:cNvSpPr/>
            <p:nvPr/>
          </p:nvSpPr>
          <p:spPr>
            <a:xfrm>
              <a:off x="10086976" y="5215151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CD9AFC-1C94-A814-8F98-B69A88B49A43}"/>
                </a:ext>
              </a:extLst>
            </p:cNvPr>
            <p:cNvSpPr/>
            <p:nvPr/>
          </p:nvSpPr>
          <p:spPr>
            <a:xfrm>
              <a:off x="10186989" y="605335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3E51550-CC55-170D-1DCF-4EFAD514490F}"/>
              </a:ext>
            </a:extLst>
          </p:cNvPr>
          <p:cNvGrpSpPr/>
          <p:nvPr/>
        </p:nvGrpSpPr>
        <p:grpSpPr>
          <a:xfrm>
            <a:off x="10868026" y="5215149"/>
            <a:ext cx="342900" cy="1109663"/>
            <a:chOff x="10868026" y="5215149"/>
            <a:chExt cx="342900" cy="11096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94358D-0356-0B55-82BD-7F4626F8BDB7}"/>
                </a:ext>
              </a:extLst>
            </p:cNvPr>
            <p:cNvSpPr/>
            <p:nvPr/>
          </p:nvSpPr>
          <p:spPr>
            <a:xfrm>
              <a:off x="10868026" y="5215149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514867-A6FC-C83E-1566-6DFB40377212}"/>
                </a:ext>
              </a:extLst>
            </p:cNvPr>
            <p:cNvSpPr/>
            <p:nvPr/>
          </p:nvSpPr>
          <p:spPr>
            <a:xfrm>
              <a:off x="10977562" y="570806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6A81E3-2D38-59FD-6D90-A289297A173A}"/>
              </a:ext>
            </a:extLst>
          </p:cNvPr>
          <p:cNvGrpSpPr/>
          <p:nvPr/>
        </p:nvGrpSpPr>
        <p:grpSpPr>
          <a:xfrm>
            <a:off x="9305926" y="3377188"/>
            <a:ext cx="342900" cy="1109663"/>
            <a:chOff x="9305926" y="3377188"/>
            <a:chExt cx="342900" cy="11096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019121-E120-43A2-A45C-E91A795B4599}"/>
                </a:ext>
              </a:extLst>
            </p:cNvPr>
            <p:cNvSpPr/>
            <p:nvPr/>
          </p:nvSpPr>
          <p:spPr>
            <a:xfrm>
              <a:off x="9305926" y="3377188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9D66C2-BED4-90D8-080B-1AFB4DCC99D5}"/>
                </a:ext>
              </a:extLst>
            </p:cNvPr>
            <p:cNvSpPr/>
            <p:nvPr/>
          </p:nvSpPr>
          <p:spPr>
            <a:xfrm>
              <a:off x="9415463" y="3467830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802EF8-5022-8E66-C3F8-186878486C88}"/>
                </a:ext>
              </a:extLst>
            </p:cNvPr>
            <p:cNvSpPr/>
            <p:nvPr/>
          </p:nvSpPr>
          <p:spPr>
            <a:xfrm>
              <a:off x="9415463" y="387240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A582AB4-468F-9EFD-2301-08E999D06DAC}"/>
                </a:ext>
              </a:extLst>
            </p:cNvPr>
            <p:cNvSpPr/>
            <p:nvPr/>
          </p:nvSpPr>
          <p:spPr>
            <a:xfrm>
              <a:off x="9415462" y="4275327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A9FF5FD-9581-FA76-2727-373AC58969BF}"/>
              </a:ext>
            </a:extLst>
          </p:cNvPr>
          <p:cNvGrpSpPr/>
          <p:nvPr/>
        </p:nvGrpSpPr>
        <p:grpSpPr>
          <a:xfrm>
            <a:off x="10086977" y="3377188"/>
            <a:ext cx="342900" cy="1109663"/>
            <a:chOff x="10086977" y="3377188"/>
            <a:chExt cx="342900" cy="11096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EA4764-8149-A400-6965-F7922E1ACEBA}"/>
                </a:ext>
              </a:extLst>
            </p:cNvPr>
            <p:cNvSpPr/>
            <p:nvPr/>
          </p:nvSpPr>
          <p:spPr>
            <a:xfrm>
              <a:off x="10086977" y="3377188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69FB04-2279-035F-6512-7F7A5F3DA290}"/>
                </a:ext>
              </a:extLst>
            </p:cNvPr>
            <p:cNvSpPr/>
            <p:nvPr/>
          </p:nvSpPr>
          <p:spPr>
            <a:xfrm>
              <a:off x="10186989" y="3467830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F48496-82A4-DAD5-F08A-2962AB00BF61}"/>
                </a:ext>
              </a:extLst>
            </p:cNvPr>
            <p:cNvSpPr/>
            <p:nvPr/>
          </p:nvSpPr>
          <p:spPr>
            <a:xfrm>
              <a:off x="10186989" y="3872404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DAC795-6123-6ABC-AF23-0249E98C8EC9}"/>
                </a:ext>
              </a:extLst>
            </p:cNvPr>
            <p:cNvSpPr/>
            <p:nvPr/>
          </p:nvSpPr>
          <p:spPr>
            <a:xfrm>
              <a:off x="10186988" y="427532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B2EFCC-8560-7A62-C06F-2AE2F144E1F9}"/>
              </a:ext>
            </a:extLst>
          </p:cNvPr>
          <p:cNvGrpSpPr/>
          <p:nvPr/>
        </p:nvGrpSpPr>
        <p:grpSpPr>
          <a:xfrm>
            <a:off x="10868025" y="3377188"/>
            <a:ext cx="342900" cy="1109663"/>
            <a:chOff x="10868025" y="3377188"/>
            <a:chExt cx="342900" cy="11096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022AB5-5C32-7A90-2ECA-8323EF3B31A2}"/>
                </a:ext>
              </a:extLst>
            </p:cNvPr>
            <p:cNvSpPr/>
            <p:nvPr/>
          </p:nvSpPr>
          <p:spPr>
            <a:xfrm>
              <a:off x="10868025" y="3377188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73EB77-8B15-235E-3C33-1D093928DC33}"/>
                </a:ext>
              </a:extLst>
            </p:cNvPr>
            <p:cNvSpPr/>
            <p:nvPr/>
          </p:nvSpPr>
          <p:spPr>
            <a:xfrm>
              <a:off x="10977562" y="347746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E6CCE10-72FE-ED3D-823E-5FDC12BD658E}"/>
                </a:ext>
              </a:extLst>
            </p:cNvPr>
            <p:cNvSpPr/>
            <p:nvPr/>
          </p:nvSpPr>
          <p:spPr>
            <a:xfrm>
              <a:off x="10977562" y="3882041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CF5C45-C03F-6774-AE19-2688B848AA14}"/>
                </a:ext>
              </a:extLst>
            </p:cNvPr>
            <p:cNvSpPr/>
            <p:nvPr/>
          </p:nvSpPr>
          <p:spPr>
            <a:xfrm>
              <a:off x="10977561" y="4284964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1EB8926-6283-1315-756C-CAE03B0E4A37}"/>
              </a:ext>
            </a:extLst>
          </p:cNvPr>
          <p:cNvGrpSpPr/>
          <p:nvPr/>
        </p:nvGrpSpPr>
        <p:grpSpPr>
          <a:xfrm>
            <a:off x="9305926" y="1508696"/>
            <a:ext cx="342900" cy="1109663"/>
            <a:chOff x="9305926" y="1508696"/>
            <a:chExt cx="342900" cy="11096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21DFF6-46D5-FE1E-C09E-77D193E79E4E}"/>
                </a:ext>
              </a:extLst>
            </p:cNvPr>
            <p:cNvSpPr/>
            <p:nvPr/>
          </p:nvSpPr>
          <p:spPr>
            <a:xfrm>
              <a:off x="9305926" y="1508696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EF1CDAE-D947-43C0-78FE-1A409E23534D}"/>
                </a:ext>
              </a:extLst>
            </p:cNvPr>
            <p:cNvSpPr/>
            <p:nvPr/>
          </p:nvSpPr>
          <p:spPr>
            <a:xfrm>
              <a:off x="9415463" y="1599338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335C389-1E77-A279-D350-ECB21041D9B2}"/>
                </a:ext>
              </a:extLst>
            </p:cNvPr>
            <p:cNvSpPr/>
            <p:nvPr/>
          </p:nvSpPr>
          <p:spPr>
            <a:xfrm>
              <a:off x="9415463" y="200391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0F6662-7458-7FF4-4D0E-DAB620FCA91F}"/>
                </a:ext>
              </a:extLst>
            </p:cNvPr>
            <p:cNvSpPr/>
            <p:nvPr/>
          </p:nvSpPr>
          <p:spPr>
            <a:xfrm>
              <a:off x="9415462" y="2406835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68DD28B-4B6D-5DD9-EB6D-238103C38100}"/>
              </a:ext>
            </a:extLst>
          </p:cNvPr>
          <p:cNvGrpSpPr/>
          <p:nvPr/>
        </p:nvGrpSpPr>
        <p:grpSpPr>
          <a:xfrm>
            <a:off x="10086977" y="1508696"/>
            <a:ext cx="342900" cy="1109663"/>
            <a:chOff x="10086977" y="1508696"/>
            <a:chExt cx="342900" cy="11096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6AC557-DE02-2E69-06ED-5644417BEC47}"/>
                </a:ext>
              </a:extLst>
            </p:cNvPr>
            <p:cNvSpPr/>
            <p:nvPr/>
          </p:nvSpPr>
          <p:spPr>
            <a:xfrm>
              <a:off x="10086977" y="1508696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BB6AF7E-8C0A-3900-4D74-B47685A964D5}"/>
                </a:ext>
              </a:extLst>
            </p:cNvPr>
            <p:cNvSpPr/>
            <p:nvPr/>
          </p:nvSpPr>
          <p:spPr>
            <a:xfrm>
              <a:off x="10186989" y="1599338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498DF58-390F-23D5-3038-79C9717B1D6D}"/>
                </a:ext>
              </a:extLst>
            </p:cNvPr>
            <p:cNvSpPr/>
            <p:nvPr/>
          </p:nvSpPr>
          <p:spPr>
            <a:xfrm>
              <a:off x="10186989" y="2003912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F6CC96-20B9-E148-B5C0-E9712A37E6E9}"/>
                </a:ext>
              </a:extLst>
            </p:cNvPr>
            <p:cNvSpPr/>
            <p:nvPr/>
          </p:nvSpPr>
          <p:spPr>
            <a:xfrm>
              <a:off x="10186988" y="240683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D9FBFF1-1144-1165-6568-C09AD65FE705}"/>
              </a:ext>
            </a:extLst>
          </p:cNvPr>
          <p:cNvGrpSpPr/>
          <p:nvPr/>
        </p:nvGrpSpPr>
        <p:grpSpPr>
          <a:xfrm>
            <a:off x="10868025" y="1508696"/>
            <a:ext cx="342900" cy="1109663"/>
            <a:chOff x="10868025" y="1508696"/>
            <a:chExt cx="342900" cy="11096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498953-E31C-4C66-B734-2D22F5D0F1A2}"/>
                </a:ext>
              </a:extLst>
            </p:cNvPr>
            <p:cNvSpPr/>
            <p:nvPr/>
          </p:nvSpPr>
          <p:spPr>
            <a:xfrm>
              <a:off x="10868025" y="1508696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46F4363-4A6D-3C79-E1D6-70B6EB5B51AA}"/>
                </a:ext>
              </a:extLst>
            </p:cNvPr>
            <p:cNvSpPr/>
            <p:nvPr/>
          </p:nvSpPr>
          <p:spPr>
            <a:xfrm>
              <a:off x="10977562" y="160897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2CA15B0-1468-44FD-0751-EB3844CECE94}"/>
                </a:ext>
              </a:extLst>
            </p:cNvPr>
            <p:cNvSpPr/>
            <p:nvPr/>
          </p:nvSpPr>
          <p:spPr>
            <a:xfrm>
              <a:off x="10977562" y="2013549"/>
              <a:ext cx="123825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EA29F1F-B4B8-CFA1-DF85-BCF2A3E94957}"/>
                </a:ext>
              </a:extLst>
            </p:cNvPr>
            <p:cNvSpPr/>
            <p:nvPr/>
          </p:nvSpPr>
          <p:spPr>
            <a:xfrm>
              <a:off x="10977561" y="2416472"/>
              <a:ext cx="123825" cy="1238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9C7147-9FE0-5899-5FB1-4132A52A3EA9}"/>
              </a:ext>
            </a:extLst>
          </p:cNvPr>
          <p:cNvGrpSpPr/>
          <p:nvPr/>
        </p:nvGrpSpPr>
        <p:grpSpPr>
          <a:xfrm>
            <a:off x="10077452" y="45875"/>
            <a:ext cx="342900" cy="1109663"/>
            <a:chOff x="10077452" y="45875"/>
            <a:chExt cx="342900" cy="110966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7A2CD1-C030-C8FF-C17C-56F98E3FCAF8}"/>
                </a:ext>
              </a:extLst>
            </p:cNvPr>
            <p:cNvSpPr/>
            <p:nvPr/>
          </p:nvSpPr>
          <p:spPr>
            <a:xfrm>
              <a:off x="10077452" y="45875"/>
              <a:ext cx="342900" cy="1109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FC429EE-AD30-2A91-60F0-D4212B699218}"/>
                </a:ext>
              </a:extLst>
            </p:cNvPr>
            <p:cNvSpPr/>
            <p:nvPr/>
          </p:nvSpPr>
          <p:spPr>
            <a:xfrm>
              <a:off x="10186989" y="146154"/>
              <a:ext cx="123825" cy="1238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770E3A8-D43C-2727-82DD-D75DF85D641B}"/>
                </a:ext>
              </a:extLst>
            </p:cNvPr>
            <p:cNvSpPr/>
            <p:nvPr/>
          </p:nvSpPr>
          <p:spPr>
            <a:xfrm>
              <a:off x="10186989" y="550728"/>
              <a:ext cx="123825" cy="1238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D01F1DD-4816-84AE-96EF-6CF4D0E5BD72}"/>
                </a:ext>
              </a:extLst>
            </p:cNvPr>
            <p:cNvSpPr/>
            <p:nvPr/>
          </p:nvSpPr>
          <p:spPr>
            <a:xfrm>
              <a:off x="10186988" y="953651"/>
              <a:ext cx="123825" cy="1238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E03C8F-1923-520D-153B-5C40371C6010}"/>
                  </a:ext>
                </a:extLst>
              </p:cNvPr>
              <p:cNvSpPr txBox="1"/>
              <p:nvPr/>
            </p:nvSpPr>
            <p:spPr>
              <a:xfrm>
                <a:off x="9329251" y="397554"/>
                <a:ext cx="639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E03C8F-1923-520D-153B-5C40371C6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251" y="397554"/>
                <a:ext cx="639149" cy="276999"/>
              </a:xfrm>
              <a:prstGeom prst="rect">
                <a:avLst/>
              </a:prstGeom>
              <a:blipFill>
                <a:blip r:embed="rId5"/>
                <a:stretch>
                  <a:fillRect l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0F04C-8A7F-89CD-A0C0-F989CA2F654C}"/>
              </a:ext>
            </a:extLst>
          </p:cNvPr>
          <p:cNvCxnSpPr>
            <a:stCxn id="32" idx="0"/>
            <a:endCxn id="44" idx="2"/>
          </p:cNvCxnSpPr>
          <p:nvPr/>
        </p:nvCxnSpPr>
        <p:spPr>
          <a:xfrm flipV="1">
            <a:off x="9477376" y="1155538"/>
            <a:ext cx="771526" cy="353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AE65F4-3C4E-220D-C48A-DBF206F9C4FC}"/>
              </a:ext>
            </a:extLst>
          </p:cNvPr>
          <p:cNvCxnSpPr>
            <a:stCxn id="33" idx="0"/>
            <a:endCxn id="44" idx="2"/>
          </p:cNvCxnSpPr>
          <p:nvPr/>
        </p:nvCxnSpPr>
        <p:spPr>
          <a:xfrm flipH="1" flipV="1">
            <a:off x="10248902" y="1155538"/>
            <a:ext cx="9525" cy="353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238CAE-BA61-C20C-4360-95E3995492D0}"/>
              </a:ext>
            </a:extLst>
          </p:cNvPr>
          <p:cNvCxnSpPr>
            <a:stCxn id="34" idx="0"/>
            <a:endCxn id="44" idx="2"/>
          </p:cNvCxnSpPr>
          <p:nvPr/>
        </p:nvCxnSpPr>
        <p:spPr>
          <a:xfrm flipH="1" flipV="1">
            <a:off x="10248902" y="1155538"/>
            <a:ext cx="790573" cy="353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4D8B43-D928-CFF0-ACCC-B82F37877F61}"/>
              </a:ext>
            </a:extLst>
          </p:cNvPr>
          <p:cNvCxnSpPr>
            <a:stCxn id="7" idx="0"/>
            <a:endCxn id="20" idx="2"/>
          </p:cNvCxnSpPr>
          <p:nvPr/>
        </p:nvCxnSpPr>
        <p:spPr>
          <a:xfrm flipV="1">
            <a:off x="9477376" y="4486851"/>
            <a:ext cx="0" cy="728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AF8795-BF91-8A17-78A3-105467A307CB}"/>
              </a:ext>
            </a:extLst>
          </p:cNvPr>
          <p:cNvCxnSpPr>
            <a:stCxn id="8" idx="0"/>
            <a:endCxn id="21" idx="2"/>
          </p:cNvCxnSpPr>
          <p:nvPr/>
        </p:nvCxnSpPr>
        <p:spPr>
          <a:xfrm flipV="1">
            <a:off x="10258426" y="4486851"/>
            <a:ext cx="1" cy="72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3C6CFE-77C5-1920-24F2-699194D744AE}"/>
              </a:ext>
            </a:extLst>
          </p:cNvPr>
          <p:cNvCxnSpPr>
            <a:stCxn id="9" idx="0"/>
            <a:endCxn id="22" idx="2"/>
          </p:cNvCxnSpPr>
          <p:nvPr/>
        </p:nvCxnSpPr>
        <p:spPr>
          <a:xfrm flipH="1" flipV="1">
            <a:off x="11039475" y="4486851"/>
            <a:ext cx="1" cy="728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26C6B0-13F5-E417-94C3-3812EA1B2F9C}"/>
              </a:ext>
            </a:extLst>
          </p:cNvPr>
          <p:cNvCxnSpPr>
            <a:stCxn id="20" idx="0"/>
            <a:endCxn id="32" idx="2"/>
          </p:cNvCxnSpPr>
          <p:nvPr/>
        </p:nvCxnSpPr>
        <p:spPr>
          <a:xfrm flipV="1">
            <a:off x="9477376" y="2618359"/>
            <a:ext cx="0" cy="758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D040E9-932C-075B-A6D3-C94BC7C17BFF}"/>
              </a:ext>
            </a:extLst>
          </p:cNvPr>
          <p:cNvCxnSpPr>
            <a:stCxn id="21" idx="0"/>
            <a:endCxn id="33" idx="2"/>
          </p:cNvCxnSpPr>
          <p:nvPr/>
        </p:nvCxnSpPr>
        <p:spPr>
          <a:xfrm flipV="1">
            <a:off x="10258427" y="2618359"/>
            <a:ext cx="0" cy="758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C59511-496F-43A4-A36E-54D967582D5B}"/>
              </a:ext>
            </a:extLst>
          </p:cNvPr>
          <p:cNvCxnSpPr>
            <a:stCxn id="22" idx="0"/>
            <a:endCxn id="34" idx="2"/>
          </p:cNvCxnSpPr>
          <p:nvPr/>
        </p:nvCxnSpPr>
        <p:spPr>
          <a:xfrm flipV="1">
            <a:off x="11039475" y="2618359"/>
            <a:ext cx="0" cy="758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62761DB-2651-9128-A3D4-8CB03FA53A5E}"/>
              </a:ext>
            </a:extLst>
          </p:cNvPr>
          <p:cNvSpPr txBox="1"/>
          <p:nvPr/>
        </p:nvSpPr>
        <p:spPr>
          <a:xfrm>
            <a:off x="9010650" y="10050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BBBBDC-5F92-3675-42AE-C59017CABC1A}"/>
              </a:ext>
            </a:extLst>
          </p:cNvPr>
          <p:cNvSpPr txBox="1"/>
          <p:nvPr/>
        </p:nvSpPr>
        <p:spPr>
          <a:xfrm>
            <a:off x="8399328" y="2824230"/>
            <a:ext cx="9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566FB9-CEB2-D702-0DEF-A940333E08D2}"/>
                  </a:ext>
                </a:extLst>
              </p:cNvPr>
              <p:cNvSpPr txBox="1"/>
              <p:nvPr/>
            </p:nvSpPr>
            <p:spPr>
              <a:xfrm>
                <a:off x="8782953" y="4666334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566FB9-CEB2-D702-0DEF-A940333E0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953" y="4666334"/>
                <a:ext cx="3754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24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  <p:bldP spid="14" grpId="0"/>
      <p:bldP spid="16" grpId="0"/>
      <p:bldP spid="48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D87C-E9B1-CACD-86FE-2E4CD687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Embeddings!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9F6AF-E374-CABD-E92D-0414397A1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/>
                  <a:t> is *very* large and sparse</a:t>
                </a:r>
              </a:p>
              <a:p>
                <a:pPr lvl="1"/>
                <a:r>
                  <a:rPr lang="en-US" dirty="0"/>
                  <a:t>Factor it into two smaller matrices!</a:t>
                </a:r>
              </a:p>
              <a:p>
                <a:pPr lvl="1"/>
                <a:r>
                  <a:rPr lang="en-US" dirty="0"/>
                  <a:t>Embeddings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Embeddings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Reconstruct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/>
                  <a:t> whenever we need: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Model now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𝑠𝑜𝑓𝑡𝑚𝑎𝑥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𝑼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Two steps: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Map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word into a size-d embedding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Transforms the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word embedding into vector of logits, one logit per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word</a:t>
                </a:r>
              </a:p>
              <a:p>
                <a:pPr lvl="2"/>
                <a:r>
                  <a:rPr lang="en-US" dirty="0"/>
                  <a:t>Rows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word embeddings!</a:t>
                </a:r>
              </a:p>
              <a:p>
                <a:pPr lvl="2"/>
                <a:r>
                  <a:rPr lang="en-US" dirty="0"/>
                  <a:t>Choice of d matters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full-rank form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low-rank approximation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/>
                  <a:t> (avoid overfitting!)</a:t>
                </a:r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9F6AF-E374-CABD-E92D-0414397A1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  <a:blipFill>
                <a:blip r:embed="rId2"/>
                <a:stretch>
                  <a:fillRect l="-696" t="-2381" b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69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8CC4-5290-203E-4E83-80EBECA9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Factored IBM1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EBD95-3596-BF4A-F5AA-9267FED27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these sentence pairs</a:t>
                </a:r>
              </a:p>
              <a:p>
                <a:pPr lvl="1"/>
                <a:r>
                  <a:rPr lang="en-US" dirty="0"/>
                  <a:t>If we train IBM1 on these pairs, we will learn these probs</a:t>
                </a:r>
              </a:p>
              <a:p>
                <a:pPr lvl="2"/>
                <a:r>
                  <a:rPr lang="en-US" dirty="0"/>
                  <a:t>Learn high prob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𝑤h𝑦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𝑤h𝑦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Remember, IBM1 averages probabilities uniformly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If we average cols for each Spanish sentence: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If we ask the model to re-translate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𝑞𝑢𝑒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&lt;EOS&gt;</a:t>
                </a:r>
              </a:p>
              <a:p>
                <a:pPr lvl="2"/>
                <a:r>
                  <a:rPr lang="en-US" dirty="0"/>
                  <a:t>It will prefer the translation </a:t>
                </a:r>
                <a:r>
                  <a:rPr lang="en-US" i="1" dirty="0">
                    <a:solidFill>
                      <a:srgbClr val="7030A0"/>
                    </a:solidFill>
                  </a:rPr>
                  <a:t>why</a:t>
                </a:r>
                <a:r>
                  <a:rPr lang="en-US" dirty="0"/>
                  <a:t> over </a:t>
                </a:r>
                <a:r>
                  <a:rPr lang="en-US" dirty="0">
                    <a:solidFill>
                      <a:srgbClr val="7030A0"/>
                    </a:solidFill>
                  </a:rPr>
                  <a:t>what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r>
                  <a:rPr lang="en-US" dirty="0"/>
                  <a:t>IBM1 considers translations as competitors</a:t>
                </a:r>
              </a:p>
              <a:p>
                <a:pPr lvl="1"/>
                <a:r>
                  <a:rPr lang="en-US" i="1" dirty="0">
                    <a:solidFill>
                      <a:srgbClr val="7030A0"/>
                    </a:solidFill>
                  </a:rPr>
                  <a:t>why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vs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7030A0"/>
                    </a:solidFill>
                  </a:rPr>
                  <a:t>what</a:t>
                </a:r>
              </a:p>
              <a:p>
                <a:pPr lvl="1"/>
                <a:r>
                  <a:rPr lang="en-US" dirty="0"/>
                  <a:t>Has no notion for translation from </a:t>
                </a:r>
                <a:r>
                  <a:rPr lang="en-US" i="1" dirty="0">
                    <a:solidFill>
                      <a:srgbClr val="7030A0"/>
                    </a:solidFill>
                  </a:rPr>
                  <a:t>why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7030A0"/>
                    </a:solidFill>
                  </a:rPr>
                  <a:t>what</a:t>
                </a:r>
              </a:p>
              <a:p>
                <a:pPr lvl="2"/>
                <a:r>
                  <a:rPr lang="en-US" dirty="0"/>
                  <a:t>This is just like our pangrams!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EBD95-3596-BF4A-F5AA-9267FED27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E9435B-ADE5-E921-3709-A45C4550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495" y="104575"/>
            <a:ext cx="1143160" cy="285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BFCDB-AF1E-6D89-9697-4310AC5C5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672" y="366528"/>
            <a:ext cx="2553056" cy="132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21997-098D-6396-F498-B726BB4FE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251" y="3315398"/>
            <a:ext cx="360095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1412-CA78-9E36-2221-99A7ED6F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Factored IBM1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E07-60E9-7FC7-642F-9DBFD945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solve this by moving the average inside the </a:t>
            </a:r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we’re averaging logits, not probs</a:t>
            </a:r>
          </a:p>
          <a:p>
            <a:pPr lvl="1"/>
            <a:r>
              <a:rPr lang="en-US" dirty="0"/>
              <a:t>Lots more room for words to influence each others translations!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ACD430-5DB4-4889-C39D-18634A1AB612}"/>
                  </a:ext>
                </a:extLst>
              </p:cNvPr>
              <p:cNvSpPr txBox="1"/>
              <p:nvPr/>
            </p:nvSpPr>
            <p:spPr>
              <a:xfrm>
                <a:off x="2381250" y="2465197"/>
                <a:ext cx="6877050" cy="13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𝑠𝑜𝑓𝑡𝑚𝑎𝑥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𝑼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800" b="1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ACD430-5DB4-4889-C39D-18634A1AB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0" y="2465197"/>
                <a:ext cx="6877050" cy="13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74AAF8-6244-2AC0-EEA2-6FF92A308BFA}"/>
                  </a:ext>
                </a:extLst>
              </p:cNvPr>
              <p:cNvSpPr txBox="1"/>
              <p:nvPr/>
            </p:nvSpPr>
            <p:spPr>
              <a:xfrm>
                <a:off x="2295525" y="3917482"/>
                <a:ext cx="6877050" cy="1594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nary>
                                      <m:r>
                                        <a:rPr lang="en-US" sz="28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,∗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74AAF8-6244-2AC0-EEA2-6FF92A30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25" y="3917482"/>
                <a:ext cx="6877050" cy="159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38382576-9D70-B24C-D26A-15E004D6DBDE}"/>
              </a:ext>
            </a:extLst>
          </p:cNvPr>
          <p:cNvSpPr/>
          <p:nvPr/>
        </p:nvSpPr>
        <p:spPr>
          <a:xfrm>
            <a:off x="5657850" y="3657600"/>
            <a:ext cx="342900" cy="6191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1412-CA78-9E36-2221-99A7ED6F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Factored IBM1 with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E07-60E9-7FC7-642F-9DBFD945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Since everything inside the </a:t>
            </a:r>
            <a:r>
              <a:rPr lang="en-US" dirty="0" err="1"/>
              <a:t>softmax</a:t>
            </a:r>
            <a:r>
              <a:rPr lang="en-US" dirty="0"/>
              <a:t> is linear</a:t>
            </a:r>
          </a:p>
          <a:p>
            <a:pPr lvl="1"/>
            <a:r>
              <a:rPr lang="en-US" dirty="0"/>
              <a:t>We can put the average wherever we want!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Averaging </a:t>
            </a:r>
            <a:r>
              <a:rPr lang="en-US" dirty="0">
                <a:solidFill>
                  <a:schemeClr val="accent2"/>
                </a:solidFill>
              </a:rPr>
              <a:t>Spanish</a:t>
            </a:r>
            <a:r>
              <a:rPr lang="en-US" dirty="0"/>
              <a:t> word embeddings is an example of </a:t>
            </a:r>
            <a:r>
              <a:rPr lang="en-US" dirty="0">
                <a:solidFill>
                  <a:srgbClr val="FF0000"/>
                </a:solidFill>
              </a:rPr>
              <a:t>attention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7030A0"/>
                </a:solidFill>
              </a:rPr>
              <a:t>English</a:t>
            </a:r>
            <a:r>
              <a:rPr lang="en-US" dirty="0"/>
              <a:t> word is said to “</a:t>
            </a:r>
            <a:r>
              <a:rPr lang="en-US" dirty="0">
                <a:solidFill>
                  <a:srgbClr val="FF0000"/>
                </a:solidFill>
              </a:rPr>
              <a:t>attend</a:t>
            </a:r>
            <a:r>
              <a:rPr lang="en-US" dirty="0"/>
              <a:t>” to the </a:t>
            </a:r>
            <a:r>
              <a:rPr lang="en-US" dirty="0">
                <a:solidFill>
                  <a:schemeClr val="accent2"/>
                </a:solidFill>
              </a:rPr>
              <a:t>Spanish</a:t>
            </a:r>
            <a:r>
              <a:rPr lang="en-US" dirty="0"/>
              <a:t>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74AAF8-6244-2AC0-EEA2-6FF92A308BFA}"/>
                  </a:ext>
                </a:extLst>
              </p:cNvPr>
              <p:cNvSpPr txBox="1"/>
              <p:nvPr/>
            </p:nvSpPr>
            <p:spPr>
              <a:xfrm>
                <a:off x="2352675" y="2460157"/>
                <a:ext cx="6877050" cy="1594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nary>
                                      <m:r>
                                        <a:rPr lang="en-US" sz="28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,∗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74AAF8-6244-2AC0-EEA2-6FF92A30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460157"/>
                <a:ext cx="6877050" cy="159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110797-40C3-AD95-F3EC-6AA6C3500214}"/>
                  </a:ext>
                </a:extLst>
              </p:cNvPr>
              <p:cNvSpPr txBox="1"/>
              <p:nvPr/>
            </p:nvSpPr>
            <p:spPr>
              <a:xfrm>
                <a:off x="2352675" y="4062184"/>
                <a:ext cx="6877050" cy="1594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,∗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110797-40C3-AD95-F3EC-6AA6C350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4062184"/>
                <a:ext cx="6877050" cy="159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5BA18706-B37F-B3C2-4929-E8E77E96595E}"/>
              </a:ext>
            </a:extLst>
          </p:cNvPr>
          <p:cNvSpPr/>
          <p:nvPr/>
        </p:nvSpPr>
        <p:spPr>
          <a:xfrm>
            <a:off x="5657850" y="3657600"/>
            <a:ext cx="342900" cy="6191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D45F-F1E0-E981-C3E0-49631D51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IBM2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1A117-E640-9973-6268-BFC827089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Remember IBM1 uses a uniform average</a:t>
                </a:r>
              </a:p>
              <a:p>
                <a:pPr lvl="1"/>
                <a:r>
                  <a:rPr lang="en-US" dirty="0"/>
                  <a:t>IBM2 uses a weighted average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Now weighted avg (called a </a:t>
                </a:r>
                <a:r>
                  <a:rPr lang="en-US" dirty="0">
                    <a:solidFill>
                      <a:srgbClr val="FF0000"/>
                    </a:solidFill>
                  </a:rPr>
                  <a:t>context vector</a:t>
                </a:r>
                <a:r>
                  <a:rPr lang="en-US" dirty="0"/>
                  <a:t>) is function of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are called </a:t>
                </a:r>
                <a:r>
                  <a:rPr lang="en-US" dirty="0">
                    <a:solidFill>
                      <a:srgbClr val="FF0000"/>
                    </a:solidFill>
                  </a:rPr>
                  <a:t>attention weights</a:t>
                </a:r>
              </a:p>
              <a:p>
                <a:pPr lvl="1"/>
                <a:r>
                  <a:rPr lang="en-US" dirty="0"/>
                  <a:t>Store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inside a factored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position embeddings </a:t>
                </a: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/>
                  <a:t>Vectors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</a:t>
                </a:r>
                <a:r>
                  <a:rPr lang="en-US" dirty="0">
                    <a:solidFill>
                      <a:srgbClr val="FF0000"/>
                    </a:solidFill>
                  </a:rPr>
                  <a:t>position embeddings </a:t>
                </a: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known as </a:t>
                </a:r>
                <a:r>
                  <a:rPr lang="en-US" dirty="0">
                    <a:solidFill>
                      <a:srgbClr val="FF0000"/>
                    </a:solidFill>
                  </a:rPr>
                  <a:t>dot product attention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query vector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key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1A117-E640-9973-6268-BFC827089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928" t="-2421" b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4554F7-62A4-53C5-8420-BBEF8464EF10}"/>
                  </a:ext>
                </a:extLst>
              </p:cNvPr>
              <p:cNvSpPr txBox="1"/>
              <p:nvPr/>
            </p:nvSpPr>
            <p:spPr>
              <a:xfrm>
                <a:off x="2443162" y="2631954"/>
                <a:ext cx="7343775" cy="1594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800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1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,∗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4554F7-62A4-53C5-8420-BBEF8464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2" y="2631954"/>
                <a:ext cx="7343775" cy="159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E3992-70A0-BFCE-8EFB-18079E05E851}"/>
                  </a:ext>
                </a:extLst>
              </p:cNvPr>
              <p:cNvSpPr txBox="1"/>
              <p:nvPr/>
            </p:nvSpPr>
            <p:spPr>
              <a:xfrm>
                <a:off x="8820150" y="365125"/>
                <a:ext cx="177165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E3992-70A0-BFCE-8EFB-18079E05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0" y="365125"/>
                <a:ext cx="1771650" cy="374270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F52177-B086-601A-7235-19CB0B555FD1}"/>
                  </a:ext>
                </a:extLst>
              </p:cNvPr>
              <p:cNvSpPr txBox="1"/>
              <p:nvPr/>
            </p:nvSpPr>
            <p:spPr>
              <a:xfrm>
                <a:off x="8982075" y="681037"/>
                <a:ext cx="1609725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F52177-B086-601A-7235-19CB0B555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075" y="681037"/>
                <a:ext cx="1609725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74B9A-6C83-CACC-3EA6-8717A60DD6B0}"/>
                  </a:ext>
                </a:extLst>
              </p:cNvPr>
              <p:cNvSpPr txBox="1"/>
              <p:nvPr/>
            </p:nvSpPr>
            <p:spPr>
              <a:xfrm>
                <a:off x="7815262" y="1055307"/>
                <a:ext cx="2947988" cy="473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74B9A-6C83-CACC-3EA6-8717A60D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2" y="1055307"/>
                <a:ext cx="2947988" cy="473912"/>
              </a:xfrm>
              <a:prstGeom prst="rect">
                <a:avLst/>
              </a:prstGeom>
              <a:blipFill>
                <a:blip r:embed="rId6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B99DCD-7690-54B0-7815-BE9FD6F238F9}"/>
                  </a:ext>
                </a:extLst>
              </p:cNvPr>
              <p:cNvSpPr txBox="1"/>
              <p:nvPr/>
            </p:nvSpPr>
            <p:spPr>
              <a:xfrm>
                <a:off x="9153525" y="1480006"/>
                <a:ext cx="175881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B99DCD-7690-54B0-7815-BE9FD6F2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25" y="1480006"/>
                <a:ext cx="1758815" cy="374270"/>
              </a:xfrm>
              <a:prstGeom prst="rect">
                <a:avLst/>
              </a:prstGeom>
              <a:blipFill>
                <a:blip r:embed="rId7"/>
                <a:stretch>
                  <a:fillRect l="-3125"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636B-BC30-7055-C4FF-282C3EC8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Statistical to Neural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42492-DBE9-50A6-6727-D45E75345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Statistical models used the noisy channel approach: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language model, responsible for the output being fluent </a:t>
                </a:r>
                <a:r>
                  <a:rPr lang="en-US" dirty="0">
                    <a:solidFill>
                      <a:srgbClr val="7030A0"/>
                    </a:solidFill>
                  </a:rPr>
                  <a:t>target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translation model, responsible for the </a:t>
                </a:r>
                <a:r>
                  <a:rPr lang="en-US" dirty="0">
                    <a:solidFill>
                      <a:srgbClr val="7030A0"/>
                    </a:solidFill>
                  </a:rPr>
                  <a:t>target</a:t>
                </a:r>
                <a:r>
                  <a:rPr lang="en-US" dirty="0"/>
                  <a:t> being faithful to </a:t>
                </a:r>
                <a:r>
                  <a:rPr lang="en-US" dirty="0">
                    <a:solidFill>
                      <a:schemeClr val="accent2"/>
                    </a:solidFill>
                  </a:rPr>
                  <a:t>source</a:t>
                </a:r>
              </a:p>
              <a:p>
                <a:endParaRPr lang="en-US" dirty="0"/>
              </a:p>
              <a:p>
                <a:r>
                  <a:rPr lang="en-US" dirty="0"/>
                  <a:t>Neural networks are good at doing multiple jobs at the same time</a:t>
                </a:r>
              </a:p>
              <a:p>
                <a:pPr lvl="1"/>
                <a:r>
                  <a:rPr lang="en-US" dirty="0"/>
                  <a:t>Don’t need the noisy channel approach</a:t>
                </a:r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directly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42492-DBE9-50A6-6727-D45E75345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73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99BC-2F58-0F78-7658-5CEDEAE1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this with FSTs?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4FBC4-914A-DE25-1B92-2FED7637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quite</a:t>
            </a:r>
          </a:p>
          <a:p>
            <a:pPr lvl="1"/>
            <a:r>
              <a:rPr lang="en-US" dirty="0"/>
              <a:t>FSTs do have input and output alphabets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Trouble:</a:t>
            </a:r>
          </a:p>
          <a:p>
            <a:pPr lvl="2"/>
            <a:r>
              <a:rPr lang="en-US" dirty="0"/>
              <a:t>FSTs limit token re-ordering</a:t>
            </a:r>
          </a:p>
          <a:p>
            <a:pPr lvl="2"/>
            <a:r>
              <a:rPr lang="en-US" dirty="0"/>
              <a:t>No FST that, when input a sequence, produces the reverse sequence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8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273C-9ECA-0925-2330-86E5F5C6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this with RNNs?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1598D-9CE1-55F1-3002-C45F15910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Lets introduce a new token </a:t>
                </a:r>
                <a:r>
                  <a:rPr lang="en-US" dirty="0">
                    <a:solidFill>
                      <a:schemeClr val="accent6"/>
                    </a:solidFill>
                  </a:rPr>
                  <a:t>&lt;SEP&gt;</a:t>
                </a:r>
              </a:p>
              <a:p>
                <a:r>
                  <a:rPr lang="en-US" dirty="0"/>
                  <a:t>Used to separate source and target sequences</a:t>
                </a:r>
              </a:p>
              <a:p>
                <a:r>
                  <a:rPr lang="en-US" dirty="0"/>
                  <a:t>Can we use an RNN to find the best completion: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𝑆𝐸𝑃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&gt; </m:t>
                                  </m:r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Kinda works: helpful to reverse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1598D-9CE1-55F1-3002-C45F15910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3C0EC08-5944-E129-E0C1-5E7B9D17061D}"/>
              </a:ext>
            </a:extLst>
          </p:cNvPr>
          <p:cNvSpPr/>
          <p:nvPr/>
        </p:nvSpPr>
        <p:spPr>
          <a:xfrm>
            <a:off x="2007111" y="4471578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D7758-373C-D164-AA8F-8BF967FDA6B0}"/>
                  </a:ext>
                </a:extLst>
              </p:cNvPr>
              <p:cNvSpPr txBox="1"/>
              <p:nvPr/>
            </p:nvSpPr>
            <p:spPr>
              <a:xfrm>
                <a:off x="441771" y="4849850"/>
                <a:ext cx="88639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D7758-373C-D164-AA8F-8BF967FDA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1" y="4849850"/>
                <a:ext cx="886397" cy="288477"/>
              </a:xfrm>
              <a:prstGeom prst="rect">
                <a:avLst/>
              </a:prstGeom>
              <a:blipFill>
                <a:blip r:embed="rId3"/>
                <a:stretch>
                  <a:fillRect l="-6164" t="-8511" r="-616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2D28DFE-C5D9-E15A-6A17-A3B0D9EC6605}"/>
              </a:ext>
            </a:extLst>
          </p:cNvPr>
          <p:cNvSpPr/>
          <p:nvPr/>
        </p:nvSpPr>
        <p:spPr>
          <a:xfrm>
            <a:off x="3932522" y="4471576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DFBC67-27B9-3325-0626-74814252E83A}"/>
              </a:ext>
            </a:extLst>
          </p:cNvPr>
          <p:cNvSpPr/>
          <p:nvPr/>
        </p:nvSpPr>
        <p:spPr>
          <a:xfrm>
            <a:off x="5857933" y="4471576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A9B895-0977-A71B-D3FD-44751A6BC21A}"/>
              </a:ext>
            </a:extLst>
          </p:cNvPr>
          <p:cNvSpPr/>
          <p:nvPr/>
        </p:nvSpPr>
        <p:spPr>
          <a:xfrm>
            <a:off x="7783344" y="4471575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B8606A-9EB6-EA3B-B9F3-0B71B3D9F079}"/>
              </a:ext>
            </a:extLst>
          </p:cNvPr>
          <p:cNvSpPr/>
          <p:nvPr/>
        </p:nvSpPr>
        <p:spPr>
          <a:xfrm>
            <a:off x="9708755" y="4471575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/>
              <p:nvPr/>
            </p:nvSpPr>
            <p:spPr>
              <a:xfrm>
                <a:off x="3158093" y="4509864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427230-9E95-1EDF-9FEE-2D74370F3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093" y="4509864"/>
                <a:ext cx="631840" cy="380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/>
              <p:nvPr/>
            </p:nvSpPr>
            <p:spPr>
              <a:xfrm>
                <a:off x="5101822" y="4505780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165594-9753-F56B-CB7B-2E6B3F0CC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22" y="4505780"/>
                <a:ext cx="631840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/>
              <p:nvPr/>
            </p:nvSpPr>
            <p:spPr>
              <a:xfrm>
                <a:off x="7034952" y="4501696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6E074C-7151-04AD-FF57-EE590FC86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52" y="4501696"/>
                <a:ext cx="631840" cy="380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/>
              <p:nvPr/>
            </p:nvSpPr>
            <p:spPr>
              <a:xfrm>
                <a:off x="8975852" y="4509864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B7C6B7-AA47-2D93-5F2E-E92A44B9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852" y="4509864"/>
                <a:ext cx="631840" cy="380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3843A7-8CAF-156F-C9DA-4093899D7759}"/>
                  </a:ext>
                </a:extLst>
              </p:cNvPr>
              <p:cNvSpPr/>
              <p:nvPr/>
            </p:nvSpPr>
            <p:spPr>
              <a:xfrm>
                <a:off x="7993945" y="3666222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3843A7-8CAF-156F-C9DA-4093899D7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45" y="3666222"/>
                <a:ext cx="623825" cy="380810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4F9193-90ED-3888-035A-03E388593364}"/>
                  </a:ext>
                </a:extLst>
              </p:cNvPr>
              <p:cNvSpPr/>
              <p:nvPr/>
            </p:nvSpPr>
            <p:spPr>
              <a:xfrm>
                <a:off x="9908787" y="3666222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4F9193-90ED-3888-035A-03E388593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87" y="3666222"/>
                <a:ext cx="623825" cy="380810"/>
              </a:xfrm>
              <a:prstGeom prst="rect">
                <a:avLst/>
              </a:prstGeom>
              <a:blipFill>
                <a:blip r:embed="rId9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FC1316-A325-83AB-FC0C-6DDA171B3742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1328168" y="4994089"/>
            <a:ext cx="678943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87E1AB-9FE8-E706-7090-314F6B93802F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052140" y="4994091"/>
            <a:ext cx="880382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FBEC9-6C99-387C-9690-942430295DD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977551" y="4994091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9C5093-A9D2-E2AB-7971-6DE9BC392E4A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902962" y="4994090"/>
            <a:ext cx="8803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480828-E977-1F1F-AC23-E6D253B2257A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828373" y="4994090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2223B2-8A0C-32A2-DACA-57B52418F361}"/>
              </a:ext>
            </a:extLst>
          </p:cNvPr>
          <p:cNvCxnSpPr>
            <a:stCxn id="8" idx="0"/>
            <a:endCxn id="17" idx="2"/>
          </p:cNvCxnSpPr>
          <p:nvPr/>
        </p:nvCxnSpPr>
        <p:spPr>
          <a:xfrm flipH="1" flipV="1">
            <a:off x="8305858" y="4047032"/>
            <a:ext cx="1" cy="424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671E09-955C-D2D2-97A6-414824BDC79A}"/>
              </a:ext>
            </a:extLst>
          </p:cNvPr>
          <p:cNvCxnSpPr>
            <a:stCxn id="9" idx="0"/>
            <a:endCxn id="18" idx="2"/>
          </p:cNvCxnSpPr>
          <p:nvPr/>
        </p:nvCxnSpPr>
        <p:spPr>
          <a:xfrm flipH="1" flipV="1">
            <a:off x="10220700" y="4047032"/>
            <a:ext cx="10570" cy="424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BE7523-C98C-2B13-CFEB-9D7967EA04DC}"/>
              </a:ext>
            </a:extLst>
          </p:cNvPr>
          <p:cNvCxnSpPr>
            <a:endCxn id="4" idx="4"/>
          </p:cNvCxnSpPr>
          <p:nvPr/>
        </p:nvCxnSpPr>
        <p:spPr>
          <a:xfrm flipV="1">
            <a:off x="2525639" y="5516607"/>
            <a:ext cx="3987" cy="55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B7F63-B3A3-211B-4D96-6BE311276F5E}"/>
              </a:ext>
            </a:extLst>
          </p:cNvPr>
          <p:cNvCxnSpPr>
            <a:endCxn id="6" idx="4"/>
          </p:cNvCxnSpPr>
          <p:nvPr/>
        </p:nvCxnSpPr>
        <p:spPr>
          <a:xfrm flipH="1" flipV="1">
            <a:off x="4455037" y="5516605"/>
            <a:ext cx="2502" cy="555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8C6A79-3A25-9B79-3381-8507611DB038}"/>
              </a:ext>
            </a:extLst>
          </p:cNvPr>
          <p:cNvCxnSpPr>
            <a:endCxn id="7" idx="4"/>
          </p:cNvCxnSpPr>
          <p:nvPr/>
        </p:nvCxnSpPr>
        <p:spPr>
          <a:xfrm flipV="1">
            <a:off x="6376524" y="5516605"/>
            <a:ext cx="3924" cy="555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53650C-BE8C-6A97-AA72-35A6D71D06C5}"/>
              </a:ext>
            </a:extLst>
          </p:cNvPr>
          <p:cNvCxnSpPr>
            <a:endCxn id="8" idx="4"/>
          </p:cNvCxnSpPr>
          <p:nvPr/>
        </p:nvCxnSpPr>
        <p:spPr>
          <a:xfrm flipH="1" flipV="1">
            <a:off x="8305859" y="5516604"/>
            <a:ext cx="18272" cy="55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E59043-3877-ACFF-9FBD-C06D0BECC5F2}"/>
              </a:ext>
            </a:extLst>
          </p:cNvPr>
          <p:cNvCxnSpPr>
            <a:endCxn id="9" idx="4"/>
          </p:cNvCxnSpPr>
          <p:nvPr/>
        </p:nvCxnSpPr>
        <p:spPr>
          <a:xfrm flipH="1" flipV="1">
            <a:off x="10231270" y="5516604"/>
            <a:ext cx="18272" cy="55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/>
              <p:nvPr/>
            </p:nvSpPr>
            <p:spPr>
              <a:xfrm>
                <a:off x="2213726" y="6121495"/>
                <a:ext cx="423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B540BD-8536-FB72-18AD-D4DFC24F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26" y="6121495"/>
                <a:ext cx="42377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/>
              <p:nvPr/>
            </p:nvSpPr>
            <p:spPr>
              <a:xfrm>
                <a:off x="4243151" y="6176963"/>
                <a:ext cx="429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0366470-0161-DFDB-548C-B42B32009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51" y="6176963"/>
                <a:ext cx="42909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068E3F-C10A-99FC-EEC0-8C176C1231F7}"/>
                  </a:ext>
                </a:extLst>
              </p:cNvPr>
              <p:cNvSpPr/>
              <p:nvPr/>
            </p:nvSpPr>
            <p:spPr>
              <a:xfrm>
                <a:off x="5857933" y="6176963"/>
                <a:ext cx="1120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𝑆𝐸𝑃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068E3F-C10A-99FC-EEC0-8C176C123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933" y="6176963"/>
                <a:ext cx="11200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6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7" grpId="0"/>
      <p:bldP spid="18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C38A-C249-76E4-88FE-963776DA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21D33-65D1-CF17-EEEE-761748BBA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13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range over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sentences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= &lt;EOS&gt;)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range over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sentences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= &lt;EOS&gt;)</a:t>
                </a:r>
              </a:p>
              <a:p>
                <a:r>
                  <a:rPr lang="en-US" dirty="0"/>
                  <a:t>Let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range over possible many-to-one alignments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means that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aligned to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Remember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come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the alphabet respectively</a:t>
                </a:r>
              </a:p>
              <a:p>
                <a:endParaRPr lang="en-US" dirty="0"/>
              </a:p>
              <a:p>
                <a:r>
                  <a:rPr lang="en-US" dirty="0"/>
                  <a:t>We are given a collection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/>
                  <a:t> pairs</a:t>
                </a:r>
              </a:p>
              <a:p>
                <a:pPr lvl="1"/>
                <a:r>
                  <a:rPr lang="en-US" dirty="0"/>
                  <a:t>In statistical MT, IBM1 modeled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neural MT, IBM1 will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Want to maximize: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21D33-65D1-CF17-EEEE-761748BBA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131"/>
              </a:xfrm>
              <a:blipFill>
                <a:blip r:embed="rId2"/>
                <a:stretch>
                  <a:fillRect l="-812" t="-2750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ABAAEBF-7C6D-5342-C691-BF0A38F4322A}"/>
              </a:ext>
            </a:extLst>
          </p:cNvPr>
          <p:cNvSpPr txBox="1"/>
          <p:nvPr/>
        </p:nvSpPr>
        <p:spPr>
          <a:xfrm>
            <a:off x="7158053" y="364085"/>
            <a:ext cx="373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his associates are not strong &lt;EOS&gt;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14DED-2037-6243-8267-9A2F3FDD81D1}"/>
              </a:ext>
            </a:extLst>
          </p:cNvPr>
          <p:cNvSpPr txBox="1"/>
          <p:nvPr/>
        </p:nvSpPr>
        <p:spPr>
          <a:xfrm>
            <a:off x="7158053" y="1098285"/>
            <a:ext cx="384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sus </a:t>
            </a:r>
            <a:r>
              <a:rPr lang="en-US" dirty="0" err="1">
                <a:solidFill>
                  <a:schemeClr val="accent2"/>
                </a:solidFill>
              </a:rPr>
              <a:t>asociados</a:t>
            </a:r>
            <a:r>
              <a:rPr lang="en-US" dirty="0">
                <a:solidFill>
                  <a:schemeClr val="accent2"/>
                </a:solidFill>
              </a:rPr>
              <a:t> no son Fuertes &lt;EOS&gt;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2AE83C-0539-42DC-1BF7-B1233F7D3104}"/>
              </a:ext>
            </a:extLst>
          </p:cNvPr>
          <p:cNvCxnSpPr>
            <a:cxnSpLocks/>
          </p:cNvCxnSpPr>
          <p:nvPr/>
        </p:nvCxnSpPr>
        <p:spPr>
          <a:xfrm>
            <a:off x="7401567" y="668026"/>
            <a:ext cx="0" cy="5061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859C8B-34C4-1976-1C8D-572107F176BC}"/>
              </a:ext>
            </a:extLst>
          </p:cNvPr>
          <p:cNvCxnSpPr>
            <a:cxnSpLocks/>
          </p:cNvCxnSpPr>
          <p:nvPr/>
        </p:nvCxnSpPr>
        <p:spPr>
          <a:xfrm>
            <a:off x="8041712" y="629926"/>
            <a:ext cx="0" cy="5442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3F3AB-B368-0F53-9D5D-C416CF666DB3}"/>
              </a:ext>
            </a:extLst>
          </p:cNvPr>
          <p:cNvCxnSpPr>
            <a:cxnSpLocks/>
          </p:cNvCxnSpPr>
          <p:nvPr/>
        </p:nvCxnSpPr>
        <p:spPr>
          <a:xfrm flipH="1">
            <a:off x="8795143" y="629926"/>
            <a:ext cx="427568" cy="52197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3B094C-D18D-259E-A634-77D127B74887}"/>
              </a:ext>
            </a:extLst>
          </p:cNvPr>
          <p:cNvCxnSpPr>
            <a:cxnSpLocks/>
          </p:cNvCxnSpPr>
          <p:nvPr/>
        </p:nvCxnSpPr>
        <p:spPr>
          <a:xfrm>
            <a:off x="8812908" y="661449"/>
            <a:ext cx="298683" cy="47083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061585-FB90-0836-01EE-6F75C47B35D6}"/>
              </a:ext>
            </a:extLst>
          </p:cNvPr>
          <p:cNvCxnSpPr>
            <a:cxnSpLocks/>
          </p:cNvCxnSpPr>
          <p:nvPr/>
        </p:nvCxnSpPr>
        <p:spPr>
          <a:xfrm>
            <a:off x="9720323" y="661449"/>
            <a:ext cx="0" cy="51273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3C35FF-1D3D-73F8-0F89-039C9055A0F3}"/>
                  </a:ext>
                </a:extLst>
              </p:cNvPr>
              <p:cNvSpPr txBox="1"/>
              <p:nvPr/>
            </p:nvSpPr>
            <p:spPr>
              <a:xfrm>
                <a:off x="8112657" y="115786"/>
                <a:ext cx="1699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=(1,2,4,3,5,6)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3C35FF-1D3D-73F8-0F89-039C9055A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57" y="115786"/>
                <a:ext cx="1699183" cy="276999"/>
              </a:xfrm>
              <a:prstGeom prst="rect">
                <a:avLst/>
              </a:prstGeom>
              <a:blipFill>
                <a:blip r:embed="rId3"/>
                <a:stretch>
                  <a:fillRect l="-1434" t="-2222" r="-465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CAD247-ECC6-0FA1-12CF-30D542041411}"/>
              </a:ext>
            </a:extLst>
          </p:cNvPr>
          <p:cNvCxnSpPr>
            <a:cxnSpLocks/>
          </p:cNvCxnSpPr>
          <p:nvPr/>
        </p:nvCxnSpPr>
        <p:spPr>
          <a:xfrm>
            <a:off x="10444223" y="650003"/>
            <a:ext cx="0" cy="51273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D4B92C-5723-CAFE-BBFF-081B412F85F1}"/>
                  </a:ext>
                </a:extLst>
              </p:cNvPr>
              <p:cNvSpPr txBox="1"/>
              <p:nvPr/>
            </p:nvSpPr>
            <p:spPr>
              <a:xfrm>
                <a:off x="10949502" y="1098285"/>
                <a:ext cx="9019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D4B92C-5723-CAFE-BBFF-081B412F8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502" y="1098285"/>
                <a:ext cx="901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C69800-4424-09F4-D576-416C6C0CCA61}"/>
                  </a:ext>
                </a:extLst>
              </p:cNvPr>
              <p:cNvSpPr txBox="1"/>
              <p:nvPr/>
            </p:nvSpPr>
            <p:spPr>
              <a:xfrm>
                <a:off x="10945809" y="361853"/>
                <a:ext cx="9019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C69800-4424-09F4-D576-416C6C0C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809" y="361853"/>
                <a:ext cx="9019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17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A5E7-7880-0D29-06A5-AF91FC10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DADDF-B008-B95D-BBC1-4C200A41F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7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Now the generative process is: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Generate each alignment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with uniform prob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Generate English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each with prob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params of the model are still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to optimize these params to maximize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DADDF-B008-B95D-BBC1-4C200A41F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775"/>
              </a:xfrm>
              <a:blipFill>
                <a:blip r:embed="rId2"/>
                <a:stretch>
                  <a:fillRect l="-1043" t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ED22-83D0-8322-43DB-07C4E223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3A3D6-55D1-B6B0-9E8F-81CB1F5E2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need to massage this first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 this is computable</a:t>
                </a:r>
              </a:p>
              <a:p>
                <a:pPr lvl="1"/>
                <a:r>
                  <a:rPr lang="en-US" dirty="0"/>
                  <a:t>even better news!</a:t>
                </a:r>
              </a:p>
              <a:p>
                <a:pPr lvl="2"/>
                <a:r>
                  <a:rPr lang="en-US" dirty="0"/>
                  <a:t>This objective function is convex </a:t>
                </a:r>
                <a:r>
                  <a:rPr lang="en-US" sz="1400" dirty="0"/>
                  <a:t>(t is variable)</a:t>
                </a:r>
              </a:p>
              <a:p>
                <a:pPr lvl="2"/>
                <a:r>
                  <a:rPr lang="en-US" dirty="0"/>
                  <a:t>Every local max is a global max!</a:t>
                </a:r>
              </a:p>
              <a:p>
                <a:pPr lvl="2"/>
                <a:r>
                  <a:rPr lang="en-US" dirty="0"/>
                  <a:t>No closed form solution though</a:t>
                </a:r>
              </a:p>
              <a:p>
                <a:pPr lvl="3"/>
                <a:r>
                  <a:rPr lang="en-US" dirty="0"/>
                  <a:t>Need to use an iterative algorithm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3A3D6-55D1-B6B0-9E8F-81CB1F5E2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37F39C-C625-F252-8508-D9C3FC752286}"/>
              </a:ext>
            </a:extLst>
          </p:cNvPr>
          <p:cNvGrpSpPr/>
          <p:nvPr/>
        </p:nvGrpSpPr>
        <p:grpSpPr>
          <a:xfrm>
            <a:off x="5791200" y="762000"/>
            <a:ext cx="2766911" cy="1493520"/>
            <a:chOff x="5791200" y="762000"/>
            <a:chExt cx="2766911" cy="1493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6434E2E-BCFF-035B-4C4B-5D2C0547F76D}"/>
                    </a:ext>
                  </a:extLst>
                </p:cNvPr>
                <p:cNvSpPr txBox="1"/>
                <p:nvPr/>
              </p:nvSpPr>
              <p:spPr>
                <a:xfrm>
                  <a:off x="5791200" y="762000"/>
                  <a:ext cx="27669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 </a:t>
                  </a:r>
                  <a:r>
                    <a:rPr lang="en-US" dirty="0"/>
                    <a:t>different alignments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6434E2E-BCFF-035B-4C4B-5D2C0547F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762000"/>
                  <a:ext cx="276691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8C545CD-68E7-333F-C1C0-FA61887D28E0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6766560" y="1131332"/>
              <a:ext cx="408096" cy="11241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F33B53-39F6-3243-C9E2-B685DF98A687}"/>
                  </a:ext>
                </a:extLst>
              </p:cNvPr>
              <p:cNvSpPr txBox="1"/>
              <p:nvPr/>
            </p:nvSpPr>
            <p:spPr>
              <a:xfrm>
                <a:off x="6644642" y="3353191"/>
                <a:ext cx="3962400" cy="853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F33B53-39F6-3243-C9E2-B685DF98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2" y="3353191"/>
                <a:ext cx="3962400" cy="853311"/>
              </a:xfrm>
              <a:prstGeom prst="rect">
                <a:avLst/>
              </a:prstGeom>
              <a:blipFill>
                <a:blip r:embed="rId4"/>
                <a:stretch>
                  <a:fillRect l="-17572" t="-100000" b="-15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E3AC10-73B8-D82D-2F96-9E6D403334E6}"/>
                  </a:ext>
                </a:extLst>
              </p:cNvPr>
              <p:cNvSpPr txBox="1"/>
              <p:nvPr/>
            </p:nvSpPr>
            <p:spPr>
              <a:xfrm>
                <a:off x="7521793" y="4151677"/>
                <a:ext cx="5364718" cy="892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)…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E3AC10-73B8-D82D-2F96-9E6D40333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793" y="4151677"/>
                <a:ext cx="5364718" cy="89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F89DD8-ACAD-549D-833E-6FAE5A7871F9}"/>
                  </a:ext>
                </a:extLst>
              </p:cNvPr>
              <p:cNvSpPr txBox="1"/>
              <p:nvPr/>
            </p:nvSpPr>
            <p:spPr>
              <a:xfrm>
                <a:off x="7452008" y="5075451"/>
                <a:ext cx="5364718" cy="892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)…</m:t>
                          </m:r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F89DD8-ACAD-549D-833E-6FAE5A78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08" y="5075451"/>
                <a:ext cx="5364718" cy="892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3AE86E-5EC0-E751-5BB2-3806A55B4C4E}"/>
                  </a:ext>
                </a:extLst>
              </p:cNvPr>
              <p:cNvSpPr txBox="1"/>
              <p:nvPr/>
            </p:nvSpPr>
            <p:spPr>
              <a:xfrm>
                <a:off x="8186055" y="5877031"/>
                <a:ext cx="2284060" cy="892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3AE86E-5EC0-E751-5BB2-3806A55B4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55" y="5877031"/>
                <a:ext cx="2284060" cy="892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257302-84F4-8954-4A9F-953BF15CD8CD}"/>
                  </a:ext>
                </a:extLst>
              </p:cNvPr>
              <p:cNvSpPr txBox="1"/>
              <p:nvPr/>
            </p:nvSpPr>
            <p:spPr>
              <a:xfrm>
                <a:off x="-896983" y="5687768"/>
                <a:ext cx="6096000" cy="1538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d>
                                            <m:dPr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257302-84F4-8954-4A9F-953BF15C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6983" y="5687768"/>
                <a:ext cx="6096000" cy="15380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4424A9-43FD-DAEF-495C-F09AED5F2B24}"/>
                  </a:ext>
                </a:extLst>
              </p:cNvPr>
              <p:cNvSpPr txBox="1"/>
              <p:nvPr/>
            </p:nvSpPr>
            <p:spPr>
              <a:xfrm>
                <a:off x="4158463" y="5686116"/>
                <a:ext cx="354403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d>
                                            <m:dPr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accent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4424A9-43FD-DAEF-495C-F09AED5F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63" y="5686116"/>
                <a:ext cx="3544034" cy="9840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13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98A7-FF14-49BE-9F6E-21A542BC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F1F1-9F7F-5E51-439D-D5521A703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time: use SGD instead of EM</a:t>
                </a:r>
              </a:p>
              <a:p>
                <a:pPr lvl="1"/>
                <a:r>
                  <a:rPr lang="en-US" dirty="0"/>
                  <a:t>The trick is to make 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sum to 1</a:t>
                </a:r>
              </a:p>
              <a:p>
                <a:pPr lvl="1"/>
                <a:r>
                  <a:rPr lang="en-US" dirty="0"/>
                  <a:t>SGD may break this constraint!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Same idea as before: work in logit space and </a:t>
                </a:r>
                <a:r>
                  <a:rPr lang="en-US" dirty="0" err="1"/>
                  <a:t>softmax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r>
                  <a:rPr lang="en-US" dirty="0"/>
                  <a:t>The model: </a:t>
                </a:r>
                <a:r>
                  <a:rPr lang="en-US" sz="1600" dirty="0"/>
                  <a:t>(huge matrix)</a:t>
                </a:r>
              </a:p>
              <a:p>
                <a:pPr lvl="1"/>
                <a:r>
                  <a:rPr lang="en-US" dirty="0"/>
                  <a:t>Most pairs of words never appear in data</a:t>
                </a:r>
              </a:p>
              <a:p>
                <a:pPr lvl="1"/>
                <a:r>
                  <a:rPr lang="en-US" dirty="0"/>
                  <a:t>Store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/>
                  <a:t> as a sparse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F1F1-9F7F-5E51-439D-D5521A703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37CEF-2B49-E3F0-39FD-A1F6A88A2DBD}"/>
                  </a:ext>
                </a:extLst>
              </p:cNvPr>
              <p:cNvSpPr txBox="1"/>
              <p:nvPr/>
            </p:nvSpPr>
            <p:spPr>
              <a:xfrm>
                <a:off x="7903029" y="3905793"/>
                <a:ext cx="2122504" cy="508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37CEF-2B49-E3F0-39FD-A1F6A88A2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29" y="3905793"/>
                <a:ext cx="2122504" cy="508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B64BE-DAD8-E777-F72C-EC8CF8061756}"/>
                  </a:ext>
                </a:extLst>
              </p:cNvPr>
              <p:cNvSpPr txBox="1"/>
              <p:nvPr/>
            </p:nvSpPr>
            <p:spPr>
              <a:xfrm>
                <a:off x="7128950" y="4414650"/>
                <a:ext cx="4975966" cy="851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B64BE-DAD8-E777-F72C-EC8CF806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950" y="4414650"/>
                <a:ext cx="4975966" cy="851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05087C-50E3-224F-273B-2004430BF7D2}"/>
                  </a:ext>
                </a:extLst>
              </p:cNvPr>
              <p:cNvSpPr txBox="1"/>
              <p:nvPr/>
            </p:nvSpPr>
            <p:spPr>
              <a:xfrm>
                <a:off x="8521338" y="5149041"/>
                <a:ext cx="2380652" cy="1273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05087C-50E3-224F-273B-2004430B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338" y="5149041"/>
                <a:ext cx="2380652" cy="1273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6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C9A1-BE52-CA31-C86A-99AE8C0C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E7B1F-1166-D948-AF20-AD5128411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IBM1,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was chosen with uniform prob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Really bad assumption!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IBM2 replaces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with a learnable parameter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Need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Technically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also needs to be conditioned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be a </a:t>
                </a:r>
                <a:r>
                  <a:rPr lang="en-US" dirty="0" err="1"/>
                  <a:t>pmf</a:t>
                </a:r>
                <a:endParaRPr lang="en-US" dirty="0"/>
              </a:p>
              <a:p>
                <a:pPr lvl="3"/>
                <a:r>
                  <a:rPr lang="en-US" dirty="0"/>
                  <a:t>Trying to keep notation simple</a:t>
                </a:r>
              </a:p>
              <a:p>
                <a:pPr lvl="3"/>
                <a:r>
                  <a:rPr lang="en-US" dirty="0"/>
                  <a:t>Original paper conditions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E7B1F-1166-D948-AF20-AD5128411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1038</Words>
  <Application>Microsoft Macintosh PowerPoint</Application>
  <PresentationFormat>Widescreen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Neural Machine Translation I</vt:lpstr>
      <vt:lpstr>From Statistical to Neural Models</vt:lpstr>
      <vt:lpstr>Can we do this with FSTs?</vt:lpstr>
      <vt:lpstr>Can we do this with RNNs?</vt:lpstr>
      <vt:lpstr>IBM1 </vt:lpstr>
      <vt:lpstr>IBM1</vt:lpstr>
      <vt:lpstr>IBM1</vt:lpstr>
      <vt:lpstr>IBM1</vt:lpstr>
      <vt:lpstr>IBM Model 2</vt:lpstr>
      <vt:lpstr>IBM2</vt:lpstr>
      <vt:lpstr>From Alignment to Attention</vt:lpstr>
      <vt:lpstr>Use Embeddings!</vt:lpstr>
      <vt:lpstr>Factored IBM1 Problems</vt:lpstr>
      <vt:lpstr>Factored IBM1 Problems</vt:lpstr>
      <vt:lpstr>Factored IBM1 with Attention</vt:lpstr>
      <vt:lpstr>Factoring IBM2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 I</dc:title>
  <dc:creator>Wood, Andrew</dc:creator>
  <cp:lastModifiedBy>Chen, Ziye</cp:lastModifiedBy>
  <cp:revision>23</cp:revision>
  <dcterms:created xsi:type="dcterms:W3CDTF">2024-10-01T14:28:09Z</dcterms:created>
  <dcterms:modified xsi:type="dcterms:W3CDTF">2024-10-03T16:35:46Z</dcterms:modified>
</cp:coreProperties>
</file>