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7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0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DD9FB-D34C-46D8-B466-7BF5FB84FEE8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D74C-60FD-41CE-A5D8-ED3EAF115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29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DD9FB-D34C-46D8-B466-7BF5FB84FEE8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D74C-60FD-41CE-A5D8-ED3EAF115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68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DD9FB-D34C-46D8-B466-7BF5FB84FEE8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D74C-60FD-41CE-A5D8-ED3EAF115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719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DD9FB-D34C-46D8-B466-7BF5FB84FEE8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D74C-60FD-41CE-A5D8-ED3EAF115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469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DD9FB-D34C-46D8-B466-7BF5FB84FEE8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D74C-60FD-41CE-A5D8-ED3EAF115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88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DD9FB-D34C-46D8-B466-7BF5FB84FEE8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D74C-60FD-41CE-A5D8-ED3EAF115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25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DD9FB-D34C-46D8-B466-7BF5FB84FEE8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D74C-60FD-41CE-A5D8-ED3EAF115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323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DD9FB-D34C-46D8-B466-7BF5FB84FEE8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D74C-60FD-41CE-A5D8-ED3EAF115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14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DD9FB-D34C-46D8-B466-7BF5FB84FEE8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D74C-60FD-41CE-A5D8-ED3EAF115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31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DD9FB-D34C-46D8-B466-7BF5FB84FEE8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D74C-60FD-41CE-A5D8-ED3EAF115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5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DD9FB-D34C-46D8-B466-7BF5FB84FEE8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D74C-60FD-41CE-A5D8-ED3EAF115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34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DD9FB-D34C-46D8-B466-7BF5FB84FEE8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DD74C-60FD-41CE-A5D8-ED3EAF115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05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26" Type="http://schemas.openxmlformats.org/officeDocument/2006/relationships/image" Target="../media/image4.png"/><Relationship Id="rId21" Type="http://schemas.openxmlformats.org/officeDocument/2006/relationships/image" Target="../media/image31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5" Type="http://schemas.openxmlformats.org/officeDocument/2006/relationships/image" Target="../media/image3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29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24" Type="http://schemas.openxmlformats.org/officeDocument/2006/relationships/image" Target="../media/image2.png"/><Relationship Id="rId32" Type="http://schemas.openxmlformats.org/officeDocument/2006/relationships/image" Target="../media/image10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23" Type="http://schemas.openxmlformats.org/officeDocument/2006/relationships/image" Target="../media/image1.png"/><Relationship Id="rId28" Type="http://schemas.openxmlformats.org/officeDocument/2006/relationships/image" Target="../media/image6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31" Type="http://schemas.openxmlformats.org/officeDocument/2006/relationships/image" Target="../media/image9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Relationship Id="rId22" Type="http://schemas.openxmlformats.org/officeDocument/2006/relationships/image" Target="../media/image32.png"/><Relationship Id="rId27" Type="http://schemas.openxmlformats.org/officeDocument/2006/relationships/image" Target="../media/image5.png"/><Relationship Id="rId30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Statistical Parsing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542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Vanilla CKY w/ Unary Rules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93077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Can also modify </a:t>
                </a:r>
                <a:r>
                  <a:rPr lang="en-US" dirty="0" err="1"/>
                  <a:t>cky-viterbi</a:t>
                </a:r>
                <a:endParaRPr lang="en-US" dirty="0"/>
              </a:p>
              <a:p>
                <a:pPr lvl="1"/>
                <a:r>
                  <a:rPr lang="en-US" dirty="0" err="1"/>
                  <a:t>Cky</a:t>
                </a:r>
                <a:r>
                  <a:rPr lang="en-US" dirty="0"/>
                  <a:t>-traversal has two update </a:t>
                </a:r>
                <a:r>
                  <a:rPr lang="en-US" dirty="0" err="1"/>
                  <a:t>fncs</a:t>
                </a:r>
                <a:r>
                  <a:rPr lang="en-US" dirty="0"/>
                  <a:t>!</a:t>
                </a:r>
              </a:p>
              <a:p>
                <a:pPr lvl="2"/>
                <a:r>
                  <a:rPr lang="en-US" dirty="0"/>
                  <a:t>One for binary rule update</a:t>
                </a:r>
              </a:p>
              <a:p>
                <a:pPr lvl="2"/>
                <a:r>
                  <a:rPr lang="en-US" dirty="0"/>
                  <a:t>One for unary rule update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has unary rules in it</a:t>
                </a:r>
              </a:p>
              <a:p>
                <a:pPr lvl="1"/>
                <a:r>
                  <a:rPr lang="en-US" dirty="0"/>
                  <a:t>Possible to derive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⇒…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Infinite derivations!</a:t>
                </a:r>
              </a:p>
              <a:p>
                <a:pPr lvl="2"/>
                <a:r>
                  <a:rPr lang="en-US" dirty="0"/>
                  <a:t>If weight of a cycle &gt; 1…</a:t>
                </a:r>
                <a:r>
                  <a:rPr lang="en-US" dirty="0" err="1"/>
                  <a:t>viterbi</a:t>
                </a:r>
                <a:r>
                  <a:rPr lang="en-US" dirty="0"/>
                  <a:t> breaks</a:t>
                </a:r>
              </a:p>
              <a:p>
                <a:pPr lvl="1"/>
                <a:r>
                  <a:rPr lang="en-US" dirty="0"/>
                  <a:t>Common to add “hacks” to stop cycle</a:t>
                </a:r>
              </a:p>
              <a:p>
                <a:pPr lvl="2"/>
                <a:r>
                  <a:rPr lang="en-US" dirty="0"/>
                  <a:t>Explore cycles at most 5 times?</a:t>
                </a:r>
              </a:p>
              <a:p>
                <a:pPr lvl="2"/>
                <a:r>
                  <a:rPr lang="en-US" dirty="0"/>
                  <a:t>…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930776"/>
              </a:xfrm>
              <a:blipFill>
                <a:blip r:embed="rId2"/>
                <a:stretch>
                  <a:fillRect l="-1043" t="-1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693505" y="1210542"/>
                <a:ext cx="6277809" cy="59093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function</a:t>
                </a:r>
                <a:r>
                  <a:rPr lang="en-US" dirty="0"/>
                  <a:t> </a:t>
                </a:r>
                <a:r>
                  <a:rPr lang="en-US" dirty="0" err="1"/>
                  <a:t>cky</a:t>
                </a:r>
                <a:r>
                  <a:rPr lang="en-US" dirty="0"/>
                  <a:t>:</a:t>
                </a:r>
              </a:p>
              <a:p>
                <a:r>
                  <a:rPr lang="en-US" dirty="0"/>
                  <a:t>    // skip char initialization and terminal row population</a:t>
                </a:r>
              </a:p>
              <a:p>
                <a:endParaRPr lang="en-US" dirty="0"/>
              </a:p>
              <a:p>
                <a:r>
                  <a:rPr lang="en-US" dirty="0"/>
                  <a:t>    // populate nonterminal production</a:t>
                </a:r>
              </a:p>
              <a:p>
                <a:r>
                  <a:rPr lang="en-US" dirty="0"/>
                  <a:t>    </a:t>
                </a:r>
                <a:r>
                  <a:rPr lang="en-US" b="1" dirty="0"/>
                  <a:t>for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do</a:t>
                </a:r>
              </a:p>
              <a:p>
                <a:r>
                  <a:rPr lang="en-US" dirty="0"/>
                  <a:t>        </a:t>
                </a:r>
                <a:r>
                  <a:rPr lang="en-US" b="1" dirty="0"/>
                  <a:t>for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𝑐𝑜𝑙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𝑟𝑜𝑤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do</a:t>
                </a:r>
              </a:p>
              <a:p>
                <a:r>
                  <a:rPr lang="en-US" dirty="0"/>
                  <a:t>            // </a:t>
                </a:r>
                <a:r>
                  <a:rPr lang="en-US" dirty="0">
                    <a:solidFill>
                      <a:srgbClr val="0070C0"/>
                    </a:solidFill>
                  </a:rPr>
                  <a:t>update cell </a:t>
                </a:r>
                <a:r>
                  <a:rPr lang="en-US" dirty="0"/>
                  <a:t>at coordinates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𝑟𝑜𝑤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𝑐𝑜𝑙</m:t>
                        </m:r>
                      </m:e>
                    </m:d>
                  </m:oMath>
                </a14:m>
                <a:endParaRPr lang="en-US" b="0" dirty="0">
                  <a:solidFill>
                    <a:srgbClr val="0070C0"/>
                  </a:solidFill>
                </a:endParaRPr>
              </a:p>
              <a:p>
                <a:endParaRPr lang="en-US" b="0" dirty="0">
                  <a:solidFill>
                    <a:srgbClr val="0070C0"/>
                  </a:solidFill>
                </a:endParaRPr>
              </a:p>
              <a:p>
                <a:r>
                  <a:rPr lang="en-US" dirty="0"/>
                  <a:t>            // check combos for binary rules like normal</a:t>
                </a:r>
                <a:endParaRPr lang="en-US" b="0" dirty="0"/>
              </a:p>
              <a:p>
                <a:endParaRPr lang="en-US" dirty="0"/>
              </a:p>
              <a:p>
                <a:r>
                  <a:rPr lang="en-US" b="0" dirty="0"/>
                  <a:t>            </a:t>
                </a:r>
                <a:r>
                  <a:rPr lang="en-US" b="0" dirty="0">
                    <a:solidFill>
                      <a:srgbClr val="FF0000"/>
                    </a:solidFill>
                  </a:rPr>
                  <a:t>// check for unary rules</a:t>
                </a:r>
              </a:p>
              <a:p>
                <a:r>
                  <a:rPr lang="en-US" dirty="0"/>
                  <a:t>            again = true</a:t>
                </a:r>
              </a:p>
              <a:p>
                <a:r>
                  <a:rPr lang="en-US" dirty="0"/>
                  <a:t>            </a:t>
                </a:r>
                <a:r>
                  <a:rPr lang="en-US" b="1" dirty="0"/>
                  <a:t>while</a:t>
                </a:r>
                <a:r>
                  <a:rPr lang="en-US" dirty="0"/>
                  <a:t> again </a:t>
                </a:r>
                <a:r>
                  <a:rPr lang="en-US" b="1" dirty="0"/>
                  <a:t>do</a:t>
                </a:r>
              </a:p>
              <a:p>
                <a:r>
                  <a:rPr lang="en-US" dirty="0"/>
                  <a:t>                again = false</a:t>
                </a:r>
              </a:p>
              <a:p>
                <a:r>
                  <a:rPr lang="en-US" b="0" dirty="0"/>
                  <a:t>                </a:t>
                </a:r>
                <a:r>
                  <a:rPr lang="en-US" b="1" dirty="0"/>
                  <a:t>for</a:t>
                </a:r>
                <a:r>
                  <a:rPr lang="en-US" dirty="0"/>
                  <a:t> </a:t>
                </a:r>
                <a:r>
                  <a:rPr lang="en-US" b="1" dirty="0"/>
                  <a:t>all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b="1" dirty="0"/>
                  <a:t>do</a:t>
                </a:r>
              </a:p>
              <a:p>
                <a:r>
                  <a:rPr lang="en-US" b="0" dirty="0"/>
                  <a:t>                   </a:t>
                </a:r>
                <a:r>
                  <a:rPr lang="en-US" dirty="0"/>
                  <a:t> </a:t>
                </a:r>
                <a:r>
                  <a:rPr lang="en-US" b="1" dirty="0"/>
                  <a:t>if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𝑐h𝑎𝑟𝑡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𝑐𝑜𝑙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b="1" dirty="0"/>
                  <a:t>and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𝑐h𝑎𝑟𝑡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𝑐𝑜𝑙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b="1" dirty="0"/>
                  <a:t>then</a:t>
                </a:r>
              </a:p>
              <a:p>
                <a:r>
                  <a:rPr lang="en-US" dirty="0"/>
                  <a:t>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𝑐h𝑎𝑟𝑡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𝑟𝑜𝑤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𝑐𝑜𝑙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𝑐h𝑎𝑟𝑡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𝑟𝑜𝑤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𝑐𝑜𝑙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                        again = true</a:t>
                </a:r>
                <a:endParaRPr lang="en-US" b="0" dirty="0"/>
              </a:p>
              <a:p>
                <a:endParaRPr lang="en-US" b="0" dirty="0"/>
              </a:p>
              <a:p>
                <a:r>
                  <a:rPr lang="en-US" b="0" dirty="0"/>
                  <a:t>    </a:t>
                </a:r>
                <a:r>
                  <a:rPr lang="en-US" b="1" dirty="0"/>
                  <a:t>return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𝑐h𝑎𝑟𝑡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−1,0]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               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3505" y="1210542"/>
                <a:ext cx="6277809" cy="5909310"/>
              </a:xfrm>
              <a:prstGeom prst="rect">
                <a:avLst/>
              </a:prstGeom>
              <a:blipFill>
                <a:blip r:embed="rId3"/>
                <a:stretch>
                  <a:fillRect l="-874" t="-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367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Parsing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we have a corpus of trees</a:t>
                </a:r>
              </a:p>
              <a:p>
                <a:pPr lvl="1"/>
                <a:r>
                  <a:rPr lang="en-US" dirty="0"/>
                  <a:t>Don’t need EM</a:t>
                </a:r>
              </a:p>
              <a:p>
                <a:pPr lvl="1"/>
                <a:r>
                  <a:rPr lang="en-US" dirty="0"/>
                  <a:t>Perform relative frequency estimation (aka count and divide)</a:t>
                </a:r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𝑐𝑜𝑢𝑛𝑡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3454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Evaluate a Parser?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Almost always used labeled precision/recall and labeled F1</a:t>
                </a:r>
              </a:p>
              <a:p>
                <a:endParaRPr lang="en-US" dirty="0"/>
              </a:p>
              <a:p>
                <a:r>
                  <a:rPr lang="en-US" dirty="0"/>
                  <a:t>These metrics are defined using multisets</a:t>
                </a:r>
              </a:p>
              <a:p>
                <a:pPr lvl="1"/>
                <a:r>
                  <a:rPr lang="en-US" dirty="0"/>
                  <a:t>Set where items can occur more than once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are multisets:</a:t>
                </a:r>
              </a:p>
              <a:p>
                <a:pPr lvl="2"/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= # of times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appears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Let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Let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A tree is a multiset of brackets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for each node in the tree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the label of the node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the span of the node</a:t>
                </a:r>
              </a:p>
              <a:p>
                <a:r>
                  <a:rPr lang="en-US" dirty="0"/>
                  <a:t>Penn Treebank:</a:t>
                </a:r>
              </a:p>
              <a:p>
                <a:pPr lvl="1"/>
                <a:r>
                  <a:rPr lang="en-US" dirty="0"/>
                  <a:t>Leaf nodes are terminals</a:t>
                </a:r>
              </a:p>
              <a:p>
                <a:pPr lvl="1"/>
                <a:r>
                  <a:rPr lang="en-US" dirty="0"/>
                  <a:t>Parents of leaf-nodes are POS tags (called </a:t>
                </a:r>
                <a:r>
                  <a:rPr lang="en-US" dirty="0" err="1"/>
                  <a:t>preterminals</a:t>
                </a:r>
                <a:r>
                  <a:rPr lang="en-US" dirty="0"/>
                  <a:t>…don’t count in our </a:t>
                </a:r>
                <a:r>
                  <a:rPr lang="en-US" dirty="0" err="1"/>
                  <a:t>eval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3221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410450" y="230188"/>
                <a:ext cx="3276923" cy="572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𝑝𝑟𝑒𝑐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𝑡𝑒𝑠𝑡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𝑔𝑜𝑙𝑑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𝑡𝑒𝑠𝑡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𝑔𝑜𝑙𝑑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𝑡𝑒𝑠𝑡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0450" y="230188"/>
                <a:ext cx="3276923" cy="5726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410449" y="802845"/>
                <a:ext cx="3148682" cy="572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𝑟𝑒𝑐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𝑡𝑒𝑠𝑡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𝑔𝑜𝑙𝑑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𝑡𝑒𝑠𝑡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𝑔𝑜𝑙𝑑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𝑔𝑜𝑙𝑑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0449" y="802845"/>
                <a:ext cx="3148682" cy="5726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410449" y="1361941"/>
                <a:ext cx="3244543" cy="7936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𝑡𝑒𝑠𝑡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𝑔𝑜𝑙𝑑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𝑝𝑟𝑒𝑐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𝑟𝑒𝑐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0449" y="1361941"/>
                <a:ext cx="3244543" cy="7936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0654992" y="1303276"/>
                <a:ext cx="1286121" cy="6764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4992" y="1303276"/>
                <a:ext cx="1286121" cy="6764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4118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 Quality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we’re doing relative frequency estimation:</a:t>
            </a:r>
          </a:p>
          <a:p>
            <a:pPr lvl="1"/>
            <a:r>
              <a:rPr lang="en-US" dirty="0"/>
              <a:t>Same problems as </a:t>
            </a:r>
            <a:r>
              <a:rPr lang="en-US" dirty="0" err="1"/>
              <a:t>Ngram</a:t>
            </a:r>
            <a:r>
              <a:rPr lang="en-US" dirty="0"/>
              <a:t> models</a:t>
            </a:r>
          </a:p>
          <a:p>
            <a:pPr lvl="2"/>
            <a:r>
              <a:rPr lang="en-US" dirty="0"/>
              <a:t>Are our counts accurate?</a:t>
            </a:r>
          </a:p>
          <a:p>
            <a:pPr lvl="1"/>
            <a:endParaRPr lang="en-US" dirty="0"/>
          </a:p>
          <a:p>
            <a:r>
              <a:rPr lang="en-US" dirty="0"/>
              <a:t>PCFG captures dependencies between parent node and all children</a:t>
            </a:r>
          </a:p>
          <a:p>
            <a:pPr lvl="1"/>
            <a:r>
              <a:rPr lang="en-US" dirty="0"/>
              <a:t>On Penn </a:t>
            </a:r>
            <a:r>
              <a:rPr lang="en-US" dirty="0" err="1"/>
              <a:t>Treeback</a:t>
            </a:r>
            <a:r>
              <a:rPr lang="en-US" dirty="0"/>
              <a:t> this can lead to 10k or more rules</a:t>
            </a:r>
          </a:p>
          <a:p>
            <a:pPr lvl="1"/>
            <a:r>
              <a:rPr lang="en-US" dirty="0"/>
              <a:t>Each rule has its own probability</a:t>
            </a:r>
          </a:p>
          <a:p>
            <a:pPr lvl="1"/>
            <a:r>
              <a:rPr lang="en-US" dirty="0"/>
              <a:t>This can be too little information and also too much info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582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 Little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8375"/>
          </a:xfrm>
        </p:spPr>
        <p:txBody>
          <a:bodyPr/>
          <a:lstStyle/>
          <a:p>
            <a:r>
              <a:rPr lang="en-US" dirty="0"/>
              <a:t>Suppose our Treebank looked like this</a:t>
            </a:r>
          </a:p>
          <a:p>
            <a:pPr lvl="1"/>
            <a:r>
              <a:rPr lang="en-US" dirty="0"/>
              <a:t>When its test time, imagine we have to choose between: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tree was never seen in our training data!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2707" y="282397"/>
            <a:ext cx="2376819" cy="28165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3358" y="3598354"/>
            <a:ext cx="3640610" cy="26216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54900" y="230188"/>
            <a:ext cx="2219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appears 90 times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54900" y="3463417"/>
            <a:ext cx="2219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appears 10 times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496" y="2689446"/>
            <a:ext cx="3145305" cy="24115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6685" y="2782349"/>
            <a:ext cx="2864312" cy="2588581"/>
          </a:xfrm>
          <a:prstGeom prst="rect">
            <a:avLst/>
          </a:prstGeom>
        </p:spPr>
      </p:pic>
      <p:sp>
        <p:nvSpPr>
          <p:cNvPr id="10" name="Frame 9"/>
          <p:cNvSpPr/>
          <p:nvPr/>
        </p:nvSpPr>
        <p:spPr>
          <a:xfrm>
            <a:off x="3556949" y="2689446"/>
            <a:ext cx="3460999" cy="2790604"/>
          </a:xfrm>
          <a:prstGeom prst="frame">
            <a:avLst>
              <a:gd name="adj1" fmla="val 202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70184" y="5430320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Winner!</a:t>
            </a:r>
          </a:p>
        </p:txBody>
      </p:sp>
    </p:spTree>
    <p:extLst>
      <p:ext uri="{BB962C8B-B14F-4D97-AF65-F5344CB8AC3E}">
        <p14:creationId xmlns:p14="http://schemas.microsoft.com/office/powerpoint/2010/main" val="2017524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 animBg="1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Vertical </a:t>
            </a:r>
            <a:r>
              <a:rPr lang="en-US" dirty="0" err="1"/>
              <a:t>Markovization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Just like we can increase the sensitivity of an </a:t>
                </a:r>
                <a:r>
                  <a:rPr lang="en-US" dirty="0" err="1"/>
                  <a:t>Ngram</a:t>
                </a:r>
                <a:r>
                  <a:rPr lang="en-US" dirty="0"/>
                  <a:t> model</a:t>
                </a:r>
              </a:p>
              <a:p>
                <a:pPr lvl="1"/>
                <a:r>
                  <a:rPr lang="en-US" dirty="0"/>
                  <a:t>Annotate each node with its parent’s label</a:t>
                </a:r>
              </a:p>
              <a:p>
                <a:pPr lvl="2"/>
                <a:r>
                  <a:rPr lang="en-US" dirty="0"/>
                  <a:t>For this example assume the top NP has a parent of VP</a:t>
                </a:r>
              </a:p>
              <a:p>
                <a:pPr lvl="2"/>
                <a:r>
                  <a:rPr lang="en-US" dirty="0"/>
                  <a:t>Now the parser won’t be tempted to build a 3-layer N</a:t>
                </a:r>
              </a:p>
              <a:p>
                <a:pPr lvl="3"/>
                <a:r>
                  <a:rPr lang="en-US" dirty="0"/>
                  <a:t>Really rare to have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child of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node!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25" y="3824738"/>
            <a:ext cx="2352018" cy="26673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2507" y="3714750"/>
            <a:ext cx="6389493" cy="259715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3181350" y="4292600"/>
            <a:ext cx="2025650" cy="7874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3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0" y="2748309"/>
            <a:ext cx="4043772" cy="34670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 Much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our Treebank contains the tree fragment</a:t>
            </a:r>
          </a:p>
          <a:p>
            <a:pPr lvl="1"/>
            <a:r>
              <a:rPr lang="en-US" dirty="0"/>
              <a:t>However it never contains</a:t>
            </a:r>
          </a:p>
          <a:p>
            <a:pPr lvl="1"/>
            <a:r>
              <a:rPr lang="en-US" dirty="0"/>
              <a:t>Our parser will fail when trying to parse</a:t>
            </a:r>
          </a:p>
          <a:p>
            <a:endParaRPr lang="en-US" dirty="0"/>
          </a:p>
          <a:p>
            <a:r>
              <a:rPr lang="en-US" dirty="0"/>
              <a:t>If we allow long rules</a:t>
            </a:r>
          </a:p>
          <a:p>
            <a:pPr lvl="1"/>
            <a:r>
              <a:rPr lang="en-US" dirty="0"/>
              <a:t>There are many long rules</a:t>
            </a:r>
          </a:p>
          <a:p>
            <a:pPr lvl="1"/>
            <a:r>
              <a:rPr lang="en-US" dirty="0"/>
              <a:t>Model considers them to be independent</a:t>
            </a:r>
          </a:p>
          <a:p>
            <a:pPr lvl="2"/>
            <a:r>
              <a:rPr lang="en-US" dirty="0"/>
              <a:t>Is this true?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700" y="113562"/>
            <a:ext cx="3543792" cy="24998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30188"/>
            <a:ext cx="1933836" cy="109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089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Binarizing</a:t>
            </a:r>
            <a:r>
              <a:rPr lang="en-US" dirty="0"/>
              <a:t> 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Binarize the trees (easier than </a:t>
                </a:r>
                <a:r>
                  <a:rPr lang="en-US" dirty="0" err="1"/>
                  <a:t>binarizing</a:t>
                </a:r>
                <a:r>
                  <a:rPr lang="en-US" dirty="0"/>
                  <a:t> grammar)</a:t>
                </a:r>
              </a:p>
              <a:p>
                <a:pPr lvl="1"/>
                <a:r>
                  <a:rPr lang="en-US" dirty="0"/>
                  <a:t>Can still un-</a:t>
                </a:r>
                <a:r>
                  <a:rPr lang="en-US" dirty="0" err="1"/>
                  <a:t>binarize</a:t>
                </a:r>
                <a:r>
                  <a:rPr lang="en-US" dirty="0"/>
                  <a:t> later</a:t>
                </a:r>
              </a:p>
              <a:p>
                <a:endParaRPr lang="en-US" dirty="0"/>
              </a:p>
              <a:p>
                <a:r>
                  <a:rPr lang="en-US" dirty="0"/>
                  <a:t>Use the same idea as language modeling</a:t>
                </a:r>
              </a:p>
              <a:p>
                <a:pPr lvl="1"/>
                <a:r>
                  <a:rPr lang="en-US" dirty="0"/>
                  <a:t>But horizontal!</a:t>
                </a:r>
              </a:p>
              <a:p>
                <a:pPr lvl="1"/>
                <a:r>
                  <a:rPr lang="en-US" dirty="0"/>
                  <a:t>Condition on the previous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children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3331" y="2540000"/>
            <a:ext cx="4099919" cy="404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452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</a:t>
            </a:r>
            <a:r>
              <a:rPr lang="en-US" dirty="0" err="1"/>
              <a:t>Markovization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With either vertical/horizontal </a:t>
                </a:r>
                <a:r>
                  <a:rPr lang="en-US" dirty="0" err="1"/>
                  <a:t>markovization</a:t>
                </a:r>
                <a:endParaRPr lang="en-US" dirty="0"/>
              </a:p>
              <a:p>
                <a:pPr lvl="1"/>
                <a:r>
                  <a:rPr lang="en-US" dirty="0"/>
                  <a:t>Train/test on annotated trees</a:t>
                </a:r>
              </a:p>
              <a:p>
                <a:pPr lvl="1"/>
                <a:r>
                  <a:rPr lang="en-US" dirty="0"/>
                  <a:t>Un-annotate for </a:t>
                </a:r>
                <a:r>
                  <a:rPr lang="en-US" dirty="0" err="1"/>
                  <a:t>eval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808" y="3409364"/>
            <a:ext cx="3416442" cy="33687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0050" y="3409364"/>
            <a:ext cx="2754855" cy="3395519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7428978" y="4306317"/>
            <a:ext cx="2025650" cy="7874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490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Linguistic Knowledge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linguistics to make context dependencies more intelligent</a:t>
            </a:r>
          </a:p>
          <a:p>
            <a:endParaRPr lang="en-US" dirty="0"/>
          </a:p>
          <a:p>
            <a:r>
              <a:rPr lang="en-US" dirty="0"/>
              <a:t>In the vertical direction, common approach is called lexicalization</a:t>
            </a:r>
          </a:p>
          <a:p>
            <a:pPr lvl="1"/>
            <a:r>
              <a:rPr lang="en-US" dirty="0"/>
              <a:t>Sometimes called head-lexicalization</a:t>
            </a:r>
          </a:p>
          <a:p>
            <a:pPr lvl="1"/>
            <a:r>
              <a:rPr lang="en-US" dirty="0"/>
              <a:t>For instance, PP attachment (prepositional phrases) are really difficult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299" y="4001293"/>
            <a:ext cx="2800351" cy="28040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4649" y="4073810"/>
            <a:ext cx="3224721" cy="273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458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436" y="-237812"/>
            <a:ext cx="10515600" cy="1325563"/>
          </a:xfrm>
        </p:spPr>
        <p:txBody>
          <a:bodyPr/>
          <a:lstStyle/>
          <a:p>
            <a:r>
              <a:rPr lang="en-US" dirty="0"/>
              <a:t>Last Time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787B562-A33F-3E39-E96C-981EC7699186}"/>
              </a:ext>
            </a:extLst>
          </p:cNvPr>
          <p:cNvGrpSpPr/>
          <p:nvPr/>
        </p:nvGrpSpPr>
        <p:grpSpPr>
          <a:xfrm>
            <a:off x="6920229" y="102842"/>
            <a:ext cx="5175983" cy="5161852"/>
            <a:chOff x="6278879" y="725142"/>
            <a:chExt cx="5175983" cy="516185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2FAF595-A093-34AC-72F8-D8CBD813A58C}"/>
                </a:ext>
              </a:extLst>
            </p:cNvPr>
            <p:cNvSpPr/>
            <p:nvPr/>
          </p:nvSpPr>
          <p:spPr>
            <a:xfrm>
              <a:off x="6287588" y="5312228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9CC9F7A-E6DD-BC16-10D7-54C0AF0A6543}"/>
                </a:ext>
              </a:extLst>
            </p:cNvPr>
            <p:cNvSpPr/>
            <p:nvPr/>
          </p:nvSpPr>
          <p:spPr>
            <a:xfrm>
              <a:off x="6862354" y="5312228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2D258D2-E017-5D23-2358-6B8C7A008897}"/>
                </a:ext>
              </a:extLst>
            </p:cNvPr>
            <p:cNvSpPr/>
            <p:nvPr/>
          </p:nvSpPr>
          <p:spPr>
            <a:xfrm>
              <a:off x="7437120" y="5312227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4A921D7-FEEE-DA1E-78A8-737060D91441}"/>
                </a:ext>
              </a:extLst>
            </p:cNvPr>
            <p:cNvSpPr/>
            <p:nvPr/>
          </p:nvSpPr>
          <p:spPr>
            <a:xfrm>
              <a:off x="8009076" y="5312228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D925A33-5018-C787-4A14-CCF478505A56}"/>
                </a:ext>
              </a:extLst>
            </p:cNvPr>
            <p:cNvSpPr/>
            <p:nvPr/>
          </p:nvSpPr>
          <p:spPr>
            <a:xfrm>
              <a:off x="8583842" y="5312228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55270CE-DF78-4048-566B-21DFF7A93A6C}"/>
                </a:ext>
              </a:extLst>
            </p:cNvPr>
            <p:cNvSpPr/>
            <p:nvPr/>
          </p:nvSpPr>
          <p:spPr>
            <a:xfrm>
              <a:off x="9158608" y="5312227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F3EC36-D533-43A8-C511-C71F70C4CB32}"/>
                </a:ext>
              </a:extLst>
            </p:cNvPr>
            <p:cNvSpPr/>
            <p:nvPr/>
          </p:nvSpPr>
          <p:spPr>
            <a:xfrm>
              <a:off x="9730564" y="5312228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FE9D06D-766B-C0A5-3B50-D38B4F6D16A2}"/>
                </a:ext>
              </a:extLst>
            </p:cNvPr>
            <p:cNvSpPr/>
            <p:nvPr/>
          </p:nvSpPr>
          <p:spPr>
            <a:xfrm>
              <a:off x="10305330" y="5312228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9199450-E547-4242-EB8D-F07B8BEBAD9D}"/>
                </a:ext>
              </a:extLst>
            </p:cNvPr>
            <p:cNvSpPr/>
            <p:nvPr/>
          </p:nvSpPr>
          <p:spPr>
            <a:xfrm>
              <a:off x="10880096" y="5312227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8E32B74-4F75-084A-3F8A-9878CC94B943}"/>
                </a:ext>
              </a:extLst>
            </p:cNvPr>
            <p:cNvSpPr/>
            <p:nvPr/>
          </p:nvSpPr>
          <p:spPr>
            <a:xfrm>
              <a:off x="6287588" y="4737460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9C11306-E9A8-CA6C-0041-1BD0510E26E4}"/>
                </a:ext>
              </a:extLst>
            </p:cNvPr>
            <p:cNvSpPr/>
            <p:nvPr/>
          </p:nvSpPr>
          <p:spPr>
            <a:xfrm>
              <a:off x="6862354" y="4737460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E0AD31B-272E-52DF-1CAE-83E9FCFB0656}"/>
                </a:ext>
              </a:extLst>
            </p:cNvPr>
            <p:cNvSpPr/>
            <p:nvPr/>
          </p:nvSpPr>
          <p:spPr>
            <a:xfrm>
              <a:off x="7437120" y="4737459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858CF70-6B47-9EB9-3F4D-0B62022BF91E}"/>
                </a:ext>
              </a:extLst>
            </p:cNvPr>
            <p:cNvSpPr/>
            <p:nvPr/>
          </p:nvSpPr>
          <p:spPr>
            <a:xfrm>
              <a:off x="8009076" y="4737460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5DBFCA0-A080-A37B-944C-13EB0DC31CAA}"/>
                </a:ext>
              </a:extLst>
            </p:cNvPr>
            <p:cNvSpPr/>
            <p:nvPr/>
          </p:nvSpPr>
          <p:spPr>
            <a:xfrm>
              <a:off x="8583842" y="4737460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7AE251A-DB7D-7401-F2F4-154C9065533D}"/>
                </a:ext>
              </a:extLst>
            </p:cNvPr>
            <p:cNvSpPr/>
            <p:nvPr/>
          </p:nvSpPr>
          <p:spPr>
            <a:xfrm>
              <a:off x="9158608" y="4737459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C1B5CDC-5AD0-FF49-4106-013AEA477791}"/>
                </a:ext>
              </a:extLst>
            </p:cNvPr>
            <p:cNvSpPr/>
            <p:nvPr/>
          </p:nvSpPr>
          <p:spPr>
            <a:xfrm>
              <a:off x="9730564" y="4737460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5B8158E-D487-D5A5-8750-409DDB27F303}"/>
                </a:ext>
              </a:extLst>
            </p:cNvPr>
            <p:cNvSpPr/>
            <p:nvPr/>
          </p:nvSpPr>
          <p:spPr>
            <a:xfrm>
              <a:off x="10305330" y="4737460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B21476E-0EAB-C697-E53D-D507DAD70C8D}"/>
                </a:ext>
              </a:extLst>
            </p:cNvPr>
            <p:cNvSpPr/>
            <p:nvPr/>
          </p:nvSpPr>
          <p:spPr>
            <a:xfrm>
              <a:off x="6287588" y="4162692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5EAAFA3-C3C3-DCD5-4F36-884EC5E75429}"/>
                </a:ext>
              </a:extLst>
            </p:cNvPr>
            <p:cNvSpPr/>
            <p:nvPr/>
          </p:nvSpPr>
          <p:spPr>
            <a:xfrm>
              <a:off x="6862354" y="4162692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A2FE946-A3D2-11B4-14B0-ADC7CF9F4570}"/>
                </a:ext>
              </a:extLst>
            </p:cNvPr>
            <p:cNvSpPr/>
            <p:nvPr/>
          </p:nvSpPr>
          <p:spPr>
            <a:xfrm>
              <a:off x="7437120" y="4162691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19CEDAD-8B29-0CA8-B4E4-1A58C289E670}"/>
                </a:ext>
              </a:extLst>
            </p:cNvPr>
            <p:cNvSpPr/>
            <p:nvPr/>
          </p:nvSpPr>
          <p:spPr>
            <a:xfrm>
              <a:off x="8009076" y="4162692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EC7FE2B-4513-58CA-7792-12C77B56F4B1}"/>
                </a:ext>
              </a:extLst>
            </p:cNvPr>
            <p:cNvSpPr/>
            <p:nvPr/>
          </p:nvSpPr>
          <p:spPr>
            <a:xfrm>
              <a:off x="8583842" y="4162692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89E48A9-4052-FBC7-322A-9135A6D468D9}"/>
                </a:ext>
              </a:extLst>
            </p:cNvPr>
            <p:cNvSpPr/>
            <p:nvPr/>
          </p:nvSpPr>
          <p:spPr>
            <a:xfrm>
              <a:off x="9158608" y="4162691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B4A0555-4C54-95B6-CC47-61F568C64ED2}"/>
                </a:ext>
              </a:extLst>
            </p:cNvPr>
            <p:cNvSpPr/>
            <p:nvPr/>
          </p:nvSpPr>
          <p:spPr>
            <a:xfrm>
              <a:off x="9730564" y="4162692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BC01AB5-B49D-525D-9DAF-C3DBE6F88D8C}"/>
                </a:ext>
              </a:extLst>
            </p:cNvPr>
            <p:cNvSpPr/>
            <p:nvPr/>
          </p:nvSpPr>
          <p:spPr>
            <a:xfrm>
              <a:off x="6287588" y="3587923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327F4C1-D98A-603D-BCDF-5519332CEE22}"/>
                </a:ext>
              </a:extLst>
            </p:cNvPr>
            <p:cNvSpPr/>
            <p:nvPr/>
          </p:nvSpPr>
          <p:spPr>
            <a:xfrm>
              <a:off x="6862354" y="3587923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C9B6EA4-A410-436E-4407-EA5B47BC04D5}"/>
                </a:ext>
              </a:extLst>
            </p:cNvPr>
            <p:cNvSpPr/>
            <p:nvPr/>
          </p:nvSpPr>
          <p:spPr>
            <a:xfrm>
              <a:off x="7437120" y="3587922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39AE5C8-A0D2-E679-0BBE-91FFE7882751}"/>
                </a:ext>
              </a:extLst>
            </p:cNvPr>
            <p:cNvSpPr/>
            <p:nvPr/>
          </p:nvSpPr>
          <p:spPr>
            <a:xfrm>
              <a:off x="8009076" y="3587923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6D006E7-77F0-6300-FC04-C2E40521096A}"/>
                </a:ext>
              </a:extLst>
            </p:cNvPr>
            <p:cNvSpPr/>
            <p:nvPr/>
          </p:nvSpPr>
          <p:spPr>
            <a:xfrm>
              <a:off x="8583842" y="3587923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7E49BD1-FAB5-D0A2-9899-5CBE5B8127A6}"/>
                </a:ext>
              </a:extLst>
            </p:cNvPr>
            <p:cNvSpPr/>
            <p:nvPr/>
          </p:nvSpPr>
          <p:spPr>
            <a:xfrm>
              <a:off x="9158608" y="3587922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1096DC5-2386-6C0C-80DC-EA7131196A6E}"/>
                </a:ext>
              </a:extLst>
            </p:cNvPr>
            <p:cNvSpPr/>
            <p:nvPr/>
          </p:nvSpPr>
          <p:spPr>
            <a:xfrm>
              <a:off x="6284778" y="3013155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CE5709D-1A74-57DD-12A1-02744F2CE83E}"/>
                </a:ext>
              </a:extLst>
            </p:cNvPr>
            <p:cNvSpPr/>
            <p:nvPr/>
          </p:nvSpPr>
          <p:spPr>
            <a:xfrm>
              <a:off x="6859544" y="3013155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C341F09-7375-597D-41A3-F826BAACE54F}"/>
                </a:ext>
              </a:extLst>
            </p:cNvPr>
            <p:cNvSpPr/>
            <p:nvPr/>
          </p:nvSpPr>
          <p:spPr>
            <a:xfrm>
              <a:off x="7434310" y="3013154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B8D2F50-C1E7-2DC4-F734-97A6F5DF022E}"/>
                </a:ext>
              </a:extLst>
            </p:cNvPr>
            <p:cNvSpPr/>
            <p:nvPr/>
          </p:nvSpPr>
          <p:spPr>
            <a:xfrm>
              <a:off x="8006266" y="3013155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5AB31B5-545F-8A98-ECDE-806102038B2C}"/>
                </a:ext>
              </a:extLst>
            </p:cNvPr>
            <p:cNvSpPr/>
            <p:nvPr/>
          </p:nvSpPr>
          <p:spPr>
            <a:xfrm>
              <a:off x="8581032" y="3013155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782FB7A-9B23-4783-B3C6-6985D68DB566}"/>
                </a:ext>
              </a:extLst>
            </p:cNvPr>
            <p:cNvSpPr/>
            <p:nvPr/>
          </p:nvSpPr>
          <p:spPr>
            <a:xfrm>
              <a:off x="6281968" y="2438386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DF5D71B-4CC9-6CB9-244D-02CE6C27D643}"/>
                </a:ext>
              </a:extLst>
            </p:cNvPr>
            <p:cNvSpPr/>
            <p:nvPr/>
          </p:nvSpPr>
          <p:spPr>
            <a:xfrm>
              <a:off x="6856734" y="2438386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26FE9A0-925C-75CD-8FCC-0CC77DE2A155}"/>
                </a:ext>
              </a:extLst>
            </p:cNvPr>
            <p:cNvSpPr/>
            <p:nvPr/>
          </p:nvSpPr>
          <p:spPr>
            <a:xfrm>
              <a:off x="7431500" y="2438385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C9D8B38-5DF2-D537-1E9E-087F10F38A5B}"/>
                </a:ext>
              </a:extLst>
            </p:cNvPr>
            <p:cNvSpPr/>
            <p:nvPr/>
          </p:nvSpPr>
          <p:spPr>
            <a:xfrm>
              <a:off x="8003456" y="2438386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D2CA360-8CCD-F143-DF68-D74648FB6CBA}"/>
                </a:ext>
              </a:extLst>
            </p:cNvPr>
            <p:cNvSpPr/>
            <p:nvPr/>
          </p:nvSpPr>
          <p:spPr>
            <a:xfrm>
              <a:off x="6281968" y="1863614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14BC782-F15D-E275-3E5C-FD8537B6BE2C}"/>
                </a:ext>
              </a:extLst>
            </p:cNvPr>
            <p:cNvSpPr/>
            <p:nvPr/>
          </p:nvSpPr>
          <p:spPr>
            <a:xfrm>
              <a:off x="6856734" y="1863614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4B53F75-ABDC-A489-60F4-8AAA3FDAC7A8}"/>
                </a:ext>
              </a:extLst>
            </p:cNvPr>
            <p:cNvSpPr/>
            <p:nvPr/>
          </p:nvSpPr>
          <p:spPr>
            <a:xfrm>
              <a:off x="7431500" y="1863613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5E14DF6-3838-3039-FF47-F4EAE164C768}"/>
                </a:ext>
              </a:extLst>
            </p:cNvPr>
            <p:cNvSpPr/>
            <p:nvPr/>
          </p:nvSpPr>
          <p:spPr>
            <a:xfrm>
              <a:off x="6278879" y="1294381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1272C2C-3BC0-6175-1738-C67635A07E90}"/>
                </a:ext>
              </a:extLst>
            </p:cNvPr>
            <p:cNvSpPr/>
            <p:nvPr/>
          </p:nvSpPr>
          <p:spPr>
            <a:xfrm>
              <a:off x="6853645" y="1294381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056BF71-4939-6E63-0E8B-547CD9A591DB}"/>
                </a:ext>
              </a:extLst>
            </p:cNvPr>
            <p:cNvSpPr/>
            <p:nvPr/>
          </p:nvSpPr>
          <p:spPr>
            <a:xfrm>
              <a:off x="6284778" y="725142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16EFE48-AC5D-29D6-B37C-5D59376D875E}"/>
              </a:ext>
            </a:extLst>
          </p:cNvPr>
          <p:cNvGrpSpPr/>
          <p:nvPr/>
        </p:nvGrpSpPr>
        <p:grpSpPr>
          <a:xfrm>
            <a:off x="6921867" y="101315"/>
            <a:ext cx="5175983" cy="5161852"/>
            <a:chOff x="6278879" y="725142"/>
            <a:chExt cx="5175983" cy="5161852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1F3826B-9794-5B05-2608-32CDC6F8B28B}"/>
                </a:ext>
              </a:extLst>
            </p:cNvPr>
            <p:cNvSpPr/>
            <p:nvPr/>
          </p:nvSpPr>
          <p:spPr>
            <a:xfrm>
              <a:off x="6287588" y="5312228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8C897B8-91C0-2D4C-9014-6E7D1B3FD532}"/>
                </a:ext>
              </a:extLst>
            </p:cNvPr>
            <p:cNvSpPr/>
            <p:nvPr/>
          </p:nvSpPr>
          <p:spPr>
            <a:xfrm>
              <a:off x="6862354" y="5312228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EE034B0-7850-5950-D8A8-C4DD9AD939BA}"/>
                </a:ext>
              </a:extLst>
            </p:cNvPr>
            <p:cNvSpPr/>
            <p:nvPr/>
          </p:nvSpPr>
          <p:spPr>
            <a:xfrm>
              <a:off x="7437120" y="5312227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DD02B42-F513-911E-420B-9D23FF96EFE2}"/>
                </a:ext>
              </a:extLst>
            </p:cNvPr>
            <p:cNvSpPr/>
            <p:nvPr/>
          </p:nvSpPr>
          <p:spPr>
            <a:xfrm>
              <a:off x="8009076" y="5312228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1B96DF1-EFF4-8308-065E-0C00BA8336FF}"/>
                </a:ext>
              </a:extLst>
            </p:cNvPr>
            <p:cNvSpPr/>
            <p:nvPr/>
          </p:nvSpPr>
          <p:spPr>
            <a:xfrm>
              <a:off x="8583842" y="5312228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BA3E118-F6DE-BACA-2022-61E9E6533701}"/>
                </a:ext>
              </a:extLst>
            </p:cNvPr>
            <p:cNvSpPr/>
            <p:nvPr/>
          </p:nvSpPr>
          <p:spPr>
            <a:xfrm>
              <a:off x="9158608" y="5312227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A5891FB-62EA-E5A7-5EEF-FBAE61E603D5}"/>
                </a:ext>
              </a:extLst>
            </p:cNvPr>
            <p:cNvSpPr/>
            <p:nvPr/>
          </p:nvSpPr>
          <p:spPr>
            <a:xfrm>
              <a:off x="9730564" y="5312228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37DECEE-416A-F580-40A1-AC69459ED32A}"/>
                </a:ext>
              </a:extLst>
            </p:cNvPr>
            <p:cNvSpPr/>
            <p:nvPr/>
          </p:nvSpPr>
          <p:spPr>
            <a:xfrm>
              <a:off x="10305330" y="5312228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2F69A5B-B2CF-36D2-4533-467A3D69EF2A}"/>
                </a:ext>
              </a:extLst>
            </p:cNvPr>
            <p:cNvSpPr/>
            <p:nvPr/>
          </p:nvSpPr>
          <p:spPr>
            <a:xfrm>
              <a:off x="10880096" y="5312227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0828BDA-F3FF-227C-62CF-E107B17CB9C7}"/>
                </a:ext>
              </a:extLst>
            </p:cNvPr>
            <p:cNvSpPr/>
            <p:nvPr/>
          </p:nvSpPr>
          <p:spPr>
            <a:xfrm>
              <a:off x="6287588" y="4737460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5E819F8-45A9-2479-F784-15A988E98B12}"/>
                </a:ext>
              </a:extLst>
            </p:cNvPr>
            <p:cNvSpPr/>
            <p:nvPr/>
          </p:nvSpPr>
          <p:spPr>
            <a:xfrm>
              <a:off x="6862354" y="4737460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3F5AA3D-55CD-5383-DF1B-E584B18F8CBF}"/>
                </a:ext>
              </a:extLst>
            </p:cNvPr>
            <p:cNvSpPr/>
            <p:nvPr/>
          </p:nvSpPr>
          <p:spPr>
            <a:xfrm>
              <a:off x="7437120" y="4737459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011CF5C-204E-E880-2E3A-B9139FD1F177}"/>
                </a:ext>
              </a:extLst>
            </p:cNvPr>
            <p:cNvSpPr/>
            <p:nvPr/>
          </p:nvSpPr>
          <p:spPr>
            <a:xfrm>
              <a:off x="8009076" y="4737460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303A5E89-E442-85B0-B065-264C3ECA5126}"/>
                </a:ext>
              </a:extLst>
            </p:cNvPr>
            <p:cNvSpPr/>
            <p:nvPr/>
          </p:nvSpPr>
          <p:spPr>
            <a:xfrm>
              <a:off x="8583842" y="4737460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02B78BB-69DC-832B-2BCF-9FB47E86B581}"/>
                </a:ext>
              </a:extLst>
            </p:cNvPr>
            <p:cNvSpPr/>
            <p:nvPr/>
          </p:nvSpPr>
          <p:spPr>
            <a:xfrm>
              <a:off x="9158608" y="4737459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0F97505A-2D94-C631-0AD1-4658755AC234}"/>
                </a:ext>
              </a:extLst>
            </p:cNvPr>
            <p:cNvSpPr/>
            <p:nvPr/>
          </p:nvSpPr>
          <p:spPr>
            <a:xfrm>
              <a:off x="9730564" y="4737460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EDFB0CF-C3B5-706B-0A2E-CCDC866E7EE3}"/>
                </a:ext>
              </a:extLst>
            </p:cNvPr>
            <p:cNvSpPr/>
            <p:nvPr/>
          </p:nvSpPr>
          <p:spPr>
            <a:xfrm>
              <a:off x="10305330" y="4737460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C292EEF-A625-0B9F-D0B0-38CB7B05AE06}"/>
                </a:ext>
              </a:extLst>
            </p:cNvPr>
            <p:cNvSpPr/>
            <p:nvPr/>
          </p:nvSpPr>
          <p:spPr>
            <a:xfrm>
              <a:off x="6287588" y="4162692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FB13F89-97A6-6540-09BD-C08CD4E75646}"/>
                </a:ext>
              </a:extLst>
            </p:cNvPr>
            <p:cNvSpPr/>
            <p:nvPr/>
          </p:nvSpPr>
          <p:spPr>
            <a:xfrm>
              <a:off x="6862354" y="4162692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FD4BB3E-EE16-8FCD-F8FC-D3913D2A620E}"/>
                </a:ext>
              </a:extLst>
            </p:cNvPr>
            <p:cNvSpPr/>
            <p:nvPr/>
          </p:nvSpPr>
          <p:spPr>
            <a:xfrm>
              <a:off x="7437120" y="4162691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2922FF7-043B-D754-9D88-47CD300D40BC}"/>
                </a:ext>
              </a:extLst>
            </p:cNvPr>
            <p:cNvSpPr/>
            <p:nvPr/>
          </p:nvSpPr>
          <p:spPr>
            <a:xfrm>
              <a:off x="8009076" y="4162692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B7DF5A8-B962-6159-3B85-C15B33F2F0E9}"/>
                </a:ext>
              </a:extLst>
            </p:cNvPr>
            <p:cNvSpPr/>
            <p:nvPr/>
          </p:nvSpPr>
          <p:spPr>
            <a:xfrm>
              <a:off x="8583842" y="4162692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15620350-5C21-B6FE-478C-F4E04809D1B2}"/>
                </a:ext>
              </a:extLst>
            </p:cNvPr>
            <p:cNvSpPr/>
            <p:nvPr/>
          </p:nvSpPr>
          <p:spPr>
            <a:xfrm>
              <a:off x="9158608" y="4162691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1354F83-CF7C-F61F-CDF2-C24395BE4BA6}"/>
                </a:ext>
              </a:extLst>
            </p:cNvPr>
            <p:cNvSpPr/>
            <p:nvPr/>
          </p:nvSpPr>
          <p:spPr>
            <a:xfrm>
              <a:off x="9730564" y="4162692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2C8C397B-57B6-FDFC-2CA7-44E8A135539D}"/>
                </a:ext>
              </a:extLst>
            </p:cNvPr>
            <p:cNvSpPr/>
            <p:nvPr/>
          </p:nvSpPr>
          <p:spPr>
            <a:xfrm>
              <a:off x="6287588" y="3587923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6137FB4D-998E-5754-4083-B20C56C4D8DA}"/>
                </a:ext>
              </a:extLst>
            </p:cNvPr>
            <p:cNvSpPr/>
            <p:nvPr/>
          </p:nvSpPr>
          <p:spPr>
            <a:xfrm>
              <a:off x="6862354" y="3587923"/>
              <a:ext cx="574766" cy="57476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5196062-03B3-4AA8-224B-F74213BE0813}"/>
                </a:ext>
              </a:extLst>
            </p:cNvPr>
            <p:cNvSpPr/>
            <p:nvPr/>
          </p:nvSpPr>
          <p:spPr>
            <a:xfrm>
              <a:off x="7437120" y="3587922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279DDF08-5D75-B499-2684-6BA519B81E77}"/>
                </a:ext>
              </a:extLst>
            </p:cNvPr>
            <p:cNvSpPr/>
            <p:nvPr/>
          </p:nvSpPr>
          <p:spPr>
            <a:xfrm>
              <a:off x="8009076" y="3587923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5B164449-8A27-EE60-AAB1-02CA19AE475D}"/>
                </a:ext>
              </a:extLst>
            </p:cNvPr>
            <p:cNvSpPr/>
            <p:nvPr/>
          </p:nvSpPr>
          <p:spPr>
            <a:xfrm>
              <a:off x="8583842" y="3587923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D99C4504-3DF2-1346-4FB6-1A064873B824}"/>
                </a:ext>
              </a:extLst>
            </p:cNvPr>
            <p:cNvSpPr/>
            <p:nvPr/>
          </p:nvSpPr>
          <p:spPr>
            <a:xfrm>
              <a:off x="9158608" y="3587922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168DDE5A-DFC1-09A5-357E-762ECFF3A685}"/>
                </a:ext>
              </a:extLst>
            </p:cNvPr>
            <p:cNvSpPr/>
            <p:nvPr/>
          </p:nvSpPr>
          <p:spPr>
            <a:xfrm>
              <a:off x="6284778" y="3013155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A703EED-2BD8-FAC2-ABDE-1D354D1ECF6D}"/>
                </a:ext>
              </a:extLst>
            </p:cNvPr>
            <p:cNvSpPr/>
            <p:nvPr/>
          </p:nvSpPr>
          <p:spPr>
            <a:xfrm>
              <a:off x="6859544" y="3013155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A161E352-1A05-2FAF-F80A-C828B354C9EC}"/>
                </a:ext>
              </a:extLst>
            </p:cNvPr>
            <p:cNvSpPr/>
            <p:nvPr/>
          </p:nvSpPr>
          <p:spPr>
            <a:xfrm>
              <a:off x="7434310" y="3013154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24825CFE-64E2-669A-DF2A-F87894E6EF19}"/>
                </a:ext>
              </a:extLst>
            </p:cNvPr>
            <p:cNvSpPr/>
            <p:nvPr/>
          </p:nvSpPr>
          <p:spPr>
            <a:xfrm>
              <a:off x="8006266" y="3013155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B2D0F8E0-AF1E-77D8-0C11-B24329157B06}"/>
                </a:ext>
              </a:extLst>
            </p:cNvPr>
            <p:cNvSpPr/>
            <p:nvPr/>
          </p:nvSpPr>
          <p:spPr>
            <a:xfrm>
              <a:off x="8581032" y="3013155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787D4499-F390-B39F-FFD0-F4F29E6F0FA9}"/>
                </a:ext>
              </a:extLst>
            </p:cNvPr>
            <p:cNvSpPr/>
            <p:nvPr/>
          </p:nvSpPr>
          <p:spPr>
            <a:xfrm>
              <a:off x="6281968" y="2438386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F628A54E-2DB9-C831-BCEC-30630B7F7FF3}"/>
                </a:ext>
              </a:extLst>
            </p:cNvPr>
            <p:cNvSpPr/>
            <p:nvPr/>
          </p:nvSpPr>
          <p:spPr>
            <a:xfrm>
              <a:off x="6856734" y="2438386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BCEB5BDE-2D04-6171-6753-F4A7E4DC1317}"/>
                </a:ext>
              </a:extLst>
            </p:cNvPr>
            <p:cNvSpPr/>
            <p:nvPr/>
          </p:nvSpPr>
          <p:spPr>
            <a:xfrm>
              <a:off x="7431500" y="2438385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BA28A557-EE64-3048-8F7C-831997068E32}"/>
                </a:ext>
              </a:extLst>
            </p:cNvPr>
            <p:cNvSpPr/>
            <p:nvPr/>
          </p:nvSpPr>
          <p:spPr>
            <a:xfrm>
              <a:off x="8003456" y="2438386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04DCECE9-2F2E-71B2-2CB2-B12493548E08}"/>
                </a:ext>
              </a:extLst>
            </p:cNvPr>
            <p:cNvSpPr/>
            <p:nvPr/>
          </p:nvSpPr>
          <p:spPr>
            <a:xfrm>
              <a:off x="6281968" y="1863614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7386A10-0259-5C76-80D6-8574019F2320}"/>
                </a:ext>
              </a:extLst>
            </p:cNvPr>
            <p:cNvSpPr/>
            <p:nvPr/>
          </p:nvSpPr>
          <p:spPr>
            <a:xfrm>
              <a:off x="6856734" y="1863614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8AEB638C-3D55-1058-CCFC-F049AA0422B0}"/>
                </a:ext>
              </a:extLst>
            </p:cNvPr>
            <p:cNvSpPr/>
            <p:nvPr/>
          </p:nvSpPr>
          <p:spPr>
            <a:xfrm>
              <a:off x="7431500" y="1863613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5D60B833-BD13-9E6F-2FB5-1B29EBF39942}"/>
                </a:ext>
              </a:extLst>
            </p:cNvPr>
            <p:cNvSpPr/>
            <p:nvPr/>
          </p:nvSpPr>
          <p:spPr>
            <a:xfrm>
              <a:off x="6278879" y="1294381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2248B479-A891-BC86-737B-4440F6A3387A}"/>
                </a:ext>
              </a:extLst>
            </p:cNvPr>
            <p:cNvSpPr/>
            <p:nvPr/>
          </p:nvSpPr>
          <p:spPr>
            <a:xfrm>
              <a:off x="6853645" y="1294381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C7ACA05-227C-5DB1-E69B-87D328A812E5}"/>
                </a:ext>
              </a:extLst>
            </p:cNvPr>
            <p:cNvSpPr/>
            <p:nvPr/>
          </p:nvSpPr>
          <p:spPr>
            <a:xfrm>
              <a:off x="6284778" y="725142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8FE92AAD-F962-3C19-6909-0CBD59228E89}"/>
              </a:ext>
            </a:extLst>
          </p:cNvPr>
          <p:cNvGrpSpPr/>
          <p:nvPr/>
        </p:nvGrpSpPr>
        <p:grpSpPr>
          <a:xfrm>
            <a:off x="7060958" y="5369104"/>
            <a:ext cx="4920331" cy="290062"/>
            <a:chOff x="6419608" y="5991404"/>
            <a:chExt cx="4920331" cy="2900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3DAF4853-CBFF-56C6-3467-0DD82165EE92}"/>
                    </a:ext>
                  </a:extLst>
                </p:cNvPr>
                <p:cNvSpPr txBox="1"/>
                <p:nvPr/>
              </p:nvSpPr>
              <p:spPr>
                <a:xfrm>
                  <a:off x="6419608" y="5994358"/>
                  <a:ext cx="3107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3DAF4853-CBFF-56C6-3467-0DD82165EE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608" y="5994358"/>
                  <a:ext cx="310726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1765" r="-9804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10810594-CB46-289E-CD8C-3FCE03075E1D}"/>
                    </a:ext>
                  </a:extLst>
                </p:cNvPr>
                <p:cNvSpPr txBox="1"/>
                <p:nvPr/>
              </p:nvSpPr>
              <p:spPr>
                <a:xfrm>
                  <a:off x="6985665" y="5994358"/>
                  <a:ext cx="3160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10810594-CB46-289E-CD8C-3FCE03075E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5665" y="5994358"/>
                  <a:ext cx="316049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1538" r="-769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FD3AEC77-E675-7C15-A1B5-EB25E5FD05FF}"/>
                    </a:ext>
                  </a:extLst>
                </p:cNvPr>
                <p:cNvSpPr txBox="1"/>
                <p:nvPr/>
              </p:nvSpPr>
              <p:spPr>
                <a:xfrm>
                  <a:off x="7563520" y="5994358"/>
                  <a:ext cx="3160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FD3AEC77-E675-7C15-A1B5-EB25E5FD05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3520" y="5994358"/>
                  <a:ext cx="31604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1538" r="-769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F85541D1-8E43-F3D5-A10D-7F696F2C9A64}"/>
                    </a:ext>
                  </a:extLst>
                </p:cNvPr>
                <p:cNvSpPr txBox="1"/>
                <p:nvPr/>
              </p:nvSpPr>
              <p:spPr>
                <a:xfrm>
                  <a:off x="8151781" y="5994358"/>
                  <a:ext cx="30905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F85541D1-8E43-F3D5-A10D-7F696F2C9A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1781" y="5994358"/>
                  <a:ext cx="309059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1765" r="-9804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006CEBBC-7408-D45A-B62B-81BC9D904CB6}"/>
                    </a:ext>
                  </a:extLst>
                </p:cNvPr>
                <p:cNvSpPr txBox="1"/>
                <p:nvPr/>
              </p:nvSpPr>
              <p:spPr>
                <a:xfrm>
                  <a:off x="8713052" y="5991404"/>
                  <a:ext cx="3160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006CEBBC-7408-D45A-B62B-81BC9D904C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3052" y="5991404"/>
                  <a:ext cx="316049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1538" r="-9615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491EC8EE-01F2-181A-B34C-BE47ED2675B9}"/>
                    </a:ext>
                  </a:extLst>
                </p:cNvPr>
                <p:cNvSpPr txBox="1"/>
                <p:nvPr/>
              </p:nvSpPr>
              <p:spPr>
                <a:xfrm>
                  <a:off x="9301313" y="6000112"/>
                  <a:ext cx="3160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491EC8EE-01F2-181A-B34C-BE47ED2675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01313" y="6000112"/>
                  <a:ext cx="316049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1538" r="-769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A26E895C-D6B8-DB33-5697-8CEC1D1B2481}"/>
                    </a:ext>
                  </a:extLst>
                </p:cNvPr>
                <p:cNvSpPr txBox="1"/>
                <p:nvPr/>
              </p:nvSpPr>
              <p:spPr>
                <a:xfrm>
                  <a:off x="9889574" y="6004467"/>
                  <a:ext cx="3160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A26E895C-D6B8-DB33-5697-8CEC1D1B24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9574" y="6004467"/>
                  <a:ext cx="316049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11538" r="-9615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0EA541F8-D276-3E81-B714-A134A4752CDF}"/>
                    </a:ext>
                  </a:extLst>
                </p:cNvPr>
                <p:cNvSpPr txBox="1"/>
                <p:nvPr/>
              </p:nvSpPr>
              <p:spPr>
                <a:xfrm>
                  <a:off x="10450845" y="6000112"/>
                  <a:ext cx="3160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0EA541F8-D276-3E81-B714-A134A4752C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50845" y="6000112"/>
                  <a:ext cx="316049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11538" r="-9615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336F75BA-9BA6-F45D-E24C-8DCE24A0915B}"/>
                    </a:ext>
                  </a:extLst>
                </p:cNvPr>
                <p:cNvSpPr txBox="1"/>
                <p:nvPr/>
              </p:nvSpPr>
              <p:spPr>
                <a:xfrm>
                  <a:off x="11028700" y="6000112"/>
                  <a:ext cx="3112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336F75BA-9BA6-F45D-E24C-8DCE24A091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28700" y="6000112"/>
                  <a:ext cx="311239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11765" r="-9804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775BCC59-1CEA-325C-BD58-4307BFB8338F}"/>
              </a:ext>
            </a:extLst>
          </p:cNvPr>
          <p:cNvGrpSpPr/>
          <p:nvPr/>
        </p:nvGrpSpPr>
        <p:grpSpPr>
          <a:xfrm>
            <a:off x="6921867" y="101314"/>
            <a:ext cx="5175983" cy="5161852"/>
            <a:chOff x="6278879" y="725142"/>
            <a:chExt cx="5175983" cy="5161852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AEECA8F2-ADC4-4B6D-B0EC-47CC598A3407}"/>
                </a:ext>
              </a:extLst>
            </p:cNvPr>
            <p:cNvSpPr/>
            <p:nvPr/>
          </p:nvSpPr>
          <p:spPr>
            <a:xfrm>
              <a:off x="6287588" y="5312228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039FDF3F-A6FA-02E6-4846-FB647FA2C08A}"/>
                </a:ext>
              </a:extLst>
            </p:cNvPr>
            <p:cNvSpPr/>
            <p:nvPr/>
          </p:nvSpPr>
          <p:spPr>
            <a:xfrm>
              <a:off x="6862354" y="5312228"/>
              <a:ext cx="574766" cy="57476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88D1F449-40F9-6E92-FC50-F7C0749466DB}"/>
                </a:ext>
              </a:extLst>
            </p:cNvPr>
            <p:cNvSpPr/>
            <p:nvPr/>
          </p:nvSpPr>
          <p:spPr>
            <a:xfrm>
              <a:off x="7437120" y="5312227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E693384F-66EB-A3C9-DA45-03D88111DCF3}"/>
                </a:ext>
              </a:extLst>
            </p:cNvPr>
            <p:cNvSpPr/>
            <p:nvPr/>
          </p:nvSpPr>
          <p:spPr>
            <a:xfrm>
              <a:off x="8009076" y="5312228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D0AEED76-DDC0-1B29-FFE0-6DB7A38253CE}"/>
                </a:ext>
              </a:extLst>
            </p:cNvPr>
            <p:cNvSpPr/>
            <p:nvPr/>
          </p:nvSpPr>
          <p:spPr>
            <a:xfrm>
              <a:off x="8583842" y="5312228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C8AE8D3-8AE0-82E5-D526-7247B42C2020}"/>
                </a:ext>
              </a:extLst>
            </p:cNvPr>
            <p:cNvSpPr/>
            <p:nvPr/>
          </p:nvSpPr>
          <p:spPr>
            <a:xfrm>
              <a:off x="9158608" y="5312227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21A40D47-E4D6-2B41-BB73-F490019421C0}"/>
                </a:ext>
              </a:extLst>
            </p:cNvPr>
            <p:cNvSpPr/>
            <p:nvPr/>
          </p:nvSpPr>
          <p:spPr>
            <a:xfrm>
              <a:off x="9730564" y="5312228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00A53CB7-8C24-53FA-C1A3-C64EE0E2EFB6}"/>
                </a:ext>
              </a:extLst>
            </p:cNvPr>
            <p:cNvSpPr/>
            <p:nvPr/>
          </p:nvSpPr>
          <p:spPr>
            <a:xfrm>
              <a:off x="10305330" y="5312228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803F0898-1536-4E0D-6B20-B14B94D7F450}"/>
                </a:ext>
              </a:extLst>
            </p:cNvPr>
            <p:cNvSpPr/>
            <p:nvPr/>
          </p:nvSpPr>
          <p:spPr>
            <a:xfrm>
              <a:off x="10880096" y="5312227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D7ACF61E-DF3E-6713-B3C5-7A5053A2F7CD}"/>
                </a:ext>
              </a:extLst>
            </p:cNvPr>
            <p:cNvSpPr/>
            <p:nvPr/>
          </p:nvSpPr>
          <p:spPr>
            <a:xfrm>
              <a:off x="6287588" y="4737460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DDF40C1F-EEBE-9057-D9B5-B35F0A62F5C4}"/>
                </a:ext>
              </a:extLst>
            </p:cNvPr>
            <p:cNvSpPr/>
            <p:nvPr/>
          </p:nvSpPr>
          <p:spPr>
            <a:xfrm>
              <a:off x="6862354" y="4737460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7F299BBB-F3C0-1522-6490-8EECE80D418C}"/>
                </a:ext>
              </a:extLst>
            </p:cNvPr>
            <p:cNvSpPr/>
            <p:nvPr/>
          </p:nvSpPr>
          <p:spPr>
            <a:xfrm>
              <a:off x="7437120" y="4737459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FA7E62E5-DBB8-28C2-4BB8-B34260AB7754}"/>
                </a:ext>
              </a:extLst>
            </p:cNvPr>
            <p:cNvSpPr/>
            <p:nvPr/>
          </p:nvSpPr>
          <p:spPr>
            <a:xfrm>
              <a:off x="8009076" y="4737460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8A172D5-838D-06B1-3D19-C2789DB37CF0}"/>
                </a:ext>
              </a:extLst>
            </p:cNvPr>
            <p:cNvSpPr/>
            <p:nvPr/>
          </p:nvSpPr>
          <p:spPr>
            <a:xfrm>
              <a:off x="8583842" y="4737460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DB4CEC46-DA24-0F38-4719-6FFAF88C28C9}"/>
                </a:ext>
              </a:extLst>
            </p:cNvPr>
            <p:cNvSpPr/>
            <p:nvPr/>
          </p:nvSpPr>
          <p:spPr>
            <a:xfrm>
              <a:off x="9158608" y="4737459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D4712288-DA77-738E-7351-62E24012102A}"/>
                </a:ext>
              </a:extLst>
            </p:cNvPr>
            <p:cNvSpPr/>
            <p:nvPr/>
          </p:nvSpPr>
          <p:spPr>
            <a:xfrm>
              <a:off x="9730564" y="4737460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274B9D5-D4F1-4AA7-51D9-9FEBC32294BB}"/>
                </a:ext>
              </a:extLst>
            </p:cNvPr>
            <p:cNvSpPr/>
            <p:nvPr/>
          </p:nvSpPr>
          <p:spPr>
            <a:xfrm>
              <a:off x="10305330" y="4737460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28EE3BAF-2DDF-B555-B97B-64DEAA0F2639}"/>
                </a:ext>
              </a:extLst>
            </p:cNvPr>
            <p:cNvSpPr/>
            <p:nvPr/>
          </p:nvSpPr>
          <p:spPr>
            <a:xfrm>
              <a:off x="6287588" y="4162692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6D5AE9CF-092B-1A73-35C7-3DF95C538795}"/>
                </a:ext>
              </a:extLst>
            </p:cNvPr>
            <p:cNvSpPr/>
            <p:nvPr/>
          </p:nvSpPr>
          <p:spPr>
            <a:xfrm>
              <a:off x="6862354" y="4162692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78D5D9F3-D133-CEDF-FAF1-F5E957A54D28}"/>
                </a:ext>
              </a:extLst>
            </p:cNvPr>
            <p:cNvSpPr/>
            <p:nvPr/>
          </p:nvSpPr>
          <p:spPr>
            <a:xfrm>
              <a:off x="7437120" y="4162691"/>
              <a:ext cx="574766" cy="57476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1EDE70FF-E00D-9C54-B951-C56A0A7BF997}"/>
                </a:ext>
              </a:extLst>
            </p:cNvPr>
            <p:cNvSpPr/>
            <p:nvPr/>
          </p:nvSpPr>
          <p:spPr>
            <a:xfrm>
              <a:off x="8009076" y="4162692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59831399-82DE-AAFE-5043-3D95A07557ED}"/>
                </a:ext>
              </a:extLst>
            </p:cNvPr>
            <p:cNvSpPr/>
            <p:nvPr/>
          </p:nvSpPr>
          <p:spPr>
            <a:xfrm>
              <a:off x="8583842" y="4162692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52D21867-138A-857F-94E1-D4D32A50F149}"/>
                </a:ext>
              </a:extLst>
            </p:cNvPr>
            <p:cNvSpPr/>
            <p:nvPr/>
          </p:nvSpPr>
          <p:spPr>
            <a:xfrm>
              <a:off x="9158608" y="4162691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F094B15E-6CEE-AF01-0D6E-AA69127FC6D6}"/>
                </a:ext>
              </a:extLst>
            </p:cNvPr>
            <p:cNvSpPr/>
            <p:nvPr/>
          </p:nvSpPr>
          <p:spPr>
            <a:xfrm>
              <a:off x="9730564" y="4162692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0C358FD4-7EEA-5D95-496F-603AC1FD3B92}"/>
                </a:ext>
              </a:extLst>
            </p:cNvPr>
            <p:cNvSpPr/>
            <p:nvPr/>
          </p:nvSpPr>
          <p:spPr>
            <a:xfrm>
              <a:off x="6287588" y="3587923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85281E6E-3D71-CEBC-4507-78D3C314416D}"/>
                </a:ext>
              </a:extLst>
            </p:cNvPr>
            <p:cNvSpPr/>
            <p:nvPr/>
          </p:nvSpPr>
          <p:spPr>
            <a:xfrm>
              <a:off x="6862354" y="3587923"/>
              <a:ext cx="574766" cy="57476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9CE68363-FC81-A8F0-A892-C0F503B98C52}"/>
                </a:ext>
              </a:extLst>
            </p:cNvPr>
            <p:cNvSpPr/>
            <p:nvPr/>
          </p:nvSpPr>
          <p:spPr>
            <a:xfrm>
              <a:off x="7437120" y="3587922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15F7721C-D3D2-8E65-FFFD-5605BD42D458}"/>
                </a:ext>
              </a:extLst>
            </p:cNvPr>
            <p:cNvSpPr/>
            <p:nvPr/>
          </p:nvSpPr>
          <p:spPr>
            <a:xfrm>
              <a:off x="8009076" y="3587923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30386B48-336D-B3B1-2F77-FF3F11352A94}"/>
                </a:ext>
              </a:extLst>
            </p:cNvPr>
            <p:cNvSpPr/>
            <p:nvPr/>
          </p:nvSpPr>
          <p:spPr>
            <a:xfrm>
              <a:off x="8583842" y="3587923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79C09C66-7CD9-6CAB-161F-983BEF465EF7}"/>
                </a:ext>
              </a:extLst>
            </p:cNvPr>
            <p:cNvSpPr/>
            <p:nvPr/>
          </p:nvSpPr>
          <p:spPr>
            <a:xfrm>
              <a:off x="9158608" y="3587922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55A3B76C-01AB-FA59-A493-809754014979}"/>
                </a:ext>
              </a:extLst>
            </p:cNvPr>
            <p:cNvSpPr/>
            <p:nvPr/>
          </p:nvSpPr>
          <p:spPr>
            <a:xfrm>
              <a:off x="6284778" y="3013155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FB43E6A8-AEB7-55D9-D210-6BAF82E8013F}"/>
                </a:ext>
              </a:extLst>
            </p:cNvPr>
            <p:cNvSpPr/>
            <p:nvPr/>
          </p:nvSpPr>
          <p:spPr>
            <a:xfrm>
              <a:off x="6859544" y="3013155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3BDE1B5B-28F4-40B4-68CA-0378E448F132}"/>
                </a:ext>
              </a:extLst>
            </p:cNvPr>
            <p:cNvSpPr/>
            <p:nvPr/>
          </p:nvSpPr>
          <p:spPr>
            <a:xfrm>
              <a:off x="7434310" y="3013154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ACA06348-B605-3C75-4BFF-4B9A4A88BA19}"/>
                </a:ext>
              </a:extLst>
            </p:cNvPr>
            <p:cNvSpPr/>
            <p:nvPr/>
          </p:nvSpPr>
          <p:spPr>
            <a:xfrm>
              <a:off x="8006266" y="3013155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945F1E52-9777-FB41-B3DC-6D375E36424F}"/>
                </a:ext>
              </a:extLst>
            </p:cNvPr>
            <p:cNvSpPr/>
            <p:nvPr/>
          </p:nvSpPr>
          <p:spPr>
            <a:xfrm>
              <a:off x="8581032" y="3013155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A27FB588-9B36-4A2B-154F-D4E2E1191798}"/>
                </a:ext>
              </a:extLst>
            </p:cNvPr>
            <p:cNvSpPr/>
            <p:nvPr/>
          </p:nvSpPr>
          <p:spPr>
            <a:xfrm>
              <a:off x="6281968" y="2438386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4545C8F1-57F8-7AE2-F4E4-8400119AB7AC}"/>
                </a:ext>
              </a:extLst>
            </p:cNvPr>
            <p:cNvSpPr/>
            <p:nvPr/>
          </p:nvSpPr>
          <p:spPr>
            <a:xfrm>
              <a:off x="6856734" y="2438386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668B58BD-2A71-4BFF-D134-62E04825B011}"/>
                </a:ext>
              </a:extLst>
            </p:cNvPr>
            <p:cNvSpPr/>
            <p:nvPr/>
          </p:nvSpPr>
          <p:spPr>
            <a:xfrm>
              <a:off x="7431500" y="2438385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96FB707D-C409-651C-91F7-DA05C964D299}"/>
                </a:ext>
              </a:extLst>
            </p:cNvPr>
            <p:cNvSpPr/>
            <p:nvPr/>
          </p:nvSpPr>
          <p:spPr>
            <a:xfrm>
              <a:off x="8003456" y="2438386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1D99D6A3-81F9-ABEE-D7D5-B0BFF0E89C48}"/>
                </a:ext>
              </a:extLst>
            </p:cNvPr>
            <p:cNvSpPr/>
            <p:nvPr/>
          </p:nvSpPr>
          <p:spPr>
            <a:xfrm>
              <a:off x="6281968" y="1863614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046F268B-7C55-2159-5873-468AE40A0683}"/>
                </a:ext>
              </a:extLst>
            </p:cNvPr>
            <p:cNvSpPr/>
            <p:nvPr/>
          </p:nvSpPr>
          <p:spPr>
            <a:xfrm>
              <a:off x="6856734" y="1863614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71EA83A9-ED83-51FB-E642-5FCE138EFDB1}"/>
                </a:ext>
              </a:extLst>
            </p:cNvPr>
            <p:cNvSpPr/>
            <p:nvPr/>
          </p:nvSpPr>
          <p:spPr>
            <a:xfrm>
              <a:off x="7431500" y="1863613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5BE8BDD9-3CF7-8118-DEFD-3C2BBA3D740B}"/>
                </a:ext>
              </a:extLst>
            </p:cNvPr>
            <p:cNvSpPr/>
            <p:nvPr/>
          </p:nvSpPr>
          <p:spPr>
            <a:xfrm>
              <a:off x="6278879" y="1294381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DE1CBCAD-AED1-14D7-0994-ED6F8F32D789}"/>
                </a:ext>
              </a:extLst>
            </p:cNvPr>
            <p:cNvSpPr/>
            <p:nvPr/>
          </p:nvSpPr>
          <p:spPr>
            <a:xfrm>
              <a:off x="6853645" y="1294381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177AAEDE-127A-FECF-2406-C4DFB4CE22B9}"/>
                </a:ext>
              </a:extLst>
            </p:cNvPr>
            <p:cNvSpPr/>
            <p:nvPr/>
          </p:nvSpPr>
          <p:spPr>
            <a:xfrm>
              <a:off x="6284778" y="725142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630D31CD-3C17-1130-8F50-9291B47FD27B}"/>
              </a:ext>
            </a:extLst>
          </p:cNvPr>
          <p:cNvGrpSpPr/>
          <p:nvPr/>
        </p:nvGrpSpPr>
        <p:grpSpPr>
          <a:xfrm>
            <a:off x="6916968" y="104447"/>
            <a:ext cx="5175983" cy="5161852"/>
            <a:chOff x="6278879" y="725142"/>
            <a:chExt cx="5175983" cy="5161852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48BEF942-1D9C-0599-ACB6-3BC5F680DEA2}"/>
                </a:ext>
              </a:extLst>
            </p:cNvPr>
            <p:cNvSpPr/>
            <p:nvPr/>
          </p:nvSpPr>
          <p:spPr>
            <a:xfrm>
              <a:off x="6287588" y="5312228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4011A52C-463E-90F2-5B56-10AA81E046E4}"/>
                </a:ext>
              </a:extLst>
            </p:cNvPr>
            <p:cNvSpPr/>
            <p:nvPr/>
          </p:nvSpPr>
          <p:spPr>
            <a:xfrm>
              <a:off x="6862354" y="5312228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4902B94D-AD38-F371-509A-FD1E8F5EFA0F}"/>
                </a:ext>
              </a:extLst>
            </p:cNvPr>
            <p:cNvSpPr/>
            <p:nvPr/>
          </p:nvSpPr>
          <p:spPr>
            <a:xfrm>
              <a:off x="7437120" y="5312227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1E3F33A8-EB3A-41D1-9B54-10F4667003DF}"/>
                </a:ext>
              </a:extLst>
            </p:cNvPr>
            <p:cNvSpPr/>
            <p:nvPr/>
          </p:nvSpPr>
          <p:spPr>
            <a:xfrm>
              <a:off x="8009076" y="5312228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B81E6D3D-3AD8-CD71-ACED-9DE3C1349C23}"/>
                </a:ext>
              </a:extLst>
            </p:cNvPr>
            <p:cNvSpPr/>
            <p:nvPr/>
          </p:nvSpPr>
          <p:spPr>
            <a:xfrm>
              <a:off x="8583842" y="5312228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F29CC24A-CD74-5B6E-27F5-46F0B8DB9BDE}"/>
                </a:ext>
              </a:extLst>
            </p:cNvPr>
            <p:cNvSpPr/>
            <p:nvPr/>
          </p:nvSpPr>
          <p:spPr>
            <a:xfrm>
              <a:off x="9158608" y="5312227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2757D04F-C1D8-ADF5-4AD3-F8B6ACC7A6C4}"/>
                </a:ext>
              </a:extLst>
            </p:cNvPr>
            <p:cNvSpPr/>
            <p:nvPr/>
          </p:nvSpPr>
          <p:spPr>
            <a:xfrm>
              <a:off x="9730564" y="5312228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ECFF5537-D85F-FBD5-101E-EFC1C2EBE39F}"/>
                </a:ext>
              </a:extLst>
            </p:cNvPr>
            <p:cNvSpPr/>
            <p:nvPr/>
          </p:nvSpPr>
          <p:spPr>
            <a:xfrm>
              <a:off x="10305330" y="5312228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EC48D589-A41F-A046-0B38-398493C90258}"/>
                </a:ext>
              </a:extLst>
            </p:cNvPr>
            <p:cNvSpPr/>
            <p:nvPr/>
          </p:nvSpPr>
          <p:spPr>
            <a:xfrm>
              <a:off x="10880096" y="5312227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47AD5C8C-9AC1-8351-0550-72C577293F27}"/>
                </a:ext>
              </a:extLst>
            </p:cNvPr>
            <p:cNvSpPr/>
            <p:nvPr/>
          </p:nvSpPr>
          <p:spPr>
            <a:xfrm>
              <a:off x="6287588" y="4737460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A12EB53B-7AA2-95D5-4D6A-138302AF3118}"/>
                </a:ext>
              </a:extLst>
            </p:cNvPr>
            <p:cNvSpPr/>
            <p:nvPr/>
          </p:nvSpPr>
          <p:spPr>
            <a:xfrm>
              <a:off x="6862354" y="4737460"/>
              <a:ext cx="574766" cy="57476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F21F4892-5F56-FB3D-BC48-73A00A3239A4}"/>
                </a:ext>
              </a:extLst>
            </p:cNvPr>
            <p:cNvSpPr/>
            <p:nvPr/>
          </p:nvSpPr>
          <p:spPr>
            <a:xfrm>
              <a:off x="7437120" y="4737459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B7653C05-D93F-548A-68AE-2227AC4E8F97}"/>
                </a:ext>
              </a:extLst>
            </p:cNvPr>
            <p:cNvSpPr/>
            <p:nvPr/>
          </p:nvSpPr>
          <p:spPr>
            <a:xfrm>
              <a:off x="8009076" y="4737460"/>
              <a:ext cx="574766" cy="57476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9F70AC05-6CE5-6EF5-4657-D686E9F9BECC}"/>
                </a:ext>
              </a:extLst>
            </p:cNvPr>
            <p:cNvSpPr/>
            <p:nvPr/>
          </p:nvSpPr>
          <p:spPr>
            <a:xfrm>
              <a:off x="8583842" y="4737460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E334D249-75E8-095C-34CB-252E76051521}"/>
                </a:ext>
              </a:extLst>
            </p:cNvPr>
            <p:cNvSpPr/>
            <p:nvPr/>
          </p:nvSpPr>
          <p:spPr>
            <a:xfrm>
              <a:off x="9158608" y="4737459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4E5F3DC2-DFED-C4A7-8112-2A4611416F62}"/>
                </a:ext>
              </a:extLst>
            </p:cNvPr>
            <p:cNvSpPr/>
            <p:nvPr/>
          </p:nvSpPr>
          <p:spPr>
            <a:xfrm>
              <a:off x="9730564" y="4737460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D6D8A425-FC48-3AF5-4DE4-B2BAAF3D45CE}"/>
                </a:ext>
              </a:extLst>
            </p:cNvPr>
            <p:cNvSpPr/>
            <p:nvPr/>
          </p:nvSpPr>
          <p:spPr>
            <a:xfrm>
              <a:off x="10305330" y="4737460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6AFFB074-A393-0B93-80C0-110849F47BCF}"/>
                </a:ext>
              </a:extLst>
            </p:cNvPr>
            <p:cNvSpPr/>
            <p:nvPr/>
          </p:nvSpPr>
          <p:spPr>
            <a:xfrm>
              <a:off x="6287588" y="4162692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B3904B5E-2A99-B615-8617-77039922B34D}"/>
                </a:ext>
              </a:extLst>
            </p:cNvPr>
            <p:cNvSpPr/>
            <p:nvPr/>
          </p:nvSpPr>
          <p:spPr>
            <a:xfrm>
              <a:off x="6862354" y="4162692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74F1AA2A-D751-5450-D400-B9C329388847}"/>
                </a:ext>
              </a:extLst>
            </p:cNvPr>
            <p:cNvSpPr/>
            <p:nvPr/>
          </p:nvSpPr>
          <p:spPr>
            <a:xfrm>
              <a:off x="7437120" y="4162691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26066D4B-90D8-903B-4F09-EDFB8EC506A8}"/>
                </a:ext>
              </a:extLst>
            </p:cNvPr>
            <p:cNvSpPr/>
            <p:nvPr/>
          </p:nvSpPr>
          <p:spPr>
            <a:xfrm>
              <a:off x="8009076" y="4162692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54EF2F48-F5DB-5DBE-FC63-BB899F2606A0}"/>
                </a:ext>
              </a:extLst>
            </p:cNvPr>
            <p:cNvSpPr/>
            <p:nvPr/>
          </p:nvSpPr>
          <p:spPr>
            <a:xfrm>
              <a:off x="8583842" y="4162692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CE886794-EBA0-C290-E724-ED0B7272E824}"/>
                </a:ext>
              </a:extLst>
            </p:cNvPr>
            <p:cNvSpPr/>
            <p:nvPr/>
          </p:nvSpPr>
          <p:spPr>
            <a:xfrm>
              <a:off x="9158608" y="4162691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F70A5BA9-8908-84C1-E0E1-0E63BE549149}"/>
                </a:ext>
              </a:extLst>
            </p:cNvPr>
            <p:cNvSpPr/>
            <p:nvPr/>
          </p:nvSpPr>
          <p:spPr>
            <a:xfrm>
              <a:off x="9730564" y="4162692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6FB8BD68-559F-E53A-AF66-B1E7A89E0DAF}"/>
                </a:ext>
              </a:extLst>
            </p:cNvPr>
            <p:cNvSpPr/>
            <p:nvPr/>
          </p:nvSpPr>
          <p:spPr>
            <a:xfrm>
              <a:off x="6287588" y="3587923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7C329382-59C7-C21B-B5D8-973E6A3BDF16}"/>
                </a:ext>
              </a:extLst>
            </p:cNvPr>
            <p:cNvSpPr/>
            <p:nvPr/>
          </p:nvSpPr>
          <p:spPr>
            <a:xfrm>
              <a:off x="6862354" y="3587923"/>
              <a:ext cx="574766" cy="57476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F9431898-04E9-BCF8-15DB-4F47FDBDD481}"/>
                </a:ext>
              </a:extLst>
            </p:cNvPr>
            <p:cNvSpPr/>
            <p:nvPr/>
          </p:nvSpPr>
          <p:spPr>
            <a:xfrm>
              <a:off x="7437120" y="3587922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2165C94A-366E-09D6-4185-BA1B39E82E77}"/>
                </a:ext>
              </a:extLst>
            </p:cNvPr>
            <p:cNvSpPr/>
            <p:nvPr/>
          </p:nvSpPr>
          <p:spPr>
            <a:xfrm>
              <a:off x="8009076" y="3587923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DA5F6811-0002-C1F5-1FE2-B28FF897625D}"/>
                </a:ext>
              </a:extLst>
            </p:cNvPr>
            <p:cNvSpPr/>
            <p:nvPr/>
          </p:nvSpPr>
          <p:spPr>
            <a:xfrm>
              <a:off x="8583842" y="3587923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6D48543A-824E-74D8-52C9-C7968600F264}"/>
                </a:ext>
              </a:extLst>
            </p:cNvPr>
            <p:cNvSpPr/>
            <p:nvPr/>
          </p:nvSpPr>
          <p:spPr>
            <a:xfrm>
              <a:off x="9158608" y="3587922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76435866-B816-A0D6-5BE0-036A1CC528FB}"/>
                </a:ext>
              </a:extLst>
            </p:cNvPr>
            <p:cNvSpPr/>
            <p:nvPr/>
          </p:nvSpPr>
          <p:spPr>
            <a:xfrm>
              <a:off x="6284778" y="3013155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58C43B7C-8768-BE3B-EB53-2379C847DC68}"/>
                </a:ext>
              </a:extLst>
            </p:cNvPr>
            <p:cNvSpPr/>
            <p:nvPr/>
          </p:nvSpPr>
          <p:spPr>
            <a:xfrm>
              <a:off x="6859544" y="3013155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035F8975-C941-4E2E-1774-6DD1BB5AC8ED}"/>
                </a:ext>
              </a:extLst>
            </p:cNvPr>
            <p:cNvSpPr/>
            <p:nvPr/>
          </p:nvSpPr>
          <p:spPr>
            <a:xfrm>
              <a:off x="7434310" y="3013154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FBE638EF-282F-D4C7-C3A7-6989680068D0}"/>
                </a:ext>
              </a:extLst>
            </p:cNvPr>
            <p:cNvSpPr/>
            <p:nvPr/>
          </p:nvSpPr>
          <p:spPr>
            <a:xfrm>
              <a:off x="8006266" y="3013155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33533C29-3466-60F3-23B9-3D1A64B75B4F}"/>
                </a:ext>
              </a:extLst>
            </p:cNvPr>
            <p:cNvSpPr/>
            <p:nvPr/>
          </p:nvSpPr>
          <p:spPr>
            <a:xfrm>
              <a:off x="8581032" y="3013155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22A6E79A-5A48-1DBD-1B57-9C5DF14FC400}"/>
                </a:ext>
              </a:extLst>
            </p:cNvPr>
            <p:cNvSpPr/>
            <p:nvPr/>
          </p:nvSpPr>
          <p:spPr>
            <a:xfrm>
              <a:off x="6281968" y="2438386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38304009-1AE1-02C8-7620-44B10E96D541}"/>
                </a:ext>
              </a:extLst>
            </p:cNvPr>
            <p:cNvSpPr/>
            <p:nvPr/>
          </p:nvSpPr>
          <p:spPr>
            <a:xfrm>
              <a:off x="6856734" y="2438386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310D5EA3-64C9-4B70-BF23-5BA8715595D6}"/>
                </a:ext>
              </a:extLst>
            </p:cNvPr>
            <p:cNvSpPr/>
            <p:nvPr/>
          </p:nvSpPr>
          <p:spPr>
            <a:xfrm>
              <a:off x="7431500" y="2438385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A6FAD934-0172-C625-63C6-321313B3E3D5}"/>
                </a:ext>
              </a:extLst>
            </p:cNvPr>
            <p:cNvSpPr/>
            <p:nvPr/>
          </p:nvSpPr>
          <p:spPr>
            <a:xfrm>
              <a:off x="8003456" y="2438386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E06D8111-39C9-2297-1BCB-C2BEB99A58C3}"/>
                </a:ext>
              </a:extLst>
            </p:cNvPr>
            <p:cNvSpPr/>
            <p:nvPr/>
          </p:nvSpPr>
          <p:spPr>
            <a:xfrm>
              <a:off x="6281968" y="1863614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8ED9FA13-C91F-942B-F808-744ACB151217}"/>
                </a:ext>
              </a:extLst>
            </p:cNvPr>
            <p:cNvSpPr/>
            <p:nvPr/>
          </p:nvSpPr>
          <p:spPr>
            <a:xfrm>
              <a:off x="6856734" y="1863614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F440DDA6-A766-73D9-E0ED-A4873C70CC39}"/>
                </a:ext>
              </a:extLst>
            </p:cNvPr>
            <p:cNvSpPr/>
            <p:nvPr/>
          </p:nvSpPr>
          <p:spPr>
            <a:xfrm>
              <a:off x="7431500" y="1863613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8059D71B-004E-19E8-E3EC-AE381414E56F}"/>
                </a:ext>
              </a:extLst>
            </p:cNvPr>
            <p:cNvSpPr/>
            <p:nvPr/>
          </p:nvSpPr>
          <p:spPr>
            <a:xfrm>
              <a:off x="6278879" y="1294381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12C14632-B0E9-696E-50A9-66CAA02F9C25}"/>
                </a:ext>
              </a:extLst>
            </p:cNvPr>
            <p:cNvSpPr/>
            <p:nvPr/>
          </p:nvSpPr>
          <p:spPr>
            <a:xfrm>
              <a:off x="6853645" y="1294381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ADC19AA6-2638-0DC0-FD04-F1A860C6FE48}"/>
                </a:ext>
              </a:extLst>
            </p:cNvPr>
            <p:cNvSpPr/>
            <p:nvPr/>
          </p:nvSpPr>
          <p:spPr>
            <a:xfrm>
              <a:off x="6284778" y="725142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583D1525-8F4E-4CC2-2F5A-41DB3FF1A0BC}"/>
              </a:ext>
            </a:extLst>
          </p:cNvPr>
          <p:cNvGrpSpPr/>
          <p:nvPr/>
        </p:nvGrpSpPr>
        <p:grpSpPr>
          <a:xfrm>
            <a:off x="6918728" y="102290"/>
            <a:ext cx="5175983" cy="5161852"/>
            <a:chOff x="6278879" y="725142"/>
            <a:chExt cx="5175983" cy="5161852"/>
          </a:xfrm>
        </p:grpSpPr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C8DA7DAE-7D9E-D943-CC30-9D3AEC7246D2}"/>
                </a:ext>
              </a:extLst>
            </p:cNvPr>
            <p:cNvSpPr/>
            <p:nvPr/>
          </p:nvSpPr>
          <p:spPr>
            <a:xfrm>
              <a:off x="6287588" y="5312228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A2C18A0D-735D-DE66-AE24-DD8E0FBAC581}"/>
                </a:ext>
              </a:extLst>
            </p:cNvPr>
            <p:cNvSpPr/>
            <p:nvPr/>
          </p:nvSpPr>
          <p:spPr>
            <a:xfrm>
              <a:off x="6862354" y="5312228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45117942-5DA9-E63F-1E11-354F502DD51A}"/>
                </a:ext>
              </a:extLst>
            </p:cNvPr>
            <p:cNvSpPr/>
            <p:nvPr/>
          </p:nvSpPr>
          <p:spPr>
            <a:xfrm>
              <a:off x="7437120" y="5312227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AE759A40-865E-DDBF-13B7-DBE7B560D3E1}"/>
                </a:ext>
              </a:extLst>
            </p:cNvPr>
            <p:cNvSpPr/>
            <p:nvPr/>
          </p:nvSpPr>
          <p:spPr>
            <a:xfrm>
              <a:off x="8009076" y="5312228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97196EF7-C8B2-AAB4-C4FE-3412D7AAA705}"/>
                </a:ext>
              </a:extLst>
            </p:cNvPr>
            <p:cNvSpPr/>
            <p:nvPr/>
          </p:nvSpPr>
          <p:spPr>
            <a:xfrm>
              <a:off x="8583842" y="5312228"/>
              <a:ext cx="574766" cy="57476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AFDB1830-8D77-ECB7-167A-3E70CF5AACEB}"/>
                </a:ext>
              </a:extLst>
            </p:cNvPr>
            <p:cNvSpPr/>
            <p:nvPr/>
          </p:nvSpPr>
          <p:spPr>
            <a:xfrm>
              <a:off x="9158608" y="5312227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01D949C2-34AE-79E7-EB19-2A4B23425083}"/>
                </a:ext>
              </a:extLst>
            </p:cNvPr>
            <p:cNvSpPr/>
            <p:nvPr/>
          </p:nvSpPr>
          <p:spPr>
            <a:xfrm>
              <a:off x="9730564" y="5312228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8202083D-1116-8BF6-572E-FDE053E9FA5D}"/>
                </a:ext>
              </a:extLst>
            </p:cNvPr>
            <p:cNvSpPr/>
            <p:nvPr/>
          </p:nvSpPr>
          <p:spPr>
            <a:xfrm>
              <a:off x="10305330" y="5312228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63FA5BAD-0CD6-36D2-161B-8C3025EF9E12}"/>
                </a:ext>
              </a:extLst>
            </p:cNvPr>
            <p:cNvSpPr/>
            <p:nvPr/>
          </p:nvSpPr>
          <p:spPr>
            <a:xfrm>
              <a:off x="10880096" y="5312227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741EE715-1309-0371-3A9B-19964853FC71}"/>
                </a:ext>
              </a:extLst>
            </p:cNvPr>
            <p:cNvSpPr/>
            <p:nvPr/>
          </p:nvSpPr>
          <p:spPr>
            <a:xfrm>
              <a:off x="6287588" y="4737460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A32F8566-5737-4276-9E3A-5B3240B96ABF}"/>
                </a:ext>
              </a:extLst>
            </p:cNvPr>
            <p:cNvSpPr/>
            <p:nvPr/>
          </p:nvSpPr>
          <p:spPr>
            <a:xfrm>
              <a:off x="6862354" y="4737460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98B058EA-111A-902D-1064-971AD54AFE8F}"/>
                </a:ext>
              </a:extLst>
            </p:cNvPr>
            <p:cNvSpPr/>
            <p:nvPr/>
          </p:nvSpPr>
          <p:spPr>
            <a:xfrm>
              <a:off x="7437120" y="4737459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A91EF92D-6244-BC43-DBB9-DD20CEE0387E}"/>
                </a:ext>
              </a:extLst>
            </p:cNvPr>
            <p:cNvSpPr/>
            <p:nvPr/>
          </p:nvSpPr>
          <p:spPr>
            <a:xfrm>
              <a:off x="8009076" y="4737460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D8A81A03-9F55-7560-D15E-C937FAD11246}"/>
                </a:ext>
              </a:extLst>
            </p:cNvPr>
            <p:cNvSpPr/>
            <p:nvPr/>
          </p:nvSpPr>
          <p:spPr>
            <a:xfrm>
              <a:off x="8583842" y="4737460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ACB38FA3-FC6B-1701-0CF0-0BBA5727F611}"/>
                </a:ext>
              </a:extLst>
            </p:cNvPr>
            <p:cNvSpPr/>
            <p:nvPr/>
          </p:nvSpPr>
          <p:spPr>
            <a:xfrm>
              <a:off x="9158608" y="4737459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A1F0CEA6-F5AE-98BA-D677-8E7B05600C0F}"/>
                </a:ext>
              </a:extLst>
            </p:cNvPr>
            <p:cNvSpPr/>
            <p:nvPr/>
          </p:nvSpPr>
          <p:spPr>
            <a:xfrm>
              <a:off x="9730564" y="4737460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17576455-6DE8-8AC8-2E04-2E6DA7B1E3D9}"/>
                </a:ext>
              </a:extLst>
            </p:cNvPr>
            <p:cNvSpPr/>
            <p:nvPr/>
          </p:nvSpPr>
          <p:spPr>
            <a:xfrm>
              <a:off x="10305330" y="4737460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44919082-DDC9-CA7C-F475-8A89205EA5E4}"/>
                </a:ext>
              </a:extLst>
            </p:cNvPr>
            <p:cNvSpPr/>
            <p:nvPr/>
          </p:nvSpPr>
          <p:spPr>
            <a:xfrm>
              <a:off x="6287588" y="4162692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6CE6F360-C93D-3B32-D246-E5B54D9C9E2F}"/>
                </a:ext>
              </a:extLst>
            </p:cNvPr>
            <p:cNvSpPr/>
            <p:nvPr/>
          </p:nvSpPr>
          <p:spPr>
            <a:xfrm>
              <a:off x="6862354" y="4162692"/>
              <a:ext cx="574766" cy="57476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0E76C723-9BAD-C6B0-BD1D-6BA6E71C036B}"/>
                </a:ext>
              </a:extLst>
            </p:cNvPr>
            <p:cNvSpPr/>
            <p:nvPr/>
          </p:nvSpPr>
          <p:spPr>
            <a:xfrm>
              <a:off x="7437120" y="4162691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CDFF181E-283D-35CF-A165-CC613A183054}"/>
                </a:ext>
              </a:extLst>
            </p:cNvPr>
            <p:cNvSpPr/>
            <p:nvPr/>
          </p:nvSpPr>
          <p:spPr>
            <a:xfrm>
              <a:off x="8009076" y="4162692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AA3642E9-50F5-8B07-A4DB-4E7357C90215}"/>
                </a:ext>
              </a:extLst>
            </p:cNvPr>
            <p:cNvSpPr/>
            <p:nvPr/>
          </p:nvSpPr>
          <p:spPr>
            <a:xfrm>
              <a:off x="8583842" y="4162692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3C9B01BF-B446-3856-5ADA-FE012B6AE931}"/>
                </a:ext>
              </a:extLst>
            </p:cNvPr>
            <p:cNvSpPr/>
            <p:nvPr/>
          </p:nvSpPr>
          <p:spPr>
            <a:xfrm>
              <a:off x="9158608" y="4162691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D5D93F9D-FC67-19B7-A9D6-69FA512B6515}"/>
                </a:ext>
              </a:extLst>
            </p:cNvPr>
            <p:cNvSpPr/>
            <p:nvPr/>
          </p:nvSpPr>
          <p:spPr>
            <a:xfrm>
              <a:off x="9730564" y="4162692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541887E0-FD32-2873-5CA2-A33C151214AA}"/>
                </a:ext>
              </a:extLst>
            </p:cNvPr>
            <p:cNvSpPr/>
            <p:nvPr/>
          </p:nvSpPr>
          <p:spPr>
            <a:xfrm>
              <a:off x="6287588" y="3587923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26788C98-D2C9-4686-1D4E-B34B4B0C2205}"/>
                </a:ext>
              </a:extLst>
            </p:cNvPr>
            <p:cNvSpPr/>
            <p:nvPr/>
          </p:nvSpPr>
          <p:spPr>
            <a:xfrm>
              <a:off x="6862354" y="3587923"/>
              <a:ext cx="574766" cy="57476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98EA247B-7E09-36EF-ADB0-0C3A6DCEC3CD}"/>
                </a:ext>
              </a:extLst>
            </p:cNvPr>
            <p:cNvSpPr/>
            <p:nvPr/>
          </p:nvSpPr>
          <p:spPr>
            <a:xfrm>
              <a:off x="7437120" y="3587922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2FF5C9C5-670C-D333-DD5B-81D4B8B911DD}"/>
                </a:ext>
              </a:extLst>
            </p:cNvPr>
            <p:cNvSpPr/>
            <p:nvPr/>
          </p:nvSpPr>
          <p:spPr>
            <a:xfrm>
              <a:off x="8009076" y="3587923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2B481950-4F70-1E64-FBEC-DA2B3BAA6B8C}"/>
                </a:ext>
              </a:extLst>
            </p:cNvPr>
            <p:cNvSpPr/>
            <p:nvPr/>
          </p:nvSpPr>
          <p:spPr>
            <a:xfrm>
              <a:off x="8583842" y="3587923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4CD47E7E-6EF2-32B4-BFAC-8E2266460E4C}"/>
                </a:ext>
              </a:extLst>
            </p:cNvPr>
            <p:cNvSpPr/>
            <p:nvPr/>
          </p:nvSpPr>
          <p:spPr>
            <a:xfrm>
              <a:off x="9158608" y="3587922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59138F79-4416-EB31-CD0E-97389EE6AE58}"/>
                </a:ext>
              </a:extLst>
            </p:cNvPr>
            <p:cNvSpPr/>
            <p:nvPr/>
          </p:nvSpPr>
          <p:spPr>
            <a:xfrm>
              <a:off x="6284778" y="3013155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D3A5A5F9-B446-384C-442B-E7830C569B7D}"/>
                </a:ext>
              </a:extLst>
            </p:cNvPr>
            <p:cNvSpPr/>
            <p:nvPr/>
          </p:nvSpPr>
          <p:spPr>
            <a:xfrm>
              <a:off x="6859544" y="3013155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743765F3-4D36-23BE-627C-28D7F1545F15}"/>
                </a:ext>
              </a:extLst>
            </p:cNvPr>
            <p:cNvSpPr/>
            <p:nvPr/>
          </p:nvSpPr>
          <p:spPr>
            <a:xfrm>
              <a:off x="7434310" y="3013154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006CFBF3-512E-941C-E607-8D1C2550AC4C}"/>
                </a:ext>
              </a:extLst>
            </p:cNvPr>
            <p:cNvSpPr/>
            <p:nvPr/>
          </p:nvSpPr>
          <p:spPr>
            <a:xfrm>
              <a:off x="8006266" y="3013155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AD8D2165-A266-9025-C66F-4F20F9D33B99}"/>
                </a:ext>
              </a:extLst>
            </p:cNvPr>
            <p:cNvSpPr/>
            <p:nvPr/>
          </p:nvSpPr>
          <p:spPr>
            <a:xfrm>
              <a:off x="8581032" y="3013155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E9122F3A-5B2C-937F-8A29-26A8C226597E}"/>
                </a:ext>
              </a:extLst>
            </p:cNvPr>
            <p:cNvSpPr/>
            <p:nvPr/>
          </p:nvSpPr>
          <p:spPr>
            <a:xfrm>
              <a:off x="6281968" y="2438386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3EA21D58-68A4-69E4-6572-BEF316320500}"/>
                </a:ext>
              </a:extLst>
            </p:cNvPr>
            <p:cNvSpPr/>
            <p:nvPr/>
          </p:nvSpPr>
          <p:spPr>
            <a:xfrm>
              <a:off x="6856734" y="2438386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C93635C0-F514-2E6D-3DE0-EF4A48C661CC}"/>
                </a:ext>
              </a:extLst>
            </p:cNvPr>
            <p:cNvSpPr/>
            <p:nvPr/>
          </p:nvSpPr>
          <p:spPr>
            <a:xfrm>
              <a:off x="7431500" y="2438385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4FF64779-69EE-292B-A90B-FC5339B31D6D}"/>
                </a:ext>
              </a:extLst>
            </p:cNvPr>
            <p:cNvSpPr/>
            <p:nvPr/>
          </p:nvSpPr>
          <p:spPr>
            <a:xfrm>
              <a:off x="8003456" y="2438386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36803676-3C28-E550-D8AC-E6CDFB212625}"/>
                </a:ext>
              </a:extLst>
            </p:cNvPr>
            <p:cNvSpPr/>
            <p:nvPr/>
          </p:nvSpPr>
          <p:spPr>
            <a:xfrm>
              <a:off x="6281968" y="1863614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25C8A0E7-C421-3C1C-C265-9513EC41B011}"/>
                </a:ext>
              </a:extLst>
            </p:cNvPr>
            <p:cNvSpPr/>
            <p:nvPr/>
          </p:nvSpPr>
          <p:spPr>
            <a:xfrm>
              <a:off x="6856734" y="1863614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3BC58083-EF15-834D-20B4-F76A54397046}"/>
                </a:ext>
              </a:extLst>
            </p:cNvPr>
            <p:cNvSpPr/>
            <p:nvPr/>
          </p:nvSpPr>
          <p:spPr>
            <a:xfrm>
              <a:off x="7431500" y="1863613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7FD20A29-3A55-30DF-B993-1235BF6AD32F}"/>
                </a:ext>
              </a:extLst>
            </p:cNvPr>
            <p:cNvSpPr/>
            <p:nvPr/>
          </p:nvSpPr>
          <p:spPr>
            <a:xfrm>
              <a:off x="6278879" y="1294381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812C8A3C-2E94-F848-D14E-C2DF86C35611}"/>
                </a:ext>
              </a:extLst>
            </p:cNvPr>
            <p:cNvSpPr/>
            <p:nvPr/>
          </p:nvSpPr>
          <p:spPr>
            <a:xfrm>
              <a:off x="6853645" y="1294381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4433EB69-F85F-FF13-1B53-231047728417}"/>
                </a:ext>
              </a:extLst>
            </p:cNvPr>
            <p:cNvSpPr/>
            <p:nvPr/>
          </p:nvSpPr>
          <p:spPr>
            <a:xfrm>
              <a:off x="6284778" y="725142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C7BD5E68-022F-D465-B40E-56A3C1D0FE1F}"/>
              </a:ext>
            </a:extLst>
          </p:cNvPr>
          <p:cNvGrpSpPr/>
          <p:nvPr/>
        </p:nvGrpSpPr>
        <p:grpSpPr>
          <a:xfrm>
            <a:off x="7061678" y="5370746"/>
            <a:ext cx="4920331" cy="290062"/>
            <a:chOff x="6419608" y="5991404"/>
            <a:chExt cx="4920331" cy="2900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5" name="TextBox 244">
                  <a:extLst>
                    <a:ext uri="{FF2B5EF4-FFF2-40B4-BE49-F238E27FC236}">
                      <a16:creationId xmlns:a16="http://schemas.microsoft.com/office/drawing/2014/main" id="{0F79C971-4B72-3049-0C2E-02F40E3129E5}"/>
                    </a:ext>
                  </a:extLst>
                </p:cNvPr>
                <p:cNvSpPr txBox="1"/>
                <p:nvPr/>
              </p:nvSpPr>
              <p:spPr>
                <a:xfrm>
                  <a:off x="6419608" y="5994358"/>
                  <a:ext cx="3107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0F79C971-4B72-3049-0C2E-02F40E3129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608" y="5994358"/>
                  <a:ext cx="310726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11765" r="-9804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6" name="TextBox 245">
                  <a:extLst>
                    <a:ext uri="{FF2B5EF4-FFF2-40B4-BE49-F238E27FC236}">
                      <a16:creationId xmlns:a16="http://schemas.microsoft.com/office/drawing/2014/main" id="{F8329E69-447D-4029-5FB2-707CC619DA72}"/>
                    </a:ext>
                  </a:extLst>
                </p:cNvPr>
                <p:cNvSpPr txBox="1"/>
                <p:nvPr/>
              </p:nvSpPr>
              <p:spPr>
                <a:xfrm>
                  <a:off x="6985665" y="5994358"/>
                  <a:ext cx="3160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258" name="TextBox 257">
                  <a:extLst>
                    <a:ext uri="{FF2B5EF4-FFF2-40B4-BE49-F238E27FC236}">
                      <a16:creationId xmlns:a16="http://schemas.microsoft.com/office/drawing/2014/main" id="{F8329E69-447D-4029-5FB2-707CC619DA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5665" y="5994358"/>
                  <a:ext cx="316049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11538" r="-9615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F7225583-D79E-E0A6-F5B1-FC959A2D8AA6}"/>
                    </a:ext>
                  </a:extLst>
                </p:cNvPr>
                <p:cNvSpPr txBox="1"/>
                <p:nvPr/>
              </p:nvSpPr>
              <p:spPr>
                <a:xfrm>
                  <a:off x="7563520" y="5994358"/>
                  <a:ext cx="3160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9" name="TextBox 258">
                  <a:extLst>
                    <a:ext uri="{FF2B5EF4-FFF2-40B4-BE49-F238E27FC236}">
                      <a16:creationId xmlns:a16="http://schemas.microsoft.com/office/drawing/2014/main" id="{F7225583-D79E-E0A6-F5B1-FC959A2D8A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3520" y="5994358"/>
                  <a:ext cx="316049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11538" r="-7692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8" name="TextBox 247">
                  <a:extLst>
                    <a:ext uri="{FF2B5EF4-FFF2-40B4-BE49-F238E27FC236}">
                      <a16:creationId xmlns:a16="http://schemas.microsoft.com/office/drawing/2014/main" id="{067D80F3-5DD5-D1E2-061B-31A0172A2BCB}"/>
                    </a:ext>
                  </a:extLst>
                </p:cNvPr>
                <p:cNvSpPr txBox="1"/>
                <p:nvPr/>
              </p:nvSpPr>
              <p:spPr>
                <a:xfrm>
                  <a:off x="8151781" y="5994358"/>
                  <a:ext cx="30905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0" name="TextBox 259">
                  <a:extLst>
                    <a:ext uri="{FF2B5EF4-FFF2-40B4-BE49-F238E27FC236}">
                      <a16:creationId xmlns:a16="http://schemas.microsoft.com/office/drawing/2014/main" id="{067D80F3-5DD5-D1E2-061B-31A0172A2B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1781" y="5994358"/>
                  <a:ext cx="309059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11765" r="-9804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9" name="TextBox 248">
                  <a:extLst>
                    <a:ext uri="{FF2B5EF4-FFF2-40B4-BE49-F238E27FC236}">
                      <a16:creationId xmlns:a16="http://schemas.microsoft.com/office/drawing/2014/main" id="{4AFBD749-F21F-DA26-97EE-AA4691E9D432}"/>
                    </a:ext>
                  </a:extLst>
                </p:cNvPr>
                <p:cNvSpPr txBox="1"/>
                <p:nvPr/>
              </p:nvSpPr>
              <p:spPr>
                <a:xfrm>
                  <a:off x="8713052" y="5991404"/>
                  <a:ext cx="3160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4AFBD749-F21F-DA26-97EE-AA4691E9D4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3052" y="5991404"/>
                  <a:ext cx="316049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11538" r="-9615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22B5C96F-0EAB-FC03-6CAD-51EDE6AE6614}"/>
                    </a:ext>
                  </a:extLst>
                </p:cNvPr>
                <p:cNvSpPr txBox="1"/>
                <p:nvPr/>
              </p:nvSpPr>
              <p:spPr>
                <a:xfrm>
                  <a:off x="9301313" y="6000112"/>
                  <a:ext cx="3160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2" name="TextBox 261">
                  <a:extLst>
                    <a:ext uri="{FF2B5EF4-FFF2-40B4-BE49-F238E27FC236}">
                      <a16:creationId xmlns:a16="http://schemas.microsoft.com/office/drawing/2014/main" id="{22B5C96F-0EAB-FC03-6CAD-51EDE6AE66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01313" y="6000112"/>
                  <a:ext cx="316049" cy="276999"/>
                </a:xfrm>
                <a:prstGeom prst="rect">
                  <a:avLst/>
                </a:prstGeom>
                <a:blipFill>
                  <a:blip r:embed="rId19"/>
                  <a:stretch>
                    <a:fillRect l="-11538" r="-7692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04190587-7021-196A-2D8E-799BC332C3AB}"/>
                    </a:ext>
                  </a:extLst>
                </p:cNvPr>
                <p:cNvSpPr txBox="1"/>
                <p:nvPr/>
              </p:nvSpPr>
              <p:spPr>
                <a:xfrm>
                  <a:off x="9889574" y="6004467"/>
                  <a:ext cx="3160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3" name="TextBox 262">
                  <a:extLst>
                    <a:ext uri="{FF2B5EF4-FFF2-40B4-BE49-F238E27FC236}">
                      <a16:creationId xmlns:a16="http://schemas.microsoft.com/office/drawing/2014/main" id="{04190587-7021-196A-2D8E-799BC332C3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9574" y="6004467"/>
                  <a:ext cx="316049" cy="276999"/>
                </a:xfrm>
                <a:prstGeom prst="rect">
                  <a:avLst/>
                </a:prstGeom>
                <a:blipFill>
                  <a:blip r:embed="rId20"/>
                  <a:stretch>
                    <a:fillRect l="-11538" r="-9615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2" name="TextBox 251">
                  <a:extLst>
                    <a:ext uri="{FF2B5EF4-FFF2-40B4-BE49-F238E27FC236}">
                      <a16:creationId xmlns:a16="http://schemas.microsoft.com/office/drawing/2014/main" id="{2CA6E117-31F3-BBF4-4C28-E05392881FD5}"/>
                    </a:ext>
                  </a:extLst>
                </p:cNvPr>
                <p:cNvSpPr txBox="1"/>
                <p:nvPr/>
              </p:nvSpPr>
              <p:spPr>
                <a:xfrm>
                  <a:off x="10450845" y="6000112"/>
                  <a:ext cx="3160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4" name="TextBox 263">
                  <a:extLst>
                    <a:ext uri="{FF2B5EF4-FFF2-40B4-BE49-F238E27FC236}">
                      <a16:creationId xmlns:a16="http://schemas.microsoft.com/office/drawing/2014/main" id="{2CA6E117-31F3-BBF4-4C28-E05392881F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50845" y="6000112"/>
                  <a:ext cx="316049" cy="276999"/>
                </a:xfrm>
                <a:prstGeom prst="rect">
                  <a:avLst/>
                </a:prstGeom>
                <a:blipFill>
                  <a:blip r:embed="rId21"/>
                  <a:stretch>
                    <a:fillRect l="-11765" r="-9804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3" name="TextBox 252">
                  <a:extLst>
                    <a:ext uri="{FF2B5EF4-FFF2-40B4-BE49-F238E27FC236}">
                      <a16:creationId xmlns:a16="http://schemas.microsoft.com/office/drawing/2014/main" id="{5232B12B-33F5-6D9D-B778-ED815E462AE4}"/>
                    </a:ext>
                  </a:extLst>
                </p:cNvPr>
                <p:cNvSpPr txBox="1"/>
                <p:nvPr/>
              </p:nvSpPr>
              <p:spPr>
                <a:xfrm>
                  <a:off x="11028700" y="6000112"/>
                  <a:ext cx="3112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5" name="TextBox 264">
                  <a:extLst>
                    <a:ext uri="{FF2B5EF4-FFF2-40B4-BE49-F238E27FC236}">
                      <a16:creationId xmlns:a16="http://schemas.microsoft.com/office/drawing/2014/main" id="{5232B12B-33F5-6D9D-B778-ED815E462A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28700" y="6000112"/>
                  <a:ext cx="311239" cy="276999"/>
                </a:xfrm>
                <a:prstGeom prst="rect">
                  <a:avLst/>
                </a:prstGeom>
                <a:blipFill>
                  <a:blip r:embed="rId22"/>
                  <a:stretch>
                    <a:fillRect l="-11765" r="-9804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C7BD5E68-022F-D465-B40E-56A3C1D0FE1F}"/>
              </a:ext>
            </a:extLst>
          </p:cNvPr>
          <p:cNvGrpSpPr/>
          <p:nvPr/>
        </p:nvGrpSpPr>
        <p:grpSpPr>
          <a:xfrm>
            <a:off x="7059896" y="5372550"/>
            <a:ext cx="4920331" cy="290062"/>
            <a:chOff x="6419608" y="5991404"/>
            <a:chExt cx="4920331" cy="2900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5" name="TextBox 254">
                  <a:extLst>
                    <a:ext uri="{FF2B5EF4-FFF2-40B4-BE49-F238E27FC236}">
                      <a16:creationId xmlns:a16="http://schemas.microsoft.com/office/drawing/2014/main" id="{0F79C971-4B72-3049-0C2E-02F40E3129E5}"/>
                    </a:ext>
                  </a:extLst>
                </p:cNvPr>
                <p:cNvSpPr txBox="1"/>
                <p:nvPr/>
              </p:nvSpPr>
              <p:spPr>
                <a:xfrm>
                  <a:off x="6419608" y="5994358"/>
                  <a:ext cx="3107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0F79C971-4B72-3049-0C2E-02F40E3129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608" y="5994358"/>
                  <a:ext cx="310726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11765" r="-9804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6" name="TextBox 255">
                  <a:extLst>
                    <a:ext uri="{FF2B5EF4-FFF2-40B4-BE49-F238E27FC236}">
                      <a16:creationId xmlns:a16="http://schemas.microsoft.com/office/drawing/2014/main" id="{F8329E69-447D-4029-5FB2-707CC619DA72}"/>
                    </a:ext>
                  </a:extLst>
                </p:cNvPr>
                <p:cNvSpPr txBox="1"/>
                <p:nvPr/>
              </p:nvSpPr>
              <p:spPr>
                <a:xfrm>
                  <a:off x="6985665" y="5994358"/>
                  <a:ext cx="3224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256" name="TextBox 255">
                  <a:extLst>
                    <a:ext uri="{FF2B5EF4-FFF2-40B4-BE49-F238E27FC236}">
                      <a16:creationId xmlns:a16="http://schemas.microsoft.com/office/drawing/2014/main" id="{F8329E69-447D-4029-5FB2-707CC619DA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5665" y="5994358"/>
                  <a:ext cx="322460" cy="276999"/>
                </a:xfrm>
                <a:prstGeom prst="rect">
                  <a:avLst/>
                </a:prstGeom>
                <a:blipFill>
                  <a:blip r:embed="rId23"/>
                  <a:stretch>
                    <a:fillRect l="-9434" r="-7547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F7225583-D79E-E0A6-F5B1-FC959A2D8AA6}"/>
                    </a:ext>
                  </a:extLst>
                </p:cNvPr>
                <p:cNvSpPr txBox="1"/>
                <p:nvPr/>
              </p:nvSpPr>
              <p:spPr>
                <a:xfrm>
                  <a:off x="7563520" y="5994358"/>
                  <a:ext cx="3224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F7225583-D79E-E0A6-F5B1-FC959A2D8A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3520" y="5994358"/>
                  <a:ext cx="322460" cy="276999"/>
                </a:xfrm>
                <a:prstGeom prst="rect">
                  <a:avLst/>
                </a:prstGeom>
                <a:blipFill>
                  <a:blip r:embed="rId24"/>
                  <a:stretch>
                    <a:fillRect l="-9434" r="-7547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8" name="TextBox 257">
                  <a:extLst>
                    <a:ext uri="{FF2B5EF4-FFF2-40B4-BE49-F238E27FC236}">
                      <a16:creationId xmlns:a16="http://schemas.microsoft.com/office/drawing/2014/main" id="{067D80F3-5DD5-D1E2-061B-31A0172A2BCB}"/>
                    </a:ext>
                  </a:extLst>
                </p:cNvPr>
                <p:cNvSpPr txBox="1"/>
                <p:nvPr/>
              </p:nvSpPr>
              <p:spPr>
                <a:xfrm>
                  <a:off x="8151781" y="5994358"/>
                  <a:ext cx="31547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58" name="TextBox 257">
                  <a:extLst>
                    <a:ext uri="{FF2B5EF4-FFF2-40B4-BE49-F238E27FC236}">
                      <a16:creationId xmlns:a16="http://schemas.microsoft.com/office/drawing/2014/main" id="{067D80F3-5DD5-D1E2-061B-31A0172A2B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1781" y="5994358"/>
                  <a:ext cx="315471" cy="276999"/>
                </a:xfrm>
                <a:prstGeom prst="rect">
                  <a:avLst/>
                </a:prstGeom>
                <a:blipFill>
                  <a:blip r:embed="rId25"/>
                  <a:stretch>
                    <a:fillRect l="-11538" r="-7692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9" name="TextBox 258">
                  <a:extLst>
                    <a:ext uri="{FF2B5EF4-FFF2-40B4-BE49-F238E27FC236}">
                      <a16:creationId xmlns:a16="http://schemas.microsoft.com/office/drawing/2014/main" id="{4AFBD749-F21F-DA26-97EE-AA4691E9D432}"/>
                    </a:ext>
                  </a:extLst>
                </p:cNvPr>
                <p:cNvSpPr txBox="1"/>
                <p:nvPr/>
              </p:nvSpPr>
              <p:spPr>
                <a:xfrm>
                  <a:off x="8713052" y="5991404"/>
                  <a:ext cx="3224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59" name="TextBox 258">
                  <a:extLst>
                    <a:ext uri="{FF2B5EF4-FFF2-40B4-BE49-F238E27FC236}">
                      <a16:creationId xmlns:a16="http://schemas.microsoft.com/office/drawing/2014/main" id="{4AFBD749-F21F-DA26-97EE-AA4691E9D4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3052" y="5991404"/>
                  <a:ext cx="322460" cy="276999"/>
                </a:xfrm>
                <a:prstGeom prst="rect">
                  <a:avLst/>
                </a:prstGeom>
                <a:blipFill>
                  <a:blip r:embed="rId26"/>
                  <a:stretch>
                    <a:fillRect l="-9434" r="-9434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0" name="TextBox 259">
                  <a:extLst>
                    <a:ext uri="{FF2B5EF4-FFF2-40B4-BE49-F238E27FC236}">
                      <a16:creationId xmlns:a16="http://schemas.microsoft.com/office/drawing/2014/main" id="{22B5C96F-0EAB-FC03-6CAD-51EDE6AE6614}"/>
                    </a:ext>
                  </a:extLst>
                </p:cNvPr>
                <p:cNvSpPr txBox="1"/>
                <p:nvPr/>
              </p:nvSpPr>
              <p:spPr>
                <a:xfrm>
                  <a:off x="9301313" y="6000112"/>
                  <a:ext cx="3160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2" name="TextBox 261">
                  <a:extLst>
                    <a:ext uri="{FF2B5EF4-FFF2-40B4-BE49-F238E27FC236}">
                      <a16:creationId xmlns:a16="http://schemas.microsoft.com/office/drawing/2014/main" id="{22B5C96F-0EAB-FC03-6CAD-51EDE6AE66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01313" y="6000112"/>
                  <a:ext cx="316049" cy="276999"/>
                </a:xfrm>
                <a:prstGeom prst="rect">
                  <a:avLst/>
                </a:prstGeom>
                <a:blipFill>
                  <a:blip r:embed="rId19"/>
                  <a:stretch>
                    <a:fillRect l="-11538" r="-7692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04190587-7021-196A-2D8E-799BC332C3AB}"/>
                    </a:ext>
                  </a:extLst>
                </p:cNvPr>
                <p:cNvSpPr txBox="1"/>
                <p:nvPr/>
              </p:nvSpPr>
              <p:spPr>
                <a:xfrm>
                  <a:off x="9889574" y="6004467"/>
                  <a:ext cx="3160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3" name="TextBox 262">
                  <a:extLst>
                    <a:ext uri="{FF2B5EF4-FFF2-40B4-BE49-F238E27FC236}">
                      <a16:creationId xmlns:a16="http://schemas.microsoft.com/office/drawing/2014/main" id="{04190587-7021-196A-2D8E-799BC332C3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9574" y="6004467"/>
                  <a:ext cx="316049" cy="276999"/>
                </a:xfrm>
                <a:prstGeom prst="rect">
                  <a:avLst/>
                </a:prstGeom>
                <a:blipFill>
                  <a:blip r:embed="rId20"/>
                  <a:stretch>
                    <a:fillRect l="-11538" r="-9615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2" name="TextBox 261">
                  <a:extLst>
                    <a:ext uri="{FF2B5EF4-FFF2-40B4-BE49-F238E27FC236}">
                      <a16:creationId xmlns:a16="http://schemas.microsoft.com/office/drawing/2014/main" id="{2CA6E117-31F3-BBF4-4C28-E05392881FD5}"/>
                    </a:ext>
                  </a:extLst>
                </p:cNvPr>
                <p:cNvSpPr txBox="1"/>
                <p:nvPr/>
              </p:nvSpPr>
              <p:spPr>
                <a:xfrm>
                  <a:off x="10450845" y="6000112"/>
                  <a:ext cx="3160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4" name="TextBox 263">
                  <a:extLst>
                    <a:ext uri="{FF2B5EF4-FFF2-40B4-BE49-F238E27FC236}">
                      <a16:creationId xmlns:a16="http://schemas.microsoft.com/office/drawing/2014/main" id="{2CA6E117-31F3-BBF4-4C28-E05392881F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50845" y="6000112"/>
                  <a:ext cx="316049" cy="276999"/>
                </a:xfrm>
                <a:prstGeom prst="rect">
                  <a:avLst/>
                </a:prstGeom>
                <a:blipFill>
                  <a:blip r:embed="rId21"/>
                  <a:stretch>
                    <a:fillRect l="-11765" r="-9804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3" name="TextBox 262">
                  <a:extLst>
                    <a:ext uri="{FF2B5EF4-FFF2-40B4-BE49-F238E27FC236}">
                      <a16:creationId xmlns:a16="http://schemas.microsoft.com/office/drawing/2014/main" id="{5232B12B-33F5-6D9D-B778-ED815E462AE4}"/>
                    </a:ext>
                  </a:extLst>
                </p:cNvPr>
                <p:cNvSpPr txBox="1"/>
                <p:nvPr/>
              </p:nvSpPr>
              <p:spPr>
                <a:xfrm>
                  <a:off x="11028700" y="6000112"/>
                  <a:ext cx="3112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5" name="TextBox 264">
                  <a:extLst>
                    <a:ext uri="{FF2B5EF4-FFF2-40B4-BE49-F238E27FC236}">
                      <a16:creationId xmlns:a16="http://schemas.microsoft.com/office/drawing/2014/main" id="{5232B12B-33F5-6D9D-B778-ED815E462A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28700" y="6000112"/>
                  <a:ext cx="311239" cy="276999"/>
                </a:xfrm>
                <a:prstGeom prst="rect">
                  <a:avLst/>
                </a:prstGeom>
                <a:blipFill>
                  <a:blip r:embed="rId22"/>
                  <a:stretch>
                    <a:fillRect l="-11765" r="-9804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C7BD5E68-022F-D465-B40E-56A3C1D0FE1F}"/>
              </a:ext>
            </a:extLst>
          </p:cNvPr>
          <p:cNvGrpSpPr/>
          <p:nvPr/>
        </p:nvGrpSpPr>
        <p:grpSpPr>
          <a:xfrm>
            <a:off x="7061848" y="5371028"/>
            <a:ext cx="4920331" cy="290062"/>
            <a:chOff x="6419608" y="5991404"/>
            <a:chExt cx="4920331" cy="2900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5" name="TextBox 264">
                  <a:extLst>
                    <a:ext uri="{FF2B5EF4-FFF2-40B4-BE49-F238E27FC236}">
                      <a16:creationId xmlns:a16="http://schemas.microsoft.com/office/drawing/2014/main" id="{0F79C971-4B72-3049-0C2E-02F40E3129E5}"/>
                    </a:ext>
                  </a:extLst>
                </p:cNvPr>
                <p:cNvSpPr txBox="1"/>
                <p:nvPr/>
              </p:nvSpPr>
              <p:spPr>
                <a:xfrm>
                  <a:off x="6419608" y="5994358"/>
                  <a:ext cx="3107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0F79C971-4B72-3049-0C2E-02F40E3129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608" y="5994358"/>
                  <a:ext cx="310726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11765" r="-9804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6" name="TextBox 265">
                  <a:extLst>
                    <a:ext uri="{FF2B5EF4-FFF2-40B4-BE49-F238E27FC236}">
                      <a16:creationId xmlns:a16="http://schemas.microsoft.com/office/drawing/2014/main" id="{F8329E69-447D-4029-5FB2-707CC619DA72}"/>
                    </a:ext>
                  </a:extLst>
                </p:cNvPr>
                <p:cNvSpPr txBox="1"/>
                <p:nvPr/>
              </p:nvSpPr>
              <p:spPr>
                <a:xfrm>
                  <a:off x="6985665" y="5994358"/>
                  <a:ext cx="3224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266" name="TextBox 265">
                  <a:extLst>
                    <a:ext uri="{FF2B5EF4-FFF2-40B4-BE49-F238E27FC236}">
                      <a16:creationId xmlns:a16="http://schemas.microsoft.com/office/drawing/2014/main" id="{F8329E69-447D-4029-5FB2-707CC619DA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5665" y="5994358"/>
                  <a:ext cx="322460" cy="276999"/>
                </a:xfrm>
                <a:prstGeom prst="rect">
                  <a:avLst/>
                </a:prstGeom>
                <a:blipFill>
                  <a:blip r:embed="rId27"/>
                  <a:stretch>
                    <a:fillRect l="-9434" r="-9434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F7225583-D79E-E0A6-F5B1-FC959A2D8AA6}"/>
                    </a:ext>
                  </a:extLst>
                </p:cNvPr>
                <p:cNvSpPr txBox="1"/>
                <p:nvPr/>
              </p:nvSpPr>
              <p:spPr>
                <a:xfrm>
                  <a:off x="7563520" y="5994358"/>
                  <a:ext cx="3224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F7225583-D79E-E0A6-F5B1-FC959A2D8A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3520" y="5994358"/>
                  <a:ext cx="322460" cy="276999"/>
                </a:xfrm>
                <a:prstGeom prst="rect">
                  <a:avLst/>
                </a:prstGeom>
                <a:blipFill>
                  <a:blip r:embed="rId28"/>
                  <a:stretch>
                    <a:fillRect l="-9434" r="-9434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TextBox 267">
                  <a:extLst>
                    <a:ext uri="{FF2B5EF4-FFF2-40B4-BE49-F238E27FC236}">
                      <a16:creationId xmlns:a16="http://schemas.microsoft.com/office/drawing/2014/main" id="{067D80F3-5DD5-D1E2-061B-31A0172A2BCB}"/>
                    </a:ext>
                  </a:extLst>
                </p:cNvPr>
                <p:cNvSpPr txBox="1"/>
                <p:nvPr/>
              </p:nvSpPr>
              <p:spPr>
                <a:xfrm>
                  <a:off x="8151781" y="5994358"/>
                  <a:ext cx="31547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68" name="TextBox 267">
                  <a:extLst>
                    <a:ext uri="{FF2B5EF4-FFF2-40B4-BE49-F238E27FC236}">
                      <a16:creationId xmlns:a16="http://schemas.microsoft.com/office/drawing/2014/main" id="{067D80F3-5DD5-D1E2-061B-31A0172A2B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1781" y="5994358"/>
                  <a:ext cx="315471" cy="276999"/>
                </a:xfrm>
                <a:prstGeom prst="rect">
                  <a:avLst/>
                </a:prstGeom>
                <a:blipFill>
                  <a:blip r:embed="rId29"/>
                  <a:stretch>
                    <a:fillRect l="-11765" r="-7843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9" name="TextBox 268">
                  <a:extLst>
                    <a:ext uri="{FF2B5EF4-FFF2-40B4-BE49-F238E27FC236}">
                      <a16:creationId xmlns:a16="http://schemas.microsoft.com/office/drawing/2014/main" id="{4AFBD749-F21F-DA26-97EE-AA4691E9D432}"/>
                    </a:ext>
                  </a:extLst>
                </p:cNvPr>
                <p:cNvSpPr txBox="1"/>
                <p:nvPr/>
              </p:nvSpPr>
              <p:spPr>
                <a:xfrm>
                  <a:off x="8713052" y="5991404"/>
                  <a:ext cx="3224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69" name="TextBox 268">
                  <a:extLst>
                    <a:ext uri="{FF2B5EF4-FFF2-40B4-BE49-F238E27FC236}">
                      <a16:creationId xmlns:a16="http://schemas.microsoft.com/office/drawing/2014/main" id="{4AFBD749-F21F-DA26-97EE-AA4691E9D4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3052" y="5991404"/>
                  <a:ext cx="322460" cy="276999"/>
                </a:xfrm>
                <a:prstGeom prst="rect">
                  <a:avLst/>
                </a:prstGeom>
                <a:blipFill>
                  <a:blip r:embed="rId30"/>
                  <a:stretch>
                    <a:fillRect l="-9434" r="-9434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0" name="TextBox 269">
                  <a:extLst>
                    <a:ext uri="{FF2B5EF4-FFF2-40B4-BE49-F238E27FC236}">
                      <a16:creationId xmlns:a16="http://schemas.microsoft.com/office/drawing/2014/main" id="{22B5C96F-0EAB-FC03-6CAD-51EDE6AE6614}"/>
                    </a:ext>
                  </a:extLst>
                </p:cNvPr>
                <p:cNvSpPr txBox="1"/>
                <p:nvPr/>
              </p:nvSpPr>
              <p:spPr>
                <a:xfrm>
                  <a:off x="9301313" y="6000112"/>
                  <a:ext cx="3160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2" name="TextBox 261">
                  <a:extLst>
                    <a:ext uri="{FF2B5EF4-FFF2-40B4-BE49-F238E27FC236}">
                      <a16:creationId xmlns:a16="http://schemas.microsoft.com/office/drawing/2014/main" id="{22B5C96F-0EAB-FC03-6CAD-51EDE6AE66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01313" y="6000112"/>
                  <a:ext cx="316049" cy="276999"/>
                </a:xfrm>
                <a:prstGeom prst="rect">
                  <a:avLst/>
                </a:prstGeom>
                <a:blipFill>
                  <a:blip r:embed="rId19"/>
                  <a:stretch>
                    <a:fillRect l="-11538" r="-7692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1" name="TextBox 270">
                  <a:extLst>
                    <a:ext uri="{FF2B5EF4-FFF2-40B4-BE49-F238E27FC236}">
                      <a16:creationId xmlns:a16="http://schemas.microsoft.com/office/drawing/2014/main" id="{04190587-7021-196A-2D8E-799BC332C3AB}"/>
                    </a:ext>
                  </a:extLst>
                </p:cNvPr>
                <p:cNvSpPr txBox="1"/>
                <p:nvPr/>
              </p:nvSpPr>
              <p:spPr>
                <a:xfrm>
                  <a:off x="9889574" y="6004467"/>
                  <a:ext cx="3160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3" name="TextBox 262">
                  <a:extLst>
                    <a:ext uri="{FF2B5EF4-FFF2-40B4-BE49-F238E27FC236}">
                      <a16:creationId xmlns:a16="http://schemas.microsoft.com/office/drawing/2014/main" id="{04190587-7021-196A-2D8E-799BC332C3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9574" y="6004467"/>
                  <a:ext cx="316049" cy="276999"/>
                </a:xfrm>
                <a:prstGeom prst="rect">
                  <a:avLst/>
                </a:prstGeom>
                <a:blipFill>
                  <a:blip r:embed="rId20"/>
                  <a:stretch>
                    <a:fillRect l="-11538" r="-9615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2" name="TextBox 271">
                  <a:extLst>
                    <a:ext uri="{FF2B5EF4-FFF2-40B4-BE49-F238E27FC236}">
                      <a16:creationId xmlns:a16="http://schemas.microsoft.com/office/drawing/2014/main" id="{2CA6E117-31F3-BBF4-4C28-E05392881FD5}"/>
                    </a:ext>
                  </a:extLst>
                </p:cNvPr>
                <p:cNvSpPr txBox="1"/>
                <p:nvPr/>
              </p:nvSpPr>
              <p:spPr>
                <a:xfrm>
                  <a:off x="10450845" y="6000112"/>
                  <a:ext cx="3160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4" name="TextBox 263">
                  <a:extLst>
                    <a:ext uri="{FF2B5EF4-FFF2-40B4-BE49-F238E27FC236}">
                      <a16:creationId xmlns:a16="http://schemas.microsoft.com/office/drawing/2014/main" id="{2CA6E117-31F3-BBF4-4C28-E05392881F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50845" y="6000112"/>
                  <a:ext cx="316049" cy="276999"/>
                </a:xfrm>
                <a:prstGeom prst="rect">
                  <a:avLst/>
                </a:prstGeom>
                <a:blipFill>
                  <a:blip r:embed="rId21"/>
                  <a:stretch>
                    <a:fillRect l="-11765" r="-9804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3" name="TextBox 272">
                  <a:extLst>
                    <a:ext uri="{FF2B5EF4-FFF2-40B4-BE49-F238E27FC236}">
                      <a16:creationId xmlns:a16="http://schemas.microsoft.com/office/drawing/2014/main" id="{5232B12B-33F5-6D9D-B778-ED815E462AE4}"/>
                    </a:ext>
                  </a:extLst>
                </p:cNvPr>
                <p:cNvSpPr txBox="1"/>
                <p:nvPr/>
              </p:nvSpPr>
              <p:spPr>
                <a:xfrm>
                  <a:off x="11028700" y="6000112"/>
                  <a:ext cx="3112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5" name="TextBox 264">
                  <a:extLst>
                    <a:ext uri="{FF2B5EF4-FFF2-40B4-BE49-F238E27FC236}">
                      <a16:creationId xmlns:a16="http://schemas.microsoft.com/office/drawing/2014/main" id="{5232B12B-33F5-6D9D-B778-ED815E462A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28700" y="6000112"/>
                  <a:ext cx="311239" cy="276999"/>
                </a:xfrm>
                <a:prstGeom prst="rect">
                  <a:avLst/>
                </a:prstGeom>
                <a:blipFill>
                  <a:blip r:embed="rId22"/>
                  <a:stretch>
                    <a:fillRect l="-11765" r="-9804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C7BD5E68-022F-D465-B40E-56A3C1D0FE1F}"/>
              </a:ext>
            </a:extLst>
          </p:cNvPr>
          <p:cNvGrpSpPr/>
          <p:nvPr/>
        </p:nvGrpSpPr>
        <p:grpSpPr>
          <a:xfrm>
            <a:off x="7061848" y="5371028"/>
            <a:ext cx="4920331" cy="290062"/>
            <a:chOff x="6419608" y="5991404"/>
            <a:chExt cx="4920331" cy="2900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5" name="TextBox 274">
                  <a:extLst>
                    <a:ext uri="{FF2B5EF4-FFF2-40B4-BE49-F238E27FC236}">
                      <a16:creationId xmlns:a16="http://schemas.microsoft.com/office/drawing/2014/main" id="{0F79C971-4B72-3049-0C2E-02F40E3129E5}"/>
                    </a:ext>
                  </a:extLst>
                </p:cNvPr>
                <p:cNvSpPr txBox="1"/>
                <p:nvPr/>
              </p:nvSpPr>
              <p:spPr>
                <a:xfrm>
                  <a:off x="6419608" y="5994358"/>
                  <a:ext cx="3107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0F79C971-4B72-3049-0C2E-02F40E3129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608" y="5994358"/>
                  <a:ext cx="310726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11765" r="-9804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6" name="TextBox 275">
                  <a:extLst>
                    <a:ext uri="{FF2B5EF4-FFF2-40B4-BE49-F238E27FC236}">
                      <a16:creationId xmlns:a16="http://schemas.microsoft.com/office/drawing/2014/main" id="{F8329E69-447D-4029-5FB2-707CC619DA72}"/>
                    </a:ext>
                  </a:extLst>
                </p:cNvPr>
                <p:cNvSpPr txBox="1"/>
                <p:nvPr/>
              </p:nvSpPr>
              <p:spPr>
                <a:xfrm>
                  <a:off x="6985665" y="5994358"/>
                  <a:ext cx="3224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276" name="TextBox 275">
                  <a:extLst>
                    <a:ext uri="{FF2B5EF4-FFF2-40B4-BE49-F238E27FC236}">
                      <a16:creationId xmlns:a16="http://schemas.microsoft.com/office/drawing/2014/main" id="{F8329E69-447D-4029-5FB2-707CC619DA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5665" y="5994358"/>
                  <a:ext cx="322460" cy="276999"/>
                </a:xfrm>
                <a:prstGeom prst="rect">
                  <a:avLst/>
                </a:prstGeom>
                <a:blipFill>
                  <a:blip r:embed="rId27"/>
                  <a:stretch>
                    <a:fillRect l="-9434" r="-9434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7" name="TextBox 276">
                  <a:extLst>
                    <a:ext uri="{FF2B5EF4-FFF2-40B4-BE49-F238E27FC236}">
                      <a16:creationId xmlns:a16="http://schemas.microsoft.com/office/drawing/2014/main" id="{F7225583-D79E-E0A6-F5B1-FC959A2D8AA6}"/>
                    </a:ext>
                  </a:extLst>
                </p:cNvPr>
                <p:cNvSpPr txBox="1"/>
                <p:nvPr/>
              </p:nvSpPr>
              <p:spPr>
                <a:xfrm>
                  <a:off x="7563520" y="5994358"/>
                  <a:ext cx="3224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277" name="TextBox 276">
                  <a:extLst>
                    <a:ext uri="{FF2B5EF4-FFF2-40B4-BE49-F238E27FC236}">
                      <a16:creationId xmlns:a16="http://schemas.microsoft.com/office/drawing/2014/main" id="{F7225583-D79E-E0A6-F5B1-FC959A2D8A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3520" y="5994358"/>
                  <a:ext cx="322460" cy="276999"/>
                </a:xfrm>
                <a:prstGeom prst="rect">
                  <a:avLst/>
                </a:prstGeom>
                <a:blipFill>
                  <a:blip r:embed="rId28"/>
                  <a:stretch>
                    <a:fillRect l="-9434" r="-9434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8" name="TextBox 277">
                  <a:extLst>
                    <a:ext uri="{FF2B5EF4-FFF2-40B4-BE49-F238E27FC236}">
                      <a16:creationId xmlns:a16="http://schemas.microsoft.com/office/drawing/2014/main" id="{067D80F3-5DD5-D1E2-061B-31A0172A2BCB}"/>
                    </a:ext>
                  </a:extLst>
                </p:cNvPr>
                <p:cNvSpPr txBox="1"/>
                <p:nvPr/>
              </p:nvSpPr>
              <p:spPr>
                <a:xfrm>
                  <a:off x="8151781" y="5994358"/>
                  <a:ext cx="31547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278" name="TextBox 277">
                  <a:extLst>
                    <a:ext uri="{FF2B5EF4-FFF2-40B4-BE49-F238E27FC236}">
                      <a16:creationId xmlns:a16="http://schemas.microsoft.com/office/drawing/2014/main" id="{067D80F3-5DD5-D1E2-061B-31A0172A2B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1781" y="5994358"/>
                  <a:ext cx="315471" cy="276999"/>
                </a:xfrm>
                <a:prstGeom prst="rect">
                  <a:avLst/>
                </a:prstGeom>
                <a:blipFill>
                  <a:blip r:embed="rId31"/>
                  <a:stretch>
                    <a:fillRect l="-11765" r="-7843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9" name="TextBox 278">
                  <a:extLst>
                    <a:ext uri="{FF2B5EF4-FFF2-40B4-BE49-F238E27FC236}">
                      <a16:creationId xmlns:a16="http://schemas.microsoft.com/office/drawing/2014/main" id="{4AFBD749-F21F-DA26-97EE-AA4691E9D432}"/>
                    </a:ext>
                  </a:extLst>
                </p:cNvPr>
                <p:cNvSpPr txBox="1"/>
                <p:nvPr/>
              </p:nvSpPr>
              <p:spPr>
                <a:xfrm>
                  <a:off x="8713052" y="5991404"/>
                  <a:ext cx="3224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79" name="TextBox 278">
                  <a:extLst>
                    <a:ext uri="{FF2B5EF4-FFF2-40B4-BE49-F238E27FC236}">
                      <a16:creationId xmlns:a16="http://schemas.microsoft.com/office/drawing/2014/main" id="{4AFBD749-F21F-DA26-97EE-AA4691E9D4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3052" y="5991404"/>
                  <a:ext cx="322460" cy="276999"/>
                </a:xfrm>
                <a:prstGeom prst="rect">
                  <a:avLst/>
                </a:prstGeom>
                <a:blipFill>
                  <a:blip r:embed="rId30"/>
                  <a:stretch>
                    <a:fillRect l="-9434" r="-9434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0" name="TextBox 279">
                  <a:extLst>
                    <a:ext uri="{FF2B5EF4-FFF2-40B4-BE49-F238E27FC236}">
                      <a16:creationId xmlns:a16="http://schemas.microsoft.com/office/drawing/2014/main" id="{22B5C96F-0EAB-FC03-6CAD-51EDE6AE6614}"/>
                    </a:ext>
                  </a:extLst>
                </p:cNvPr>
                <p:cNvSpPr txBox="1"/>
                <p:nvPr/>
              </p:nvSpPr>
              <p:spPr>
                <a:xfrm>
                  <a:off x="9301313" y="6000112"/>
                  <a:ext cx="3160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2" name="TextBox 261">
                  <a:extLst>
                    <a:ext uri="{FF2B5EF4-FFF2-40B4-BE49-F238E27FC236}">
                      <a16:creationId xmlns:a16="http://schemas.microsoft.com/office/drawing/2014/main" id="{22B5C96F-0EAB-FC03-6CAD-51EDE6AE66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01313" y="6000112"/>
                  <a:ext cx="316049" cy="276999"/>
                </a:xfrm>
                <a:prstGeom prst="rect">
                  <a:avLst/>
                </a:prstGeom>
                <a:blipFill>
                  <a:blip r:embed="rId19"/>
                  <a:stretch>
                    <a:fillRect l="-11538" r="-7692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1" name="TextBox 280">
                  <a:extLst>
                    <a:ext uri="{FF2B5EF4-FFF2-40B4-BE49-F238E27FC236}">
                      <a16:creationId xmlns:a16="http://schemas.microsoft.com/office/drawing/2014/main" id="{04190587-7021-196A-2D8E-799BC332C3AB}"/>
                    </a:ext>
                  </a:extLst>
                </p:cNvPr>
                <p:cNvSpPr txBox="1"/>
                <p:nvPr/>
              </p:nvSpPr>
              <p:spPr>
                <a:xfrm>
                  <a:off x="9889574" y="6004467"/>
                  <a:ext cx="3160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3" name="TextBox 262">
                  <a:extLst>
                    <a:ext uri="{FF2B5EF4-FFF2-40B4-BE49-F238E27FC236}">
                      <a16:creationId xmlns:a16="http://schemas.microsoft.com/office/drawing/2014/main" id="{04190587-7021-196A-2D8E-799BC332C3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9574" y="6004467"/>
                  <a:ext cx="316049" cy="276999"/>
                </a:xfrm>
                <a:prstGeom prst="rect">
                  <a:avLst/>
                </a:prstGeom>
                <a:blipFill>
                  <a:blip r:embed="rId20"/>
                  <a:stretch>
                    <a:fillRect l="-11538" r="-9615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2" name="TextBox 281">
                  <a:extLst>
                    <a:ext uri="{FF2B5EF4-FFF2-40B4-BE49-F238E27FC236}">
                      <a16:creationId xmlns:a16="http://schemas.microsoft.com/office/drawing/2014/main" id="{2CA6E117-31F3-BBF4-4C28-E05392881FD5}"/>
                    </a:ext>
                  </a:extLst>
                </p:cNvPr>
                <p:cNvSpPr txBox="1"/>
                <p:nvPr/>
              </p:nvSpPr>
              <p:spPr>
                <a:xfrm>
                  <a:off x="10450845" y="6000112"/>
                  <a:ext cx="3160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4" name="TextBox 263">
                  <a:extLst>
                    <a:ext uri="{FF2B5EF4-FFF2-40B4-BE49-F238E27FC236}">
                      <a16:creationId xmlns:a16="http://schemas.microsoft.com/office/drawing/2014/main" id="{2CA6E117-31F3-BBF4-4C28-E05392881F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50845" y="6000112"/>
                  <a:ext cx="316049" cy="276999"/>
                </a:xfrm>
                <a:prstGeom prst="rect">
                  <a:avLst/>
                </a:prstGeom>
                <a:blipFill>
                  <a:blip r:embed="rId21"/>
                  <a:stretch>
                    <a:fillRect l="-11765" r="-9804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3" name="TextBox 282">
                  <a:extLst>
                    <a:ext uri="{FF2B5EF4-FFF2-40B4-BE49-F238E27FC236}">
                      <a16:creationId xmlns:a16="http://schemas.microsoft.com/office/drawing/2014/main" id="{5232B12B-33F5-6D9D-B778-ED815E462AE4}"/>
                    </a:ext>
                  </a:extLst>
                </p:cNvPr>
                <p:cNvSpPr txBox="1"/>
                <p:nvPr/>
              </p:nvSpPr>
              <p:spPr>
                <a:xfrm>
                  <a:off x="11028700" y="6000112"/>
                  <a:ext cx="3112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5" name="TextBox 264">
                  <a:extLst>
                    <a:ext uri="{FF2B5EF4-FFF2-40B4-BE49-F238E27FC236}">
                      <a16:creationId xmlns:a16="http://schemas.microsoft.com/office/drawing/2014/main" id="{5232B12B-33F5-6D9D-B778-ED815E462A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28700" y="6000112"/>
                  <a:ext cx="311239" cy="276999"/>
                </a:xfrm>
                <a:prstGeom prst="rect">
                  <a:avLst/>
                </a:prstGeom>
                <a:blipFill>
                  <a:blip r:embed="rId22"/>
                  <a:stretch>
                    <a:fillRect l="-11765" r="-9804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4" name="TextBox 283"/>
          <p:cNvSpPr txBox="1"/>
          <p:nvPr/>
        </p:nvSpPr>
        <p:spPr>
          <a:xfrm>
            <a:off x="6405659" y="276052"/>
            <a:ext cx="301686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  <a:p>
            <a:endParaRPr lang="en-US" dirty="0"/>
          </a:p>
          <a:p>
            <a:r>
              <a:rPr lang="en-US" dirty="0"/>
              <a:t>7</a:t>
            </a:r>
          </a:p>
          <a:p>
            <a:endParaRPr lang="en-US" dirty="0"/>
          </a:p>
          <a:p>
            <a:r>
              <a:rPr lang="en-US" dirty="0"/>
              <a:t>6</a:t>
            </a:r>
          </a:p>
          <a:p>
            <a:endParaRPr lang="en-US" dirty="0"/>
          </a:p>
          <a:p>
            <a:r>
              <a:rPr lang="en-US" dirty="0"/>
              <a:t>5</a:t>
            </a:r>
          </a:p>
          <a:p>
            <a:endParaRPr lang="en-US" dirty="0"/>
          </a:p>
          <a:p>
            <a:r>
              <a:rPr lang="en-US" dirty="0"/>
              <a:t>4</a:t>
            </a:r>
          </a:p>
          <a:p>
            <a:endParaRPr lang="en-US" dirty="0"/>
          </a:p>
          <a:p>
            <a:r>
              <a:rPr lang="en-US" dirty="0"/>
              <a:t>3</a:t>
            </a:r>
          </a:p>
          <a:p>
            <a:endParaRPr lang="en-US" dirty="0"/>
          </a:p>
          <a:p>
            <a:r>
              <a:rPr lang="en-US" dirty="0"/>
              <a:t>2</a:t>
            </a:r>
          </a:p>
          <a:p>
            <a:endParaRPr lang="en-US" dirty="0"/>
          </a:p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dirty="0"/>
              <a:t>0</a:t>
            </a:r>
          </a:p>
        </p:txBody>
      </p:sp>
      <p:sp>
        <p:nvSpPr>
          <p:cNvPr id="285" name="TextBox 284"/>
          <p:cNvSpPr txBox="1"/>
          <p:nvPr/>
        </p:nvSpPr>
        <p:spPr>
          <a:xfrm>
            <a:off x="7150100" y="5734050"/>
            <a:ext cx="4940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0       1         2         3         4        5         6         7         8</a:t>
            </a:r>
          </a:p>
        </p:txBody>
      </p:sp>
      <p:sp>
        <p:nvSpPr>
          <p:cNvPr id="286" name="TextBox 285"/>
          <p:cNvSpPr txBox="1"/>
          <p:nvPr/>
        </p:nvSpPr>
        <p:spPr>
          <a:xfrm>
            <a:off x="5749130" y="2389323"/>
            <a:ext cx="54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row</a:t>
            </a:r>
          </a:p>
        </p:txBody>
      </p:sp>
      <p:sp>
        <p:nvSpPr>
          <p:cNvPr id="287" name="TextBox 286"/>
          <p:cNvSpPr txBox="1"/>
          <p:nvPr/>
        </p:nvSpPr>
        <p:spPr>
          <a:xfrm>
            <a:off x="9779897" y="6061704"/>
            <a:ext cx="45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8" name="TextBox 287"/>
              <p:cNvSpPr txBox="1"/>
              <p:nvPr/>
            </p:nvSpPr>
            <p:spPr>
              <a:xfrm>
                <a:off x="-46895" y="759692"/>
                <a:ext cx="9793065" cy="64633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function</a:t>
                </a:r>
                <a:r>
                  <a:rPr lang="en-US" dirty="0"/>
                  <a:t> </a:t>
                </a:r>
                <a:r>
                  <a:rPr lang="en-US" dirty="0" err="1"/>
                  <a:t>cky</a:t>
                </a:r>
                <a:r>
                  <a:rPr lang="en-US" dirty="0"/>
                  <a:t>:</a:t>
                </a:r>
              </a:p>
              <a:p>
                <a:r>
                  <a:rPr lang="en-US" dirty="0"/>
                  <a:t>    </a:t>
                </a:r>
                <a:r>
                  <a:rPr lang="en-US" b="1" dirty="0"/>
                  <a:t>inputs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    </a:t>
                </a:r>
                <a:r>
                  <a:rPr lang="en-US" b="1" dirty="0"/>
                  <a:t>returns</a:t>
                </a:r>
                <a:r>
                  <a:rPr lang="en-US" dirty="0"/>
                  <a:t>: true </a:t>
                </a:r>
                <a:r>
                  <a:rPr lang="en-US" dirty="0" err="1"/>
                  <a:t>iff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    initialize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𝑐h𝑎𝑟𝑡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𝑟𝑜𝑤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    // populate terminal production</a:t>
                </a:r>
              </a:p>
              <a:p>
                <a:r>
                  <a:rPr lang="en-US" dirty="0"/>
                  <a:t>    </a:t>
                </a:r>
                <a:r>
                  <a:rPr lang="en-US" b="1" dirty="0"/>
                  <a:t>for</a:t>
                </a:r>
                <a:r>
                  <a:rPr lang="en-US" dirty="0"/>
                  <a:t> </a:t>
                </a:r>
                <a:r>
                  <a:rPr lang="en-US" b="1" dirty="0"/>
                  <a:t>all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𝑐𝑜𝑙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do</a:t>
                </a:r>
              </a:p>
              <a:p>
                <a:r>
                  <a:rPr lang="en-US" dirty="0"/>
                  <a:t>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𝑐h𝑎𝑟𝑡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𝑐h𝑎𝑟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    // populate nonterminal production</a:t>
                </a:r>
              </a:p>
              <a:p>
                <a:r>
                  <a:rPr lang="en-US" dirty="0"/>
                  <a:t>    </a:t>
                </a:r>
                <a:r>
                  <a:rPr lang="en-US" b="1" dirty="0"/>
                  <a:t>for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do</a:t>
                </a:r>
              </a:p>
              <a:p>
                <a:r>
                  <a:rPr lang="en-US" dirty="0"/>
                  <a:t>        </a:t>
                </a:r>
                <a:r>
                  <a:rPr lang="en-US" b="1" dirty="0"/>
                  <a:t>for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𝑐𝑜𝑙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𝑟𝑜𝑤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do</a:t>
                </a:r>
              </a:p>
              <a:p>
                <a:r>
                  <a:rPr lang="en-US" dirty="0"/>
                  <a:t>            // </a:t>
                </a:r>
                <a:r>
                  <a:rPr lang="en-US" dirty="0">
                    <a:solidFill>
                      <a:srgbClr val="0070C0"/>
                    </a:solidFill>
                  </a:rPr>
                  <a:t>update cell </a:t>
                </a:r>
                <a:r>
                  <a:rPr lang="en-US" dirty="0"/>
                  <a:t>at coordinates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𝑟𝑜𝑤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𝑐𝑜𝑙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            </a:t>
                </a:r>
                <a:r>
                  <a:rPr lang="en-US" b="1" dirty="0"/>
                  <a:t>for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𝑙𝑒𝑓𝑡𝑅𝑜𝑤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do</a:t>
                </a:r>
              </a:p>
              <a:p>
                <a:r>
                  <a:rPr lang="en-US" dirty="0"/>
                  <a:t>                // </a:t>
                </a:r>
                <a:r>
                  <a:rPr lang="en-US" dirty="0">
                    <a:solidFill>
                      <a:schemeClr val="accent2"/>
                    </a:solidFill>
                  </a:rPr>
                  <a:t>left cell </a:t>
                </a:r>
                <a:r>
                  <a:rPr lang="en-US" dirty="0"/>
                  <a:t>is at </a:t>
                </a:r>
                <a:r>
                  <a:rPr lang="en-US" dirty="0" err="1"/>
                  <a:t>coords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𝑙𝑒𝑓𝑡𝑅𝑜𝑤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𝑐𝑜𝑙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accent2"/>
                  </a:solidFill>
                </a:endParaRPr>
              </a:p>
              <a:p>
                <a:r>
                  <a:rPr lang="en-US" dirty="0"/>
                  <a:t>                // </a:t>
                </a:r>
                <a:r>
                  <a:rPr lang="en-US" dirty="0">
                    <a:solidFill>
                      <a:srgbClr val="7030A0"/>
                    </a:solidFill>
                  </a:rPr>
                  <a:t>right cell </a:t>
                </a:r>
                <a:r>
                  <a:rPr lang="en-US" dirty="0"/>
                  <a:t>is at </a:t>
                </a:r>
                <a:r>
                  <a:rPr lang="en-US" dirty="0" err="1"/>
                  <a:t>coords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𝑙𝑒𝑓𝑡𝑅𝑜𝑤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−1, 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𝑐𝑜𝑙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𝑙𝑒𝑓𝑡𝑅𝑜𝑤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                </a:t>
                </a:r>
                <a:r>
                  <a:rPr lang="en-US" b="1" dirty="0"/>
                  <a:t>for</a:t>
                </a:r>
                <a:r>
                  <a:rPr lang="en-US" dirty="0"/>
                  <a:t> </a:t>
                </a:r>
                <a:r>
                  <a:rPr lang="en-US" b="1" dirty="0"/>
                  <a:t>all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𝑌𝑍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b="1" dirty="0"/>
                  <a:t>do</a:t>
                </a:r>
              </a:p>
              <a:p>
                <a:r>
                  <a:rPr lang="en-US" dirty="0"/>
                  <a:t>                    </a:t>
                </a:r>
                <a:r>
                  <a:rPr lang="en-US" b="1" dirty="0"/>
                  <a:t>if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𝑐h𝑎𝑟𝑡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𝑙𝑒𝑓𝑡𝑅𝑜𝑤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𝑐𝑜𝑙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b="1" dirty="0"/>
                  <a:t>and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𝑐h𝑎𝑟𝑡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𝑙𝑒𝑓𝑡𝑅𝑜𝑤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−1, 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𝑐𝑜𝑙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𝑙𝑒𝑓𝑡𝑅𝑜𝑤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b="1" dirty="0"/>
                  <a:t>then</a:t>
                </a:r>
              </a:p>
              <a:p>
                <a:r>
                  <a:rPr lang="en-US" dirty="0"/>
                  <a:t>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𝑐h𝑎𝑟𝑡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𝑟𝑜𝑤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𝑐𝑜𝑙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𝑐h𝑎𝑟𝑡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𝑟𝑜𝑤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𝑐𝑜𝑙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b="0" dirty="0"/>
                  <a:t>    </a:t>
                </a:r>
                <a:r>
                  <a:rPr lang="en-US" b="1" dirty="0"/>
                  <a:t>return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𝑐h𝑎𝑟𝑡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−1,0]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                </a:t>
                </a:r>
              </a:p>
            </p:txBody>
          </p:sp>
        </mc:Choice>
        <mc:Fallback>
          <p:sp>
            <p:nvSpPr>
              <p:cNvPr id="288" name="TextBox 2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6895" y="759692"/>
                <a:ext cx="9793065" cy="6463308"/>
              </a:xfrm>
              <a:prstGeom prst="rect">
                <a:avLst/>
              </a:prstGeom>
              <a:blipFill>
                <a:blip r:embed="rId32"/>
                <a:stretch>
                  <a:fillRect l="-518" t="-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724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7903" y="3782237"/>
            <a:ext cx="3576352" cy="29841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Head-lexicalization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4576"/>
          </a:xfrm>
        </p:spPr>
        <p:txBody>
          <a:bodyPr>
            <a:normAutofit/>
          </a:bodyPr>
          <a:lstStyle/>
          <a:p>
            <a:r>
              <a:rPr lang="en-US" dirty="0"/>
              <a:t>Although we generally prefer simpler parses</a:t>
            </a:r>
          </a:p>
          <a:p>
            <a:pPr lvl="1"/>
            <a:r>
              <a:rPr lang="en-US" dirty="0"/>
              <a:t>Therefore lower attachment</a:t>
            </a:r>
          </a:p>
          <a:p>
            <a:pPr lvl="1"/>
            <a:r>
              <a:rPr lang="en-US" dirty="0"/>
              <a:t>The words involved may change this preference!</a:t>
            </a:r>
          </a:p>
          <a:p>
            <a:pPr lvl="2"/>
            <a:r>
              <a:rPr lang="en-US" dirty="0"/>
              <a:t>For instance, the word </a:t>
            </a:r>
            <a:r>
              <a:rPr lang="en-US" i="1" dirty="0"/>
              <a:t>after</a:t>
            </a:r>
            <a:r>
              <a:rPr lang="en-US" dirty="0"/>
              <a:t> would prefer attaching to a VP</a:t>
            </a:r>
          </a:p>
          <a:p>
            <a:endParaRPr lang="en-US" dirty="0"/>
          </a:p>
          <a:p>
            <a:r>
              <a:rPr lang="en-US" dirty="0"/>
              <a:t>Rather than annotate each node with a parent</a:t>
            </a:r>
          </a:p>
          <a:p>
            <a:pPr lvl="1"/>
            <a:r>
              <a:rPr lang="en-US" dirty="0"/>
              <a:t>Annotate each node with one of its leaves</a:t>
            </a:r>
          </a:p>
          <a:p>
            <a:pPr lvl="2"/>
            <a:r>
              <a:rPr lang="en-US" dirty="0"/>
              <a:t>Which one? The “most important” word (called the head word)</a:t>
            </a:r>
          </a:p>
          <a:p>
            <a:pPr lvl="2"/>
            <a:r>
              <a:rPr lang="en-US" dirty="0"/>
              <a:t>Solve this problem with heuristics</a:t>
            </a:r>
          </a:p>
          <a:p>
            <a:pPr lvl="3"/>
            <a:r>
              <a:rPr lang="en-US" dirty="0"/>
              <a:t>Head of VP is the verb</a:t>
            </a:r>
          </a:p>
          <a:p>
            <a:pPr lvl="3"/>
            <a:r>
              <a:rPr lang="en-US" dirty="0"/>
              <a:t>Head of NP is the final noun</a:t>
            </a:r>
          </a:p>
          <a:p>
            <a:pPr lvl="3"/>
            <a:r>
              <a:rPr lang="en-US" dirty="0"/>
              <a:t>Etc.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799" y="3949"/>
            <a:ext cx="3638551" cy="364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41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Head-lexicalization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53" y="2509234"/>
            <a:ext cx="3576352" cy="29841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3700" y="2636698"/>
            <a:ext cx="6519172" cy="3153348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3401727" y="3487167"/>
            <a:ext cx="2025650" cy="7874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52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Head-lexicalization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What did this buy us?</a:t>
                </a:r>
              </a:p>
              <a:p>
                <a:pPr lvl="1"/>
                <a:r>
                  <a:rPr lang="en-US" dirty="0"/>
                  <a:t>When we train on these trees</a:t>
                </a:r>
              </a:p>
              <a:p>
                <a:pPr lvl="1"/>
                <a:r>
                  <a:rPr lang="en-US" dirty="0"/>
                  <a:t>We learn high probability for rules like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h𝑒𝑎𝑑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h𝑒𝑎𝑑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h𝑒𝑎𝑑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𝑎𝑓𝑡𝑒𝑟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lvl="2"/>
                <a:r>
                  <a:rPr lang="en-US" dirty="0"/>
                  <a:t>And low </a:t>
                </a:r>
                <a:r>
                  <a:rPr lang="en-US" dirty="0" err="1"/>
                  <a:t>prob</a:t>
                </a:r>
                <a:r>
                  <a:rPr lang="en-US" dirty="0"/>
                  <a:t> rules for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h𝑒𝑎𝑑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h𝑒𝑎𝑑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h𝑒𝑎𝑑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𝑎𝑓𝑡𝑒𝑟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Learn that PPs headed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𝑎𝑓𝑡𝑒𝑟</m:t>
                    </m:r>
                  </m:oMath>
                </a14:m>
                <a:r>
                  <a:rPr lang="en-US" dirty="0"/>
                  <a:t> prefer to attach to VPs instead of NPs</a:t>
                </a:r>
              </a:p>
              <a:p>
                <a:endParaRPr lang="en-US" dirty="0"/>
              </a:p>
              <a:p>
                <a:r>
                  <a:rPr lang="en-US" dirty="0"/>
                  <a:t>If we </a:t>
                </a:r>
                <a:r>
                  <a:rPr lang="en-US" dirty="0" err="1"/>
                  <a:t>binarize</a:t>
                </a:r>
                <a:endParaRPr lang="en-US" dirty="0"/>
              </a:p>
              <a:p>
                <a:pPr lvl="1"/>
                <a:r>
                  <a:rPr lang="en-US" dirty="0"/>
                  <a:t>Convenient to </a:t>
                </a:r>
                <a:r>
                  <a:rPr lang="en-US" dirty="0" err="1"/>
                  <a:t>binarize</a:t>
                </a:r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 head is generated last (lowest)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996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Subcategorization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64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Horizontal direction</a:t>
            </a:r>
          </a:p>
          <a:p>
            <a:r>
              <a:rPr lang="en-US" dirty="0"/>
              <a:t>Basic idea:</a:t>
            </a:r>
          </a:p>
          <a:p>
            <a:pPr lvl="1"/>
            <a:r>
              <a:rPr lang="en-US" dirty="0"/>
              <a:t>Some phrases are required (called </a:t>
            </a:r>
            <a:r>
              <a:rPr lang="en-US" dirty="0">
                <a:solidFill>
                  <a:srgbClr val="7030A0"/>
                </a:solidFill>
              </a:rPr>
              <a:t>arguments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Some phrases are optional (called </a:t>
            </a:r>
            <a:r>
              <a:rPr lang="en-US" dirty="0">
                <a:solidFill>
                  <a:schemeClr val="accent2"/>
                </a:solidFill>
              </a:rPr>
              <a:t>adjuncts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The verb </a:t>
            </a:r>
            <a:r>
              <a:rPr lang="en-US" i="1" dirty="0"/>
              <a:t>obliterated</a:t>
            </a:r>
            <a:r>
              <a:rPr lang="en-US" dirty="0"/>
              <a:t> normally takes a direct object</a:t>
            </a:r>
          </a:p>
          <a:p>
            <a:r>
              <a:rPr lang="en-US" dirty="0"/>
              <a:t>The verb </a:t>
            </a:r>
            <a:r>
              <a:rPr lang="en-US" i="1" dirty="0"/>
              <a:t>exists</a:t>
            </a:r>
            <a:r>
              <a:rPr lang="en-US" dirty="0"/>
              <a:t> never takes a direct object</a:t>
            </a:r>
          </a:p>
          <a:p>
            <a:r>
              <a:rPr lang="en-US" dirty="0"/>
              <a:t>Adjuncts can occur much more freely</a:t>
            </a:r>
          </a:p>
          <a:p>
            <a:endParaRPr lang="en-US" dirty="0"/>
          </a:p>
          <a:p>
            <a:r>
              <a:rPr lang="en-US" dirty="0"/>
              <a:t>Saw can take either an NP or an S as an argument</a:t>
            </a:r>
          </a:p>
          <a:p>
            <a:r>
              <a:rPr lang="en-US" dirty="0"/>
              <a:t>Obliterated is ambiguous for machines</a:t>
            </a:r>
          </a:p>
          <a:p>
            <a:pPr lvl="1"/>
            <a:r>
              <a:rPr lang="en-US" dirty="0"/>
              <a:t>Needs to learn obliterated must take an NP argument, not an S argument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81650" y="177800"/>
            <a:ext cx="2774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Godzilla obliterated </a:t>
            </a:r>
            <a:r>
              <a:rPr lang="en-US" dirty="0">
                <a:solidFill>
                  <a:srgbClr val="FF0000"/>
                </a:solidFill>
              </a:rPr>
              <a:t>the city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81650" y="547132"/>
            <a:ext cx="2022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Godzilla obliterated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81650" y="1136690"/>
            <a:ext cx="1505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Godzilla exists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81650" y="1506022"/>
            <a:ext cx="271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Godzilla exists </a:t>
            </a:r>
            <a:r>
              <a:rPr lang="en-US" dirty="0">
                <a:solidFill>
                  <a:srgbClr val="FF0000"/>
                </a:solidFill>
              </a:rPr>
              <a:t>the monster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896350" y="174069"/>
            <a:ext cx="3356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Godzilla obliterated the city </a:t>
            </a:r>
            <a:r>
              <a:rPr lang="en-US" dirty="0">
                <a:solidFill>
                  <a:srgbClr val="FF0000"/>
                </a:solidFill>
              </a:rPr>
              <a:t>today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96350" y="1136690"/>
            <a:ext cx="2087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Godzilla exists </a:t>
            </a:r>
            <a:r>
              <a:rPr lang="en-US" dirty="0">
                <a:solidFill>
                  <a:srgbClr val="FF0000"/>
                </a:solidFill>
              </a:rPr>
              <a:t>today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92777" y="2324873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saw her duck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92777" y="2774392"/>
            <a:ext cx="219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obliterated her duck</a:t>
            </a:r>
          </a:p>
        </p:txBody>
      </p:sp>
    </p:spTree>
    <p:extLst>
      <p:ext uri="{BB962C8B-B14F-4D97-AF65-F5344CB8AC3E}">
        <p14:creationId xmlns:p14="http://schemas.microsoft.com/office/powerpoint/2010/main" val="27500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Subcategorization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Made child node depend on another (previous) child node</a:t>
            </a:r>
          </a:p>
          <a:p>
            <a:pPr lvl="1"/>
            <a:r>
              <a:rPr lang="en-US" dirty="0"/>
              <a:t>Same idea, but control the number of arguments depending on the verb</a:t>
            </a:r>
          </a:p>
          <a:p>
            <a:pPr lvl="1"/>
            <a:r>
              <a:rPr lang="en-US" dirty="0"/>
              <a:t>Make child depend on all of the previous arguments</a:t>
            </a:r>
          </a:p>
          <a:p>
            <a:pPr lvl="2"/>
            <a:r>
              <a:rPr lang="en-US" dirty="0"/>
              <a:t>Depend on none of the previous adjuncts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814134"/>
            <a:ext cx="2891235" cy="25774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900" y="3339022"/>
            <a:ext cx="5776108" cy="314793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3779242" y="4709181"/>
            <a:ext cx="2025650" cy="7874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0547350" y="3036650"/>
            <a:ext cx="1648782" cy="2066231"/>
            <a:chOff x="10547350" y="3036650"/>
            <a:chExt cx="1648782" cy="2066231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10547350" y="3473450"/>
              <a:ext cx="1035050" cy="162943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0864677" y="3036650"/>
              <a:ext cx="13314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Marked </a:t>
              </a:r>
              <a:r>
                <a:rPr lang="en-US" dirty="0" err="1">
                  <a:solidFill>
                    <a:srgbClr val="FF0000"/>
                  </a:solidFill>
                </a:rPr>
                <a:t>arg</a:t>
              </a:r>
              <a:r>
                <a:rPr lang="en-US" dirty="0">
                  <a:solidFill>
                    <a:srgbClr val="FF0000"/>
                  </a:solidFill>
                </a:rPr>
                <a:t>!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534930" y="3440180"/>
            <a:ext cx="5961370" cy="1662701"/>
            <a:chOff x="2534930" y="3440180"/>
            <a:chExt cx="5961370" cy="1662701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5702300" y="3695700"/>
              <a:ext cx="2794000" cy="140718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2534930" y="3440180"/>
              <a:ext cx="32658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Only keeps track of previous </a:t>
              </a:r>
              <a:r>
                <a:rPr lang="en-US" dirty="0" err="1">
                  <a:solidFill>
                    <a:srgbClr val="FF0000"/>
                  </a:solidFill>
                </a:rPr>
                <a:t>args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211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Smoothing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9902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Witten-Bell smoothing is a common choice in parsing</a:t>
                </a:r>
              </a:p>
              <a:p>
                <a:r>
                  <a:rPr lang="en-US" dirty="0"/>
                  <a:t>To estimate the probability of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𝑉𝑃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h𝑒𝑎𝑑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𝑜𝑏𝑙𝑖𝑡𝑒𝑟𝑎𝑡𝑒𝑑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𝑉𝑃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h𝑒𝑎𝑑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𝑜𝑏𝑙𝑖𝑡𝑒𝑟𝑎𝑡𝑒𝑑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𝑟𝑖𝑔h𝑡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𝑁𝑃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h𝑒𝑎𝑑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𝑐𝑖𝑡𝑦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000" dirty="0"/>
              </a:p>
              <a:p>
                <a:endParaRPr lang="en-US" dirty="0"/>
              </a:p>
              <a:p>
                <a:r>
                  <a:rPr lang="en-US" dirty="0"/>
                  <a:t>Interpolate its relative frequency with that of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𝑉𝑃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h𝑒𝑎𝑑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𝑉𝑃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h𝑒𝑎𝑑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𝑟𝑖𝑔h𝑡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𝑁𝑃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h𝑒𝑎𝑑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𝑐𝑖𝑡𝑦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𝑎𝑟𝑔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000" dirty="0"/>
              </a:p>
              <a:p>
                <a:pPr lvl="1"/>
                <a:r>
                  <a:rPr lang="en-US" dirty="0"/>
                  <a:t>Replaced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𝑜𝑏𝑙𝑖𝑡𝑒𝑟𝑎𝑡𝑒𝑑</m:t>
                    </m:r>
                  </m:oMath>
                </a14:m>
                <a:r>
                  <a:rPr lang="en-US" dirty="0"/>
                  <a:t> with placeholder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Also replace unseen words</a:t>
                </a:r>
              </a:p>
              <a:p>
                <a:pPr lvl="1"/>
                <a:r>
                  <a:rPr lang="en-US" dirty="0"/>
                  <a:t>Typically replace “rare enough” words with </a:t>
                </a:r>
                <a:r>
                  <a:rPr lang="en-US" i="1" dirty="0"/>
                  <a:t>&lt;</a:t>
                </a:r>
                <a:r>
                  <a:rPr lang="en-US" i="1" dirty="0" err="1"/>
                  <a:t>unk</a:t>
                </a:r>
                <a:r>
                  <a:rPr lang="en-US" i="1" dirty="0"/>
                  <a:t>&gt;</a:t>
                </a:r>
              </a:p>
              <a:p>
                <a:pPr lvl="1"/>
                <a:r>
                  <a:rPr lang="en-US" dirty="0"/>
                  <a:t>Can have multiple unknown symbols!</a:t>
                </a:r>
              </a:p>
              <a:p>
                <a:pPr lvl="2"/>
                <a:r>
                  <a:rPr lang="en-US" i="1" dirty="0"/>
                  <a:t>-</a:t>
                </a:r>
                <a:r>
                  <a:rPr lang="en-US" i="1" dirty="0" err="1"/>
                  <a:t>ing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</a:t>
                </a:r>
                <a:r>
                  <a:rPr lang="en-US" i="1" dirty="0"/>
                  <a:t>&lt;</a:t>
                </a:r>
                <a:r>
                  <a:rPr lang="en-US" i="1" dirty="0" err="1"/>
                  <a:t>unk-ing</a:t>
                </a:r>
                <a:r>
                  <a:rPr lang="en-US" i="1" dirty="0"/>
                  <a:t>&gt;</a:t>
                </a:r>
              </a:p>
              <a:p>
                <a:pPr lvl="2"/>
                <a:r>
                  <a:rPr lang="en-US" dirty="0"/>
                  <a:t>Normal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</a:t>
                </a:r>
                <a:r>
                  <a:rPr lang="en-US" i="1" dirty="0"/>
                  <a:t>&lt;</a:t>
                </a:r>
                <a:r>
                  <a:rPr lang="en-US" i="1" dirty="0" err="1"/>
                  <a:t>unk</a:t>
                </a:r>
                <a:r>
                  <a:rPr lang="en-US" i="1" dirty="0"/>
                  <a:t>&gt;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99025"/>
              </a:xfrm>
              <a:blipFill>
                <a:blip r:embed="rId2"/>
                <a:stretch>
                  <a:fillRect l="-928" t="-2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219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CKY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a probabilistic Context Free Grammar</a:t>
            </a:r>
          </a:p>
          <a:p>
            <a:pPr lvl="1"/>
            <a:r>
              <a:rPr lang="en-US" dirty="0"/>
              <a:t>Want to find the parse tree with the largest weight</a:t>
            </a:r>
          </a:p>
          <a:p>
            <a:pPr lvl="1"/>
            <a:r>
              <a:rPr lang="en-US" dirty="0"/>
              <a:t>Combine CKY with Viterbi!</a:t>
            </a:r>
          </a:p>
          <a:p>
            <a:pPr lvl="2"/>
            <a:r>
              <a:rPr lang="en-US" dirty="0"/>
              <a:t>Viterbi for a graph: find the highest-weight path from the source to a node</a:t>
            </a:r>
          </a:p>
          <a:p>
            <a:pPr lvl="2"/>
            <a:r>
              <a:rPr lang="en-US" dirty="0"/>
              <a:t>Viterbi for </a:t>
            </a:r>
            <a:r>
              <a:rPr lang="en-US" dirty="0" err="1"/>
              <a:t>cky</a:t>
            </a:r>
            <a:r>
              <a:rPr lang="en-US" dirty="0"/>
              <a:t>: find the highest-weight parse from the leaves of the tree to a nonterminal</a:t>
            </a:r>
          </a:p>
          <a:p>
            <a:pPr lvl="2"/>
            <a:endParaRPr lang="en-US" dirty="0"/>
          </a:p>
          <a:p>
            <a:r>
              <a:rPr lang="en-US" dirty="0"/>
              <a:t>How to find the highest-weight parse?</a:t>
            </a:r>
          </a:p>
          <a:p>
            <a:pPr lvl="1"/>
            <a:r>
              <a:rPr lang="en-US" dirty="0"/>
              <a:t>Instead of remembering all of the </a:t>
            </a:r>
            <a:r>
              <a:rPr lang="en-US" dirty="0" err="1"/>
              <a:t>nonterminals</a:t>
            </a:r>
            <a:r>
              <a:rPr lang="en-US" dirty="0"/>
              <a:t> in a cell</a:t>
            </a:r>
          </a:p>
          <a:p>
            <a:pPr lvl="2"/>
            <a:r>
              <a:rPr lang="en-US" dirty="0"/>
              <a:t>Remember the </a:t>
            </a:r>
            <a:r>
              <a:rPr lang="en-US" dirty="0" err="1"/>
              <a:t>nonterminals</a:t>
            </a:r>
            <a:r>
              <a:rPr lang="en-US" dirty="0"/>
              <a:t> in a cell along with the max </a:t>
            </a:r>
            <a:r>
              <a:rPr lang="en-US" dirty="0" err="1"/>
              <a:t>logprob</a:t>
            </a:r>
            <a:r>
              <a:rPr lang="en-US" dirty="0"/>
              <a:t> for that nonterminal!</a:t>
            </a:r>
          </a:p>
        </p:txBody>
      </p:sp>
    </p:spTree>
    <p:extLst>
      <p:ext uri="{BB962C8B-B14F-4D97-AF65-F5344CB8AC3E}">
        <p14:creationId xmlns:p14="http://schemas.microsoft.com/office/powerpoint/2010/main" val="3489410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" y="47625"/>
            <a:ext cx="10515600" cy="1325563"/>
          </a:xfrm>
        </p:spPr>
        <p:txBody>
          <a:bodyPr/>
          <a:lstStyle/>
          <a:p>
            <a:r>
              <a:rPr lang="en-US" dirty="0"/>
              <a:t>CKY-Viterbi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537555" y="92942"/>
                <a:ext cx="9390199" cy="67545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function</a:t>
                </a:r>
                <a:r>
                  <a:rPr lang="en-US" dirty="0"/>
                  <a:t> </a:t>
                </a:r>
                <a:r>
                  <a:rPr lang="en-US" dirty="0" err="1"/>
                  <a:t>cky</a:t>
                </a:r>
                <a:r>
                  <a:rPr lang="en-US" dirty="0"/>
                  <a:t>:</a:t>
                </a:r>
              </a:p>
              <a:p>
                <a:r>
                  <a:rPr lang="en-US" dirty="0"/>
                  <a:t>    </a:t>
                </a:r>
                <a:r>
                  <a:rPr lang="en-US" b="1" dirty="0"/>
                  <a:t>inputs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    </a:t>
                </a:r>
                <a:r>
                  <a:rPr lang="en-US" b="1" dirty="0"/>
                  <a:t>returns</a:t>
                </a:r>
                <a:r>
                  <a:rPr lang="en-US" dirty="0"/>
                  <a:t>: </a:t>
                </a:r>
                <a:r>
                  <a:rPr lang="en-US" dirty="0" err="1"/>
                  <a:t>prob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    initialize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𝑐h𝑎𝑟𝑡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𝑟𝑜𝑤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𝑐𝑜𝑙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dirty="0"/>
              </a:p>
              <a:p>
                <a:r>
                  <a:rPr lang="en-US" dirty="0"/>
                  <a:t>    // populate terminal production</a:t>
                </a:r>
              </a:p>
              <a:p>
                <a:r>
                  <a:rPr lang="en-US" dirty="0"/>
                  <a:t>    </a:t>
                </a:r>
                <a:r>
                  <a:rPr lang="en-US" b="1" dirty="0"/>
                  <a:t>for</a:t>
                </a:r>
                <a:r>
                  <a:rPr lang="en-US" dirty="0"/>
                  <a:t> </a:t>
                </a:r>
                <a:r>
                  <a:rPr lang="en-US" b="1" dirty="0"/>
                  <a:t>all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groupChr>
                          <m:groupChrPr>
                            <m:chr m:val="→"/>
                            <m:vertJc m:val="bot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groupCh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𝑐𝑜𝑙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do</a:t>
                </a:r>
              </a:p>
              <a:p>
                <a:r>
                  <a:rPr lang="en-US" dirty="0"/>
                  <a:t>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𝑐h𝑎𝑟𝑡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𝑐𝑜𝑙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𝑐h𝑎𝑟𝑡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𝑐𝑜𝑙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    // populate nonterminal production</a:t>
                </a:r>
              </a:p>
              <a:p>
                <a:r>
                  <a:rPr lang="en-US" dirty="0"/>
                  <a:t>    </a:t>
                </a:r>
                <a:r>
                  <a:rPr lang="en-US" b="1" dirty="0"/>
                  <a:t>for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do</a:t>
                </a:r>
              </a:p>
              <a:p>
                <a:r>
                  <a:rPr lang="en-US" dirty="0"/>
                  <a:t>        </a:t>
                </a:r>
                <a:r>
                  <a:rPr lang="en-US" b="1" dirty="0"/>
                  <a:t>for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𝑐𝑜𝑙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𝑟𝑜𝑤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do</a:t>
                </a:r>
              </a:p>
              <a:p>
                <a:r>
                  <a:rPr lang="en-US" dirty="0"/>
                  <a:t>            // </a:t>
                </a:r>
                <a:r>
                  <a:rPr lang="en-US" dirty="0">
                    <a:solidFill>
                      <a:srgbClr val="0070C0"/>
                    </a:solidFill>
                  </a:rPr>
                  <a:t>update cell </a:t>
                </a:r>
                <a:r>
                  <a:rPr lang="en-US" dirty="0"/>
                  <a:t>at coordinates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𝑟𝑜𝑤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𝑐𝑜𝑙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            </a:t>
                </a:r>
                <a:r>
                  <a:rPr lang="en-US" b="1" dirty="0"/>
                  <a:t>for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𝑙𝑒𝑓𝑡𝑅𝑜𝑤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do</a:t>
                </a:r>
              </a:p>
              <a:p>
                <a:r>
                  <a:rPr lang="en-US" dirty="0"/>
                  <a:t>                // </a:t>
                </a:r>
                <a:r>
                  <a:rPr lang="en-US" dirty="0">
                    <a:solidFill>
                      <a:schemeClr val="accent2"/>
                    </a:solidFill>
                  </a:rPr>
                  <a:t>left cell </a:t>
                </a:r>
                <a:r>
                  <a:rPr lang="en-US" dirty="0"/>
                  <a:t>is at </a:t>
                </a:r>
                <a:r>
                  <a:rPr lang="en-US" dirty="0" err="1"/>
                  <a:t>coords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𝑙𝑒𝑓𝑡𝑅𝑜𝑤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𝑐𝑜𝑙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accent2"/>
                  </a:solidFill>
                </a:endParaRPr>
              </a:p>
              <a:p>
                <a:r>
                  <a:rPr lang="en-US" dirty="0"/>
                  <a:t>                // </a:t>
                </a:r>
                <a:r>
                  <a:rPr lang="en-US" dirty="0">
                    <a:solidFill>
                      <a:srgbClr val="7030A0"/>
                    </a:solidFill>
                  </a:rPr>
                  <a:t>right cell </a:t>
                </a:r>
                <a:r>
                  <a:rPr lang="en-US" dirty="0"/>
                  <a:t>is at </a:t>
                </a:r>
                <a:r>
                  <a:rPr lang="en-US" dirty="0" err="1"/>
                  <a:t>coords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𝑙𝑒𝑓𝑡𝑅𝑜𝑤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−1, 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𝑐𝑜𝑙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𝑙𝑒𝑓𝑡𝑅𝑜𝑤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                </a:t>
                </a:r>
                <a:r>
                  <a:rPr lang="en-US" b="1" dirty="0"/>
                  <a:t>for</a:t>
                </a:r>
                <a:r>
                  <a:rPr lang="en-US" dirty="0"/>
                  <a:t> </a:t>
                </a:r>
                <a:r>
                  <a:rPr lang="en-US" b="1" dirty="0"/>
                  <a:t>all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groupChr>
                          <m:groupChrPr>
                            <m:chr m:val="→"/>
                            <m:vertJc m:val="bot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groupCh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𝑌𝑍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b="1" dirty="0"/>
                  <a:t>do</a:t>
                </a:r>
              </a:p>
              <a:p>
                <a:r>
                  <a:rPr lang="en-US" b="1" dirty="0"/>
                  <a:t>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𝑐h𝑎𝑟𝑡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𝑙𝑒𝑓𝑡𝑅𝑜𝑤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𝑐𝑜𝑙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]×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𝑐h𝑎𝑟𝑡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𝑙𝑒𝑓𝑡𝑅𝑜𝑤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−1, 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𝑐𝑜𝑙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𝑙𝑒𝑓𝑡𝑅𝑜𝑤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/>
                  <a:t>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𝑐h𝑎𝑟𝑡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𝑟𝑜𝑤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𝑐𝑜𝑙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𝑐h𝑎𝑟𝑡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𝑟𝑜𝑤</m:t>
                                </m:r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𝑐𝑜𝑙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b="0" dirty="0"/>
              </a:p>
              <a:p>
                <a:r>
                  <a:rPr lang="en-US" b="0" dirty="0"/>
                  <a:t>    </a:t>
                </a:r>
                <a:r>
                  <a:rPr lang="en-US" b="1" dirty="0"/>
                  <a:t>return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𝑐h𝑎𝑟𝑡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−1,0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                </a:t>
                </a: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7555" y="92942"/>
                <a:ext cx="9390199" cy="6754541"/>
              </a:xfrm>
              <a:prstGeom prst="rect">
                <a:avLst/>
              </a:prstGeom>
              <a:blipFill>
                <a:blip r:embed="rId2"/>
                <a:stretch>
                  <a:fillRect l="-540" t="-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2778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CKY-Viterbi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cell traversal was still the same between the two versions</a:t>
            </a:r>
          </a:p>
          <a:p>
            <a:pPr lvl="1"/>
            <a:r>
              <a:rPr lang="en-US" dirty="0"/>
              <a:t>The only difference is *what we did to update a cell*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-1" y="3131551"/>
                <a:ext cx="7195457" cy="36933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// vanilla </a:t>
                </a:r>
                <a:r>
                  <a:rPr lang="en-US" dirty="0" err="1"/>
                  <a:t>cky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// populate terminal production</a:t>
                </a:r>
              </a:p>
              <a:p>
                <a:r>
                  <a:rPr lang="en-US" b="1" dirty="0"/>
                  <a:t>for</a:t>
                </a:r>
                <a:r>
                  <a:rPr lang="en-US" dirty="0"/>
                  <a:t> </a:t>
                </a:r>
                <a:r>
                  <a:rPr lang="en-US" b="1" dirty="0"/>
                  <a:t>all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𝑐𝑜𝑙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do</a:t>
                </a:r>
              </a:p>
              <a:p>
                <a:r>
                  <a:rPr lang="en-US" dirty="0"/>
                  <a:t>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// populate nonterminal production</a:t>
                </a:r>
              </a:p>
              <a:p>
                <a:r>
                  <a:rPr lang="en-US" b="1" dirty="0"/>
                  <a:t>for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do</a:t>
                </a:r>
              </a:p>
              <a:p>
                <a:r>
                  <a:rPr lang="en-US" dirty="0"/>
                  <a:t>    </a:t>
                </a:r>
                <a:r>
                  <a:rPr lang="en-US" b="1" dirty="0"/>
                  <a:t>for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𝑐𝑜𝑙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𝑟𝑜𝑤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do</a:t>
                </a:r>
              </a:p>
              <a:p>
                <a:r>
                  <a:rPr lang="en-US" dirty="0"/>
                  <a:t>        // </a:t>
                </a:r>
                <a:r>
                  <a:rPr lang="en-US" dirty="0">
                    <a:solidFill>
                      <a:srgbClr val="0070C0"/>
                    </a:solidFill>
                  </a:rPr>
                  <a:t>update cell </a:t>
                </a:r>
                <a:r>
                  <a:rPr lang="en-US" dirty="0"/>
                  <a:t>at coordinates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𝑟𝑜𝑤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𝑐𝑜𝑙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        </a:t>
                </a:r>
                <a:r>
                  <a:rPr lang="en-US" b="1" dirty="0"/>
                  <a:t>for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𝑙𝑒𝑓𝑡𝑅𝑜𝑤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do</a:t>
                </a:r>
              </a:p>
              <a:p>
                <a:r>
                  <a:rPr lang="en-US" dirty="0"/>
                  <a:t>            // </a:t>
                </a:r>
                <a:r>
                  <a:rPr lang="en-US" dirty="0">
                    <a:solidFill>
                      <a:schemeClr val="accent2"/>
                    </a:solidFill>
                  </a:rPr>
                  <a:t>left cell </a:t>
                </a:r>
                <a:r>
                  <a:rPr lang="en-US" dirty="0"/>
                  <a:t>is at </a:t>
                </a:r>
                <a:r>
                  <a:rPr lang="en-US" dirty="0" err="1"/>
                  <a:t>coords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𝑙𝑒𝑓𝑡𝑅𝑜𝑤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𝑐𝑜𝑙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accent2"/>
                  </a:solidFill>
                </a:endParaRPr>
              </a:p>
              <a:p>
                <a:r>
                  <a:rPr lang="en-US" dirty="0"/>
                  <a:t>            // </a:t>
                </a:r>
                <a:r>
                  <a:rPr lang="en-US" dirty="0">
                    <a:solidFill>
                      <a:srgbClr val="7030A0"/>
                    </a:solidFill>
                  </a:rPr>
                  <a:t>right cell </a:t>
                </a:r>
                <a:r>
                  <a:rPr lang="en-US" dirty="0"/>
                  <a:t>is at </a:t>
                </a:r>
                <a:r>
                  <a:rPr lang="en-US" dirty="0" err="1"/>
                  <a:t>coords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𝑙𝑒𝑓𝑡𝑅𝑜𝑤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−1, 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𝑐𝑜𝑙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𝑙𝑒𝑓𝑡𝑅𝑜𝑤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3131551"/>
                <a:ext cx="7195457" cy="3693319"/>
              </a:xfrm>
              <a:prstGeom prst="rect">
                <a:avLst/>
              </a:prstGeom>
              <a:blipFill>
                <a:blip r:embed="rId2"/>
                <a:stretch>
                  <a:fillRect l="-705" t="-685" b="-17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5200650" y="2661981"/>
                <a:ext cx="7195456" cy="38389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// </a:t>
                </a:r>
                <a:r>
                  <a:rPr lang="en-US" dirty="0" err="1"/>
                  <a:t>cky-viterbi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// populate terminal production</a:t>
                </a:r>
              </a:p>
              <a:p>
                <a:r>
                  <a:rPr lang="en-US" b="1" dirty="0"/>
                  <a:t>for</a:t>
                </a:r>
                <a:r>
                  <a:rPr lang="en-US" dirty="0"/>
                  <a:t> </a:t>
                </a:r>
                <a:r>
                  <a:rPr lang="en-US" b="1" dirty="0"/>
                  <a:t>all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groupChr>
                          <m:groupChrPr>
                            <m:chr m:val="→"/>
                            <m:vertJc m:val="bot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groupCh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𝑐𝑜𝑙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do</a:t>
                </a:r>
              </a:p>
              <a:p>
                <a:r>
                  <a:rPr lang="en-US" b="1" dirty="0"/>
                  <a:t>    …</a:t>
                </a:r>
              </a:p>
              <a:p>
                <a:endParaRPr lang="en-US" dirty="0"/>
              </a:p>
              <a:p>
                <a:r>
                  <a:rPr lang="en-US" dirty="0"/>
                  <a:t>// populate nonterminal production</a:t>
                </a:r>
              </a:p>
              <a:p>
                <a:r>
                  <a:rPr lang="en-US" b="1" dirty="0"/>
                  <a:t>for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do</a:t>
                </a:r>
              </a:p>
              <a:p>
                <a:r>
                  <a:rPr lang="en-US" dirty="0"/>
                  <a:t>    </a:t>
                </a:r>
                <a:r>
                  <a:rPr lang="en-US" b="1" dirty="0"/>
                  <a:t>for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𝑐𝑜𝑙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𝑟𝑜𝑤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do</a:t>
                </a:r>
              </a:p>
              <a:p>
                <a:r>
                  <a:rPr lang="en-US" dirty="0"/>
                  <a:t>        // </a:t>
                </a:r>
                <a:r>
                  <a:rPr lang="en-US" dirty="0">
                    <a:solidFill>
                      <a:srgbClr val="0070C0"/>
                    </a:solidFill>
                  </a:rPr>
                  <a:t>update cell </a:t>
                </a:r>
                <a:r>
                  <a:rPr lang="en-US" dirty="0"/>
                  <a:t>at coordinates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𝑟𝑜𝑤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𝑐𝑜𝑙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        </a:t>
                </a:r>
                <a:r>
                  <a:rPr lang="en-US" b="1" dirty="0"/>
                  <a:t>for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𝑙𝑒𝑓𝑡𝑅𝑜𝑤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do</a:t>
                </a:r>
              </a:p>
              <a:p>
                <a:r>
                  <a:rPr lang="en-US" dirty="0"/>
                  <a:t>            // </a:t>
                </a:r>
                <a:r>
                  <a:rPr lang="en-US" dirty="0">
                    <a:solidFill>
                      <a:schemeClr val="accent2"/>
                    </a:solidFill>
                  </a:rPr>
                  <a:t>left cell </a:t>
                </a:r>
                <a:r>
                  <a:rPr lang="en-US" dirty="0"/>
                  <a:t>is at </a:t>
                </a:r>
                <a:r>
                  <a:rPr lang="en-US" dirty="0" err="1"/>
                  <a:t>coords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𝑙𝑒𝑓𝑡𝑅𝑜𝑤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𝑐𝑜𝑙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accent2"/>
                  </a:solidFill>
                </a:endParaRPr>
              </a:p>
              <a:p>
                <a:r>
                  <a:rPr lang="en-US" dirty="0"/>
                  <a:t>            // </a:t>
                </a:r>
                <a:r>
                  <a:rPr lang="en-US" dirty="0">
                    <a:solidFill>
                      <a:srgbClr val="7030A0"/>
                    </a:solidFill>
                  </a:rPr>
                  <a:t>right cell </a:t>
                </a:r>
                <a:r>
                  <a:rPr lang="en-US" dirty="0"/>
                  <a:t>is at </a:t>
                </a:r>
                <a:r>
                  <a:rPr lang="en-US" dirty="0" err="1"/>
                  <a:t>coords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𝑙𝑒𝑓𝑡𝑅𝑜𝑤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−1, 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𝑐𝑜𝑙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𝑙𝑒𝑓𝑡𝑅𝑜𝑤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650" y="2661981"/>
                <a:ext cx="7195456" cy="3838936"/>
              </a:xfrm>
              <a:prstGeom prst="rect">
                <a:avLst/>
              </a:prstGeom>
              <a:blipFill>
                <a:blip r:embed="rId3"/>
                <a:stretch>
                  <a:fillRect l="-705" t="-660" b="-1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6621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CKY-Traversal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think its much easier to separate the traversal from the update</a:t>
            </a:r>
          </a:p>
          <a:p>
            <a:pPr lvl="1"/>
            <a:r>
              <a:rPr lang="en-US" dirty="0"/>
              <a:t>Vanilla </a:t>
            </a:r>
            <a:r>
              <a:rPr lang="en-US" dirty="0" err="1"/>
              <a:t>cky</a:t>
            </a:r>
            <a:r>
              <a:rPr lang="en-US" dirty="0"/>
              <a:t> calls it</a:t>
            </a:r>
          </a:p>
          <a:p>
            <a:pPr lvl="1"/>
            <a:r>
              <a:rPr lang="en-US" dirty="0" err="1"/>
              <a:t>Cky-viterbi</a:t>
            </a:r>
            <a:r>
              <a:rPr lang="en-US" dirty="0"/>
              <a:t> calls it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Provide a function </a:t>
            </a:r>
            <a:r>
              <a:rPr lang="en-US" dirty="0" err="1"/>
              <a:t>ptr</a:t>
            </a:r>
            <a:r>
              <a:rPr lang="en-US" dirty="0"/>
              <a:t>!</a:t>
            </a:r>
          </a:p>
          <a:p>
            <a:pPr lvl="2"/>
            <a:r>
              <a:rPr lang="en-US" dirty="0"/>
              <a:t>Updates already </a:t>
            </a:r>
            <a:r>
              <a:rPr lang="en-US" dirty="0" err="1"/>
              <a:t>init</a:t>
            </a:r>
            <a:r>
              <a:rPr lang="en-US" dirty="0"/>
              <a:t> structure(s)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5063948" y="2245558"/>
                <a:ext cx="7300973" cy="42473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function</a:t>
                </a:r>
                <a:r>
                  <a:rPr lang="en-US" dirty="0"/>
                  <a:t> </a:t>
                </a:r>
                <a:r>
                  <a:rPr lang="en-US" dirty="0" err="1"/>
                  <a:t>cky</a:t>
                </a:r>
                <a:r>
                  <a:rPr lang="en-US" dirty="0"/>
                  <a:t>-traversal:</a:t>
                </a:r>
              </a:p>
              <a:p>
                <a:r>
                  <a:rPr lang="en-US" dirty="0"/>
                  <a:t>    </a:t>
                </a:r>
                <a:r>
                  <a:rPr lang="en-US" b="1" dirty="0"/>
                  <a:t>inputs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                 </a:t>
                </a:r>
                <a:r>
                  <a:rPr lang="en-US" dirty="0">
                    <a:solidFill>
                      <a:srgbClr val="FF0000"/>
                    </a:solidFill>
                  </a:rPr>
                  <a:t>update-function-</a:t>
                </a:r>
                <a:r>
                  <a:rPr lang="en-US" dirty="0" err="1">
                    <a:solidFill>
                      <a:srgbClr val="FF0000"/>
                    </a:solidFill>
                  </a:rPr>
                  <a:t>ptr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/>
                  <a:t>    </a:t>
                </a:r>
                <a:r>
                  <a:rPr lang="en-US" b="1" dirty="0"/>
                  <a:t>returns</a:t>
                </a:r>
                <a:r>
                  <a:rPr lang="en-US" dirty="0"/>
                  <a:t>: Nothing</a:t>
                </a:r>
              </a:p>
              <a:p>
                <a:endParaRPr lang="en-US" dirty="0"/>
              </a:p>
              <a:p>
                <a:r>
                  <a:rPr lang="en-US" dirty="0"/>
                  <a:t>    // populate nonterminal production</a:t>
                </a:r>
              </a:p>
              <a:p>
                <a:r>
                  <a:rPr lang="en-US" dirty="0"/>
                  <a:t>    </a:t>
                </a:r>
                <a:r>
                  <a:rPr lang="en-US" b="1" dirty="0"/>
                  <a:t>for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do</a:t>
                </a:r>
              </a:p>
              <a:p>
                <a:r>
                  <a:rPr lang="en-US" dirty="0"/>
                  <a:t>        </a:t>
                </a:r>
                <a:r>
                  <a:rPr lang="en-US" b="1" dirty="0"/>
                  <a:t>for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𝑐𝑜𝑙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𝑟𝑜𝑤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do</a:t>
                </a:r>
              </a:p>
              <a:p>
                <a:r>
                  <a:rPr lang="en-US" dirty="0"/>
                  <a:t>            // </a:t>
                </a:r>
                <a:r>
                  <a:rPr lang="en-US" dirty="0">
                    <a:solidFill>
                      <a:srgbClr val="0070C0"/>
                    </a:solidFill>
                  </a:rPr>
                  <a:t>update cell </a:t>
                </a:r>
                <a:r>
                  <a:rPr lang="en-US" dirty="0"/>
                  <a:t>at coordinates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𝑟𝑜𝑤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𝑐𝑜𝑙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            </a:t>
                </a:r>
                <a:r>
                  <a:rPr lang="en-US" b="1" dirty="0"/>
                  <a:t>for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𝑙𝑒𝑓𝑡𝑅𝑜𝑤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do</a:t>
                </a:r>
              </a:p>
              <a:p>
                <a:r>
                  <a:rPr lang="en-US" dirty="0"/>
                  <a:t>                // </a:t>
                </a:r>
                <a:r>
                  <a:rPr lang="en-US" dirty="0">
                    <a:solidFill>
                      <a:schemeClr val="accent2"/>
                    </a:solidFill>
                  </a:rPr>
                  <a:t>left cell </a:t>
                </a:r>
                <a:r>
                  <a:rPr lang="en-US" dirty="0"/>
                  <a:t>is at </a:t>
                </a:r>
                <a:r>
                  <a:rPr lang="en-US" dirty="0" err="1"/>
                  <a:t>coords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𝑙𝑒𝑓𝑡𝑅𝑜𝑤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𝑐𝑜𝑙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accent2"/>
                  </a:solidFill>
                </a:endParaRPr>
              </a:p>
              <a:p>
                <a:r>
                  <a:rPr lang="en-US" dirty="0"/>
                  <a:t>                // </a:t>
                </a:r>
                <a:r>
                  <a:rPr lang="en-US" dirty="0">
                    <a:solidFill>
                      <a:srgbClr val="7030A0"/>
                    </a:solidFill>
                  </a:rPr>
                  <a:t>right cell </a:t>
                </a:r>
                <a:r>
                  <a:rPr lang="en-US" dirty="0"/>
                  <a:t>is at </a:t>
                </a:r>
                <a:r>
                  <a:rPr lang="en-US" dirty="0" err="1"/>
                  <a:t>coords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𝑙𝑒𝑓𝑡𝑅𝑜𝑤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−1, 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𝑐𝑜𝑙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𝑙𝑒𝑓𝑡𝑅𝑜𝑤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                </a:t>
                </a:r>
                <a:r>
                  <a:rPr lang="en-US" dirty="0">
                    <a:solidFill>
                      <a:srgbClr val="FF0000"/>
                    </a:solidFill>
                  </a:rPr>
                  <a:t>update-function-</a:t>
                </a:r>
                <a:r>
                  <a:rPr lang="en-US" dirty="0" err="1">
                    <a:solidFill>
                      <a:srgbClr val="FF0000"/>
                    </a:solidFill>
                  </a:rPr>
                  <a:t>ptr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𝑟𝑜𝑤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𝑐𝑜𝑙</m:t>
                        </m:r>
                      </m:e>
                    </m:d>
                  </m:oMath>
                </a14:m>
                <a:r>
                  <a:rPr lang="en-US" dirty="0"/>
                  <a:t>,</a:t>
                </a:r>
              </a:p>
              <a:p>
                <a:r>
                  <a:rPr lang="en-US" dirty="0"/>
                  <a:t>                     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𝑙𝑒𝑓𝑡𝑅𝑜𝑤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𝑐𝑜𝑙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accent2"/>
                  </a:solidFill>
                </a:endParaRPr>
              </a:p>
              <a:p>
                <a:r>
                  <a:rPr lang="en-US" dirty="0"/>
                  <a:t>                     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𝑙𝑒𝑓𝑡𝑅𝑜𝑤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−1, 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𝑐𝑜𝑙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𝑙𝑒𝑓𝑡𝑅𝑜𝑤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948" y="2245558"/>
                <a:ext cx="7300973" cy="4247317"/>
              </a:xfrm>
              <a:prstGeom prst="rect">
                <a:avLst/>
              </a:prstGeom>
              <a:blipFill>
                <a:blip r:embed="rId2"/>
                <a:stretch>
                  <a:fillRect l="-694" t="-595" b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8547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" y="47625"/>
            <a:ext cx="10515600" cy="1325563"/>
          </a:xfrm>
        </p:spPr>
        <p:txBody>
          <a:bodyPr/>
          <a:lstStyle/>
          <a:p>
            <a:r>
              <a:rPr lang="en-US" dirty="0"/>
              <a:t>CKY-Viterbi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950305" y="169142"/>
                <a:ext cx="6739794" cy="64775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function</a:t>
                </a:r>
                <a:r>
                  <a:rPr lang="en-US" dirty="0"/>
                  <a:t> </a:t>
                </a:r>
                <a:r>
                  <a:rPr lang="en-US" dirty="0" err="1"/>
                  <a:t>cky</a:t>
                </a:r>
                <a:r>
                  <a:rPr lang="en-US" dirty="0"/>
                  <a:t>:</a:t>
                </a:r>
              </a:p>
              <a:p>
                <a:r>
                  <a:rPr lang="en-US" dirty="0"/>
                  <a:t>    </a:t>
                </a:r>
                <a:r>
                  <a:rPr lang="en-US" b="1" dirty="0"/>
                  <a:t>inputs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    </a:t>
                </a:r>
                <a:r>
                  <a:rPr lang="en-US" b="1" dirty="0"/>
                  <a:t>returns</a:t>
                </a:r>
                <a:r>
                  <a:rPr lang="en-US" dirty="0"/>
                  <a:t>: </a:t>
                </a:r>
                <a:r>
                  <a:rPr lang="en-US" dirty="0" err="1"/>
                  <a:t>prob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    initialize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𝑐h𝑎𝑟𝑡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𝑟𝑜𝑤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𝑐𝑜𝑙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dirty="0"/>
              </a:p>
              <a:p>
                <a:r>
                  <a:rPr lang="en-US" dirty="0"/>
                  <a:t>    // populate terminal production</a:t>
                </a:r>
              </a:p>
              <a:p>
                <a:r>
                  <a:rPr lang="en-US" dirty="0"/>
                  <a:t>    </a:t>
                </a:r>
                <a:r>
                  <a:rPr lang="en-US" b="1" dirty="0"/>
                  <a:t>for</a:t>
                </a:r>
                <a:r>
                  <a:rPr lang="en-US" dirty="0"/>
                  <a:t> </a:t>
                </a:r>
                <a:r>
                  <a:rPr lang="en-US" b="1" dirty="0"/>
                  <a:t>all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groupChr>
                          <m:groupChrPr>
                            <m:chr m:val="→"/>
                            <m:vertJc m:val="bot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groupCh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𝑐𝑜𝑙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do</a:t>
                </a:r>
              </a:p>
              <a:p>
                <a:r>
                  <a:rPr lang="en-US" dirty="0"/>
                  <a:t>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𝑐h𝑎𝑟𝑡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𝑐𝑜𝑙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𝑐h𝑎𝑟𝑡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𝑐𝑜𝑙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    </a:t>
                </a:r>
                <a:r>
                  <a:rPr lang="en-US" b="1" dirty="0"/>
                  <a:t>function</a:t>
                </a:r>
                <a:r>
                  <a:rPr lang="en-US" dirty="0"/>
                  <a:t> update:</a:t>
                </a:r>
              </a:p>
              <a:p>
                <a:r>
                  <a:rPr lang="en-US" dirty="0"/>
                  <a:t>        </a:t>
                </a:r>
                <a:r>
                  <a:rPr lang="en-US" b="1" dirty="0"/>
                  <a:t>inputs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𝑙𝑟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𝑙𝑐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𝑟𝑟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𝑟𝑐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        </a:t>
                </a:r>
                <a:r>
                  <a:rPr lang="en-US" b="1" dirty="0"/>
                  <a:t>returns</a:t>
                </a:r>
                <a:r>
                  <a:rPr lang="en-US" dirty="0"/>
                  <a:t>: Nothing</a:t>
                </a:r>
              </a:p>
              <a:p>
                <a:r>
                  <a:rPr lang="en-US" b="1" dirty="0"/>
                  <a:t>        for</a:t>
                </a:r>
                <a:r>
                  <a:rPr lang="en-US" dirty="0"/>
                  <a:t> </a:t>
                </a:r>
                <a:r>
                  <a:rPr lang="en-US" b="1" dirty="0"/>
                  <a:t>all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groupChr>
                          <m:groupChrPr>
                            <m:chr m:val="→"/>
                            <m:vertJc m:val="bot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groupCh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𝑌𝑍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b="1" dirty="0"/>
                  <a:t>do</a:t>
                </a:r>
              </a:p>
              <a:p>
                <a:r>
                  <a:rPr lang="en-US" b="1" dirty="0"/>
                  <a:t>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𝑐h𝑎𝑟𝑡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𝑙𝑟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𝑙𝑐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]×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𝑐h𝑎𝑟𝑡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𝑟𝑟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𝑟𝑐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/>
                  <a:t>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𝑐h𝑎𝑟𝑡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𝑡𝑐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𝑐h𝑎𝑟𝑡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𝑡𝑐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    // run the traversal algorithm with our update function</a:t>
                </a:r>
              </a:p>
              <a:p>
                <a:r>
                  <a:rPr lang="en-US" b="0" dirty="0"/>
                  <a:t>    </a:t>
                </a:r>
                <a:r>
                  <a:rPr lang="en-US" b="0" dirty="0" err="1"/>
                  <a:t>cky</a:t>
                </a:r>
                <a:r>
                  <a:rPr lang="en-US" b="0" dirty="0"/>
                  <a:t>-traverse(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b="0" dirty="0"/>
                  <a:t>, update)</a:t>
                </a:r>
              </a:p>
              <a:p>
                <a:r>
                  <a:rPr lang="en-US" b="0" dirty="0"/>
                  <a:t>    </a:t>
                </a:r>
                <a:r>
                  <a:rPr lang="en-US" b="1" dirty="0"/>
                  <a:t>return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𝑐h𝑎𝑟𝑡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−1,0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               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0305" y="169142"/>
                <a:ext cx="6739794" cy="6477542"/>
              </a:xfrm>
              <a:prstGeom prst="rect">
                <a:avLst/>
              </a:prstGeom>
              <a:blipFill>
                <a:blip r:embed="rId2"/>
                <a:stretch>
                  <a:fillRect l="-814" t="-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7934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CKY-Viterbi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How to get the maximum weight parse itself?</a:t>
                </a:r>
              </a:p>
              <a:p>
                <a:pPr lvl="1"/>
                <a:r>
                  <a:rPr lang="en-US" dirty="0"/>
                  <a:t>Need </a:t>
                </a:r>
                <a:r>
                  <a:rPr lang="en-US" dirty="0" err="1"/>
                  <a:t>backpointers</a:t>
                </a:r>
                <a:r>
                  <a:rPr lang="en-US" dirty="0"/>
                  <a:t>!</a:t>
                </a:r>
              </a:p>
              <a:p>
                <a:pPr lvl="1"/>
                <a:r>
                  <a:rPr lang="en-US" dirty="0"/>
                  <a:t>Whenever we update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𝑐h𝑎𝑟𝑡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2"/>
                <a:r>
                  <a:rPr lang="en-US" dirty="0"/>
                  <a:t>We need to remember the cells that the update came from and the </a:t>
                </a:r>
                <a:r>
                  <a:rPr lang="en-US" dirty="0" err="1"/>
                  <a:t>nonterms</a:t>
                </a:r>
                <a:r>
                  <a:rPr lang="en-US" dirty="0"/>
                  <a:t> used!</a:t>
                </a:r>
              </a:p>
              <a:p>
                <a:pPr lvl="2"/>
                <a:r>
                  <a:rPr lang="en-US" dirty="0"/>
                  <a:t>Can use multiple charts for this (one to keep track of </a:t>
                </a:r>
                <a:r>
                  <a:rPr lang="en-US" dirty="0" err="1"/>
                  <a:t>logprobs</a:t>
                </a:r>
                <a:r>
                  <a:rPr lang="en-US" dirty="0"/>
                  <a:t>, another for </a:t>
                </a:r>
                <a:r>
                  <a:rPr lang="en-US" dirty="0" err="1"/>
                  <a:t>backpointers</a:t>
                </a:r>
                <a:r>
                  <a:rPr lang="en-US" dirty="0"/>
                  <a:t>)</a:t>
                </a:r>
              </a:p>
              <a:p>
                <a:pPr lvl="3"/>
                <a:r>
                  <a:rPr lang="en-US" dirty="0"/>
                  <a:t>Can use a single chart…up to you!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Once the chart(s) are populated:</a:t>
                </a:r>
              </a:p>
              <a:p>
                <a:pPr lvl="2"/>
                <a:r>
                  <a:rPr lang="en-US" dirty="0"/>
                  <a:t>Need to walk the </a:t>
                </a:r>
                <a:r>
                  <a:rPr lang="en-US" dirty="0" err="1"/>
                  <a:t>backpointers</a:t>
                </a:r>
                <a:r>
                  <a:rPr lang="en-US" dirty="0"/>
                  <a:t> to recover the tree itself</a:t>
                </a:r>
              </a:p>
              <a:p>
                <a:pPr lvl="2"/>
                <a:r>
                  <a:rPr lang="en-US" dirty="0"/>
                  <a:t>Start at the start nonterminal, end at the leaves</a:t>
                </a:r>
              </a:p>
              <a:p>
                <a:r>
                  <a:rPr lang="en-US" dirty="0"/>
                  <a:t>Just a configuration of the </a:t>
                </a:r>
                <a:r>
                  <a:rPr lang="en-US" dirty="0" err="1"/>
                  <a:t>cky</a:t>
                </a:r>
                <a:r>
                  <a:rPr lang="en-US" dirty="0"/>
                  <a:t>-traversal algorithm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1860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with Unary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Earlier I said that even though unary rules aren’t allowed in CNF</a:t>
            </a:r>
          </a:p>
          <a:p>
            <a:pPr lvl="1"/>
            <a:r>
              <a:rPr lang="en-US" dirty="0"/>
              <a:t>People often don’t get rid of them</a:t>
            </a:r>
          </a:p>
          <a:p>
            <a:pPr lvl="1"/>
            <a:r>
              <a:rPr lang="en-US" dirty="0"/>
              <a:t>Instead modify the algorithms to deal with unary rules specifically</a:t>
            </a:r>
          </a:p>
          <a:p>
            <a:pPr lvl="1"/>
            <a:r>
              <a:rPr lang="en-US" dirty="0"/>
              <a:t>How?</a:t>
            </a:r>
          </a:p>
          <a:p>
            <a:endParaRPr lang="en-US" dirty="0"/>
          </a:p>
          <a:p>
            <a:r>
              <a:rPr lang="en-US" dirty="0"/>
              <a:t>Once we’ve checked for any binary rules</a:t>
            </a:r>
          </a:p>
          <a:p>
            <a:pPr lvl="1"/>
            <a:r>
              <a:rPr lang="en-US" dirty="0"/>
              <a:t>Check for unary ones!</a:t>
            </a:r>
          </a:p>
          <a:p>
            <a:pPr lvl="1"/>
            <a:r>
              <a:rPr lang="en-US" dirty="0"/>
              <a:t>If we find a unary one that works</a:t>
            </a:r>
          </a:p>
          <a:p>
            <a:pPr lvl="2"/>
            <a:r>
              <a:rPr lang="en-US" dirty="0"/>
              <a:t>Need to re-check unary rules again (b/c nonterminal added may be RHS of a unary rule)!</a:t>
            </a:r>
          </a:p>
        </p:txBody>
      </p:sp>
    </p:spTree>
    <p:extLst>
      <p:ext uri="{BB962C8B-B14F-4D97-AF65-F5344CB8AC3E}">
        <p14:creationId xmlns:p14="http://schemas.microsoft.com/office/powerpoint/2010/main" val="2736497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3193</TotalTime>
  <Words>2297</Words>
  <Application>Microsoft Macintosh PowerPoint</Application>
  <PresentationFormat>Widescreen</PresentationFormat>
  <Paragraphs>403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Office Theme</vt:lpstr>
      <vt:lpstr>Statistical Parsing</vt:lpstr>
      <vt:lpstr>Last Time</vt:lpstr>
      <vt:lpstr>Using CKY</vt:lpstr>
      <vt:lpstr>CKY-Viterbi</vt:lpstr>
      <vt:lpstr>CKY-Viterbi</vt:lpstr>
      <vt:lpstr>CKY-Traversal</vt:lpstr>
      <vt:lpstr>CKY-Viterbi</vt:lpstr>
      <vt:lpstr>CKY-Viterbi</vt:lpstr>
      <vt:lpstr>Parsing with Unary Rules</vt:lpstr>
      <vt:lpstr>Vanilla CKY w/ Unary Rules</vt:lpstr>
      <vt:lpstr>Statistical Parsing</vt:lpstr>
      <vt:lpstr>How to Evaluate a Parser?</vt:lpstr>
      <vt:lpstr>Grammar Quality</vt:lpstr>
      <vt:lpstr>Too Little Information</vt:lpstr>
      <vt:lpstr>Vertical Markovization</vt:lpstr>
      <vt:lpstr>Too Much Information</vt:lpstr>
      <vt:lpstr>Binarizing Trees</vt:lpstr>
      <vt:lpstr>Horizontal Markovization</vt:lpstr>
      <vt:lpstr>Using Linguistic Knowledge</vt:lpstr>
      <vt:lpstr>Head-lexicalization</vt:lpstr>
      <vt:lpstr>Head-lexicalization</vt:lpstr>
      <vt:lpstr>Head-lexicalization</vt:lpstr>
      <vt:lpstr>Subcategorization</vt:lpstr>
      <vt:lpstr>Subcategorization</vt:lpstr>
      <vt:lpstr>Smoothing</vt:lpstr>
    </vt:vector>
  </TitlesOfParts>
  <Company>Boston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 III &amp; Parsing</dc:title>
  <dc:creator>andrew</dc:creator>
  <cp:lastModifiedBy>Chen, Ziye</cp:lastModifiedBy>
  <cp:revision>25</cp:revision>
  <dcterms:created xsi:type="dcterms:W3CDTF">2024-10-20T14:47:24Z</dcterms:created>
  <dcterms:modified xsi:type="dcterms:W3CDTF">2024-10-30T16:52:51Z</dcterms:modified>
</cp:coreProperties>
</file>