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4CC2-7FEE-4F49-B2B8-2517E3ECD7B5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02CC-0533-488A-A0A0-80CCD0C4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(Major)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  <a:p>
            <a:pPr lvl="1"/>
            <a:r>
              <a:rPr lang="en-US" dirty="0"/>
              <a:t>More widespread</a:t>
            </a:r>
          </a:p>
          <a:p>
            <a:pPr lvl="1"/>
            <a:endParaRPr lang="en-US" dirty="0"/>
          </a:p>
          <a:p>
            <a:r>
              <a:rPr lang="en-US" dirty="0"/>
              <a:t>Constituency parsing</a:t>
            </a:r>
          </a:p>
          <a:p>
            <a:pPr lvl="1"/>
            <a:r>
              <a:rPr lang="en-US" dirty="0"/>
              <a:t>What we’re focused on (neural version of our statistical parsing)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categories:</a:t>
            </a:r>
          </a:p>
          <a:p>
            <a:pPr lvl="2"/>
            <a:r>
              <a:rPr lang="en-US" dirty="0"/>
              <a:t>Models </a:t>
            </a:r>
            <a:r>
              <a:rPr lang="en-US" dirty="0" err="1"/>
              <a:t>loosly</a:t>
            </a:r>
            <a:r>
              <a:rPr lang="en-US" dirty="0"/>
              <a:t> based on pushdown automata (PDAs)</a:t>
            </a:r>
          </a:p>
          <a:p>
            <a:pPr lvl="2"/>
            <a:r>
              <a:rPr lang="en-US" dirty="0"/>
              <a:t>Models based on Context Free Grammars</a:t>
            </a:r>
          </a:p>
        </p:txBody>
      </p:sp>
    </p:spTree>
    <p:extLst>
      <p:ext uri="{BB962C8B-B14F-4D97-AF65-F5344CB8AC3E}">
        <p14:creationId xmlns:p14="http://schemas.microsoft.com/office/powerpoint/2010/main" val="37903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Treat a tree as a sequence of symbols</a:t>
            </a:r>
          </a:p>
          <a:p>
            <a:pPr lvl="1"/>
            <a:r>
              <a:rPr lang="en-US" dirty="0"/>
              <a:t>Use some kind of stack to ensure the sequence is well formed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(kind of like how parentheses matching tools work)</a:t>
            </a:r>
          </a:p>
          <a:p>
            <a:endParaRPr lang="en-US" dirty="0"/>
          </a:p>
          <a:p>
            <a:pPr lvl="1"/>
            <a:r>
              <a:rPr lang="en-US" dirty="0"/>
              <a:t>This tree turns into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Search amongst flattened tree for the one with highest </a:t>
            </a:r>
            <a:r>
              <a:rPr lang="en-US" dirty="0" err="1"/>
              <a:t>prob</a:t>
            </a:r>
            <a:endParaRPr lang="en-US" dirty="0"/>
          </a:p>
          <a:p>
            <a:pPr lvl="1"/>
            <a:r>
              <a:rPr lang="en-US" dirty="0"/>
              <a:t>Use a neural language model (mostly RNNs)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291" y="105921"/>
            <a:ext cx="2110637" cy="3439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5" y="4283354"/>
            <a:ext cx="11997129" cy="4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Grammar-based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32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a weighted CFG</a:t>
                </a:r>
              </a:p>
              <a:p>
                <a:pPr lvl="1"/>
                <a:r>
                  <a:rPr lang="en-US" dirty="0"/>
                  <a:t>Compute weights of the CFG using a neural network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Prob</a:t>
                </a:r>
                <a:r>
                  <a:rPr lang="en-US" dirty="0"/>
                  <a:t> of tree is still: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But instead of learning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through relative frequency estimation</a:t>
                </a:r>
              </a:p>
              <a:p>
                <a:pPr lvl="2"/>
                <a:r>
                  <a:rPr lang="en-US" dirty="0"/>
                  <a:t>A neural network computes this probability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Problem</a:t>
                </a:r>
              </a:p>
              <a:p>
                <a:pPr lvl="3"/>
                <a:r>
                  <a:rPr lang="en-US" dirty="0"/>
                  <a:t>Relative frequency estimation is MLE!</a:t>
                </a:r>
              </a:p>
              <a:p>
                <a:pPr lvl="3"/>
                <a:r>
                  <a:rPr lang="en-US" dirty="0"/>
                  <a:t>Can’t do better!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3295"/>
              </a:xfrm>
              <a:blipFill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Grammar-based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let the production score depend on other info</a:t>
                </a:r>
              </a:p>
              <a:p>
                <a:pPr lvl="1"/>
                <a:r>
                  <a:rPr lang="en-US" dirty="0"/>
                  <a:t>For example, maybe production </a:t>
                </a:r>
                <a:r>
                  <a:rPr lang="en-US" dirty="0" err="1"/>
                  <a:t>prob</a:t>
                </a:r>
                <a:r>
                  <a:rPr lang="en-US" dirty="0"/>
                  <a:t> depends on the rest of the words?</a:t>
                </a:r>
              </a:p>
              <a:p>
                <a:pPr lvl="2"/>
                <a:r>
                  <a:rPr lang="en-US" dirty="0"/>
                  <a:t>Doesn’t make sense mathematically</a:t>
                </a:r>
              </a:p>
              <a:p>
                <a:pPr lvl="2"/>
                <a:r>
                  <a:rPr lang="en-US" dirty="0"/>
                  <a:t>Since words depend on the productions, circular to make productions depend on words</a:t>
                </a:r>
              </a:p>
              <a:p>
                <a:pPr lvl="2"/>
                <a:r>
                  <a:rPr lang="en-US" dirty="0"/>
                  <a:t>Does work pretty well though!</a:t>
                </a:r>
              </a:p>
              <a:p>
                <a:pPr lvl="3"/>
                <a:r>
                  <a:rPr lang="en-US" dirty="0"/>
                  <a:t>Similar approach (HMM-DNN) is state of art in speech recognition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Change from generative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to discriminative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Since tree depends on words now, productions can depend on words too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Grammar-based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Start off with an encoder as in a translation system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Could use a transformer instead of the RNN if you want</a:t>
                </a:r>
              </a:p>
              <a:p>
                <a:pPr lvl="1"/>
                <a:r>
                  <a:rPr lang="en-US" dirty="0"/>
                  <a:t>If this were a language model</a:t>
                </a:r>
              </a:p>
              <a:p>
                <a:pPr lvl="2"/>
                <a:r>
                  <a:rPr lang="en-US" dirty="0"/>
                  <a:t>RNN would have some kind of </a:t>
                </a:r>
                <a:r>
                  <a:rPr lang="en-US" dirty="0" err="1"/>
                  <a:t>softmax</a:t>
                </a:r>
                <a:r>
                  <a:rPr lang="en-US" dirty="0"/>
                  <a:t> layer to </a:t>
                </a:r>
                <a:r>
                  <a:rPr lang="en-US" dirty="0" err="1"/>
                  <a:t>predice</a:t>
                </a:r>
                <a:r>
                  <a:rPr lang="en-US" dirty="0"/>
                  <a:t> </a:t>
                </a:r>
                <a:r>
                  <a:rPr lang="en-US" dirty="0" err="1"/>
                  <a:t>pmf</a:t>
                </a:r>
                <a:r>
                  <a:rPr lang="en-US" dirty="0"/>
                  <a:t> over the next work</a:t>
                </a:r>
              </a:p>
              <a:p>
                <a:pPr lvl="2"/>
                <a:r>
                  <a:rPr lang="en-US" dirty="0"/>
                  <a:t>Since we want to predict an entire tree</a:t>
                </a:r>
              </a:p>
              <a:p>
                <a:pPr lvl="3"/>
                <a:r>
                  <a:rPr lang="en-US" dirty="0" err="1"/>
                  <a:t>Softmax-esque</a:t>
                </a:r>
                <a:r>
                  <a:rPr lang="en-US" dirty="0"/>
                  <a:t> thing for trees!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0000" y="6385560"/>
                <a:ext cx="407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All trees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must have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as the leaf nodes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6385560"/>
                <a:ext cx="4078232" cy="369332"/>
              </a:xfrm>
              <a:prstGeom prst="rect">
                <a:avLst/>
              </a:prstGeom>
              <a:blipFill>
                <a:blip r:embed="rId3"/>
                <a:stretch>
                  <a:fillRect l="-1196" t="-10000" r="-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6644640" y="6014720"/>
            <a:ext cx="474476" cy="37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54002" y="377031"/>
                <a:ext cx="2768835" cy="799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02" y="377031"/>
                <a:ext cx="2768835" cy="799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49360" y="1613437"/>
                <a:ext cx="323596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Score of rule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spans substring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60" y="1613437"/>
                <a:ext cx="3235960" cy="668645"/>
              </a:xfrm>
              <a:prstGeom prst="rect">
                <a:avLst/>
              </a:prstGeom>
              <a:blipFill>
                <a:blip r:embed="rId5"/>
                <a:stretch>
                  <a:fillRect l="-1695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10170160" y="868680"/>
            <a:ext cx="297180" cy="744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Grammar-based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8695"/>
              </a:xfrm>
            </p:spPr>
            <p:txBody>
              <a:bodyPr/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using a feedforward neural network</a:t>
                </a:r>
              </a:p>
              <a:p>
                <a:r>
                  <a:rPr lang="en-US" dirty="0"/>
                  <a:t>For each span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compute a span encoding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+1,: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,: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Feed span encoding through two layers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𝐿𝑖𝑛𝑒𝑎𝑟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order the rules of the grammar, and rule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has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869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8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Grammar-based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56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use this to search for the best tree?</a:t>
                </a:r>
              </a:p>
              <a:p>
                <a:pPr lvl="1"/>
                <a:r>
                  <a:rPr lang="en-US" dirty="0"/>
                  <a:t>Small modification to the CKY algorithm</a:t>
                </a:r>
              </a:p>
              <a:p>
                <a:endParaRPr lang="en-US" dirty="0"/>
              </a:p>
              <a:p>
                <a:r>
                  <a:rPr lang="en-US" dirty="0"/>
                  <a:t>Change the weights of a rule in CKY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weights don’t sum to 1, but that’s ok</a:t>
                </a:r>
              </a:p>
              <a:p>
                <a:pPr lvl="1"/>
                <a:r>
                  <a:rPr lang="en-US" dirty="0"/>
                  <a:t>CKY doesn’t require weights to sum to 1 anyways</a:t>
                </a:r>
              </a:p>
              <a:p>
                <a:endParaRPr lang="en-US" dirty="0"/>
              </a:p>
              <a:p>
                <a:r>
                  <a:rPr lang="en-US" dirty="0"/>
                  <a:t>How do we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need it for the loss function to train</a:t>
                </a:r>
              </a:p>
              <a:p>
                <a:pPr lvl="1"/>
                <a:r>
                  <a:rPr lang="en-US" dirty="0"/>
                  <a:t>Sum of all tree weights of trees that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as the leaf nodes</a:t>
                </a:r>
              </a:p>
              <a:p>
                <a:pPr lvl="2"/>
                <a:r>
                  <a:rPr lang="en-US" dirty="0"/>
                  <a:t>Modify CKY algorithm to total weights instead of pick the best!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5695"/>
              </a:xfrm>
              <a:blipFill>
                <a:blip r:embed="rId2"/>
                <a:stretch>
                  <a:fillRect l="-1043" t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47280" y="365125"/>
                <a:ext cx="3619581" cy="668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80" y="365125"/>
                <a:ext cx="3619581" cy="668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39110" y="1229871"/>
                <a:ext cx="1752788" cy="528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110" y="1229871"/>
                <a:ext cx="1752788" cy="528286"/>
              </a:xfrm>
              <a:prstGeom prst="rect">
                <a:avLst/>
              </a:prstGeom>
              <a:blipFill>
                <a:blip r:embed="rId4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39110" y="1822697"/>
                <a:ext cx="2885790" cy="799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110" y="1822697"/>
                <a:ext cx="2885790" cy="799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1739" y="-64538"/>
                <a:ext cx="11621771" cy="721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cky</a:t>
                </a:r>
                <a:r>
                  <a:rPr lang="en-US" dirty="0"/>
                  <a:t>-total: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inputs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b="1" dirty="0"/>
                  <a:t>returns</a:t>
                </a:r>
                <a:r>
                  <a:rPr lang="en-US" dirty="0"/>
                  <a:t>: </a:t>
                </a:r>
                <a:r>
                  <a:rPr lang="en-US" dirty="0" err="1"/>
                  <a:t>prob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    // populate 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b="1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𝑙𝑜𝑔𝑎𝑑𝑑𝑒𝑥𝑝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𝑐h𝑎𝑟𝑡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// populate nonterminal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b="1" dirty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𝑙𝑒𝑓𝑡𝑅𝑜𝑤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𝑙𝑒𝑓𝑡𝑅𝑜𝑤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𝑙𝑜𝑔𝑎𝑑𝑑𝑒𝑥𝑝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𝑐h𝑎𝑟𝑡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</a:t>
                </a:r>
                <a:r>
                  <a:rPr lang="en-US" b="1" dirty="0"/>
                  <a:t>return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39" y="-64538"/>
                <a:ext cx="11621771" cy="7219220"/>
              </a:xfrm>
              <a:prstGeom prst="rect">
                <a:avLst/>
              </a:prstGeom>
              <a:blipFill>
                <a:blip r:embed="rId2"/>
                <a:stretch>
                  <a:fillRect l="-437" t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5760" y="330200"/>
                <a:ext cx="53388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Remember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𝑙𝑜𝑔𝑎𝑑𝑑𝑒𝑥𝑝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was in our refresher!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Needed to implement it to avoid overflow/underflow!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60" y="330200"/>
                <a:ext cx="5338834" cy="646331"/>
              </a:xfrm>
              <a:prstGeom prst="rect">
                <a:avLst/>
              </a:prstGeom>
              <a:blipFill>
                <a:blip r:embed="rId3"/>
                <a:stretch>
                  <a:fillRect l="-102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717</Words>
  <Application>Microsoft Macintosh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Neural Parsing</vt:lpstr>
      <vt:lpstr>Two (Major) Approaches</vt:lpstr>
      <vt:lpstr>Stack-based approaches</vt:lpstr>
      <vt:lpstr>Grammar-based approaches</vt:lpstr>
      <vt:lpstr>Grammar-based approaches</vt:lpstr>
      <vt:lpstr>Grammar-based approaches</vt:lpstr>
      <vt:lpstr>Grammar-based approaches</vt:lpstr>
      <vt:lpstr>Grammar-based approach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Parsing</dc:title>
  <dc:creator>andrew</dc:creator>
  <cp:lastModifiedBy>Chen, Ziye</cp:lastModifiedBy>
  <cp:revision>6</cp:revision>
  <dcterms:created xsi:type="dcterms:W3CDTF">2024-10-20T20:35:04Z</dcterms:created>
  <dcterms:modified xsi:type="dcterms:W3CDTF">2024-10-28T19:18:07Z</dcterms:modified>
</cp:coreProperties>
</file>