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66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59"/>
  </p:normalViewPr>
  <p:slideViewPr>
    <p:cSldViewPr snapToGrid="0">
      <p:cViewPr varScale="1">
        <p:scale>
          <a:sx n="110" d="100"/>
          <a:sy n="110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A6D8-2CF8-7B07-D864-DB79D149D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2D39F-2847-D1AE-7E1B-F34FE33A2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161F-79E2-AC38-695C-3925DA35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F529-FAD8-46BF-855D-2014866829F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3431F-D41F-8EA7-408F-212B2FB2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E31B8-93D5-6CE5-6DB3-D863564E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48A-D2D7-4033-9046-8DABF735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6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AA2B-C32F-5051-F4BA-446A9C93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8B477-5EAF-893F-16EA-4399244AE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76E06-7EC3-E328-7207-E0745E88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F529-FAD8-46BF-855D-2014866829F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B4703-D9DB-227F-197D-6CBCB198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CE050-AFA9-2F28-DC79-ECCCEFE0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48A-D2D7-4033-9046-8DABF735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3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02377-4E16-83D2-348B-440C9DB00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39ED-2949-1DD1-B6C0-4219E8CD8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496DB-5714-6402-1431-FCA4F4A6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F529-FAD8-46BF-855D-2014866829F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F265C-86BF-5367-7122-6BA3FFC8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72F10-59AD-8209-012C-1C129FB7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48A-D2D7-4033-9046-8DABF735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3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826A-6D04-08DD-045E-D4727AA7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0115-590C-4CF4-D451-A8095E33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D9DE1-134A-4A1B-1A71-2BA173EA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F529-FAD8-46BF-855D-2014866829F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DAF1-DD14-0501-0B53-372787E8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C6C3-8FEC-447A-1B57-9E4CBB11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48A-D2D7-4033-9046-8DABF735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39EC-0076-27E0-D136-FDA32AEF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3A50D-7318-D747-3E71-34AECE6C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CB3A4-58AF-C2DB-0093-3EB2C836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F529-FAD8-46BF-855D-2014866829F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20C1A-1450-EC68-EBB4-D1F3A72B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C5C66-39D5-B900-8839-20747DAD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48A-D2D7-4033-9046-8DABF735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31B9-CF3A-D877-88D1-E3F0FBE3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61F9-C178-170F-30B7-BF777A586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8249B-4A82-9E04-A982-B1ED8F43D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6A213-FE3B-E19F-4364-9DE1492D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F529-FAD8-46BF-855D-2014866829F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547D1-E08F-47F8-2039-448E1ECE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D4C57-81A9-9E57-F89F-5CA3FDFA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48A-D2D7-4033-9046-8DABF735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EC97-B564-6F86-05AA-BE668D90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7B449-6095-CDF6-1FBA-A3E2A648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9D30C-11F2-C176-FE5B-3EB834D4E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9D456-0B93-9915-5FE8-77DBC7EE3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02F4E-489A-9BFA-6A2A-51DAFCEBF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18FFE-194F-5BAE-8552-C3FC8713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F529-FAD8-46BF-855D-2014866829F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75A52-4080-72C5-B028-044D0D0A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5746D-5430-113B-A446-3CC232AD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48A-D2D7-4033-9046-8DABF735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3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64BF-30DF-B1F8-C554-3B90CE86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33DD5-5563-4720-2C23-5A855EA4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F529-FAD8-46BF-855D-2014866829F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350E6-9E32-483A-5CA0-B30DF18F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50505-57E9-3096-494D-D341CF59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48A-D2D7-4033-9046-8DABF735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6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2B65C-8D30-3E78-6CB1-AE421551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F529-FAD8-46BF-855D-2014866829F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2A4DA-7146-3AFB-28D0-D619C150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B1839-D9A5-BFB7-4743-646DBC30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48A-D2D7-4033-9046-8DABF735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4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B3C8-84D6-FDB5-4EF8-8EA45B92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07CD-6A8D-C311-6CEB-77D5B2B5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F327E-728E-5C7B-56A9-BBBA4D8EE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D0E52-A339-5830-39F0-13FAB83C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F529-FAD8-46BF-855D-2014866829F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E210C-27B4-47AC-E576-CEC21AD6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8F3C-5E5B-C3AA-E2F9-81EF6F4A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48A-D2D7-4033-9046-8DABF735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3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704F-7527-EBBF-6095-F3411FAB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113A0-A16D-D56E-DB98-5947F6D14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36873-48F4-DB90-0B4B-22828877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BB666-524B-B904-52F6-FBE1DEDB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F529-FAD8-46BF-855D-2014866829F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28EDC-BA32-35A4-41A0-CA917BB6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E0828-ADF8-1330-86D1-DF5A16CB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48A-D2D7-4033-9046-8DABF735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B84C9-79BC-9D9D-C486-9B10F9A4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656D3-ABD8-DC6D-77F2-24C46F32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713DD-9010-FB15-D606-7D572CEE4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1AF529-FAD8-46BF-855D-2014866829F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0FB2-ABE9-8DAF-3412-D8F12CA83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8CBA-10FB-4FC8-6A09-7042A2E8D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46A48A-D2D7-4033-9046-8DABF7350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7.png"/><Relationship Id="rId4" Type="http://schemas.openxmlformats.org/officeDocument/2006/relationships/image" Target="NUL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9.png"/><Relationship Id="rId16" Type="http://schemas.openxmlformats.org/officeDocument/2006/relationships/image" Target="../media/image1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43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1.png"/><Relationship Id="rId21" Type="http://schemas.openxmlformats.org/officeDocument/2006/relationships/image" Target="../media/image54.png"/><Relationship Id="rId7" Type="http://schemas.openxmlformats.org/officeDocument/2006/relationships/image" Target="../media/image25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0.png"/><Relationship Id="rId16" Type="http://schemas.openxmlformats.org/officeDocument/2006/relationships/image" Target="../media/image39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23.png"/><Relationship Id="rId15" Type="http://schemas.openxmlformats.org/officeDocument/2006/relationships/image" Target="../media/image38.png"/><Relationship Id="rId10" Type="http://schemas.openxmlformats.org/officeDocument/2006/relationships/image" Target="../media/image28.png"/><Relationship Id="rId19" Type="http://schemas.openxmlformats.org/officeDocument/2006/relationships/image" Target="../media/image4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3214-CD7E-3F99-CEA1-6207664D4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0D7B1-CF15-B77D-78A4-A168246CA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8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9DB7-FF94-9C0C-0ECF-9A09636B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Visually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A0BA44-B100-A500-4E3D-DC57A570A991}"/>
              </a:ext>
            </a:extLst>
          </p:cNvPr>
          <p:cNvGraphicFramePr>
            <a:graphicFrameLocks noGrp="1"/>
          </p:cNvGraphicFramePr>
          <p:nvPr/>
        </p:nvGraphicFramePr>
        <p:xfrm>
          <a:off x="1360785" y="4590418"/>
          <a:ext cx="3171840" cy="28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8">
                  <a:extLst>
                    <a:ext uri="{9D8B030D-6E8A-4147-A177-3AD203B41FA5}">
                      <a16:colId xmlns:a16="http://schemas.microsoft.com/office/drawing/2014/main" val="2420216112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725746345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364789138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1976141206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937365630"/>
                    </a:ext>
                  </a:extLst>
                </a:gridCol>
              </a:tblGrid>
              <a:tr h="1447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417008084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8735302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1CFC18-6E01-5875-1AEA-EA8F72460B17}"/>
              </a:ext>
            </a:extLst>
          </p:cNvPr>
          <p:cNvGraphicFramePr>
            <a:graphicFrameLocks noGrp="1"/>
          </p:cNvGraphicFramePr>
          <p:nvPr/>
        </p:nvGraphicFramePr>
        <p:xfrm>
          <a:off x="1360785" y="3735092"/>
          <a:ext cx="3171840" cy="101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8">
                  <a:extLst>
                    <a:ext uri="{9D8B030D-6E8A-4147-A177-3AD203B41FA5}">
                      <a16:colId xmlns:a16="http://schemas.microsoft.com/office/drawing/2014/main" val="1584188924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794977970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688423577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4000313377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037466637"/>
                    </a:ext>
                  </a:extLst>
                </a:gridCol>
              </a:tblGrid>
              <a:tr h="1447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522783430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208670537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854110866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958864102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586325765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4227458551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516178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16A622-1C59-8849-FC06-A6284C11CDD8}"/>
              </a:ext>
            </a:extLst>
          </p:cNvPr>
          <p:cNvGraphicFramePr>
            <a:graphicFrameLocks noGrp="1"/>
          </p:cNvGraphicFramePr>
          <p:nvPr/>
        </p:nvGraphicFramePr>
        <p:xfrm>
          <a:off x="1360785" y="2733014"/>
          <a:ext cx="3171840" cy="115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8">
                  <a:extLst>
                    <a:ext uri="{9D8B030D-6E8A-4147-A177-3AD203B41FA5}">
                      <a16:colId xmlns:a16="http://schemas.microsoft.com/office/drawing/2014/main" val="1373466040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464869240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99923099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1992667634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01861237"/>
                    </a:ext>
                  </a:extLst>
                </a:gridCol>
              </a:tblGrid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Outlook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Temperature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Humidity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Windy?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Play Outside?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14529064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671881031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889235942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70911723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335803998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926984545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247568283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020314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8B55D7-483D-AB83-B110-19AF3B5EE514}"/>
                  </a:ext>
                </a:extLst>
              </p:cNvPr>
              <p:cNvSpPr/>
              <p:nvPr/>
            </p:nvSpPr>
            <p:spPr>
              <a:xfrm>
                <a:off x="5450905" y="3199445"/>
                <a:ext cx="942477" cy="9424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8B55D7-483D-AB83-B110-19AF3B5EE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905" y="3199445"/>
                <a:ext cx="942477" cy="94247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3CA76EF-DB24-9A25-4CD3-6EDD0F82AA3B}"/>
                  </a:ext>
                </a:extLst>
              </p:cNvPr>
              <p:cNvSpPr/>
              <p:nvPr/>
            </p:nvSpPr>
            <p:spPr>
              <a:xfrm>
                <a:off x="7613543" y="897815"/>
                <a:ext cx="1187243" cy="11872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𝑂𝑢𝑡𝑙𝑜𝑜𝑘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3CA76EF-DB24-9A25-4CD3-6EDD0F82A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543" y="897815"/>
                <a:ext cx="1187243" cy="118724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9D11B0F-0655-FC4E-AA11-58435DB4CFF2}"/>
                  </a:ext>
                </a:extLst>
              </p:cNvPr>
              <p:cNvSpPr/>
              <p:nvPr/>
            </p:nvSpPr>
            <p:spPr>
              <a:xfrm>
                <a:off x="7664580" y="2355806"/>
                <a:ext cx="1157538" cy="1157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𝑇𝑒𝑚𝑝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9D11B0F-0655-FC4E-AA11-58435DB4C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580" y="2355806"/>
                <a:ext cx="1157538" cy="115753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53672EB-C4F3-67DF-3D49-D7E159EFEFCA}"/>
                  </a:ext>
                </a:extLst>
              </p:cNvPr>
              <p:cNvSpPr/>
              <p:nvPr/>
            </p:nvSpPr>
            <p:spPr>
              <a:xfrm>
                <a:off x="7664580" y="3814211"/>
                <a:ext cx="1157538" cy="1157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𝐻𝑢𝑚𝑖𝑑𝑖𝑡𝑦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53672EB-C4F3-67DF-3D49-D7E159EFE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580" y="3814211"/>
                <a:ext cx="1157538" cy="1157538"/>
              </a:xfrm>
              <a:prstGeom prst="ellipse">
                <a:avLst/>
              </a:prstGeom>
              <a:blipFill>
                <a:blip r:embed="rId5"/>
                <a:stretch>
                  <a:fillRect l="-3646" r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4A9F109-DE3A-7319-C825-BF636BA11CAD}"/>
                  </a:ext>
                </a:extLst>
              </p:cNvPr>
              <p:cNvSpPr/>
              <p:nvPr/>
            </p:nvSpPr>
            <p:spPr>
              <a:xfrm>
                <a:off x="7782109" y="5272616"/>
                <a:ext cx="1157538" cy="1157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𝑊𝑖𝑛𝑑𝑦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4A9F109-DE3A-7319-C825-BF636BA11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109" y="5272616"/>
                <a:ext cx="1157538" cy="115753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E5D5A9-C44C-07C9-7299-B313DA9697E7}"/>
              </a:ext>
            </a:extLst>
          </p:cNvPr>
          <p:cNvCxnSpPr>
            <a:stCxn id="8" idx="2"/>
            <a:endCxn id="7" idx="6"/>
          </p:cNvCxnSpPr>
          <p:nvPr/>
        </p:nvCxnSpPr>
        <p:spPr>
          <a:xfrm flipH="1">
            <a:off x="6393382" y="1491437"/>
            <a:ext cx="1220161" cy="2179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58F410-1577-3B94-EDDB-D7D7954BED50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>
            <a:off x="6393382" y="2934575"/>
            <a:ext cx="1271198" cy="736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15D846-1226-6E46-8A92-FCAF56623097}"/>
              </a:ext>
            </a:extLst>
          </p:cNvPr>
          <p:cNvCxnSpPr>
            <a:stCxn id="10" idx="2"/>
            <a:endCxn id="7" idx="6"/>
          </p:cNvCxnSpPr>
          <p:nvPr/>
        </p:nvCxnSpPr>
        <p:spPr>
          <a:xfrm flipH="1" flipV="1">
            <a:off x="6393382" y="3670684"/>
            <a:ext cx="1271198" cy="722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3A0602-8C90-D2FF-7C4B-ED347A058171}"/>
              </a:ext>
            </a:extLst>
          </p:cNvPr>
          <p:cNvCxnSpPr>
            <a:stCxn id="11" idx="2"/>
            <a:endCxn id="7" idx="6"/>
          </p:cNvCxnSpPr>
          <p:nvPr/>
        </p:nvCxnSpPr>
        <p:spPr>
          <a:xfrm flipH="1" flipV="1">
            <a:off x="6393382" y="3670684"/>
            <a:ext cx="1388727" cy="2180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D3D810-FE66-8369-E07A-C884436B4F8B}"/>
              </a:ext>
            </a:extLst>
          </p:cNvPr>
          <p:cNvSpPr txBox="1"/>
          <p:nvPr/>
        </p:nvSpPr>
        <p:spPr>
          <a:xfrm>
            <a:off x="2701929" y="5214825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instance of a Bayesian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A8846-C1F4-A40E-F04D-20F812866711}"/>
              </a:ext>
            </a:extLst>
          </p:cNvPr>
          <p:cNvSpPr txBox="1"/>
          <p:nvPr/>
        </p:nvSpPr>
        <p:spPr>
          <a:xfrm>
            <a:off x="4218111" y="5629849"/>
            <a:ext cx="202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NP hard but useful</a:t>
            </a:r>
          </a:p>
        </p:txBody>
      </p:sp>
    </p:spTree>
    <p:extLst>
      <p:ext uri="{BB962C8B-B14F-4D97-AF65-F5344CB8AC3E}">
        <p14:creationId xmlns:p14="http://schemas.microsoft.com/office/powerpoint/2010/main" val="344843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16C3-9266-CE7B-C93B-CE60BEF1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94D610-7CAA-AE9C-8534-83566BE55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927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function predict(x) returns int // class label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dirty="0" err="1"/>
                  <a:t>best_prob</a:t>
                </a:r>
                <a:r>
                  <a:rPr lang="en-US" dirty="0"/>
                  <a:t> = -inf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dirty="0" err="1"/>
                  <a:t>best_class</a:t>
                </a:r>
                <a:r>
                  <a:rPr lang="en-US" dirty="0"/>
                  <a:t> = -1</a:t>
                </a:r>
              </a:p>
              <a:p>
                <a:pPr marL="0" indent="0">
                  <a:buNone/>
                </a:pPr>
                <a:r>
                  <a:rPr lang="en-US" dirty="0"/>
                  <a:t>    for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Y do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&gt; </a:t>
                </a:r>
                <a:r>
                  <a:rPr lang="en-US" dirty="0" err="1"/>
                  <a:t>best_prob</a:t>
                </a:r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:r>
                  <a:rPr lang="en-US" dirty="0"/>
                  <a:t>            </a:t>
                </a:r>
                <a:r>
                  <a:rPr lang="en-US" dirty="0" err="1"/>
                  <a:t>best_prob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</a:t>
                </a:r>
                <a:r>
                  <a:rPr lang="en-US" dirty="0" err="1"/>
                  <a:t>best_class</a:t>
                </a:r>
                <a:r>
                  <a:rPr lang="en-US" dirty="0"/>
                  <a:t> = y</a:t>
                </a:r>
              </a:p>
              <a:p>
                <a:pPr marL="0" indent="0">
                  <a:buNone/>
                </a:pPr>
                <a:r>
                  <a:rPr lang="en-US" dirty="0"/>
                  <a:t>        end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end for</a:t>
                </a:r>
              </a:p>
              <a:p>
                <a:pPr marL="0" indent="0">
                  <a:buNone/>
                </a:pPr>
                <a:r>
                  <a:rPr lang="en-US" dirty="0"/>
                  <a:t>    return </a:t>
                </a:r>
                <a:r>
                  <a:rPr lang="en-US" dirty="0" err="1"/>
                  <a:t>best_class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94D610-7CAA-AE9C-8534-83566BE55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9273"/>
              </a:xfrm>
              <a:blipFill>
                <a:blip r:embed="rId2"/>
                <a:stretch>
                  <a:fillRect l="-754" t="-2528" b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E742EBC-A474-E345-F818-87CEDCCE4956}"/>
              </a:ext>
            </a:extLst>
          </p:cNvPr>
          <p:cNvSpPr txBox="1"/>
          <p:nvPr/>
        </p:nvSpPr>
        <p:spPr>
          <a:xfrm>
            <a:off x="9097701" y="4062714"/>
            <a:ext cx="284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Super tiny prob -&gt;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log_prob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node no longer contains a </a:t>
            </a:r>
            <a:r>
              <a:rPr lang="en-US" dirty="0" err="1"/>
              <a:t>pmf</a:t>
            </a:r>
            <a:endParaRPr lang="en-US" dirty="0"/>
          </a:p>
          <a:p>
            <a:endParaRPr lang="en-US" dirty="0"/>
          </a:p>
          <a:p>
            <a:r>
              <a:rPr lang="en-US" dirty="0"/>
              <a:t>That’s ok!</a:t>
            </a:r>
          </a:p>
          <a:p>
            <a:pPr lvl="1"/>
            <a:r>
              <a:rPr lang="en-US" dirty="0"/>
              <a:t>Parameterize with a pdf</a:t>
            </a:r>
          </a:p>
          <a:p>
            <a:pPr lvl="2"/>
            <a:r>
              <a:rPr lang="en-US" dirty="0"/>
              <a:t>For instance, assume a Gaussian (or another pdf)</a:t>
            </a:r>
          </a:p>
          <a:p>
            <a:pPr lvl="2"/>
            <a:r>
              <a:rPr lang="en-US" dirty="0"/>
              <a:t>Learn the parameters of the pdf from the feature data!</a:t>
            </a:r>
          </a:p>
          <a:p>
            <a:endParaRPr lang="en-US" dirty="0"/>
          </a:p>
          <a:p>
            <a:r>
              <a:rPr lang="en-US" dirty="0"/>
              <a:t>When making predictions:</a:t>
            </a:r>
          </a:p>
          <a:p>
            <a:pPr lvl="1"/>
            <a:r>
              <a:rPr lang="en-US" dirty="0"/>
              <a:t>You have the feature value: how likely is it to be drawn from the pdf!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37F8-BDF4-C535-F4F5-C2444F2F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B15C3-6436-26E6-4014-CA5EAEB0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binary classification</a:t>
            </a:r>
          </a:p>
          <a:p>
            <a:pPr lvl="1"/>
            <a:r>
              <a:rPr lang="en-US" dirty="0"/>
              <a:t>Argument extends to higher dims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153F71-BC5D-705A-0700-2E5EE2B65570}"/>
                  </a:ext>
                </a:extLst>
              </p:cNvPr>
              <p:cNvSpPr txBox="1"/>
              <p:nvPr/>
            </p:nvSpPr>
            <p:spPr>
              <a:xfrm>
                <a:off x="983609" y="3305289"/>
                <a:ext cx="6094602" cy="93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153F71-BC5D-705A-0700-2E5EE2B6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09" y="3305289"/>
                <a:ext cx="6094602" cy="934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2208D8-65DC-B988-85B0-5D2442185DF5}"/>
                  </a:ext>
                </a:extLst>
              </p:cNvPr>
              <p:cNvSpPr txBox="1"/>
              <p:nvPr/>
            </p:nvSpPr>
            <p:spPr>
              <a:xfrm>
                <a:off x="1187741" y="4126836"/>
                <a:ext cx="6094602" cy="1087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Pr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⃗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Pr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Pr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⃗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=0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Pr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=0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2208D8-65DC-B988-85B0-5D2442185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741" y="4126836"/>
                <a:ext cx="6094602" cy="10870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7DEC9E-A619-51D7-BAF0-5699025A2008}"/>
                  </a:ext>
                </a:extLst>
              </p:cNvPr>
              <p:cNvSpPr txBox="1"/>
              <p:nvPr/>
            </p:nvSpPr>
            <p:spPr>
              <a:xfrm>
                <a:off x="1492540" y="5368242"/>
                <a:ext cx="6094602" cy="1087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Pr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⃗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Pr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⃗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=0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Pr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Pr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=0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7DEC9E-A619-51D7-BAF0-5699025A2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540" y="5368242"/>
                <a:ext cx="6094602" cy="10870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DD974D-A0F2-C37B-1CF8-3ABF027F8AE0}"/>
                  </a:ext>
                </a:extLst>
              </p:cNvPr>
              <p:cNvSpPr txBox="1"/>
              <p:nvPr/>
            </p:nvSpPr>
            <p:spPr>
              <a:xfrm>
                <a:off x="6296986" y="1482947"/>
                <a:ext cx="6094602" cy="724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DD974D-A0F2-C37B-1CF8-3ABF027F8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986" y="1482947"/>
                <a:ext cx="6094602" cy="7241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F13E72-9348-966B-EAA1-91C1BC812853}"/>
                  </a:ext>
                </a:extLst>
              </p:cNvPr>
              <p:cNvSpPr txBox="1"/>
              <p:nvPr/>
            </p:nvSpPr>
            <p:spPr>
              <a:xfrm>
                <a:off x="1156982" y="2644274"/>
                <a:ext cx="6463716" cy="678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F13E72-9348-966B-EAA1-91C1BC812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82" y="2644274"/>
                <a:ext cx="6463716" cy="6785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782773-596C-4984-985E-82F2288E2986}"/>
                  </a:ext>
                </a:extLst>
              </p:cNvPr>
              <p:cNvSpPr txBox="1"/>
              <p:nvPr/>
            </p:nvSpPr>
            <p:spPr>
              <a:xfrm>
                <a:off x="6076077" y="195062"/>
                <a:ext cx="6199464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782773-596C-4984-985E-82F2288E2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077" y="195062"/>
                <a:ext cx="6199464" cy="617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4FB847-9287-E8AA-D5B6-1A66E6ACC135}"/>
                  </a:ext>
                </a:extLst>
              </p:cNvPr>
              <p:cNvSpPr txBox="1"/>
              <p:nvPr/>
            </p:nvSpPr>
            <p:spPr>
              <a:xfrm>
                <a:off x="6549354" y="2274525"/>
                <a:ext cx="6094602" cy="8182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Pr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Pr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=0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4FB847-9287-E8AA-D5B6-1A66E6ACC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354" y="2274525"/>
                <a:ext cx="6094602" cy="8182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83CCEF2-F6B4-3D91-D522-4D71135BA80D}"/>
              </a:ext>
            </a:extLst>
          </p:cNvPr>
          <p:cNvSpPr txBox="1"/>
          <p:nvPr/>
        </p:nvSpPr>
        <p:spPr>
          <a:xfrm>
            <a:off x="7159129" y="3254108"/>
            <a:ext cx="238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Hmmm….are we stuck?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84D9C2-D014-A3F0-4B69-E52251C158EF}"/>
                  </a:ext>
                </a:extLst>
              </p:cNvPr>
              <p:cNvSpPr txBox="1"/>
              <p:nvPr/>
            </p:nvSpPr>
            <p:spPr>
              <a:xfrm>
                <a:off x="7159129" y="3658468"/>
                <a:ext cx="48958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is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a linear equation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general, Naïve Bayes is not a linear classifier!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84D9C2-D014-A3F0-4B69-E52251C15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129" y="3658468"/>
                <a:ext cx="4895892" cy="646331"/>
              </a:xfrm>
              <a:prstGeom prst="rect">
                <a:avLst/>
              </a:prstGeom>
              <a:blipFill>
                <a:blip r:embed="rId9"/>
                <a:stretch>
                  <a:fillRect l="-995" t="-13208" r="-522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49101D-727F-BA23-39BA-F69A9A1861DD}"/>
                  </a:ext>
                </a:extLst>
              </p:cNvPr>
              <p:cNvSpPr txBox="1"/>
              <p:nvPr/>
            </p:nvSpPr>
            <p:spPr>
              <a:xfrm>
                <a:off x="7159129" y="4375803"/>
                <a:ext cx="4693529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from the </a:t>
                </a:r>
                <a:r>
                  <a:rPr lang="en-US" dirty="0">
                    <a:solidFill>
                      <a:srgbClr val="FF0000"/>
                    </a:solidFill>
                  </a:rPr>
                  <a:t>exponential family</a:t>
                </a:r>
                <a:r>
                  <a:rPr lang="en-US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Gaussian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Exponential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Bernoulli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Dirichlet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Poisson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49101D-727F-BA23-39BA-F69A9A186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129" y="4375803"/>
                <a:ext cx="4693529" cy="2031325"/>
              </a:xfrm>
              <a:prstGeom prst="rect">
                <a:avLst/>
              </a:prstGeom>
              <a:blipFill>
                <a:blip r:embed="rId10"/>
                <a:stretch>
                  <a:fillRect l="-1039" t="-1502" r="-2727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68E99F4-DDF3-4B7C-2273-78A7CAF22EFE}"/>
              </a:ext>
            </a:extLst>
          </p:cNvPr>
          <p:cNvSpPr txBox="1"/>
          <p:nvPr/>
        </p:nvSpPr>
        <p:spPr>
          <a:xfrm>
            <a:off x="3565390" y="152938"/>
            <a:ext cx="251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Shape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73225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07957C-92C0-461A-EEC6-0013A023E5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from the exponential family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07957C-92C0-461A-EEC6-0013A023E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B0C28E-003D-9FCC-DAFF-90870157A92C}"/>
                  </a:ext>
                </a:extLst>
              </p:cNvPr>
              <p:cNvSpPr txBox="1"/>
              <p:nvPr/>
            </p:nvSpPr>
            <p:spPr>
              <a:xfrm>
                <a:off x="337656" y="2761086"/>
                <a:ext cx="6094602" cy="8182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Pr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Pr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=0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B0C28E-003D-9FCC-DAFF-90870157A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56" y="2761086"/>
                <a:ext cx="6094602" cy="818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47A1AC-25F7-21E5-C579-97A54F30E125}"/>
                  </a:ext>
                </a:extLst>
              </p:cNvPr>
              <p:cNvSpPr txBox="1"/>
              <p:nvPr/>
            </p:nvSpPr>
            <p:spPr>
              <a:xfrm>
                <a:off x="337656" y="1898207"/>
                <a:ext cx="6094602" cy="462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47A1AC-25F7-21E5-C579-97A54F30E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56" y="1898207"/>
                <a:ext cx="6094602" cy="462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BE7291-4307-096B-1F4F-69782879DB1C}"/>
                  </a:ext>
                </a:extLst>
              </p:cNvPr>
              <p:cNvSpPr txBox="1"/>
              <p:nvPr/>
            </p:nvSpPr>
            <p:spPr>
              <a:xfrm>
                <a:off x="1461780" y="3500960"/>
                <a:ext cx="6094602" cy="995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acc>
                                                        <m:accPr>
                                                          <m:chr m:val="⃗"/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acc>
                                                        <m:accPr>
                                                          <m:chr m:val="⃗"/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sup>
                                          </m:s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acc>
                                                        <m:accPr>
                                                          <m:chr m:val="⃗"/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acc>
                                                        <m:accPr>
                                                          <m:chr m:val="⃗"/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BE7291-4307-096B-1F4F-69782879D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80" y="3500960"/>
                <a:ext cx="6094602" cy="9952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DA803B-F337-14B7-F700-D83E9454F1CA}"/>
                  </a:ext>
                </a:extLst>
              </p:cNvPr>
              <p:cNvSpPr txBox="1"/>
              <p:nvPr/>
            </p:nvSpPr>
            <p:spPr>
              <a:xfrm>
                <a:off x="1310778" y="4496169"/>
                <a:ext cx="8923790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acc>
                                                        <m:accPr>
                                                          <m:chr m:val="⃗"/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acc>
                                                        <m:accPr>
                                                          <m:chr m:val="⃗"/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acc>
                                                            <m:accPr>
                                                              <m:chr m:val="⃗"/>
                                                              <m:ctrlP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accPr>
                                                            <m:e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𝑤</m:t>
                                                              </m:r>
                                                            </m:e>
                                                          </m:acc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acc>
                                                            <m:accPr>
                                                              <m:chr m:val="⃗"/>
                                                              <m:ctrlP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accPr>
                                                            <m:e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𝑤</m:t>
                                                              </m:r>
                                                            </m:e>
                                                          </m:acc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</m:d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DA803B-F337-14B7-F700-D83E9454F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778" y="4496169"/>
                <a:ext cx="8923790" cy="984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DB8152-3FBF-5028-9BFB-D3F08839C4C0}"/>
                  </a:ext>
                </a:extLst>
              </p:cNvPr>
              <p:cNvSpPr txBox="1"/>
              <p:nvPr/>
            </p:nvSpPr>
            <p:spPr>
              <a:xfrm>
                <a:off x="1072041" y="5413015"/>
                <a:ext cx="8353340" cy="8182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DB8152-3FBF-5028-9BFB-D3F08839C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41" y="5413015"/>
                <a:ext cx="8353340" cy="8182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CA03E9-82D3-478E-42B7-336F0A7F405F}"/>
                  </a:ext>
                </a:extLst>
              </p:cNvPr>
              <p:cNvSpPr txBox="1"/>
              <p:nvPr/>
            </p:nvSpPr>
            <p:spPr>
              <a:xfrm>
                <a:off x="7991210" y="1668992"/>
                <a:ext cx="3174536" cy="8182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CA03E9-82D3-478E-42B7-336F0A7F4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10" y="1668992"/>
                <a:ext cx="3174536" cy="8182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5DF70F-3612-73F9-99DE-DB3EAE3162C8}"/>
                  </a:ext>
                </a:extLst>
              </p:cNvPr>
              <p:cNvSpPr txBox="1"/>
              <p:nvPr/>
            </p:nvSpPr>
            <p:spPr>
              <a:xfrm>
                <a:off x="7221057" y="2487229"/>
                <a:ext cx="486614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exponential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Naïve Bayes is a </a:t>
                </a:r>
                <a:r>
                  <a:rPr lang="en-US" dirty="0">
                    <a:solidFill>
                      <a:srgbClr val="FF0000"/>
                    </a:solidFill>
                  </a:rPr>
                  <a:t>linear classifier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linear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Asymptotically Logistic Regression!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Softmax</a:t>
                </a:r>
                <a:r>
                  <a:rPr lang="en-US" dirty="0"/>
                  <a:t> Regression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/>
                  <a:t> classes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5DF70F-3612-73F9-99DE-DB3EAE31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057" y="2487229"/>
                <a:ext cx="4866140" cy="1754326"/>
              </a:xfrm>
              <a:prstGeom prst="rect">
                <a:avLst/>
              </a:prstGeom>
              <a:blipFill>
                <a:blip r:embed="rId9"/>
                <a:stretch>
                  <a:fillRect l="-1128" t="-1389" r="-4887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747ACBB-5568-3A02-57B4-10270C3E806B}"/>
              </a:ext>
            </a:extLst>
          </p:cNvPr>
          <p:cNvSpPr txBox="1"/>
          <p:nvPr/>
        </p:nvSpPr>
        <p:spPr>
          <a:xfrm>
            <a:off x="307129" y="1568296"/>
            <a:ext cx="529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General formula for distribution in exponential family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3D158B-4923-C073-5E39-24AF47044617}"/>
              </a:ext>
            </a:extLst>
          </p:cNvPr>
          <p:cNvGrpSpPr/>
          <p:nvPr/>
        </p:nvGrpSpPr>
        <p:grpSpPr>
          <a:xfrm>
            <a:off x="176169" y="2314346"/>
            <a:ext cx="1359016" cy="542215"/>
            <a:chOff x="176169" y="2314346"/>
            <a:chExt cx="1359016" cy="54221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24FBB1-5BC4-732C-A6C1-FAF1A598244B}"/>
                </a:ext>
              </a:extLst>
            </p:cNvPr>
            <p:cNvSpPr txBox="1"/>
            <p:nvPr/>
          </p:nvSpPr>
          <p:spPr>
            <a:xfrm>
              <a:off x="176169" y="2487229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amplitude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18067B-7C73-7249-90D7-A31F6E1B0AED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747800" y="2314346"/>
              <a:ext cx="787385" cy="1728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4DAC03-EDE9-05F7-1643-42EB8FD1676D}"/>
              </a:ext>
            </a:extLst>
          </p:cNvPr>
          <p:cNvGrpSpPr/>
          <p:nvPr/>
        </p:nvGrpSpPr>
        <p:grpSpPr>
          <a:xfrm>
            <a:off x="3707934" y="2129680"/>
            <a:ext cx="1989949" cy="369332"/>
            <a:chOff x="3707934" y="2129680"/>
            <a:chExt cx="1989949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2E22B8-97DC-F639-792C-7166DDCF717D}"/>
                </a:ext>
              </a:extLst>
            </p:cNvPr>
            <p:cNvSpPr txBox="1"/>
            <p:nvPr/>
          </p:nvSpPr>
          <p:spPr>
            <a:xfrm>
              <a:off x="4974672" y="2129680"/>
              <a:ext cx="723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offset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A7ADED-8987-BEF7-8AC8-421950E0BCA3}"/>
                </a:ext>
              </a:extLst>
            </p:cNvPr>
            <p:cNvCxnSpPr>
              <a:stCxn id="16" idx="1"/>
            </p:cNvCxnSpPr>
            <p:nvPr/>
          </p:nvCxnSpPr>
          <p:spPr>
            <a:xfrm flipH="1" flipV="1">
              <a:off x="3707934" y="2129680"/>
              <a:ext cx="1266738" cy="184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9EEAD7-DDB2-6FAB-5227-3CB90B03BD93}"/>
              </a:ext>
            </a:extLst>
          </p:cNvPr>
          <p:cNvGrpSpPr/>
          <p:nvPr/>
        </p:nvGrpSpPr>
        <p:grpSpPr>
          <a:xfrm>
            <a:off x="1945329" y="2204908"/>
            <a:ext cx="2465740" cy="638704"/>
            <a:chOff x="1945329" y="2204908"/>
            <a:chExt cx="2465740" cy="63870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FF09A6-34E1-50B5-39EE-93B3AF7B48DB}"/>
                </a:ext>
              </a:extLst>
            </p:cNvPr>
            <p:cNvSpPr txBox="1"/>
            <p:nvPr/>
          </p:nvSpPr>
          <p:spPr>
            <a:xfrm>
              <a:off x="1945329" y="2474280"/>
              <a:ext cx="246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Linear comb. of features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0453901-36B6-9160-009C-F7B7C5C4C446}"/>
                </a:ext>
              </a:extLst>
            </p:cNvPr>
            <p:cNvCxnSpPr>
              <a:cxnSpLocks/>
              <a:stCxn id="15" idx="0"/>
              <a:endCxn id="23" idx="1"/>
            </p:cNvCxnSpPr>
            <p:nvPr/>
          </p:nvCxnSpPr>
          <p:spPr>
            <a:xfrm flipH="1" flipV="1">
              <a:off x="2641137" y="2361154"/>
              <a:ext cx="537062" cy="1131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A06F5471-BACD-6DAD-7FF8-97BDA66C3A44}"/>
                </a:ext>
              </a:extLst>
            </p:cNvPr>
            <p:cNvSpPr/>
            <p:nvPr/>
          </p:nvSpPr>
          <p:spPr>
            <a:xfrm rot="5400000">
              <a:off x="2563014" y="1889338"/>
              <a:ext cx="156246" cy="78738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3979CB4-A6CF-2E45-7176-31BFD94176BE}"/>
              </a:ext>
            </a:extLst>
          </p:cNvPr>
          <p:cNvGrpSpPr/>
          <p:nvPr/>
        </p:nvGrpSpPr>
        <p:grpSpPr>
          <a:xfrm>
            <a:off x="2274971" y="6107189"/>
            <a:ext cx="3821030" cy="738444"/>
            <a:chOff x="2274971" y="6107189"/>
            <a:chExt cx="3821030" cy="738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A7180D4-EA4E-5C31-B8A4-3D04229DE6FA}"/>
                    </a:ext>
                  </a:extLst>
                </p:cNvPr>
                <p:cNvSpPr txBox="1"/>
                <p:nvPr/>
              </p:nvSpPr>
              <p:spPr>
                <a:xfrm>
                  <a:off x="3598877" y="6476301"/>
                  <a:ext cx="17947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Constant offset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A7180D4-EA4E-5C31-B8A4-3D04229DE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877" y="6476301"/>
                  <a:ext cx="179478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71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99CC049E-2E14-511C-20ED-892B81017B82}"/>
                </a:ext>
              </a:extLst>
            </p:cNvPr>
            <p:cNvSpPr/>
            <p:nvPr/>
          </p:nvSpPr>
          <p:spPr>
            <a:xfrm rot="5400000">
              <a:off x="3963179" y="4418981"/>
              <a:ext cx="444614" cy="382103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E61B056-66EA-6935-1592-5852356E02D6}"/>
              </a:ext>
            </a:extLst>
          </p:cNvPr>
          <p:cNvGrpSpPr/>
          <p:nvPr/>
        </p:nvGrpSpPr>
        <p:grpSpPr>
          <a:xfrm>
            <a:off x="6791539" y="6069900"/>
            <a:ext cx="1429894" cy="666569"/>
            <a:chOff x="6791539" y="6069900"/>
            <a:chExt cx="1429894" cy="6665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3FA0ED4-51DA-8F26-ADA4-13DA339A3F67}"/>
                    </a:ext>
                  </a:extLst>
                </p:cNvPr>
                <p:cNvSpPr txBox="1"/>
                <p:nvPr/>
              </p:nvSpPr>
              <p:spPr>
                <a:xfrm>
                  <a:off x="7046752" y="6367137"/>
                  <a:ext cx="11746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Weights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3FA0ED4-51DA-8F26-ADA4-13DA339A3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752" y="6367137"/>
                  <a:ext cx="117468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663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BC6109CF-4A36-86A4-7E3D-0C5806177698}"/>
                </a:ext>
              </a:extLst>
            </p:cNvPr>
            <p:cNvSpPr/>
            <p:nvPr/>
          </p:nvSpPr>
          <p:spPr>
            <a:xfrm rot="5400000">
              <a:off x="7292504" y="5568935"/>
              <a:ext cx="259961" cy="1261891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29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54F8-6D89-466C-20E6-0D75A66C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0C8F0-5564-1261-204D-43C879514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901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somewhat more effective classifier is called Logistic Regression</a:t>
                </a:r>
              </a:p>
              <a:p>
                <a:pPr lvl="1"/>
                <a:r>
                  <a:rPr lang="en-US" dirty="0"/>
                  <a:t>An instance of a neural network!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r>
                                        <a:rPr lang="en-US" b="1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b="1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𝐸𝑛𝑐𝑜𝑑𝑒𝑟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is some function that converts sequences to vectors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Nowadays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𝐸𝑛𝑐𝑜𝑑𝑒𝑟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is a transformer:</a:t>
                </a:r>
              </a:p>
              <a:p>
                <a:pPr lvl="1"/>
                <a:r>
                  <a:rPr lang="en-US" dirty="0"/>
                  <a:t>Prepend special token &lt;CLS&gt; to the beginning of the sequence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𝐶𝐿𝑆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through a transformer (stack of self-attention/feedforward layers)</a:t>
                </a:r>
              </a:p>
              <a:p>
                <a:pPr lvl="2"/>
                <a:r>
                  <a:rPr lang="en-US" dirty="0"/>
                  <a:t>Lookup word and position embeddings like normal</a:t>
                </a:r>
              </a:p>
              <a:p>
                <a:pPr lvl="2"/>
                <a:r>
                  <a:rPr lang="en-US" dirty="0"/>
                  <a:t>Output is a sequence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vectors</a:t>
                </a:r>
              </a:p>
              <a:p>
                <a:pPr lvl="2"/>
                <a:r>
                  <a:rPr lang="en-US" dirty="0"/>
                  <a:t>Use the vector for &lt;CLS&gt;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/>
                  <a:t> (input to the </a:t>
                </a:r>
                <a:r>
                  <a:rPr lang="en-US" dirty="0" err="1"/>
                  <a:t>softmax</a:t>
                </a:r>
                <a:r>
                  <a:rPr lang="en-US" dirty="0"/>
                  <a:t> layer)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0C8F0-5564-1261-204D-43C879514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9015"/>
              </a:xfrm>
              <a:blipFill>
                <a:blip r:embed="rId2"/>
                <a:stretch>
                  <a:fillRect l="-928" t="-2528" b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12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E342-57D9-2F5A-9CC1-E6E264AB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E1FB7-3BAC-32FA-BE16-AD49815C1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networks are called an autoencoder </a:t>
                </a:r>
                <a:r>
                  <a:rPr lang="en-US" dirty="0" err="1"/>
                  <a:t>iff</a:t>
                </a:r>
                <a:endParaRPr lang="en-US" dirty="0"/>
              </a:p>
              <a:p>
                <a:pPr lvl="1"/>
                <a:r>
                  <a:rPr lang="en-US" dirty="0"/>
                  <a:t>They try to learn the identity function</a:t>
                </a:r>
              </a:p>
              <a:p>
                <a:pPr lvl="2"/>
                <a:r>
                  <a:rPr lang="en-US" dirty="0"/>
                  <a:t>Given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Since models are parameterized, learn parameterization of the identity function!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Autoencoders roughly look like two trapezoids</a:t>
                </a:r>
              </a:p>
              <a:p>
                <a:pPr lvl="1"/>
                <a:r>
                  <a:rPr lang="en-US" dirty="0"/>
                  <a:t>Models are also typically symmetric</a:t>
                </a:r>
              </a:p>
              <a:p>
                <a:pPr lvl="2"/>
                <a:r>
                  <a:rPr lang="en-US" dirty="0"/>
                  <a:t>Encoder (first half of the model) compresses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into latent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Decoder (second half of the model) uncompresses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back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Loss function punishes model when uncompressed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E1FB7-3BAC-32FA-BE16-AD49815C1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442BC-CD05-4EB7-4AFB-4466D5C47C5D}"/>
              </a:ext>
            </a:extLst>
          </p:cNvPr>
          <p:cNvGrpSpPr/>
          <p:nvPr/>
        </p:nvGrpSpPr>
        <p:grpSpPr>
          <a:xfrm>
            <a:off x="8810967" y="365125"/>
            <a:ext cx="346599" cy="1963857"/>
            <a:chOff x="4022984" y="4692368"/>
            <a:chExt cx="565122" cy="320202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436A75-1274-06AA-AB70-1D4E9FD0C886}"/>
                </a:ext>
              </a:extLst>
            </p:cNvPr>
            <p:cNvSpPr/>
            <p:nvPr/>
          </p:nvSpPr>
          <p:spPr>
            <a:xfrm>
              <a:off x="4022984" y="7329272"/>
              <a:ext cx="565122" cy="5651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3134AB-1F4E-A31F-9092-66253F7E7513}"/>
                </a:ext>
              </a:extLst>
            </p:cNvPr>
            <p:cNvSpPr/>
            <p:nvPr/>
          </p:nvSpPr>
          <p:spPr>
            <a:xfrm>
              <a:off x="4022984" y="5973761"/>
              <a:ext cx="565122" cy="5651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B7ABD2-26C3-E2D9-08D9-D7A435F767D6}"/>
                </a:ext>
              </a:extLst>
            </p:cNvPr>
            <p:cNvSpPr/>
            <p:nvPr/>
          </p:nvSpPr>
          <p:spPr>
            <a:xfrm>
              <a:off x="4022984" y="4692368"/>
              <a:ext cx="565122" cy="5651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AC8EE7-DD71-F23A-B2C7-1AF9C54B9035}"/>
              </a:ext>
            </a:extLst>
          </p:cNvPr>
          <p:cNvGrpSpPr/>
          <p:nvPr/>
        </p:nvGrpSpPr>
        <p:grpSpPr>
          <a:xfrm>
            <a:off x="11007201" y="365125"/>
            <a:ext cx="346599" cy="1963857"/>
            <a:chOff x="4175384" y="4844768"/>
            <a:chExt cx="565122" cy="320202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E9BF68-4D93-4F1A-B29D-2B1BF3C19BAC}"/>
                </a:ext>
              </a:extLst>
            </p:cNvPr>
            <p:cNvSpPr/>
            <p:nvPr/>
          </p:nvSpPr>
          <p:spPr>
            <a:xfrm>
              <a:off x="4175384" y="7481672"/>
              <a:ext cx="565122" cy="5651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4DD135-6F4A-D114-AABF-D0061ED43F43}"/>
                </a:ext>
              </a:extLst>
            </p:cNvPr>
            <p:cNvSpPr/>
            <p:nvPr/>
          </p:nvSpPr>
          <p:spPr>
            <a:xfrm>
              <a:off x="4175384" y="6126161"/>
              <a:ext cx="565122" cy="5651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0FEF3B2-8493-BE62-0DBF-EC80CAFEDC2C}"/>
                </a:ext>
              </a:extLst>
            </p:cNvPr>
            <p:cNvSpPr/>
            <p:nvPr/>
          </p:nvSpPr>
          <p:spPr>
            <a:xfrm>
              <a:off x="4175384" y="4844768"/>
              <a:ext cx="565122" cy="5651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976CB8B-EDB6-C815-539E-81386DB48F70}"/>
              </a:ext>
            </a:extLst>
          </p:cNvPr>
          <p:cNvGrpSpPr/>
          <p:nvPr/>
        </p:nvGrpSpPr>
        <p:grpSpPr>
          <a:xfrm>
            <a:off x="9157566" y="538424"/>
            <a:ext cx="1078051" cy="1617258"/>
            <a:chOff x="9157566" y="538424"/>
            <a:chExt cx="1078051" cy="16172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12F6596-DED4-8C41-D81D-0E5ECD3749E1}"/>
                </a:ext>
              </a:extLst>
            </p:cNvPr>
            <p:cNvGrpSpPr/>
            <p:nvPr/>
          </p:nvGrpSpPr>
          <p:grpSpPr>
            <a:xfrm>
              <a:off x="9889018" y="739884"/>
              <a:ext cx="346599" cy="1166259"/>
              <a:chOff x="5780722" y="5303404"/>
              <a:chExt cx="565122" cy="190156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4068967-1C69-57B2-0E3A-B37537CBBCF2}"/>
                  </a:ext>
                </a:extLst>
              </p:cNvPr>
              <p:cNvSpPr/>
              <p:nvPr/>
            </p:nvSpPr>
            <p:spPr>
              <a:xfrm>
                <a:off x="5780722" y="5303404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50CF15C-4C2B-C9E1-820B-BD32AACADF99}"/>
                  </a:ext>
                </a:extLst>
              </p:cNvPr>
              <p:cNvSpPr/>
              <p:nvPr/>
            </p:nvSpPr>
            <p:spPr>
              <a:xfrm>
                <a:off x="5780722" y="6639842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98996B-C000-6C4C-3393-7A142CFBDE66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9157566" y="538424"/>
              <a:ext cx="731452" cy="11944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81758B1-4FD7-093E-6877-67B511453AFD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>
              <a:off x="9157566" y="538424"/>
              <a:ext cx="731452" cy="374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4B86AA9-E914-7737-54FA-488B21F86510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 flipV="1">
              <a:off x="9157566" y="913183"/>
              <a:ext cx="731452" cy="41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80B773-1610-0899-47A2-23AD8B5042CD}"/>
                </a:ext>
              </a:extLst>
            </p:cNvPr>
            <p:cNvCxnSpPr>
              <a:stCxn id="11" idx="6"/>
              <a:endCxn id="14" idx="2"/>
            </p:cNvCxnSpPr>
            <p:nvPr/>
          </p:nvCxnSpPr>
          <p:spPr>
            <a:xfrm>
              <a:off x="9157566" y="1324325"/>
              <a:ext cx="731452" cy="4085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16715CE-0A10-29FD-0AAD-F50772095E86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9157566" y="913183"/>
              <a:ext cx="731452" cy="124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8ADA9DA-2398-539D-59A3-ECC206972745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9157566" y="1732843"/>
              <a:ext cx="731452" cy="4228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2AACA2-F253-F8CF-E89A-5812C430199B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 flipV="1">
            <a:off x="10235616" y="538424"/>
            <a:ext cx="771585" cy="374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2375DD-8907-7084-1DFE-954E1019A792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>
            <a:off x="10235616" y="913183"/>
            <a:ext cx="771585" cy="411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DE4962-4DBE-F2E8-7ABD-63760CBF3FCE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>
            <a:off x="10235616" y="913183"/>
            <a:ext cx="771585" cy="1242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C27D86-4C78-6171-72C2-BAA393665AD8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10235616" y="538424"/>
            <a:ext cx="771585" cy="1194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8DA9D0-E74B-13AF-5D1F-333C5FE9A70C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10235616" y="1324325"/>
            <a:ext cx="771585" cy="408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66BF25-98B5-9BED-A93A-83597EA11018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10235616" y="1732843"/>
            <a:ext cx="771585" cy="422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FB3729-8DAB-C704-3B93-8C2A246EFD0A}"/>
                  </a:ext>
                </a:extLst>
              </p:cNvPr>
              <p:cNvSpPr txBox="1"/>
              <p:nvPr/>
            </p:nvSpPr>
            <p:spPr>
              <a:xfrm>
                <a:off x="8895812" y="20657"/>
                <a:ext cx="176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FB3729-8DAB-C704-3B93-8C2A246EF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812" y="20657"/>
                <a:ext cx="176908" cy="276999"/>
              </a:xfrm>
              <a:prstGeom prst="rect">
                <a:avLst/>
              </a:prstGeom>
              <a:blipFill>
                <a:blip r:embed="rId3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2892170-707D-E9A8-A6FC-46C5A11017A0}"/>
                  </a:ext>
                </a:extLst>
              </p:cNvPr>
              <p:cNvSpPr txBox="1"/>
              <p:nvPr/>
            </p:nvSpPr>
            <p:spPr>
              <a:xfrm>
                <a:off x="11092046" y="28986"/>
                <a:ext cx="176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2892170-707D-E9A8-A6FC-46C5A1101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046" y="28986"/>
                <a:ext cx="176908" cy="276999"/>
              </a:xfrm>
              <a:prstGeom prst="rect">
                <a:avLst/>
              </a:prstGeom>
              <a:blipFill>
                <a:blip r:embed="rId4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809C14-69CF-0AE2-A19B-954998411718}"/>
                  </a:ext>
                </a:extLst>
              </p:cNvPr>
              <p:cNvSpPr txBox="1"/>
              <p:nvPr/>
            </p:nvSpPr>
            <p:spPr>
              <a:xfrm>
                <a:off x="9973863" y="33854"/>
                <a:ext cx="162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809C14-69CF-0AE2-A19B-954998411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863" y="33854"/>
                <a:ext cx="162673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59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DC97-99CC-1497-0B5D-D525B468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AC70-DFCA-B943-0D5A-04EDBA9D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84" y="1663732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Neural networks can have more than a single output</a:t>
            </a:r>
          </a:p>
          <a:p>
            <a:pPr lvl="1"/>
            <a:r>
              <a:rPr lang="en-US" dirty="0"/>
              <a:t>Often an autoencoder is used as one “branch” of the model</a:t>
            </a:r>
          </a:p>
          <a:p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6234B7A-40EB-B67F-492F-96B31214C30F}"/>
              </a:ext>
            </a:extLst>
          </p:cNvPr>
          <p:cNvSpPr/>
          <p:nvPr/>
        </p:nvSpPr>
        <p:spPr>
          <a:xfrm>
            <a:off x="998619" y="4910512"/>
            <a:ext cx="666683" cy="6666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191ED54-C1FB-E827-2AF1-D5C4397B6229}"/>
                  </a:ext>
                </a:extLst>
              </p:cNvPr>
              <p:cNvSpPr txBox="1"/>
              <p:nvPr/>
            </p:nvSpPr>
            <p:spPr>
              <a:xfrm>
                <a:off x="0" y="5151833"/>
                <a:ext cx="565483" cy="18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191ED54-C1FB-E827-2AF1-D5C4397B6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1833"/>
                <a:ext cx="565483" cy="184036"/>
              </a:xfrm>
              <a:prstGeom prst="rect">
                <a:avLst/>
              </a:prstGeom>
              <a:blipFill>
                <a:blip r:embed="rId2"/>
                <a:stretch>
                  <a:fillRect l="-15054" t="-13333" r="-60215" b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BAE16C4D-CF0B-86DC-214A-0420A64EEA16}"/>
              </a:ext>
            </a:extLst>
          </p:cNvPr>
          <p:cNvSpPr/>
          <p:nvPr/>
        </p:nvSpPr>
        <p:spPr>
          <a:xfrm>
            <a:off x="2226948" y="4910511"/>
            <a:ext cx="666683" cy="6666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EC8FFE7-0695-7B44-74EE-7DB0DE792BA4}"/>
              </a:ext>
            </a:extLst>
          </p:cNvPr>
          <p:cNvSpPr/>
          <p:nvPr/>
        </p:nvSpPr>
        <p:spPr>
          <a:xfrm>
            <a:off x="4683607" y="4910510"/>
            <a:ext cx="666683" cy="6666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2559FA7-29E5-1B4C-8DB0-9C613F1FD641}"/>
                  </a:ext>
                </a:extLst>
              </p:cNvPr>
              <p:cNvSpPr/>
              <p:nvPr/>
            </p:nvSpPr>
            <p:spPr>
              <a:xfrm>
                <a:off x="1732896" y="4934937"/>
                <a:ext cx="403087" cy="242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2559FA7-29E5-1B4C-8DB0-9C613F1FD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896" y="4934937"/>
                <a:ext cx="403087" cy="242940"/>
              </a:xfrm>
              <a:prstGeom prst="rect">
                <a:avLst/>
              </a:prstGeom>
              <a:blipFill>
                <a:blip r:embed="rId3"/>
                <a:stretch>
                  <a:fillRect r="-40909" b="-5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A9DE43B-44B2-7B47-36B5-9FF56D035966}"/>
                  </a:ext>
                </a:extLst>
              </p:cNvPr>
              <p:cNvSpPr/>
              <p:nvPr/>
            </p:nvSpPr>
            <p:spPr>
              <a:xfrm>
                <a:off x="2972911" y="4932331"/>
                <a:ext cx="403087" cy="242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A9DE43B-44B2-7B47-36B5-9FF56D035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911" y="4932331"/>
                <a:ext cx="403087" cy="242940"/>
              </a:xfrm>
              <a:prstGeom prst="rect">
                <a:avLst/>
              </a:prstGeom>
              <a:blipFill>
                <a:blip r:embed="rId4"/>
                <a:stretch>
                  <a:fillRect r="-39394" b="-4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9286DEB-D8E1-D694-5341-B279622FE36B}"/>
                  </a:ext>
                </a:extLst>
              </p:cNvPr>
              <p:cNvSpPr/>
              <p:nvPr/>
            </p:nvSpPr>
            <p:spPr>
              <a:xfrm>
                <a:off x="3946280" y="4913787"/>
                <a:ext cx="85914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9286DEB-D8E1-D694-5341-B279622FE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280" y="4913787"/>
                <a:ext cx="859146" cy="380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B2C999B-6C68-4A74-0742-7A7A662FBD5B}"/>
                  </a:ext>
                </a:extLst>
              </p:cNvPr>
              <p:cNvSpPr/>
              <p:nvPr/>
            </p:nvSpPr>
            <p:spPr>
              <a:xfrm>
                <a:off x="5444376" y="4934937"/>
                <a:ext cx="85914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B2C999B-6C68-4A74-0742-7A7A662FB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76" y="4934937"/>
                <a:ext cx="859146" cy="380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66F811-51CF-4C12-2740-5D7082430C25}"/>
              </a:ext>
            </a:extLst>
          </p:cNvPr>
          <p:cNvCxnSpPr>
            <a:stCxn id="61" idx="3"/>
            <a:endCxn id="60" idx="2"/>
          </p:cNvCxnSpPr>
          <p:nvPr/>
        </p:nvCxnSpPr>
        <p:spPr>
          <a:xfrm>
            <a:off x="565483" y="5243851"/>
            <a:ext cx="433136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AF56183-EF0B-9F97-FFB7-3E6B0A8C44F6}"/>
              </a:ext>
            </a:extLst>
          </p:cNvPr>
          <p:cNvCxnSpPr>
            <a:stCxn id="60" idx="6"/>
            <a:endCxn id="62" idx="2"/>
          </p:cNvCxnSpPr>
          <p:nvPr/>
        </p:nvCxnSpPr>
        <p:spPr>
          <a:xfrm flipV="1">
            <a:off x="1665303" y="5243853"/>
            <a:ext cx="56164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A5709DF-3C2B-23BB-47B5-56241FA4A62D}"/>
              </a:ext>
            </a:extLst>
          </p:cNvPr>
          <p:cNvCxnSpPr>
            <a:stCxn id="62" idx="6"/>
          </p:cNvCxnSpPr>
          <p:nvPr/>
        </p:nvCxnSpPr>
        <p:spPr>
          <a:xfrm>
            <a:off x="2893632" y="5243853"/>
            <a:ext cx="561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09C4DF-4750-EF47-E3D4-7DF8881D3672}"/>
              </a:ext>
            </a:extLst>
          </p:cNvPr>
          <p:cNvCxnSpPr>
            <a:endCxn id="63" idx="2"/>
          </p:cNvCxnSpPr>
          <p:nvPr/>
        </p:nvCxnSpPr>
        <p:spPr>
          <a:xfrm flipV="1">
            <a:off x="4121961" y="5243852"/>
            <a:ext cx="56164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BE466C7-B456-0F04-3A2D-F00B14EFDA97}"/>
              </a:ext>
            </a:extLst>
          </p:cNvPr>
          <p:cNvCxnSpPr>
            <a:stCxn id="63" idx="6"/>
          </p:cNvCxnSpPr>
          <p:nvPr/>
        </p:nvCxnSpPr>
        <p:spPr>
          <a:xfrm>
            <a:off x="5350290" y="5243852"/>
            <a:ext cx="561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00F0433-6985-A7C3-69CF-71EE3335F4E1}"/>
              </a:ext>
            </a:extLst>
          </p:cNvPr>
          <p:cNvCxnSpPr>
            <a:stCxn id="79" idx="0"/>
            <a:endCxn id="60" idx="4"/>
          </p:cNvCxnSpPr>
          <p:nvPr/>
        </p:nvCxnSpPr>
        <p:spPr>
          <a:xfrm flipV="1">
            <a:off x="1331873" y="5577195"/>
            <a:ext cx="89" cy="293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A6BD53-ABAC-6E49-3EDD-B0C8E3BF1B94}"/>
              </a:ext>
            </a:extLst>
          </p:cNvPr>
          <p:cNvCxnSpPr>
            <a:stCxn id="81" idx="0"/>
            <a:endCxn id="62" idx="4"/>
          </p:cNvCxnSpPr>
          <p:nvPr/>
        </p:nvCxnSpPr>
        <p:spPr>
          <a:xfrm flipV="1">
            <a:off x="2560202" y="5577194"/>
            <a:ext cx="89" cy="293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D9F2D8-8CE2-BAF8-CD64-E20382E7C28B}"/>
              </a:ext>
            </a:extLst>
          </p:cNvPr>
          <p:cNvCxnSpPr>
            <a:stCxn id="83" idx="0"/>
            <a:endCxn id="63" idx="4"/>
          </p:cNvCxnSpPr>
          <p:nvPr/>
        </p:nvCxnSpPr>
        <p:spPr>
          <a:xfrm flipH="1" flipV="1">
            <a:off x="5016949" y="5577194"/>
            <a:ext cx="9629" cy="293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467BAA7-958B-2EF0-648E-2250924484F0}"/>
                  </a:ext>
                </a:extLst>
              </p:cNvPr>
              <p:cNvSpPr/>
              <p:nvPr/>
            </p:nvSpPr>
            <p:spPr>
              <a:xfrm>
                <a:off x="763629" y="6371269"/>
                <a:ext cx="11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𝐵𝑂𝑆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467BAA7-958B-2EF0-648E-225092448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9" y="6371269"/>
                <a:ext cx="11397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548F86E-CC9A-80EF-69A2-47D692348750}"/>
                  </a:ext>
                </a:extLst>
              </p:cNvPr>
              <p:cNvSpPr/>
              <p:nvPr/>
            </p:nvSpPr>
            <p:spPr>
              <a:xfrm>
                <a:off x="4090456" y="6371269"/>
                <a:ext cx="18722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𝐸𝑂𝑆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548F86E-CC9A-80EF-69A2-47D692348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456" y="6371269"/>
                <a:ext cx="18722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2652784-8441-9002-607E-DB7C08204AAD}"/>
                  </a:ext>
                </a:extLst>
              </p:cNvPr>
              <p:cNvSpPr/>
              <p:nvPr/>
            </p:nvSpPr>
            <p:spPr>
              <a:xfrm>
                <a:off x="2312505" y="6416954"/>
                <a:ext cx="495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2652784-8441-9002-607E-DB7C08204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05" y="6416954"/>
                <a:ext cx="4953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22">
            <a:extLst>
              <a:ext uri="{FF2B5EF4-FFF2-40B4-BE49-F238E27FC236}">
                <a16:creationId xmlns:a16="http://schemas.microsoft.com/office/drawing/2014/main" id="{39407305-0FDC-E4E0-F956-32B86E799107}"/>
              </a:ext>
            </a:extLst>
          </p:cNvPr>
          <p:cNvSpPr/>
          <p:nvPr/>
        </p:nvSpPr>
        <p:spPr>
          <a:xfrm>
            <a:off x="912426" y="5870535"/>
            <a:ext cx="838893" cy="28907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24BB4A7-4729-7BC2-6546-4F642AF36E47}"/>
              </a:ext>
            </a:extLst>
          </p:cNvPr>
          <p:cNvCxnSpPr>
            <a:stCxn id="76" idx="0"/>
            <a:endCxn id="79" idx="2"/>
          </p:cNvCxnSpPr>
          <p:nvPr/>
        </p:nvCxnSpPr>
        <p:spPr>
          <a:xfrm flipH="1" flipV="1">
            <a:off x="1331873" y="6159605"/>
            <a:ext cx="1624" cy="211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ounded Rectangle 24">
            <a:extLst>
              <a:ext uri="{FF2B5EF4-FFF2-40B4-BE49-F238E27FC236}">
                <a16:creationId xmlns:a16="http://schemas.microsoft.com/office/drawing/2014/main" id="{896CA725-B48B-2691-E2AD-2B9C7FE693E9}"/>
              </a:ext>
            </a:extLst>
          </p:cNvPr>
          <p:cNvSpPr/>
          <p:nvPr/>
        </p:nvSpPr>
        <p:spPr>
          <a:xfrm>
            <a:off x="2140755" y="5870535"/>
            <a:ext cx="838893" cy="28907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9F1EECC-B43D-1B3D-768D-70050D72BEEB}"/>
              </a:ext>
            </a:extLst>
          </p:cNvPr>
          <p:cNvCxnSpPr>
            <a:stCxn id="78" idx="0"/>
            <a:endCxn id="81" idx="2"/>
          </p:cNvCxnSpPr>
          <p:nvPr/>
        </p:nvCxnSpPr>
        <p:spPr>
          <a:xfrm flipV="1">
            <a:off x="2560201" y="6159605"/>
            <a:ext cx="1" cy="257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ounded Rectangle 26">
            <a:extLst>
              <a:ext uri="{FF2B5EF4-FFF2-40B4-BE49-F238E27FC236}">
                <a16:creationId xmlns:a16="http://schemas.microsoft.com/office/drawing/2014/main" id="{045D6317-9810-F2EE-DF9D-59A58FA7713B}"/>
              </a:ext>
            </a:extLst>
          </p:cNvPr>
          <p:cNvSpPr/>
          <p:nvPr/>
        </p:nvSpPr>
        <p:spPr>
          <a:xfrm>
            <a:off x="4607132" y="5870535"/>
            <a:ext cx="838893" cy="28907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D05E814-CF87-E45D-3249-2DB86E5F5C4A}"/>
              </a:ext>
            </a:extLst>
          </p:cNvPr>
          <p:cNvCxnSpPr>
            <a:stCxn id="77" idx="0"/>
            <a:endCxn id="83" idx="2"/>
          </p:cNvCxnSpPr>
          <p:nvPr/>
        </p:nvCxnSpPr>
        <p:spPr>
          <a:xfrm flipV="1">
            <a:off x="5026578" y="6159605"/>
            <a:ext cx="1" cy="211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EDD85E5-572C-F5BE-1655-EDE270BF39F2}"/>
              </a:ext>
            </a:extLst>
          </p:cNvPr>
          <p:cNvGrpSpPr/>
          <p:nvPr/>
        </p:nvGrpSpPr>
        <p:grpSpPr>
          <a:xfrm>
            <a:off x="3542637" y="5619827"/>
            <a:ext cx="455662" cy="104037"/>
            <a:chOff x="7523197" y="5486398"/>
            <a:chExt cx="996931" cy="227621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2571B87-8350-EF8E-A7EC-2FE442412403}"/>
                </a:ext>
              </a:extLst>
            </p:cNvPr>
            <p:cNvSpPr/>
            <p:nvPr/>
          </p:nvSpPr>
          <p:spPr>
            <a:xfrm>
              <a:off x="7523197" y="5486400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3F269C2-C627-C6E2-9D27-9F3F4BFBA69E}"/>
                </a:ext>
              </a:extLst>
            </p:cNvPr>
            <p:cNvSpPr/>
            <p:nvPr/>
          </p:nvSpPr>
          <p:spPr>
            <a:xfrm>
              <a:off x="7907853" y="5486399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B645D74-7313-5042-EC38-33037553FDA5}"/>
                </a:ext>
              </a:extLst>
            </p:cNvPr>
            <p:cNvSpPr/>
            <p:nvPr/>
          </p:nvSpPr>
          <p:spPr>
            <a:xfrm>
              <a:off x="8292509" y="5486398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A493F6A3-99B7-7DBA-CD67-881B97795AF0}"/>
              </a:ext>
            </a:extLst>
          </p:cNvPr>
          <p:cNvSpPr/>
          <p:nvPr/>
        </p:nvSpPr>
        <p:spPr>
          <a:xfrm>
            <a:off x="6758434" y="3825172"/>
            <a:ext cx="666684" cy="6666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A4528DD-BA06-978F-632A-401D263DDCD5}"/>
              </a:ext>
            </a:extLst>
          </p:cNvPr>
          <p:cNvSpPr/>
          <p:nvPr/>
        </p:nvSpPr>
        <p:spPr>
          <a:xfrm>
            <a:off x="7986764" y="3825171"/>
            <a:ext cx="666684" cy="6666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556A2D-F9FD-EC4C-AF94-BD4C25DBBE6E}"/>
              </a:ext>
            </a:extLst>
          </p:cNvPr>
          <p:cNvSpPr/>
          <p:nvPr/>
        </p:nvSpPr>
        <p:spPr>
          <a:xfrm>
            <a:off x="10443423" y="3825170"/>
            <a:ext cx="666684" cy="6666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44F4578-DB38-F730-D59A-5EB6844E1ABB}"/>
                  </a:ext>
                </a:extLst>
              </p:cNvPr>
              <p:cNvSpPr/>
              <p:nvPr/>
            </p:nvSpPr>
            <p:spPr>
              <a:xfrm>
                <a:off x="7492711" y="3849597"/>
                <a:ext cx="64145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44F4578-DB38-F730-D59A-5EB6844E1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711" y="3849597"/>
                <a:ext cx="641458" cy="380810"/>
              </a:xfrm>
              <a:prstGeom prst="rect">
                <a:avLst/>
              </a:prstGeom>
              <a:blipFill>
                <a:blip r:embed="rId10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E8ACB82-9BD6-EC0B-E52C-E127C8D4161A}"/>
                  </a:ext>
                </a:extLst>
              </p:cNvPr>
              <p:cNvSpPr/>
              <p:nvPr/>
            </p:nvSpPr>
            <p:spPr>
              <a:xfrm>
                <a:off x="8732727" y="3846991"/>
                <a:ext cx="64145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E8ACB82-9BD6-EC0B-E52C-E127C8D41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727" y="3846991"/>
                <a:ext cx="641458" cy="380810"/>
              </a:xfrm>
              <a:prstGeom prst="rect">
                <a:avLst/>
              </a:prstGeom>
              <a:blipFill>
                <a:blip r:embed="rId11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4DFE478-7DE9-E909-A1AF-8BD22C0608EE}"/>
                  </a:ext>
                </a:extLst>
              </p:cNvPr>
              <p:cNvSpPr/>
              <p:nvPr/>
            </p:nvSpPr>
            <p:spPr>
              <a:xfrm>
                <a:off x="9965981" y="3844386"/>
                <a:ext cx="70365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4DFE478-7DE9-E909-A1AF-8BD22C060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981" y="3844386"/>
                <a:ext cx="703654" cy="380810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0B7447C-B1CA-C84E-70D6-84C0BFFC6983}"/>
                  </a:ext>
                </a:extLst>
              </p:cNvPr>
              <p:cNvSpPr/>
              <p:nvPr/>
            </p:nvSpPr>
            <p:spPr>
              <a:xfrm>
                <a:off x="11110105" y="3825169"/>
                <a:ext cx="92326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0B7447C-B1CA-C84E-70D6-84C0BFFC6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0105" y="3825169"/>
                <a:ext cx="923266" cy="380810"/>
              </a:xfrm>
              <a:prstGeom prst="rect">
                <a:avLst/>
              </a:prstGeom>
              <a:blipFill>
                <a:blip r:embed="rId1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F053550-72F9-B949-6B92-DE9882665084}"/>
              </a:ext>
            </a:extLst>
          </p:cNvPr>
          <p:cNvCxnSpPr>
            <a:stCxn id="94" idx="6"/>
            <a:endCxn id="95" idx="2"/>
          </p:cNvCxnSpPr>
          <p:nvPr/>
        </p:nvCxnSpPr>
        <p:spPr>
          <a:xfrm flipV="1">
            <a:off x="7425118" y="4158513"/>
            <a:ext cx="56164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21C5411-5819-3A17-8316-6A108530DC0C}"/>
              </a:ext>
            </a:extLst>
          </p:cNvPr>
          <p:cNvCxnSpPr>
            <a:stCxn id="95" idx="6"/>
          </p:cNvCxnSpPr>
          <p:nvPr/>
        </p:nvCxnSpPr>
        <p:spPr>
          <a:xfrm>
            <a:off x="8653447" y="4158513"/>
            <a:ext cx="561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A9A4345-F294-EEE3-8401-F136C99207D4}"/>
              </a:ext>
            </a:extLst>
          </p:cNvPr>
          <p:cNvCxnSpPr>
            <a:endCxn id="96" idx="2"/>
          </p:cNvCxnSpPr>
          <p:nvPr/>
        </p:nvCxnSpPr>
        <p:spPr>
          <a:xfrm flipV="1">
            <a:off x="9881777" y="4158512"/>
            <a:ext cx="56164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ECFC01B-E2D9-5A3E-EE86-CD3DAF53B539}"/>
              </a:ext>
            </a:extLst>
          </p:cNvPr>
          <p:cNvCxnSpPr>
            <a:stCxn id="96" idx="6"/>
          </p:cNvCxnSpPr>
          <p:nvPr/>
        </p:nvCxnSpPr>
        <p:spPr>
          <a:xfrm>
            <a:off x="11110106" y="4158512"/>
            <a:ext cx="561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6B1FDCE-7AEC-4915-CC2F-249DBADFFF4C}"/>
              </a:ext>
            </a:extLst>
          </p:cNvPr>
          <p:cNvCxnSpPr>
            <a:stCxn id="111" idx="0"/>
            <a:endCxn id="94" idx="4"/>
          </p:cNvCxnSpPr>
          <p:nvPr/>
        </p:nvCxnSpPr>
        <p:spPr>
          <a:xfrm flipV="1">
            <a:off x="7091688" y="4491855"/>
            <a:ext cx="89" cy="293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CA3801-B1EF-98BF-1DA8-214FB80E6B20}"/>
              </a:ext>
            </a:extLst>
          </p:cNvPr>
          <p:cNvCxnSpPr>
            <a:stCxn id="113" idx="0"/>
            <a:endCxn id="95" idx="4"/>
          </p:cNvCxnSpPr>
          <p:nvPr/>
        </p:nvCxnSpPr>
        <p:spPr>
          <a:xfrm flipV="1">
            <a:off x="8320017" y="4491854"/>
            <a:ext cx="89" cy="293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EBED2EF-AB9F-27E8-530E-FEE7E68B777D}"/>
              </a:ext>
            </a:extLst>
          </p:cNvPr>
          <p:cNvCxnSpPr>
            <a:stCxn id="115" idx="0"/>
            <a:endCxn id="96" idx="4"/>
          </p:cNvCxnSpPr>
          <p:nvPr/>
        </p:nvCxnSpPr>
        <p:spPr>
          <a:xfrm flipH="1" flipV="1">
            <a:off x="10776765" y="4491853"/>
            <a:ext cx="9629" cy="293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C052415-17C1-33D9-3F3D-BE082565D608}"/>
                  </a:ext>
                </a:extLst>
              </p:cNvPr>
              <p:cNvSpPr/>
              <p:nvPr/>
            </p:nvSpPr>
            <p:spPr>
              <a:xfrm>
                <a:off x="6511716" y="5330087"/>
                <a:ext cx="1146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𝐵𝑂𝑆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C052415-17C1-33D9-3F3D-BE082565D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716" y="5330087"/>
                <a:ext cx="114614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29705B8-3BCB-5800-36D6-FF2583E51557}"/>
                  </a:ext>
                </a:extLst>
              </p:cNvPr>
              <p:cNvSpPr/>
              <p:nvPr/>
            </p:nvSpPr>
            <p:spPr>
              <a:xfrm>
                <a:off x="9939652" y="5294597"/>
                <a:ext cx="1693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𝐸𝑂𝑆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29705B8-3BCB-5800-36D6-FF2583E51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652" y="5294597"/>
                <a:ext cx="169373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71AF4F7-BD0D-D1BA-2BF6-D7735283D438}"/>
                  </a:ext>
                </a:extLst>
              </p:cNvPr>
              <p:cNvSpPr/>
              <p:nvPr/>
            </p:nvSpPr>
            <p:spPr>
              <a:xfrm>
                <a:off x="8071697" y="5330086"/>
                <a:ext cx="495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71AF4F7-BD0D-D1BA-2BF6-D7735283D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697" y="5330086"/>
                <a:ext cx="4953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ounded Rectangle 82">
            <a:extLst>
              <a:ext uri="{FF2B5EF4-FFF2-40B4-BE49-F238E27FC236}">
                <a16:creationId xmlns:a16="http://schemas.microsoft.com/office/drawing/2014/main" id="{8D0CB614-EEA6-481B-0A14-FE5276420D10}"/>
              </a:ext>
            </a:extLst>
          </p:cNvPr>
          <p:cNvSpPr/>
          <p:nvPr/>
        </p:nvSpPr>
        <p:spPr>
          <a:xfrm>
            <a:off x="6672241" y="4785195"/>
            <a:ext cx="838893" cy="28907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D0D1625-5E51-C07A-38A3-BEE3A756503C}"/>
              </a:ext>
            </a:extLst>
          </p:cNvPr>
          <p:cNvCxnSpPr>
            <a:stCxn id="108" idx="0"/>
            <a:endCxn id="111" idx="2"/>
          </p:cNvCxnSpPr>
          <p:nvPr/>
        </p:nvCxnSpPr>
        <p:spPr>
          <a:xfrm flipV="1">
            <a:off x="7084790" y="5074265"/>
            <a:ext cx="6898" cy="255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Rounded Rectangle 84">
            <a:extLst>
              <a:ext uri="{FF2B5EF4-FFF2-40B4-BE49-F238E27FC236}">
                <a16:creationId xmlns:a16="http://schemas.microsoft.com/office/drawing/2014/main" id="{AE909306-F0BE-A553-6915-6B1CA7D599ED}"/>
              </a:ext>
            </a:extLst>
          </p:cNvPr>
          <p:cNvSpPr/>
          <p:nvPr/>
        </p:nvSpPr>
        <p:spPr>
          <a:xfrm>
            <a:off x="7900571" y="4785195"/>
            <a:ext cx="838893" cy="28907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6287868-9F2A-AAE8-590D-526A717FCE24}"/>
              </a:ext>
            </a:extLst>
          </p:cNvPr>
          <p:cNvCxnSpPr>
            <a:stCxn id="110" idx="0"/>
            <a:endCxn id="113" idx="2"/>
          </p:cNvCxnSpPr>
          <p:nvPr/>
        </p:nvCxnSpPr>
        <p:spPr>
          <a:xfrm flipV="1">
            <a:off x="8319393" y="5074265"/>
            <a:ext cx="625" cy="255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Rounded Rectangle 86">
            <a:extLst>
              <a:ext uri="{FF2B5EF4-FFF2-40B4-BE49-F238E27FC236}">
                <a16:creationId xmlns:a16="http://schemas.microsoft.com/office/drawing/2014/main" id="{A3BA453F-D17C-E8F1-7D69-97B203E7606A}"/>
              </a:ext>
            </a:extLst>
          </p:cNvPr>
          <p:cNvSpPr/>
          <p:nvPr/>
        </p:nvSpPr>
        <p:spPr>
          <a:xfrm>
            <a:off x="10366948" y="4785195"/>
            <a:ext cx="838893" cy="28907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C44C6C5-1D94-B66D-9BDF-4B0F8EE876C4}"/>
              </a:ext>
            </a:extLst>
          </p:cNvPr>
          <p:cNvCxnSpPr>
            <a:stCxn id="109" idx="0"/>
            <a:endCxn id="115" idx="2"/>
          </p:cNvCxnSpPr>
          <p:nvPr/>
        </p:nvCxnSpPr>
        <p:spPr>
          <a:xfrm flipH="1" flipV="1">
            <a:off x="10786395" y="5074265"/>
            <a:ext cx="124" cy="220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704C7B8-2861-CAB7-B08B-0A0753DD8D96}"/>
              </a:ext>
            </a:extLst>
          </p:cNvPr>
          <p:cNvGrpSpPr/>
          <p:nvPr/>
        </p:nvGrpSpPr>
        <p:grpSpPr>
          <a:xfrm>
            <a:off x="9302453" y="4534487"/>
            <a:ext cx="455662" cy="104037"/>
            <a:chOff x="7523197" y="5486398"/>
            <a:chExt cx="996931" cy="22762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7571DC20-35B0-D4F6-A1BF-61BB6DF6FA84}"/>
                </a:ext>
              </a:extLst>
            </p:cNvPr>
            <p:cNvSpPr/>
            <p:nvPr/>
          </p:nvSpPr>
          <p:spPr>
            <a:xfrm>
              <a:off x="7523197" y="5486400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1E0B001-4ECF-0153-162B-D5D192642EA2}"/>
                </a:ext>
              </a:extLst>
            </p:cNvPr>
            <p:cNvSpPr/>
            <p:nvPr/>
          </p:nvSpPr>
          <p:spPr>
            <a:xfrm>
              <a:off x="7907853" y="5486399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AC42BEF-3A7B-766C-AB2E-2587B2CE8A8A}"/>
                </a:ext>
              </a:extLst>
            </p:cNvPr>
            <p:cNvSpPr/>
            <p:nvPr/>
          </p:nvSpPr>
          <p:spPr>
            <a:xfrm>
              <a:off x="8292509" y="5486398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40996AD-FFC8-56C2-6FC4-935AA17E35BB}"/>
              </a:ext>
            </a:extLst>
          </p:cNvPr>
          <p:cNvCxnSpPr>
            <a:stCxn id="94" idx="0"/>
            <a:endCxn id="122" idx="2"/>
          </p:cNvCxnSpPr>
          <p:nvPr/>
        </p:nvCxnSpPr>
        <p:spPr>
          <a:xfrm flipH="1" flipV="1">
            <a:off x="7070098" y="2921103"/>
            <a:ext cx="21678" cy="904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CD7DC71-2570-6803-CB57-D02B493FD1A0}"/>
                  </a:ext>
                </a:extLst>
              </p:cNvPr>
              <p:cNvSpPr/>
              <p:nvPr/>
            </p:nvSpPr>
            <p:spPr>
              <a:xfrm>
                <a:off x="6385327" y="2551771"/>
                <a:ext cx="13695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CD7DC71-2570-6803-CB57-D02B493FD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327" y="2551771"/>
                <a:ext cx="136954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66C6C3F-D68A-EC06-1B6F-07AC62B637A4}"/>
                  </a:ext>
                </a:extLst>
              </p:cNvPr>
              <p:cNvSpPr/>
              <p:nvPr/>
            </p:nvSpPr>
            <p:spPr>
              <a:xfrm>
                <a:off x="7605492" y="2551771"/>
                <a:ext cx="1374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66C6C3F-D68A-EC06-1B6F-07AC62B63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492" y="2551771"/>
                <a:ext cx="137486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E1AC5D1-3131-9508-3DC6-9F4B33653E07}"/>
              </a:ext>
            </a:extLst>
          </p:cNvPr>
          <p:cNvCxnSpPr>
            <a:stCxn id="95" idx="0"/>
            <a:endCxn id="123" idx="2"/>
          </p:cNvCxnSpPr>
          <p:nvPr/>
        </p:nvCxnSpPr>
        <p:spPr>
          <a:xfrm flipH="1" flipV="1">
            <a:off x="8292924" y="2921103"/>
            <a:ext cx="27182" cy="904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794053A-D474-3401-996E-B42102F44DE3}"/>
                  </a:ext>
                </a:extLst>
              </p:cNvPr>
              <p:cNvSpPr/>
              <p:nvPr/>
            </p:nvSpPr>
            <p:spPr>
              <a:xfrm>
                <a:off x="9829453" y="2550905"/>
                <a:ext cx="1842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794053A-D474-3401-996E-B42102F44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453" y="2550905"/>
                <a:ext cx="184229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9F1125B-6355-C11F-F21E-26D07536DE37}"/>
              </a:ext>
            </a:extLst>
          </p:cNvPr>
          <p:cNvCxnSpPr>
            <a:stCxn id="96" idx="0"/>
            <a:endCxn id="125" idx="2"/>
          </p:cNvCxnSpPr>
          <p:nvPr/>
        </p:nvCxnSpPr>
        <p:spPr>
          <a:xfrm flipH="1" flipV="1">
            <a:off x="10750603" y="2920237"/>
            <a:ext cx="26162" cy="904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D77B1F9-E009-62CC-81AB-411BBADE236C}"/>
              </a:ext>
            </a:extLst>
          </p:cNvPr>
          <p:cNvCxnSpPr>
            <a:cxnSpLocks/>
            <a:stCxn id="67" idx="0"/>
            <a:endCxn id="94" idx="2"/>
          </p:cNvCxnSpPr>
          <p:nvPr/>
        </p:nvCxnSpPr>
        <p:spPr>
          <a:xfrm flipV="1">
            <a:off x="5873949" y="4158514"/>
            <a:ext cx="884485" cy="776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Rounded Rectangle 182">
            <a:extLst>
              <a:ext uri="{FF2B5EF4-FFF2-40B4-BE49-F238E27FC236}">
                <a16:creationId xmlns:a16="http://schemas.microsoft.com/office/drawing/2014/main" id="{6A85D4D0-DE48-D800-0125-510E888CE996}"/>
              </a:ext>
            </a:extLst>
          </p:cNvPr>
          <p:cNvSpPr/>
          <p:nvPr/>
        </p:nvSpPr>
        <p:spPr>
          <a:xfrm>
            <a:off x="2599717" y="3394973"/>
            <a:ext cx="1358427" cy="4680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7F6B544-C129-D9D2-571F-F401174088EB}"/>
              </a:ext>
            </a:extLst>
          </p:cNvPr>
          <p:cNvCxnSpPr>
            <a:cxnSpLocks/>
            <a:stCxn id="67" idx="0"/>
            <a:endCxn id="132" idx="2"/>
          </p:cNvCxnSpPr>
          <p:nvPr/>
        </p:nvCxnSpPr>
        <p:spPr>
          <a:xfrm flipH="1" flipV="1">
            <a:off x="3278931" y="3863067"/>
            <a:ext cx="2595018" cy="1071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E49A5A2-20A9-C0EF-35AE-70B6B036EA66}"/>
              </a:ext>
            </a:extLst>
          </p:cNvPr>
          <p:cNvCxnSpPr>
            <a:cxnSpLocks/>
            <a:stCxn id="132" idx="0"/>
            <a:endCxn id="138" idx="2"/>
          </p:cNvCxnSpPr>
          <p:nvPr/>
        </p:nvCxnSpPr>
        <p:spPr>
          <a:xfrm flipH="1" flipV="1">
            <a:off x="3275779" y="2920237"/>
            <a:ext cx="3152" cy="474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B31465F-B1CC-2361-5167-5F1706C687FA}"/>
                  </a:ext>
                </a:extLst>
              </p:cNvPr>
              <p:cNvSpPr/>
              <p:nvPr/>
            </p:nvSpPr>
            <p:spPr>
              <a:xfrm>
                <a:off x="2591008" y="2550905"/>
                <a:ext cx="13695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B31465F-B1CC-2361-5167-5F1706C687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08" y="2550905"/>
                <a:ext cx="136954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51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2" grpId="0" animBg="1"/>
      <p:bldP spid="63" grpId="0" animBg="1"/>
      <p:bldP spid="64" grpId="0"/>
      <p:bldP spid="65" grpId="0"/>
      <p:bldP spid="66" grpId="0"/>
      <p:bldP spid="67" grpId="0"/>
      <p:bldP spid="76" grpId="0"/>
      <p:bldP spid="77" grpId="0"/>
      <p:bldP spid="78" grpId="0"/>
      <p:bldP spid="79" grpId="0" animBg="1"/>
      <p:bldP spid="81" grpId="0" animBg="1"/>
      <p:bldP spid="83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/>
      <p:bldP spid="108" grpId="0"/>
      <p:bldP spid="109" grpId="0"/>
      <p:bldP spid="110" grpId="0"/>
      <p:bldP spid="111" grpId="0" animBg="1"/>
      <p:bldP spid="113" grpId="0" animBg="1"/>
      <p:bldP spid="115" grpId="0" animBg="1"/>
      <p:bldP spid="122" grpId="0"/>
      <p:bldP spid="123" grpId="0"/>
      <p:bldP spid="125" grpId="0"/>
      <p:bldP spid="132" grpId="0" animBg="1"/>
      <p:bldP spid="1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AE50-D330-B49C-B7BD-1B92DDBB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Autoencoders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9DC68-E56C-717F-C35A-66E01657C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many dimensions should my latent vector be?</a:t>
                </a:r>
              </a:p>
              <a:p>
                <a:endParaRPr lang="en-US" dirty="0"/>
              </a:p>
              <a:p>
                <a:r>
                  <a:rPr lang="en-US" dirty="0"/>
                  <a:t>Idea: what if I let the model figure it out?</a:t>
                </a:r>
              </a:p>
              <a:p>
                <a:pPr lvl="1"/>
                <a:r>
                  <a:rPr lang="en-US" dirty="0"/>
                  <a:t>How?</a:t>
                </a:r>
              </a:p>
              <a:p>
                <a:pPr lvl="2"/>
                <a:r>
                  <a:rPr lang="en-US" dirty="0"/>
                  <a:t>Invert the trapezoids</a:t>
                </a:r>
              </a:p>
              <a:p>
                <a:pPr lvl="2"/>
                <a:r>
                  <a:rPr lang="en-US" dirty="0"/>
                  <a:t>Give the model lots of dims to use</a:t>
                </a:r>
              </a:p>
              <a:p>
                <a:pPr lvl="2"/>
                <a:r>
                  <a:rPr lang="en-US" dirty="0"/>
                  <a:t>Punish the model for using them</a:t>
                </a:r>
              </a:p>
              <a:p>
                <a:pPr lvl="3"/>
                <a:r>
                  <a:rPr lang="en-US" dirty="0"/>
                  <a:t>Make latent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sparse!</a:t>
                </a:r>
              </a:p>
              <a:p>
                <a:pPr lvl="3"/>
                <a:endParaRPr lang="en-US" dirty="0"/>
              </a:p>
              <a:p>
                <a:pPr lvl="1"/>
                <a:r>
                  <a:rPr lang="en-US" dirty="0"/>
                  <a:t>“Only use what it needs”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9DC68-E56C-717F-C35A-66E01657C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B00C070-9FBC-D388-1B57-C576E97BFD00}"/>
              </a:ext>
            </a:extLst>
          </p:cNvPr>
          <p:cNvGrpSpPr/>
          <p:nvPr/>
        </p:nvGrpSpPr>
        <p:grpSpPr>
          <a:xfrm>
            <a:off x="9094832" y="0"/>
            <a:ext cx="2542833" cy="1963857"/>
            <a:chOff x="4022984" y="4692368"/>
            <a:chExt cx="4146034" cy="32020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21C1C8-52D2-F99D-F15A-9998B10AEE9B}"/>
                </a:ext>
              </a:extLst>
            </p:cNvPr>
            <p:cNvGrpSpPr/>
            <p:nvPr/>
          </p:nvGrpSpPr>
          <p:grpSpPr>
            <a:xfrm>
              <a:off x="4022984" y="4692368"/>
              <a:ext cx="565122" cy="3202026"/>
              <a:chOff x="4022984" y="4692368"/>
              <a:chExt cx="565122" cy="320202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083493F-E1F1-3C23-4B1F-7E4BA70ED8C2}"/>
                  </a:ext>
                </a:extLst>
              </p:cNvPr>
              <p:cNvSpPr/>
              <p:nvPr/>
            </p:nvSpPr>
            <p:spPr>
              <a:xfrm>
                <a:off x="4022984" y="7329272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F6AE93B-65FA-B124-C504-65821529A196}"/>
                  </a:ext>
                </a:extLst>
              </p:cNvPr>
              <p:cNvSpPr/>
              <p:nvPr/>
            </p:nvSpPr>
            <p:spPr>
              <a:xfrm>
                <a:off x="4022984" y="5973761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FFA876C-F9DA-6B93-5185-B6262C769A9D}"/>
                  </a:ext>
                </a:extLst>
              </p:cNvPr>
              <p:cNvSpPr/>
              <p:nvPr/>
            </p:nvSpPr>
            <p:spPr>
              <a:xfrm>
                <a:off x="4022984" y="4692368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A6E8C69-0368-E01B-54A8-4CD6454511C3}"/>
                </a:ext>
              </a:extLst>
            </p:cNvPr>
            <p:cNvGrpSpPr/>
            <p:nvPr/>
          </p:nvGrpSpPr>
          <p:grpSpPr>
            <a:xfrm>
              <a:off x="5780722" y="5303404"/>
              <a:ext cx="565122" cy="1901560"/>
              <a:chOff x="5780722" y="5303404"/>
              <a:chExt cx="565122" cy="190156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46A1805-3066-073B-49F7-1A80218DB786}"/>
                  </a:ext>
                </a:extLst>
              </p:cNvPr>
              <p:cNvSpPr/>
              <p:nvPr/>
            </p:nvSpPr>
            <p:spPr>
              <a:xfrm>
                <a:off x="5780722" y="5303404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4BE57D0-EA5F-C0BD-5DF9-4E5AB2788BED}"/>
                  </a:ext>
                </a:extLst>
              </p:cNvPr>
              <p:cNvSpPr/>
              <p:nvPr/>
            </p:nvSpPr>
            <p:spPr>
              <a:xfrm>
                <a:off x="5780722" y="6639842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B6CA72D-A022-5DF8-F344-0EB89482D904}"/>
                </a:ext>
              </a:extLst>
            </p:cNvPr>
            <p:cNvGrpSpPr/>
            <p:nvPr/>
          </p:nvGrpSpPr>
          <p:grpSpPr>
            <a:xfrm>
              <a:off x="7603896" y="4692368"/>
              <a:ext cx="565122" cy="3202026"/>
              <a:chOff x="4175384" y="4844768"/>
              <a:chExt cx="565122" cy="320202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75477B-4599-4555-6497-184587DD1E2C}"/>
                  </a:ext>
                </a:extLst>
              </p:cNvPr>
              <p:cNvSpPr/>
              <p:nvPr/>
            </p:nvSpPr>
            <p:spPr>
              <a:xfrm>
                <a:off x="4175384" y="7481672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1FBF4A9-E259-2150-3906-43D6FE9BEE03}"/>
                  </a:ext>
                </a:extLst>
              </p:cNvPr>
              <p:cNvSpPr/>
              <p:nvPr/>
            </p:nvSpPr>
            <p:spPr>
              <a:xfrm>
                <a:off x="4175384" y="6126161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95D23EC-ED24-44E5-7D26-F0E1F2DD6D0A}"/>
                  </a:ext>
                </a:extLst>
              </p:cNvPr>
              <p:cNvSpPr/>
              <p:nvPr/>
            </p:nvSpPr>
            <p:spPr>
              <a:xfrm>
                <a:off x="4175384" y="4844768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43ACC8-21D7-FB4E-0A4E-3EA8274DC5D1}"/>
                </a:ext>
              </a:extLst>
            </p:cNvPr>
            <p:cNvCxnSpPr>
              <a:stCxn id="27" idx="6"/>
              <a:endCxn id="24" idx="2"/>
            </p:cNvCxnSpPr>
            <p:nvPr/>
          </p:nvCxnSpPr>
          <p:spPr>
            <a:xfrm>
              <a:off x="4588106" y="4974929"/>
              <a:ext cx="1192616" cy="19474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1480B5-83FC-AE69-6643-50A27AFFFFE2}"/>
                </a:ext>
              </a:extLst>
            </p:cNvPr>
            <p:cNvCxnSpPr>
              <a:stCxn id="27" idx="6"/>
              <a:endCxn id="23" idx="2"/>
            </p:cNvCxnSpPr>
            <p:nvPr/>
          </p:nvCxnSpPr>
          <p:spPr>
            <a:xfrm>
              <a:off x="4588106" y="4974929"/>
              <a:ext cx="1192616" cy="6110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C18A561-08E9-5772-6E60-B5F6D23F42FD}"/>
                </a:ext>
              </a:extLst>
            </p:cNvPr>
            <p:cNvCxnSpPr>
              <a:stCxn id="26" idx="6"/>
              <a:endCxn id="23" idx="2"/>
            </p:cNvCxnSpPr>
            <p:nvPr/>
          </p:nvCxnSpPr>
          <p:spPr>
            <a:xfrm flipV="1">
              <a:off x="4588106" y="5585965"/>
              <a:ext cx="1192616" cy="6703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BA4D0E2-39C1-D2CC-994E-F1BDF7244C18}"/>
                </a:ext>
              </a:extLst>
            </p:cNvPr>
            <p:cNvCxnSpPr>
              <a:stCxn id="26" idx="6"/>
              <a:endCxn id="24" idx="2"/>
            </p:cNvCxnSpPr>
            <p:nvPr/>
          </p:nvCxnSpPr>
          <p:spPr>
            <a:xfrm>
              <a:off x="4588106" y="6256322"/>
              <a:ext cx="1192616" cy="666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0EE736-C8CB-F188-3217-41DD3BFD7501}"/>
                </a:ext>
              </a:extLst>
            </p:cNvPr>
            <p:cNvCxnSpPr>
              <a:stCxn id="25" idx="6"/>
              <a:endCxn id="23" idx="2"/>
            </p:cNvCxnSpPr>
            <p:nvPr/>
          </p:nvCxnSpPr>
          <p:spPr>
            <a:xfrm flipV="1">
              <a:off x="4588106" y="5585965"/>
              <a:ext cx="1192616" cy="20258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1E1F8-E455-B44A-FEAB-5D82D3F9621B}"/>
                </a:ext>
              </a:extLst>
            </p:cNvPr>
            <p:cNvCxnSpPr>
              <a:stCxn id="25" idx="6"/>
              <a:endCxn id="24" idx="2"/>
            </p:cNvCxnSpPr>
            <p:nvPr/>
          </p:nvCxnSpPr>
          <p:spPr>
            <a:xfrm flipV="1">
              <a:off x="4588106" y="6922403"/>
              <a:ext cx="1192616" cy="6894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188CAC-4D18-CF25-3229-58BFC87E1EF2}"/>
                </a:ext>
              </a:extLst>
            </p:cNvPr>
            <p:cNvCxnSpPr>
              <a:stCxn id="23" idx="6"/>
              <a:endCxn id="22" idx="2"/>
            </p:cNvCxnSpPr>
            <p:nvPr/>
          </p:nvCxnSpPr>
          <p:spPr>
            <a:xfrm flipV="1">
              <a:off x="6345844" y="4974929"/>
              <a:ext cx="1258052" cy="6110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A5E1297-33D6-C5E9-6C59-9D8D0B1A6283}"/>
                </a:ext>
              </a:extLst>
            </p:cNvPr>
            <p:cNvCxnSpPr>
              <a:stCxn id="23" idx="6"/>
              <a:endCxn id="21" idx="2"/>
            </p:cNvCxnSpPr>
            <p:nvPr/>
          </p:nvCxnSpPr>
          <p:spPr>
            <a:xfrm>
              <a:off x="6345844" y="5585965"/>
              <a:ext cx="1258052" cy="6703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DF36D16-2E64-D2D6-3634-C28804F272A9}"/>
                </a:ext>
              </a:extLst>
            </p:cNvPr>
            <p:cNvCxnSpPr>
              <a:stCxn id="23" idx="6"/>
              <a:endCxn id="20" idx="2"/>
            </p:cNvCxnSpPr>
            <p:nvPr/>
          </p:nvCxnSpPr>
          <p:spPr>
            <a:xfrm>
              <a:off x="6345844" y="5585965"/>
              <a:ext cx="1258052" cy="20258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AD333D-5E98-CA90-211C-E8F31A63A0F5}"/>
                </a:ext>
              </a:extLst>
            </p:cNvPr>
            <p:cNvCxnSpPr>
              <a:cxnSpLocks/>
              <a:stCxn id="24" idx="6"/>
              <a:endCxn id="22" idx="2"/>
            </p:cNvCxnSpPr>
            <p:nvPr/>
          </p:nvCxnSpPr>
          <p:spPr>
            <a:xfrm flipV="1">
              <a:off x="6345844" y="4974929"/>
              <a:ext cx="1258052" cy="19474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BBCB9E6-D512-1759-3B16-36361E4D2EFD}"/>
                </a:ext>
              </a:extLst>
            </p:cNvPr>
            <p:cNvCxnSpPr>
              <a:stCxn id="24" idx="6"/>
              <a:endCxn id="21" idx="2"/>
            </p:cNvCxnSpPr>
            <p:nvPr/>
          </p:nvCxnSpPr>
          <p:spPr>
            <a:xfrm flipV="1">
              <a:off x="6345844" y="6256322"/>
              <a:ext cx="1258052" cy="666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6B4335-2B6B-4F68-3F3A-43E28AA3A258}"/>
                </a:ext>
              </a:extLst>
            </p:cNvPr>
            <p:cNvCxnSpPr>
              <a:stCxn id="24" idx="6"/>
              <a:endCxn id="20" idx="2"/>
            </p:cNvCxnSpPr>
            <p:nvPr/>
          </p:nvCxnSpPr>
          <p:spPr>
            <a:xfrm>
              <a:off x="6345844" y="6922403"/>
              <a:ext cx="1258052" cy="6894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C6DA392-1E26-C05A-4FC0-279519D9A3FC}"/>
              </a:ext>
            </a:extLst>
          </p:cNvPr>
          <p:cNvGrpSpPr/>
          <p:nvPr/>
        </p:nvGrpSpPr>
        <p:grpSpPr>
          <a:xfrm>
            <a:off x="9094832" y="2463324"/>
            <a:ext cx="2542833" cy="4394676"/>
            <a:chOff x="6595472" y="2427290"/>
            <a:chExt cx="2542833" cy="43946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5686329-AA34-C33B-E17E-EFDBDEBA382B}"/>
                </a:ext>
              </a:extLst>
            </p:cNvPr>
            <p:cNvGrpSpPr/>
            <p:nvPr/>
          </p:nvGrpSpPr>
          <p:grpSpPr>
            <a:xfrm>
              <a:off x="6595472" y="4001294"/>
              <a:ext cx="346599" cy="1963857"/>
              <a:chOff x="4022984" y="4692368"/>
              <a:chExt cx="565122" cy="3202026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7153A26-998E-EDBF-12D7-B4C08770DD2E}"/>
                  </a:ext>
                </a:extLst>
              </p:cNvPr>
              <p:cNvSpPr/>
              <p:nvPr/>
            </p:nvSpPr>
            <p:spPr>
              <a:xfrm>
                <a:off x="4022984" y="7329272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AA11464-5F82-A967-5610-DFB743CAA9B6}"/>
                  </a:ext>
                </a:extLst>
              </p:cNvPr>
              <p:cNvSpPr/>
              <p:nvPr/>
            </p:nvSpPr>
            <p:spPr>
              <a:xfrm>
                <a:off x="4022984" y="5973761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FE83B97-985C-3CD3-8B5E-D5C0CB257673}"/>
                  </a:ext>
                </a:extLst>
              </p:cNvPr>
              <p:cNvSpPr/>
              <p:nvPr/>
            </p:nvSpPr>
            <p:spPr>
              <a:xfrm>
                <a:off x="4022984" y="4692368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193B1C5-3573-0C5A-1A73-0A3579A2FF00}"/>
                </a:ext>
              </a:extLst>
            </p:cNvPr>
            <p:cNvGrpSpPr/>
            <p:nvPr/>
          </p:nvGrpSpPr>
          <p:grpSpPr>
            <a:xfrm>
              <a:off x="7700807" y="2427290"/>
              <a:ext cx="346599" cy="1166259"/>
              <a:chOff x="5780722" y="5303404"/>
              <a:chExt cx="565122" cy="190156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EA78005-A463-836F-0829-061B8B989607}"/>
                  </a:ext>
                </a:extLst>
              </p:cNvPr>
              <p:cNvSpPr/>
              <p:nvPr/>
            </p:nvSpPr>
            <p:spPr>
              <a:xfrm>
                <a:off x="5780722" y="5303404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0F12939-8448-513C-312B-40FCDB5F9130}"/>
                  </a:ext>
                </a:extLst>
              </p:cNvPr>
              <p:cNvSpPr/>
              <p:nvPr/>
            </p:nvSpPr>
            <p:spPr>
              <a:xfrm>
                <a:off x="5780722" y="6639842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3C23B1A-5EBF-E6D5-BD37-1420438B2987}"/>
                </a:ext>
              </a:extLst>
            </p:cNvPr>
            <p:cNvGrpSpPr/>
            <p:nvPr/>
          </p:nvGrpSpPr>
          <p:grpSpPr>
            <a:xfrm>
              <a:off x="8791706" y="4001294"/>
              <a:ext cx="346599" cy="1963857"/>
              <a:chOff x="4175384" y="4844768"/>
              <a:chExt cx="565122" cy="3202026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D5EDA3C-88A9-B138-98D5-9D15D357DA86}"/>
                  </a:ext>
                </a:extLst>
              </p:cNvPr>
              <p:cNvSpPr/>
              <p:nvPr/>
            </p:nvSpPr>
            <p:spPr>
              <a:xfrm>
                <a:off x="4175384" y="7481672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E3B2A34-3DE1-DA2E-8074-059A7784DE67}"/>
                  </a:ext>
                </a:extLst>
              </p:cNvPr>
              <p:cNvSpPr/>
              <p:nvPr/>
            </p:nvSpPr>
            <p:spPr>
              <a:xfrm>
                <a:off x="4175384" y="6126161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D5EE0EF-0038-CF3E-B8EA-E30CFBA4AA70}"/>
                  </a:ext>
                </a:extLst>
              </p:cNvPr>
              <p:cNvSpPr/>
              <p:nvPr/>
            </p:nvSpPr>
            <p:spPr>
              <a:xfrm>
                <a:off x="4175384" y="4844768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753521C-D2CF-3ADF-4E3E-83FD6849CFB7}"/>
                </a:ext>
              </a:extLst>
            </p:cNvPr>
            <p:cNvCxnSpPr>
              <a:stCxn id="51" idx="6"/>
              <a:endCxn id="48" idx="2"/>
            </p:cNvCxnSpPr>
            <p:nvPr/>
          </p:nvCxnSpPr>
          <p:spPr>
            <a:xfrm flipV="1">
              <a:off x="6942071" y="3420250"/>
              <a:ext cx="758736" cy="754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ED2D25F-45AB-B6F5-74AB-DACAD1998160}"/>
                </a:ext>
              </a:extLst>
            </p:cNvPr>
            <p:cNvCxnSpPr>
              <a:stCxn id="51" idx="6"/>
              <a:endCxn id="47" idx="2"/>
            </p:cNvCxnSpPr>
            <p:nvPr/>
          </p:nvCxnSpPr>
          <p:spPr>
            <a:xfrm flipV="1">
              <a:off x="6942071" y="2600590"/>
              <a:ext cx="758736" cy="15740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F6A5041-FADC-E11F-5FC5-8C4E92935684}"/>
                </a:ext>
              </a:extLst>
            </p:cNvPr>
            <p:cNvCxnSpPr>
              <a:stCxn id="50" idx="6"/>
              <a:endCxn id="47" idx="2"/>
            </p:cNvCxnSpPr>
            <p:nvPr/>
          </p:nvCxnSpPr>
          <p:spPr>
            <a:xfrm flipV="1">
              <a:off x="6942071" y="2600590"/>
              <a:ext cx="758736" cy="23599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3E55BA-46F7-BF72-4954-5A4D3E35A816}"/>
                </a:ext>
              </a:extLst>
            </p:cNvPr>
            <p:cNvCxnSpPr>
              <a:stCxn id="50" idx="6"/>
              <a:endCxn id="48" idx="2"/>
            </p:cNvCxnSpPr>
            <p:nvPr/>
          </p:nvCxnSpPr>
          <p:spPr>
            <a:xfrm flipV="1">
              <a:off x="6942071" y="3420250"/>
              <a:ext cx="758736" cy="15402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66D9177-7E59-7C8A-F40E-BA22A55B963F}"/>
                </a:ext>
              </a:extLst>
            </p:cNvPr>
            <p:cNvCxnSpPr>
              <a:stCxn id="49" idx="6"/>
              <a:endCxn id="47" idx="2"/>
            </p:cNvCxnSpPr>
            <p:nvPr/>
          </p:nvCxnSpPr>
          <p:spPr>
            <a:xfrm flipV="1">
              <a:off x="6942071" y="2600590"/>
              <a:ext cx="758736" cy="31912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27CB0C3-8033-989E-2014-1D08D3DB38B5}"/>
                </a:ext>
              </a:extLst>
            </p:cNvPr>
            <p:cNvCxnSpPr>
              <a:stCxn id="49" idx="6"/>
              <a:endCxn id="48" idx="2"/>
            </p:cNvCxnSpPr>
            <p:nvPr/>
          </p:nvCxnSpPr>
          <p:spPr>
            <a:xfrm flipV="1">
              <a:off x="6942071" y="3420250"/>
              <a:ext cx="758736" cy="2371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B89F1A5-E508-7E15-529B-CAECFBC57165}"/>
                </a:ext>
              </a:extLst>
            </p:cNvPr>
            <p:cNvCxnSpPr>
              <a:stCxn id="47" idx="6"/>
              <a:endCxn id="46" idx="2"/>
            </p:cNvCxnSpPr>
            <p:nvPr/>
          </p:nvCxnSpPr>
          <p:spPr>
            <a:xfrm>
              <a:off x="8047406" y="2600590"/>
              <a:ext cx="744300" cy="15740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6E08FCF-8C75-C0B5-961D-5AC7BD1776D2}"/>
                </a:ext>
              </a:extLst>
            </p:cNvPr>
            <p:cNvCxnSpPr>
              <a:stCxn id="47" idx="6"/>
              <a:endCxn id="45" idx="2"/>
            </p:cNvCxnSpPr>
            <p:nvPr/>
          </p:nvCxnSpPr>
          <p:spPr>
            <a:xfrm>
              <a:off x="8047406" y="2600590"/>
              <a:ext cx="744300" cy="23599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36F9C9-4EA8-E0EF-5853-C54AE49C8583}"/>
                </a:ext>
              </a:extLst>
            </p:cNvPr>
            <p:cNvCxnSpPr>
              <a:stCxn id="47" idx="6"/>
              <a:endCxn id="44" idx="2"/>
            </p:cNvCxnSpPr>
            <p:nvPr/>
          </p:nvCxnSpPr>
          <p:spPr>
            <a:xfrm>
              <a:off x="8047406" y="2600590"/>
              <a:ext cx="744300" cy="31912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45B33E5-EDF5-E8BF-0580-D5057884AF1D}"/>
                </a:ext>
              </a:extLst>
            </p:cNvPr>
            <p:cNvCxnSpPr>
              <a:cxnSpLocks/>
              <a:stCxn id="48" idx="6"/>
              <a:endCxn id="46" idx="2"/>
            </p:cNvCxnSpPr>
            <p:nvPr/>
          </p:nvCxnSpPr>
          <p:spPr>
            <a:xfrm>
              <a:off x="8047406" y="3420250"/>
              <a:ext cx="744300" cy="754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A7D6290-02D1-EEDA-4EFC-88169855F690}"/>
                </a:ext>
              </a:extLst>
            </p:cNvPr>
            <p:cNvCxnSpPr>
              <a:stCxn id="48" idx="6"/>
              <a:endCxn id="45" idx="2"/>
            </p:cNvCxnSpPr>
            <p:nvPr/>
          </p:nvCxnSpPr>
          <p:spPr>
            <a:xfrm>
              <a:off x="8047406" y="3420250"/>
              <a:ext cx="744300" cy="15402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F62425D-6EF3-2181-7C7E-16B8FBD45731}"/>
                </a:ext>
              </a:extLst>
            </p:cNvPr>
            <p:cNvCxnSpPr>
              <a:stCxn id="48" idx="6"/>
              <a:endCxn id="44" idx="2"/>
            </p:cNvCxnSpPr>
            <p:nvPr/>
          </p:nvCxnSpPr>
          <p:spPr>
            <a:xfrm>
              <a:off x="8047406" y="3420250"/>
              <a:ext cx="744300" cy="2371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0B76354-CC0A-9FED-53D1-2E6B82F65C7C}"/>
                </a:ext>
              </a:extLst>
            </p:cNvPr>
            <p:cNvGrpSpPr/>
            <p:nvPr/>
          </p:nvGrpSpPr>
          <p:grpSpPr>
            <a:xfrm>
              <a:off x="7695984" y="4016387"/>
              <a:ext cx="346599" cy="1166259"/>
              <a:chOff x="5780722" y="5303404"/>
              <a:chExt cx="565122" cy="190156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01E5C28-AA26-586E-0025-6F52FE602C33}"/>
                  </a:ext>
                </a:extLst>
              </p:cNvPr>
              <p:cNvSpPr/>
              <p:nvPr/>
            </p:nvSpPr>
            <p:spPr>
              <a:xfrm>
                <a:off x="5780722" y="5303404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1AAB984-F16C-B072-7BCD-A657BB6F386A}"/>
                  </a:ext>
                </a:extLst>
              </p:cNvPr>
              <p:cNvSpPr/>
              <p:nvPr/>
            </p:nvSpPr>
            <p:spPr>
              <a:xfrm>
                <a:off x="5780722" y="6639842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0EEBC73-D4D6-C275-91B7-70D7774D3213}"/>
                </a:ext>
              </a:extLst>
            </p:cNvPr>
            <p:cNvGrpSpPr/>
            <p:nvPr/>
          </p:nvGrpSpPr>
          <p:grpSpPr>
            <a:xfrm>
              <a:off x="7726358" y="5655707"/>
              <a:ext cx="346599" cy="1166259"/>
              <a:chOff x="5780722" y="5303404"/>
              <a:chExt cx="565122" cy="190156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62F164C-AB5B-79EF-D05E-661300995DC0}"/>
                  </a:ext>
                </a:extLst>
              </p:cNvPr>
              <p:cNvSpPr/>
              <p:nvPr/>
            </p:nvSpPr>
            <p:spPr>
              <a:xfrm>
                <a:off x="5780722" y="5303404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4B57EF2-52EB-54E7-0262-761A8CB54B01}"/>
                  </a:ext>
                </a:extLst>
              </p:cNvPr>
              <p:cNvSpPr/>
              <p:nvPr/>
            </p:nvSpPr>
            <p:spPr>
              <a:xfrm>
                <a:off x="5780722" y="6639842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8B8077A-645D-E356-9785-1657D086D69F}"/>
                </a:ext>
              </a:extLst>
            </p:cNvPr>
            <p:cNvCxnSpPr>
              <a:cxnSpLocks/>
              <a:stCxn id="51" idx="6"/>
              <a:endCxn id="53" idx="2"/>
            </p:cNvCxnSpPr>
            <p:nvPr/>
          </p:nvCxnSpPr>
          <p:spPr>
            <a:xfrm>
              <a:off x="6942071" y="4174594"/>
              <a:ext cx="753913" cy="150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74D8FB4-2750-9917-0889-BE40281FDAD5}"/>
                </a:ext>
              </a:extLst>
            </p:cNvPr>
            <p:cNvCxnSpPr>
              <a:cxnSpLocks/>
              <a:stCxn id="51" idx="6"/>
              <a:endCxn id="54" idx="2"/>
            </p:cNvCxnSpPr>
            <p:nvPr/>
          </p:nvCxnSpPr>
          <p:spPr>
            <a:xfrm>
              <a:off x="6942071" y="4174594"/>
              <a:ext cx="753913" cy="8347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57CB54C-DC32-389A-00BB-4770B19B834B}"/>
                </a:ext>
              </a:extLst>
            </p:cNvPr>
            <p:cNvCxnSpPr>
              <a:cxnSpLocks/>
              <a:stCxn id="51" idx="6"/>
              <a:endCxn id="56" idx="2"/>
            </p:cNvCxnSpPr>
            <p:nvPr/>
          </p:nvCxnSpPr>
          <p:spPr>
            <a:xfrm>
              <a:off x="6942071" y="4174594"/>
              <a:ext cx="784287" cy="16544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E66AFC3-F021-6E82-81ED-8A8499EEE991}"/>
                </a:ext>
              </a:extLst>
            </p:cNvPr>
            <p:cNvCxnSpPr>
              <a:cxnSpLocks/>
              <a:stCxn id="51" idx="6"/>
              <a:endCxn id="57" idx="2"/>
            </p:cNvCxnSpPr>
            <p:nvPr/>
          </p:nvCxnSpPr>
          <p:spPr>
            <a:xfrm>
              <a:off x="6942071" y="4174594"/>
              <a:ext cx="784287" cy="24740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5A1FAC0-64A2-933B-5098-B2DCB9970612}"/>
                </a:ext>
              </a:extLst>
            </p:cNvPr>
            <p:cNvCxnSpPr>
              <a:cxnSpLocks/>
              <a:stCxn id="50" idx="6"/>
              <a:endCxn id="53" idx="2"/>
            </p:cNvCxnSpPr>
            <p:nvPr/>
          </p:nvCxnSpPr>
          <p:spPr>
            <a:xfrm flipV="1">
              <a:off x="6942071" y="4189687"/>
              <a:ext cx="753913" cy="7708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296E974-00CC-2205-38A3-DBA7F543B56B}"/>
                </a:ext>
              </a:extLst>
            </p:cNvPr>
            <p:cNvCxnSpPr>
              <a:cxnSpLocks/>
              <a:stCxn id="50" idx="6"/>
              <a:endCxn id="54" idx="2"/>
            </p:cNvCxnSpPr>
            <p:nvPr/>
          </p:nvCxnSpPr>
          <p:spPr>
            <a:xfrm>
              <a:off x="6942071" y="4960494"/>
              <a:ext cx="753913" cy="48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6ABF9C5-8C83-DB7C-5667-5DD4AFF27BCB}"/>
                </a:ext>
              </a:extLst>
            </p:cNvPr>
            <p:cNvCxnSpPr>
              <a:cxnSpLocks/>
              <a:stCxn id="50" idx="6"/>
              <a:endCxn id="56" idx="2"/>
            </p:cNvCxnSpPr>
            <p:nvPr/>
          </p:nvCxnSpPr>
          <p:spPr>
            <a:xfrm>
              <a:off x="6942071" y="4960494"/>
              <a:ext cx="784287" cy="868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86979A9-1D2C-E0E6-DEB1-A66C1EA6D6D7}"/>
                </a:ext>
              </a:extLst>
            </p:cNvPr>
            <p:cNvCxnSpPr>
              <a:cxnSpLocks/>
              <a:stCxn id="50" idx="6"/>
              <a:endCxn id="57" idx="2"/>
            </p:cNvCxnSpPr>
            <p:nvPr/>
          </p:nvCxnSpPr>
          <p:spPr>
            <a:xfrm>
              <a:off x="6942071" y="4960494"/>
              <a:ext cx="784287" cy="16881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15A05C5-9E76-989C-DB0E-3203C5FE869B}"/>
                </a:ext>
              </a:extLst>
            </p:cNvPr>
            <p:cNvCxnSpPr>
              <a:cxnSpLocks/>
              <a:stCxn id="49" idx="6"/>
              <a:endCxn id="53" idx="2"/>
            </p:cNvCxnSpPr>
            <p:nvPr/>
          </p:nvCxnSpPr>
          <p:spPr>
            <a:xfrm flipV="1">
              <a:off x="6942071" y="4189687"/>
              <a:ext cx="753913" cy="16021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F3C589A-C0A7-08F6-2E37-516C1F751369}"/>
                </a:ext>
              </a:extLst>
            </p:cNvPr>
            <p:cNvCxnSpPr>
              <a:cxnSpLocks/>
              <a:stCxn id="49" idx="6"/>
              <a:endCxn id="54" idx="2"/>
            </p:cNvCxnSpPr>
            <p:nvPr/>
          </p:nvCxnSpPr>
          <p:spPr>
            <a:xfrm flipV="1">
              <a:off x="6942071" y="5009347"/>
              <a:ext cx="753913" cy="7825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5FCBC62-3985-EB0D-B6EF-FE4AF22D9003}"/>
                </a:ext>
              </a:extLst>
            </p:cNvPr>
            <p:cNvCxnSpPr>
              <a:cxnSpLocks/>
              <a:stCxn id="49" idx="6"/>
              <a:endCxn id="56" idx="2"/>
            </p:cNvCxnSpPr>
            <p:nvPr/>
          </p:nvCxnSpPr>
          <p:spPr>
            <a:xfrm>
              <a:off x="6942071" y="5791852"/>
              <a:ext cx="784287" cy="371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1CE9AC42-441F-B3D1-3288-FD1ACBD4FBF8}"/>
                </a:ext>
              </a:extLst>
            </p:cNvPr>
            <p:cNvCxnSpPr>
              <a:cxnSpLocks/>
              <a:stCxn id="49" idx="6"/>
              <a:endCxn id="57" idx="2"/>
            </p:cNvCxnSpPr>
            <p:nvPr/>
          </p:nvCxnSpPr>
          <p:spPr>
            <a:xfrm>
              <a:off x="6942071" y="5791852"/>
              <a:ext cx="784287" cy="85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6F4FBAE-4F1F-9603-2E19-4E633005C1D1}"/>
                </a:ext>
              </a:extLst>
            </p:cNvPr>
            <p:cNvCxnSpPr>
              <a:cxnSpLocks/>
              <a:stCxn id="53" idx="6"/>
              <a:endCxn id="46" idx="2"/>
            </p:cNvCxnSpPr>
            <p:nvPr/>
          </p:nvCxnSpPr>
          <p:spPr>
            <a:xfrm flipV="1">
              <a:off x="8042583" y="4174594"/>
              <a:ext cx="749123" cy="150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A779F46-0B85-F3D0-E5EB-46013BD80C37}"/>
                </a:ext>
              </a:extLst>
            </p:cNvPr>
            <p:cNvCxnSpPr>
              <a:cxnSpLocks/>
              <a:stCxn id="53" idx="6"/>
              <a:endCxn id="45" idx="2"/>
            </p:cNvCxnSpPr>
            <p:nvPr/>
          </p:nvCxnSpPr>
          <p:spPr>
            <a:xfrm>
              <a:off x="8042583" y="4189687"/>
              <a:ext cx="749123" cy="7708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8B54C30-E9B6-A167-1C3E-FE5646DCB4AB}"/>
                </a:ext>
              </a:extLst>
            </p:cNvPr>
            <p:cNvCxnSpPr>
              <a:cxnSpLocks/>
              <a:stCxn id="53" idx="6"/>
              <a:endCxn id="44" idx="2"/>
            </p:cNvCxnSpPr>
            <p:nvPr/>
          </p:nvCxnSpPr>
          <p:spPr>
            <a:xfrm>
              <a:off x="8042583" y="4189687"/>
              <a:ext cx="749123" cy="16021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8C89183-FDAC-EB49-7517-9D37BB3C7166}"/>
                </a:ext>
              </a:extLst>
            </p:cNvPr>
            <p:cNvCxnSpPr>
              <a:cxnSpLocks/>
              <a:stCxn id="54" idx="6"/>
              <a:endCxn id="46" idx="2"/>
            </p:cNvCxnSpPr>
            <p:nvPr/>
          </p:nvCxnSpPr>
          <p:spPr>
            <a:xfrm flipV="1">
              <a:off x="8042583" y="4174594"/>
              <a:ext cx="749123" cy="8347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CF7C12B-0387-7863-279D-A3964F76D424}"/>
                </a:ext>
              </a:extLst>
            </p:cNvPr>
            <p:cNvCxnSpPr>
              <a:cxnSpLocks/>
              <a:stCxn id="54" idx="6"/>
              <a:endCxn id="45" idx="2"/>
            </p:cNvCxnSpPr>
            <p:nvPr/>
          </p:nvCxnSpPr>
          <p:spPr>
            <a:xfrm flipV="1">
              <a:off x="8042583" y="4960494"/>
              <a:ext cx="749123" cy="48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271FFC2-2C12-0079-85CA-CD325C71E672}"/>
                </a:ext>
              </a:extLst>
            </p:cNvPr>
            <p:cNvCxnSpPr>
              <a:cxnSpLocks/>
              <a:stCxn id="54" idx="6"/>
              <a:endCxn id="44" idx="2"/>
            </p:cNvCxnSpPr>
            <p:nvPr/>
          </p:nvCxnSpPr>
          <p:spPr>
            <a:xfrm>
              <a:off x="8042583" y="5009347"/>
              <a:ext cx="749123" cy="7825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83A8D12-F015-12C3-1998-4F769CA7B28B}"/>
                </a:ext>
              </a:extLst>
            </p:cNvPr>
            <p:cNvCxnSpPr>
              <a:cxnSpLocks/>
              <a:stCxn id="56" idx="6"/>
              <a:endCxn id="46" idx="2"/>
            </p:cNvCxnSpPr>
            <p:nvPr/>
          </p:nvCxnSpPr>
          <p:spPr>
            <a:xfrm flipV="1">
              <a:off x="8072957" y="4174594"/>
              <a:ext cx="718749" cy="16544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B2509547-3276-681C-10C3-3CF1B826319B}"/>
                </a:ext>
              </a:extLst>
            </p:cNvPr>
            <p:cNvCxnSpPr>
              <a:cxnSpLocks/>
              <a:stCxn id="56" idx="6"/>
              <a:endCxn id="45" idx="2"/>
            </p:cNvCxnSpPr>
            <p:nvPr/>
          </p:nvCxnSpPr>
          <p:spPr>
            <a:xfrm flipV="1">
              <a:off x="8072957" y="4960494"/>
              <a:ext cx="718749" cy="868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343EEF1-6454-6D3B-A294-59E57664236C}"/>
                </a:ext>
              </a:extLst>
            </p:cNvPr>
            <p:cNvCxnSpPr>
              <a:cxnSpLocks/>
              <a:stCxn id="56" idx="6"/>
              <a:endCxn id="44" idx="2"/>
            </p:cNvCxnSpPr>
            <p:nvPr/>
          </p:nvCxnSpPr>
          <p:spPr>
            <a:xfrm flipV="1">
              <a:off x="8072957" y="5791852"/>
              <a:ext cx="718749" cy="371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11A22A-BF44-4C91-8FB4-FC2E1D5371CE}"/>
                </a:ext>
              </a:extLst>
            </p:cNvPr>
            <p:cNvCxnSpPr>
              <a:cxnSpLocks/>
              <a:stCxn id="57" idx="6"/>
              <a:endCxn id="46" idx="2"/>
            </p:cNvCxnSpPr>
            <p:nvPr/>
          </p:nvCxnSpPr>
          <p:spPr>
            <a:xfrm flipV="1">
              <a:off x="8072957" y="4174594"/>
              <a:ext cx="718749" cy="24740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24624F2-EF7E-64BD-59EB-A14C9B6A1742}"/>
                </a:ext>
              </a:extLst>
            </p:cNvPr>
            <p:cNvCxnSpPr>
              <a:cxnSpLocks/>
              <a:stCxn id="57" idx="6"/>
              <a:endCxn id="45" idx="2"/>
            </p:cNvCxnSpPr>
            <p:nvPr/>
          </p:nvCxnSpPr>
          <p:spPr>
            <a:xfrm flipV="1">
              <a:off x="8072957" y="4960494"/>
              <a:ext cx="718749" cy="16881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D70CFFB-939B-5D62-1852-D1C241DEF1A7}"/>
                </a:ext>
              </a:extLst>
            </p:cNvPr>
            <p:cNvCxnSpPr>
              <a:cxnSpLocks/>
              <a:stCxn id="57" idx="6"/>
              <a:endCxn id="44" idx="2"/>
            </p:cNvCxnSpPr>
            <p:nvPr/>
          </p:nvCxnSpPr>
          <p:spPr>
            <a:xfrm flipV="1">
              <a:off x="8072957" y="5791852"/>
              <a:ext cx="718749" cy="85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1967FA8-EC84-C203-64AB-53D3F439586B}"/>
              </a:ext>
            </a:extLst>
          </p:cNvPr>
          <p:cNvSpPr/>
          <p:nvPr/>
        </p:nvSpPr>
        <p:spPr>
          <a:xfrm>
            <a:off x="10172883" y="1690688"/>
            <a:ext cx="444317" cy="62113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9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E3F4-71E5-88C8-F810-A6CEC73B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Sparse Autoencoders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6BC96D-D1A1-B507-0971-869BA7B64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 with sparse autoencoders</a:t>
                </a:r>
              </a:p>
              <a:p>
                <a:pPr lvl="1"/>
                <a:r>
                  <a:rPr lang="en-US" dirty="0"/>
                  <a:t>What do elements mean?</a:t>
                </a:r>
              </a:p>
              <a:p>
                <a:pPr lvl="1"/>
                <a:r>
                  <a:rPr lang="en-US" dirty="0"/>
                  <a:t>The vector (after training) is the “meaning”</a:t>
                </a:r>
              </a:p>
              <a:p>
                <a:pPr lvl="1"/>
                <a:r>
                  <a:rPr lang="en-US" dirty="0"/>
                  <a:t>Human understandable?</a:t>
                </a:r>
              </a:p>
              <a:p>
                <a:endParaRPr lang="en-US" dirty="0"/>
              </a:p>
              <a:p>
                <a:r>
                  <a:rPr lang="en-US" dirty="0"/>
                  <a:t>If we have supplementary data</a:t>
                </a:r>
              </a:p>
              <a:p>
                <a:pPr lvl="1"/>
                <a:r>
                  <a:rPr lang="en-US" dirty="0"/>
                  <a:t>Use it to control what chunks of latent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does!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6BC96D-D1A1-B507-0971-869BA7B64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63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FB32-7003-79F5-B6D0-A09A2E33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meaning?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9044-7BDF-1FE7-6027-ADFC5064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Really abstract</a:t>
            </a:r>
          </a:p>
          <a:p>
            <a:r>
              <a:rPr lang="en-US" dirty="0"/>
              <a:t>Different kinds of meaning</a:t>
            </a:r>
          </a:p>
          <a:p>
            <a:pPr lvl="1"/>
            <a:r>
              <a:rPr lang="en-US" dirty="0"/>
              <a:t>The meaning of words = lexical semantics</a:t>
            </a:r>
          </a:p>
          <a:p>
            <a:pPr lvl="1"/>
            <a:r>
              <a:rPr lang="en-US" dirty="0"/>
              <a:t>The meaning of sentences/paragraphs/etc. = semantics</a:t>
            </a:r>
          </a:p>
          <a:p>
            <a:endParaRPr lang="en-US" dirty="0"/>
          </a:p>
          <a:p>
            <a:r>
              <a:rPr lang="en-US" dirty="0"/>
              <a:t>How to represent “meaning”</a:t>
            </a:r>
          </a:p>
          <a:p>
            <a:pPr lvl="1"/>
            <a:r>
              <a:rPr lang="en-US" dirty="0"/>
              <a:t>Vectors</a:t>
            </a:r>
          </a:p>
          <a:p>
            <a:pPr lvl="2"/>
            <a:r>
              <a:rPr lang="en-US" dirty="0"/>
              <a:t>Elements designed by humans (</a:t>
            </a:r>
            <a:r>
              <a:rPr lang="en-US" dirty="0" err="1"/>
              <a:t>BoW</a:t>
            </a:r>
            <a:r>
              <a:rPr lang="en-US" dirty="0"/>
              <a:t>) or learned automatically (word2vec, etc.)</a:t>
            </a:r>
          </a:p>
          <a:p>
            <a:pPr lvl="1"/>
            <a:r>
              <a:rPr lang="en-US" dirty="0"/>
              <a:t>Graphs</a:t>
            </a:r>
          </a:p>
          <a:p>
            <a:pPr lvl="2"/>
            <a:r>
              <a:rPr lang="en-US" dirty="0"/>
              <a:t>Vertices are entities and edges are relationships among them</a:t>
            </a:r>
          </a:p>
          <a:p>
            <a:pPr lvl="1"/>
            <a:r>
              <a:rPr lang="en-US" dirty="0"/>
              <a:t>Logic</a:t>
            </a:r>
          </a:p>
          <a:p>
            <a:pPr lvl="2"/>
            <a:r>
              <a:rPr lang="en-US" dirty="0"/>
              <a:t>Logical sentences = formulae of various kinds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709E4-4C96-650F-A535-16D33A4415F3}"/>
              </a:ext>
            </a:extLst>
          </p:cNvPr>
          <p:cNvSpPr txBox="1"/>
          <p:nvPr/>
        </p:nvSpPr>
        <p:spPr>
          <a:xfrm>
            <a:off x="8993529" y="6176963"/>
            <a:ext cx="183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First order logic?</a:t>
            </a:r>
          </a:p>
        </p:txBody>
      </p:sp>
    </p:spTree>
    <p:extLst>
      <p:ext uri="{BB962C8B-B14F-4D97-AF65-F5344CB8AC3E}">
        <p14:creationId xmlns:p14="http://schemas.microsoft.com/office/powerpoint/2010/main" val="166114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289D-4EC0-D9B9-8CB1-4BD3EE44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Sparse Autoencoders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8236C2-7A9C-FC02-74ED-A073BC206250}"/>
              </a:ext>
            </a:extLst>
          </p:cNvPr>
          <p:cNvGrpSpPr/>
          <p:nvPr/>
        </p:nvGrpSpPr>
        <p:grpSpPr>
          <a:xfrm>
            <a:off x="4256132" y="1758474"/>
            <a:ext cx="2542833" cy="4394676"/>
            <a:chOff x="6595472" y="2427290"/>
            <a:chExt cx="2542833" cy="43946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3CA427-73DB-9991-C744-6C13AFAA6D7A}"/>
                </a:ext>
              </a:extLst>
            </p:cNvPr>
            <p:cNvGrpSpPr/>
            <p:nvPr/>
          </p:nvGrpSpPr>
          <p:grpSpPr>
            <a:xfrm>
              <a:off x="6595472" y="4001294"/>
              <a:ext cx="346599" cy="1963857"/>
              <a:chOff x="4022984" y="4692368"/>
              <a:chExt cx="565122" cy="3202026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5D0329F-6773-0E33-44EC-8BA49ECBE294}"/>
                  </a:ext>
                </a:extLst>
              </p:cNvPr>
              <p:cNvSpPr/>
              <p:nvPr/>
            </p:nvSpPr>
            <p:spPr>
              <a:xfrm>
                <a:off x="4022984" y="7329272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8523FCF-0C6D-0A39-F1F8-9E14DB8CC51A}"/>
                  </a:ext>
                </a:extLst>
              </p:cNvPr>
              <p:cNvSpPr/>
              <p:nvPr/>
            </p:nvSpPr>
            <p:spPr>
              <a:xfrm>
                <a:off x="4022984" y="5973761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26425A2-C92A-468F-8F48-E029DF3B58E0}"/>
                  </a:ext>
                </a:extLst>
              </p:cNvPr>
              <p:cNvSpPr/>
              <p:nvPr/>
            </p:nvSpPr>
            <p:spPr>
              <a:xfrm>
                <a:off x="4022984" y="4692368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FAC7F6-06A9-09EF-C8D1-7AD96F141C3C}"/>
                </a:ext>
              </a:extLst>
            </p:cNvPr>
            <p:cNvGrpSpPr/>
            <p:nvPr/>
          </p:nvGrpSpPr>
          <p:grpSpPr>
            <a:xfrm>
              <a:off x="7700807" y="2427290"/>
              <a:ext cx="346599" cy="1166259"/>
              <a:chOff x="5780722" y="5303404"/>
              <a:chExt cx="565122" cy="190156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88BB0B6-A334-7EF8-CF9F-2026D4CDC098}"/>
                  </a:ext>
                </a:extLst>
              </p:cNvPr>
              <p:cNvSpPr/>
              <p:nvPr/>
            </p:nvSpPr>
            <p:spPr>
              <a:xfrm>
                <a:off x="5780722" y="5303404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195E03A-4453-7D1E-B5B8-140D524AC4E1}"/>
                  </a:ext>
                </a:extLst>
              </p:cNvPr>
              <p:cNvSpPr/>
              <p:nvPr/>
            </p:nvSpPr>
            <p:spPr>
              <a:xfrm>
                <a:off x="5780722" y="6639842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1BD7A65-BA40-F042-44EC-2DA18B97EEB6}"/>
                </a:ext>
              </a:extLst>
            </p:cNvPr>
            <p:cNvGrpSpPr/>
            <p:nvPr/>
          </p:nvGrpSpPr>
          <p:grpSpPr>
            <a:xfrm>
              <a:off x="8791706" y="4001294"/>
              <a:ext cx="346599" cy="1963857"/>
              <a:chOff x="4175384" y="4844768"/>
              <a:chExt cx="565122" cy="3202026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1D63DA0-1AAB-B2F9-2CBD-C204D9795B79}"/>
                  </a:ext>
                </a:extLst>
              </p:cNvPr>
              <p:cNvSpPr/>
              <p:nvPr/>
            </p:nvSpPr>
            <p:spPr>
              <a:xfrm>
                <a:off x="4175384" y="7481672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462C069-BA5F-42F9-D95E-09E52214A881}"/>
                  </a:ext>
                </a:extLst>
              </p:cNvPr>
              <p:cNvSpPr/>
              <p:nvPr/>
            </p:nvSpPr>
            <p:spPr>
              <a:xfrm>
                <a:off x="4175384" y="6126161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13CF9A3-1989-2F72-1166-179F992A5AC7}"/>
                  </a:ext>
                </a:extLst>
              </p:cNvPr>
              <p:cNvSpPr/>
              <p:nvPr/>
            </p:nvSpPr>
            <p:spPr>
              <a:xfrm>
                <a:off x="4175384" y="4844768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FCE9185-C6F4-F35B-63F9-1EEB2F3982D9}"/>
                </a:ext>
              </a:extLst>
            </p:cNvPr>
            <p:cNvCxnSpPr>
              <a:stCxn id="57" idx="6"/>
              <a:endCxn id="54" idx="2"/>
            </p:cNvCxnSpPr>
            <p:nvPr/>
          </p:nvCxnSpPr>
          <p:spPr>
            <a:xfrm flipV="1">
              <a:off x="6942071" y="3420250"/>
              <a:ext cx="758736" cy="754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1CA84A2-6E2A-C6C1-70B4-E4ADD2ED7089}"/>
                </a:ext>
              </a:extLst>
            </p:cNvPr>
            <p:cNvCxnSpPr>
              <a:stCxn id="57" idx="6"/>
              <a:endCxn id="53" idx="2"/>
            </p:cNvCxnSpPr>
            <p:nvPr/>
          </p:nvCxnSpPr>
          <p:spPr>
            <a:xfrm flipV="1">
              <a:off x="6942071" y="2600590"/>
              <a:ext cx="758736" cy="15740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C243E81-DFE8-387A-F8DD-3F314CB515B4}"/>
                </a:ext>
              </a:extLst>
            </p:cNvPr>
            <p:cNvCxnSpPr>
              <a:stCxn id="56" idx="6"/>
              <a:endCxn id="53" idx="2"/>
            </p:cNvCxnSpPr>
            <p:nvPr/>
          </p:nvCxnSpPr>
          <p:spPr>
            <a:xfrm flipV="1">
              <a:off x="6942071" y="2600590"/>
              <a:ext cx="758736" cy="23599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DA02A12-8B63-CA79-4ACF-5A0C278822F2}"/>
                </a:ext>
              </a:extLst>
            </p:cNvPr>
            <p:cNvCxnSpPr>
              <a:stCxn id="56" idx="6"/>
              <a:endCxn id="54" idx="2"/>
            </p:cNvCxnSpPr>
            <p:nvPr/>
          </p:nvCxnSpPr>
          <p:spPr>
            <a:xfrm flipV="1">
              <a:off x="6942071" y="3420250"/>
              <a:ext cx="758736" cy="15402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31B5C0D-78C9-220F-071B-C53CFE1B5081}"/>
                </a:ext>
              </a:extLst>
            </p:cNvPr>
            <p:cNvCxnSpPr>
              <a:stCxn id="55" idx="6"/>
              <a:endCxn id="53" idx="2"/>
            </p:cNvCxnSpPr>
            <p:nvPr/>
          </p:nvCxnSpPr>
          <p:spPr>
            <a:xfrm flipV="1">
              <a:off x="6942071" y="2600590"/>
              <a:ext cx="758736" cy="31912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DA2358-ABDD-8BD1-A0D1-9E1559CC86EB}"/>
                </a:ext>
              </a:extLst>
            </p:cNvPr>
            <p:cNvCxnSpPr>
              <a:stCxn id="55" idx="6"/>
              <a:endCxn id="54" idx="2"/>
            </p:cNvCxnSpPr>
            <p:nvPr/>
          </p:nvCxnSpPr>
          <p:spPr>
            <a:xfrm flipV="1">
              <a:off x="6942071" y="3420250"/>
              <a:ext cx="758736" cy="2371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8DDC989-4C61-1E51-64CD-506671215063}"/>
                </a:ext>
              </a:extLst>
            </p:cNvPr>
            <p:cNvCxnSpPr>
              <a:stCxn id="53" idx="6"/>
              <a:endCxn id="52" idx="2"/>
            </p:cNvCxnSpPr>
            <p:nvPr/>
          </p:nvCxnSpPr>
          <p:spPr>
            <a:xfrm>
              <a:off x="8047406" y="2600590"/>
              <a:ext cx="744300" cy="15740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2A09B4-B998-F061-207D-B58CE5FB3DA4}"/>
                </a:ext>
              </a:extLst>
            </p:cNvPr>
            <p:cNvCxnSpPr>
              <a:stCxn id="53" idx="6"/>
              <a:endCxn id="51" idx="2"/>
            </p:cNvCxnSpPr>
            <p:nvPr/>
          </p:nvCxnSpPr>
          <p:spPr>
            <a:xfrm>
              <a:off x="8047406" y="2600590"/>
              <a:ext cx="744300" cy="23599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3903B1-0398-9470-BA89-617285A57E7B}"/>
                </a:ext>
              </a:extLst>
            </p:cNvPr>
            <p:cNvCxnSpPr>
              <a:stCxn id="53" idx="6"/>
              <a:endCxn id="50" idx="2"/>
            </p:cNvCxnSpPr>
            <p:nvPr/>
          </p:nvCxnSpPr>
          <p:spPr>
            <a:xfrm>
              <a:off x="8047406" y="2600590"/>
              <a:ext cx="744300" cy="31912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50CD5F0-1D5B-1395-9464-EA5AB5809FD7}"/>
                </a:ext>
              </a:extLst>
            </p:cNvPr>
            <p:cNvCxnSpPr>
              <a:cxnSpLocks/>
              <a:stCxn id="54" idx="6"/>
              <a:endCxn id="52" idx="2"/>
            </p:cNvCxnSpPr>
            <p:nvPr/>
          </p:nvCxnSpPr>
          <p:spPr>
            <a:xfrm>
              <a:off x="8047406" y="3420250"/>
              <a:ext cx="744300" cy="754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7CC1DB5-6628-1498-9384-D4EB05195AD4}"/>
                </a:ext>
              </a:extLst>
            </p:cNvPr>
            <p:cNvCxnSpPr>
              <a:stCxn id="54" idx="6"/>
              <a:endCxn id="51" idx="2"/>
            </p:cNvCxnSpPr>
            <p:nvPr/>
          </p:nvCxnSpPr>
          <p:spPr>
            <a:xfrm>
              <a:off x="8047406" y="3420250"/>
              <a:ext cx="744300" cy="15402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3CD291B-C873-BCD8-3EEF-937902C3D144}"/>
                </a:ext>
              </a:extLst>
            </p:cNvPr>
            <p:cNvCxnSpPr>
              <a:stCxn id="54" idx="6"/>
              <a:endCxn id="50" idx="2"/>
            </p:cNvCxnSpPr>
            <p:nvPr/>
          </p:nvCxnSpPr>
          <p:spPr>
            <a:xfrm>
              <a:off x="8047406" y="3420250"/>
              <a:ext cx="744300" cy="2371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6DB917-3E1C-6E27-E6C7-CE35B092FF61}"/>
                </a:ext>
              </a:extLst>
            </p:cNvPr>
            <p:cNvGrpSpPr/>
            <p:nvPr/>
          </p:nvGrpSpPr>
          <p:grpSpPr>
            <a:xfrm>
              <a:off x="7695984" y="4016387"/>
              <a:ext cx="346599" cy="1166259"/>
              <a:chOff x="5780722" y="5303404"/>
              <a:chExt cx="565122" cy="190156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12280CE-C7C0-E025-50DF-AB4311B1011D}"/>
                  </a:ext>
                </a:extLst>
              </p:cNvPr>
              <p:cNvSpPr/>
              <p:nvPr/>
            </p:nvSpPr>
            <p:spPr>
              <a:xfrm>
                <a:off x="5780722" y="5303404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6CC8D19-FAF7-1939-3671-6A15671C06E2}"/>
                  </a:ext>
                </a:extLst>
              </p:cNvPr>
              <p:cNvSpPr/>
              <p:nvPr/>
            </p:nvSpPr>
            <p:spPr>
              <a:xfrm>
                <a:off x="5780722" y="6639842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A7C6C88-4EF7-FE69-86C7-27A283F44C2B}"/>
                </a:ext>
              </a:extLst>
            </p:cNvPr>
            <p:cNvGrpSpPr/>
            <p:nvPr/>
          </p:nvGrpSpPr>
          <p:grpSpPr>
            <a:xfrm>
              <a:off x="7726358" y="5655707"/>
              <a:ext cx="346599" cy="1166259"/>
              <a:chOff x="5780722" y="5303404"/>
              <a:chExt cx="565122" cy="190156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77ADC4F-3377-D21F-853C-7E5AC3EC20BB}"/>
                  </a:ext>
                </a:extLst>
              </p:cNvPr>
              <p:cNvSpPr/>
              <p:nvPr/>
            </p:nvSpPr>
            <p:spPr>
              <a:xfrm>
                <a:off x="5780722" y="5303404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9349886-6CBC-447F-88EE-78621092BEA4}"/>
                  </a:ext>
                </a:extLst>
              </p:cNvPr>
              <p:cNvSpPr/>
              <p:nvPr/>
            </p:nvSpPr>
            <p:spPr>
              <a:xfrm>
                <a:off x="5780722" y="6639842"/>
                <a:ext cx="565122" cy="5651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1A6656-1259-DF8B-8E94-BC75E38BA770}"/>
                </a:ext>
              </a:extLst>
            </p:cNvPr>
            <p:cNvCxnSpPr>
              <a:cxnSpLocks/>
              <a:stCxn id="57" idx="6"/>
              <a:endCxn id="48" idx="2"/>
            </p:cNvCxnSpPr>
            <p:nvPr/>
          </p:nvCxnSpPr>
          <p:spPr>
            <a:xfrm>
              <a:off x="6942071" y="4174594"/>
              <a:ext cx="753913" cy="150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C1F62B8-B82B-232F-4D7E-0887010B880C}"/>
                </a:ext>
              </a:extLst>
            </p:cNvPr>
            <p:cNvCxnSpPr>
              <a:cxnSpLocks/>
              <a:stCxn id="57" idx="6"/>
              <a:endCxn id="49" idx="2"/>
            </p:cNvCxnSpPr>
            <p:nvPr/>
          </p:nvCxnSpPr>
          <p:spPr>
            <a:xfrm>
              <a:off x="6942071" y="4174594"/>
              <a:ext cx="753913" cy="8347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A4476B5-B935-60EA-629F-2B5DDD1350B6}"/>
                </a:ext>
              </a:extLst>
            </p:cNvPr>
            <p:cNvCxnSpPr>
              <a:cxnSpLocks/>
              <a:stCxn id="57" idx="6"/>
              <a:endCxn id="46" idx="2"/>
            </p:cNvCxnSpPr>
            <p:nvPr/>
          </p:nvCxnSpPr>
          <p:spPr>
            <a:xfrm>
              <a:off x="6942071" y="4174594"/>
              <a:ext cx="784287" cy="16544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810FD2-C8A7-7ADA-759A-7D80499B607F}"/>
                </a:ext>
              </a:extLst>
            </p:cNvPr>
            <p:cNvCxnSpPr>
              <a:cxnSpLocks/>
              <a:stCxn id="57" idx="6"/>
              <a:endCxn id="47" idx="2"/>
            </p:cNvCxnSpPr>
            <p:nvPr/>
          </p:nvCxnSpPr>
          <p:spPr>
            <a:xfrm>
              <a:off x="6942071" y="4174594"/>
              <a:ext cx="784287" cy="24740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37EEC77-4D92-FE54-C97C-EF80265454BE}"/>
                </a:ext>
              </a:extLst>
            </p:cNvPr>
            <p:cNvCxnSpPr>
              <a:cxnSpLocks/>
              <a:stCxn id="56" idx="6"/>
              <a:endCxn id="48" idx="2"/>
            </p:cNvCxnSpPr>
            <p:nvPr/>
          </p:nvCxnSpPr>
          <p:spPr>
            <a:xfrm flipV="1">
              <a:off x="6942071" y="4189687"/>
              <a:ext cx="753913" cy="7708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40E208A-00F0-3BB6-76AF-8BC06A29498C}"/>
                </a:ext>
              </a:extLst>
            </p:cNvPr>
            <p:cNvCxnSpPr>
              <a:cxnSpLocks/>
              <a:stCxn id="56" idx="6"/>
              <a:endCxn id="49" idx="2"/>
            </p:cNvCxnSpPr>
            <p:nvPr/>
          </p:nvCxnSpPr>
          <p:spPr>
            <a:xfrm>
              <a:off x="6942071" y="4960494"/>
              <a:ext cx="753913" cy="48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F415719-8AD6-5AC1-6EC1-058BA86780B8}"/>
                </a:ext>
              </a:extLst>
            </p:cNvPr>
            <p:cNvCxnSpPr>
              <a:cxnSpLocks/>
              <a:stCxn id="56" idx="6"/>
              <a:endCxn id="46" idx="2"/>
            </p:cNvCxnSpPr>
            <p:nvPr/>
          </p:nvCxnSpPr>
          <p:spPr>
            <a:xfrm>
              <a:off x="6942071" y="4960494"/>
              <a:ext cx="784287" cy="868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D5E7D01-C5CE-C913-C3CA-6234947052AF}"/>
                </a:ext>
              </a:extLst>
            </p:cNvPr>
            <p:cNvCxnSpPr>
              <a:cxnSpLocks/>
              <a:stCxn id="56" idx="6"/>
              <a:endCxn id="47" idx="2"/>
            </p:cNvCxnSpPr>
            <p:nvPr/>
          </p:nvCxnSpPr>
          <p:spPr>
            <a:xfrm>
              <a:off x="6942071" y="4960494"/>
              <a:ext cx="784287" cy="16881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A9AFD12-638F-E5E8-8BF7-1BBBCFB8212D}"/>
                </a:ext>
              </a:extLst>
            </p:cNvPr>
            <p:cNvCxnSpPr>
              <a:cxnSpLocks/>
              <a:stCxn id="55" idx="6"/>
              <a:endCxn id="48" idx="2"/>
            </p:cNvCxnSpPr>
            <p:nvPr/>
          </p:nvCxnSpPr>
          <p:spPr>
            <a:xfrm flipV="1">
              <a:off x="6942071" y="4189687"/>
              <a:ext cx="753913" cy="16021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EFFE22-79C7-2EB5-CF43-10999630147E}"/>
                </a:ext>
              </a:extLst>
            </p:cNvPr>
            <p:cNvCxnSpPr>
              <a:cxnSpLocks/>
              <a:stCxn id="55" idx="6"/>
              <a:endCxn id="49" idx="2"/>
            </p:cNvCxnSpPr>
            <p:nvPr/>
          </p:nvCxnSpPr>
          <p:spPr>
            <a:xfrm flipV="1">
              <a:off x="6942071" y="5009347"/>
              <a:ext cx="753913" cy="7825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12F1A90-1DDD-73B3-C258-6E5F4B17712A}"/>
                </a:ext>
              </a:extLst>
            </p:cNvPr>
            <p:cNvCxnSpPr>
              <a:cxnSpLocks/>
              <a:stCxn id="55" idx="6"/>
              <a:endCxn id="46" idx="2"/>
            </p:cNvCxnSpPr>
            <p:nvPr/>
          </p:nvCxnSpPr>
          <p:spPr>
            <a:xfrm>
              <a:off x="6942071" y="5791852"/>
              <a:ext cx="784287" cy="371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E9ECBA0-E201-D152-F4A7-53C28D1DDB80}"/>
                </a:ext>
              </a:extLst>
            </p:cNvPr>
            <p:cNvCxnSpPr>
              <a:cxnSpLocks/>
              <a:stCxn id="55" idx="6"/>
              <a:endCxn id="47" idx="2"/>
            </p:cNvCxnSpPr>
            <p:nvPr/>
          </p:nvCxnSpPr>
          <p:spPr>
            <a:xfrm>
              <a:off x="6942071" y="5791852"/>
              <a:ext cx="784287" cy="85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A7E6C94-5D2A-0B8D-AFDD-BEFB3A625B85}"/>
                </a:ext>
              </a:extLst>
            </p:cNvPr>
            <p:cNvCxnSpPr>
              <a:cxnSpLocks/>
              <a:stCxn id="48" idx="6"/>
              <a:endCxn id="52" idx="2"/>
            </p:cNvCxnSpPr>
            <p:nvPr/>
          </p:nvCxnSpPr>
          <p:spPr>
            <a:xfrm flipV="1">
              <a:off x="8042583" y="4174594"/>
              <a:ext cx="749123" cy="150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B945DD-A890-B755-11DD-6B2674FA4D1B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8042583" y="4189687"/>
              <a:ext cx="749123" cy="7708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331E77-051E-FF20-14D0-93166A16EE7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8042583" y="4189687"/>
              <a:ext cx="749123" cy="16021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373BA53-BE1A-42FA-E6CF-46570DEA0DF4}"/>
                </a:ext>
              </a:extLst>
            </p:cNvPr>
            <p:cNvCxnSpPr>
              <a:cxnSpLocks/>
              <a:stCxn id="49" idx="6"/>
              <a:endCxn id="52" idx="2"/>
            </p:cNvCxnSpPr>
            <p:nvPr/>
          </p:nvCxnSpPr>
          <p:spPr>
            <a:xfrm flipV="1">
              <a:off x="8042583" y="4174594"/>
              <a:ext cx="749123" cy="8347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247335D-62C0-1B38-FFF1-A3AF5825A1D7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 flipV="1">
              <a:off x="8042583" y="4960494"/>
              <a:ext cx="749123" cy="48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D5E224C-88D3-7A55-0448-80C38B5D3F58}"/>
                </a:ext>
              </a:extLst>
            </p:cNvPr>
            <p:cNvCxnSpPr>
              <a:cxnSpLocks/>
              <a:stCxn id="49" idx="6"/>
              <a:endCxn id="50" idx="2"/>
            </p:cNvCxnSpPr>
            <p:nvPr/>
          </p:nvCxnSpPr>
          <p:spPr>
            <a:xfrm>
              <a:off x="8042583" y="5009347"/>
              <a:ext cx="749123" cy="7825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DAB815B-7BFF-834E-FFFA-D1241676B3F1}"/>
                </a:ext>
              </a:extLst>
            </p:cNvPr>
            <p:cNvCxnSpPr>
              <a:cxnSpLocks/>
              <a:stCxn id="46" idx="6"/>
              <a:endCxn id="52" idx="2"/>
            </p:cNvCxnSpPr>
            <p:nvPr/>
          </p:nvCxnSpPr>
          <p:spPr>
            <a:xfrm flipV="1">
              <a:off x="8072957" y="4174594"/>
              <a:ext cx="718749" cy="16544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7FD141B-83DD-B894-81C9-81D201762407}"/>
                </a:ext>
              </a:extLst>
            </p:cNvPr>
            <p:cNvCxnSpPr>
              <a:cxnSpLocks/>
              <a:stCxn id="46" idx="6"/>
              <a:endCxn id="51" idx="2"/>
            </p:cNvCxnSpPr>
            <p:nvPr/>
          </p:nvCxnSpPr>
          <p:spPr>
            <a:xfrm flipV="1">
              <a:off x="8072957" y="4960494"/>
              <a:ext cx="718749" cy="868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E0EA4D7-EBF9-AB8D-6E65-4B09D8833500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 flipV="1">
              <a:off x="8072957" y="5791852"/>
              <a:ext cx="718749" cy="371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1885506-6265-264D-4976-00A6D60E1A55}"/>
                </a:ext>
              </a:extLst>
            </p:cNvPr>
            <p:cNvCxnSpPr>
              <a:cxnSpLocks/>
              <a:stCxn id="47" idx="6"/>
              <a:endCxn id="52" idx="2"/>
            </p:cNvCxnSpPr>
            <p:nvPr/>
          </p:nvCxnSpPr>
          <p:spPr>
            <a:xfrm flipV="1">
              <a:off x="8072957" y="4174594"/>
              <a:ext cx="718749" cy="24740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7D42F7D-114C-BA53-3361-AE17BA8495EC}"/>
                </a:ext>
              </a:extLst>
            </p:cNvPr>
            <p:cNvCxnSpPr>
              <a:cxnSpLocks/>
              <a:stCxn id="47" idx="6"/>
              <a:endCxn id="51" idx="2"/>
            </p:cNvCxnSpPr>
            <p:nvPr/>
          </p:nvCxnSpPr>
          <p:spPr>
            <a:xfrm flipV="1">
              <a:off x="8072957" y="4960494"/>
              <a:ext cx="718749" cy="16881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086E205-FF6B-4E63-6FA1-BC22B184502D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 flipV="1">
              <a:off x="8072957" y="5791852"/>
              <a:ext cx="718749" cy="85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212790E-FDFE-B070-BAF7-74320A6B33F0}"/>
                  </a:ext>
                </a:extLst>
              </p:cNvPr>
              <p:cNvSpPr txBox="1"/>
              <p:nvPr/>
            </p:nvSpPr>
            <p:spPr>
              <a:xfrm>
                <a:off x="4425823" y="6360911"/>
                <a:ext cx="39825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212790E-FDFE-B070-BAF7-74320A6B3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823" y="6360911"/>
                <a:ext cx="398251" cy="288477"/>
              </a:xfrm>
              <a:prstGeom prst="rect">
                <a:avLst/>
              </a:prstGeom>
              <a:blipFill>
                <a:blip r:embed="rId2"/>
                <a:stretch>
                  <a:fillRect l="-9231" t="-8333" r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AD9F290-CC75-D416-9712-839B0B27D9F0}"/>
                  </a:ext>
                </a:extLst>
              </p:cNvPr>
              <p:cNvSpPr txBox="1"/>
              <p:nvPr/>
            </p:nvSpPr>
            <p:spPr>
              <a:xfrm>
                <a:off x="5503874" y="6374108"/>
                <a:ext cx="38568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AD9F290-CC75-D416-9712-839B0B27D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874" y="6374108"/>
                <a:ext cx="385683" cy="288477"/>
              </a:xfrm>
              <a:prstGeom prst="rect">
                <a:avLst/>
              </a:prstGeom>
              <a:blipFill>
                <a:blip r:embed="rId3"/>
                <a:stretch>
                  <a:fillRect l="-9524" t="-8511" r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C363B95-A891-3478-229E-4AA80AEAF2C3}"/>
                  </a:ext>
                </a:extLst>
              </p:cNvPr>
              <p:cNvSpPr txBox="1"/>
              <p:nvPr/>
            </p:nvSpPr>
            <p:spPr>
              <a:xfrm>
                <a:off x="6567690" y="6366020"/>
                <a:ext cx="39825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C363B95-A891-3478-229E-4AA80AEAF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690" y="6366020"/>
                <a:ext cx="398251" cy="288477"/>
              </a:xfrm>
              <a:prstGeom prst="rect">
                <a:avLst/>
              </a:prstGeom>
              <a:blipFill>
                <a:blip r:embed="rId4"/>
                <a:stretch>
                  <a:fillRect l="-9091" t="-8333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36C779-D081-426A-157F-4D20A8C35F98}"/>
                  </a:ext>
                </a:extLst>
              </p:cNvPr>
              <p:cNvSpPr txBox="1"/>
              <p:nvPr/>
            </p:nvSpPr>
            <p:spPr>
              <a:xfrm>
                <a:off x="152273" y="2834727"/>
                <a:ext cx="43095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36C779-D081-426A-157F-4D20A8C35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73" y="2834727"/>
                <a:ext cx="430952" cy="288477"/>
              </a:xfrm>
              <a:prstGeom prst="rect">
                <a:avLst/>
              </a:prstGeom>
              <a:blipFill>
                <a:blip r:embed="rId5"/>
                <a:stretch>
                  <a:fillRect l="-8451" t="-8511"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51DC33F-E4E5-D2C9-A528-BEDB379FD325}"/>
                  </a:ext>
                </a:extLst>
              </p:cNvPr>
              <p:cNvSpPr txBox="1"/>
              <p:nvPr/>
            </p:nvSpPr>
            <p:spPr>
              <a:xfrm>
                <a:off x="152273" y="3217300"/>
                <a:ext cx="43095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51DC33F-E4E5-D2C9-A528-BEDB379FD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73" y="3217300"/>
                <a:ext cx="430952" cy="288477"/>
              </a:xfrm>
              <a:prstGeom prst="rect">
                <a:avLst/>
              </a:prstGeom>
              <a:blipFill>
                <a:blip r:embed="rId6"/>
                <a:stretch>
                  <a:fillRect l="-8451" t="-8511"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F765067-72B5-22C7-D285-47F748532A32}"/>
                  </a:ext>
                </a:extLst>
              </p:cNvPr>
              <p:cNvSpPr txBox="1"/>
              <p:nvPr/>
            </p:nvSpPr>
            <p:spPr>
              <a:xfrm>
                <a:off x="152273" y="3590558"/>
                <a:ext cx="43095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F765067-72B5-22C7-D285-47F748532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73" y="3590558"/>
                <a:ext cx="430952" cy="288477"/>
              </a:xfrm>
              <a:prstGeom prst="rect">
                <a:avLst/>
              </a:prstGeom>
              <a:blipFill>
                <a:blip r:embed="rId7"/>
                <a:stretch>
                  <a:fillRect l="-8451" t="-8511"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9A7D92F-D826-7632-25ED-590EF3946200}"/>
                  </a:ext>
                </a:extLst>
              </p:cNvPr>
              <p:cNvSpPr txBox="1"/>
              <p:nvPr/>
            </p:nvSpPr>
            <p:spPr>
              <a:xfrm>
                <a:off x="152273" y="3963816"/>
                <a:ext cx="43095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9A7D92F-D826-7632-25ED-590EF3946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73" y="3963816"/>
                <a:ext cx="430952" cy="288477"/>
              </a:xfrm>
              <a:prstGeom prst="rect">
                <a:avLst/>
              </a:prstGeom>
              <a:blipFill>
                <a:blip r:embed="rId8"/>
                <a:stretch>
                  <a:fillRect l="-8451" t="-8333"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3B8BF57-D049-7379-3A3B-701306AB92BE}"/>
                  </a:ext>
                </a:extLst>
              </p:cNvPr>
              <p:cNvSpPr txBox="1"/>
              <p:nvPr/>
            </p:nvSpPr>
            <p:spPr>
              <a:xfrm>
                <a:off x="152273" y="4885358"/>
                <a:ext cx="46371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3B8BF57-D049-7379-3A3B-701306AB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73" y="4885358"/>
                <a:ext cx="463717" cy="288477"/>
              </a:xfrm>
              <a:prstGeom prst="rect">
                <a:avLst/>
              </a:prstGeom>
              <a:blipFill>
                <a:blip r:embed="rId9"/>
                <a:stretch>
                  <a:fillRect l="-7895" t="-8333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32E7E73-C12E-66E0-5AC2-49CC2921269D}"/>
              </a:ext>
            </a:extLst>
          </p:cNvPr>
          <p:cNvGrpSpPr/>
          <p:nvPr/>
        </p:nvGrpSpPr>
        <p:grpSpPr>
          <a:xfrm rot="5400000">
            <a:off x="139917" y="4507415"/>
            <a:ext cx="455662" cy="104037"/>
            <a:chOff x="7523197" y="5486398"/>
            <a:chExt cx="996931" cy="22762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593B314-FBBE-558F-B42A-1923DE8AC286}"/>
                </a:ext>
              </a:extLst>
            </p:cNvPr>
            <p:cNvSpPr/>
            <p:nvPr/>
          </p:nvSpPr>
          <p:spPr>
            <a:xfrm>
              <a:off x="7523197" y="5486400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63CD3A2-C1F5-ABC9-AAA8-292093576AAD}"/>
                </a:ext>
              </a:extLst>
            </p:cNvPr>
            <p:cNvSpPr/>
            <p:nvPr/>
          </p:nvSpPr>
          <p:spPr>
            <a:xfrm>
              <a:off x="7907853" y="5486399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4345082-155F-F288-7462-868C22DFD165}"/>
                </a:ext>
              </a:extLst>
            </p:cNvPr>
            <p:cNvSpPr/>
            <p:nvPr/>
          </p:nvSpPr>
          <p:spPr>
            <a:xfrm>
              <a:off x="8292509" y="5486398"/>
              <a:ext cx="227619" cy="227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9E8E2CE-4552-D1E2-B20C-07847E5E0439}"/>
                  </a:ext>
                </a:extLst>
              </p:cNvPr>
              <p:cNvSpPr txBox="1"/>
              <p:nvPr/>
            </p:nvSpPr>
            <p:spPr>
              <a:xfrm>
                <a:off x="714348" y="2834727"/>
                <a:ext cx="42691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9E8E2CE-4552-D1E2-B20C-07847E5E0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48" y="2834727"/>
                <a:ext cx="426912" cy="288477"/>
              </a:xfrm>
              <a:prstGeom prst="rect">
                <a:avLst/>
              </a:prstGeom>
              <a:blipFill>
                <a:blip r:embed="rId10"/>
                <a:stretch>
                  <a:fillRect l="-14286" t="-8511" r="-12857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B44DF67-3F39-7408-4C0D-E30F385F0AD4}"/>
                  </a:ext>
                </a:extLst>
              </p:cNvPr>
              <p:cNvSpPr txBox="1"/>
              <p:nvPr/>
            </p:nvSpPr>
            <p:spPr>
              <a:xfrm>
                <a:off x="714348" y="3217299"/>
                <a:ext cx="42691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B44DF67-3F39-7408-4C0D-E30F385F0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48" y="3217299"/>
                <a:ext cx="426912" cy="288477"/>
              </a:xfrm>
              <a:prstGeom prst="rect">
                <a:avLst/>
              </a:prstGeom>
              <a:blipFill>
                <a:blip r:embed="rId11"/>
                <a:stretch>
                  <a:fillRect l="-14286" t="-8511" r="-12857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44556BE-59C3-6739-5AE4-7129B3F6E582}"/>
                  </a:ext>
                </a:extLst>
              </p:cNvPr>
              <p:cNvSpPr txBox="1"/>
              <p:nvPr/>
            </p:nvSpPr>
            <p:spPr>
              <a:xfrm>
                <a:off x="714348" y="3581244"/>
                <a:ext cx="42691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44556BE-59C3-6739-5AE4-7129B3F6E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48" y="3581244"/>
                <a:ext cx="426912" cy="288477"/>
              </a:xfrm>
              <a:prstGeom prst="rect">
                <a:avLst/>
              </a:prstGeom>
              <a:blipFill>
                <a:blip r:embed="rId12"/>
                <a:stretch>
                  <a:fillRect l="-14286" t="-8333" r="-12857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93E2865-03F6-2644-A938-FB839F55A774}"/>
                  </a:ext>
                </a:extLst>
              </p:cNvPr>
              <p:cNvSpPr txBox="1"/>
              <p:nvPr/>
            </p:nvSpPr>
            <p:spPr>
              <a:xfrm>
                <a:off x="714348" y="3963816"/>
                <a:ext cx="42691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93E2865-03F6-2644-A938-FB839F55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48" y="3963816"/>
                <a:ext cx="426912" cy="288477"/>
              </a:xfrm>
              <a:prstGeom prst="rect">
                <a:avLst/>
              </a:prstGeom>
              <a:blipFill>
                <a:blip r:embed="rId13"/>
                <a:stretch>
                  <a:fillRect l="-14286" t="-8333" r="-12857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E5E80BE-CAD5-C184-9B0C-ED799270DD7B}"/>
                  </a:ext>
                </a:extLst>
              </p:cNvPr>
              <p:cNvSpPr txBox="1"/>
              <p:nvPr/>
            </p:nvSpPr>
            <p:spPr>
              <a:xfrm>
                <a:off x="714348" y="4881403"/>
                <a:ext cx="459678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E5E80BE-CAD5-C184-9B0C-ED799270D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48" y="4881403"/>
                <a:ext cx="459678" cy="288477"/>
              </a:xfrm>
              <a:prstGeom prst="rect">
                <a:avLst/>
              </a:prstGeom>
              <a:blipFill>
                <a:blip r:embed="rId14"/>
                <a:stretch>
                  <a:fillRect l="-13158" t="-8511" r="-11842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814A072-6138-CAB4-3EFD-BFC7AE7C5390}"/>
                  </a:ext>
                </a:extLst>
              </p:cNvPr>
              <p:cNvSpPr txBox="1"/>
              <p:nvPr/>
            </p:nvSpPr>
            <p:spPr>
              <a:xfrm>
                <a:off x="1283571" y="2844041"/>
                <a:ext cx="439928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814A072-6138-CAB4-3EFD-BFC7AE7C5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71" y="2844041"/>
                <a:ext cx="439928" cy="288477"/>
              </a:xfrm>
              <a:prstGeom prst="rect">
                <a:avLst/>
              </a:prstGeom>
              <a:blipFill>
                <a:blip r:embed="rId15"/>
                <a:stretch>
                  <a:fillRect l="-13889" t="-8511" r="-11111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20AB2D9-C3DE-7FB6-D4FF-5E2028DF651A}"/>
                  </a:ext>
                </a:extLst>
              </p:cNvPr>
              <p:cNvSpPr txBox="1"/>
              <p:nvPr/>
            </p:nvSpPr>
            <p:spPr>
              <a:xfrm>
                <a:off x="1283571" y="3226613"/>
                <a:ext cx="439928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20AB2D9-C3DE-7FB6-D4FF-5E2028DF6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71" y="3226613"/>
                <a:ext cx="439928" cy="288477"/>
              </a:xfrm>
              <a:prstGeom prst="rect">
                <a:avLst/>
              </a:prstGeom>
              <a:blipFill>
                <a:blip r:embed="rId16"/>
                <a:stretch>
                  <a:fillRect l="-13889" t="-8333" r="-11111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C98ADE2-2B77-6320-6F7F-0A900D5954F2}"/>
                  </a:ext>
                </a:extLst>
              </p:cNvPr>
              <p:cNvSpPr txBox="1"/>
              <p:nvPr/>
            </p:nvSpPr>
            <p:spPr>
              <a:xfrm>
                <a:off x="1283571" y="3590558"/>
                <a:ext cx="439928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C98ADE2-2B77-6320-6F7F-0A900D595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71" y="3590558"/>
                <a:ext cx="439928" cy="288477"/>
              </a:xfrm>
              <a:prstGeom prst="rect">
                <a:avLst/>
              </a:prstGeom>
              <a:blipFill>
                <a:blip r:embed="rId17"/>
                <a:stretch>
                  <a:fillRect l="-13889" t="-8511" r="-11111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E3C77F-1F72-DDD0-8836-B7F2AD79D0DD}"/>
                  </a:ext>
                </a:extLst>
              </p:cNvPr>
              <p:cNvSpPr txBox="1"/>
              <p:nvPr/>
            </p:nvSpPr>
            <p:spPr>
              <a:xfrm>
                <a:off x="1283571" y="3973130"/>
                <a:ext cx="439928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E3C77F-1F72-DDD0-8836-B7F2AD79D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71" y="3973130"/>
                <a:ext cx="439928" cy="288477"/>
              </a:xfrm>
              <a:prstGeom prst="rect">
                <a:avLst/>
              </a:prstGeom>
              <a:blipFill>
                <a:blip r:embed="rId18"/>
                <a:stretch>
                  <a:fillRect l="-13889" t="-8511" r="-11111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D0EA87D-42ED-5846-CDAB-925149CF4CD3}"/>
                  </a:ext>
                </a:extLst>
              </p:cNvPr>
              <p:cNvSpPr txBox="1"/>
              <p:nvPr/>
            </p:nvSpPr>
            <p:spPr>
              <a:xfrm>
                <a:off x="1283571" y="4890717"/>
                <a:ext cx="472694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D0EA87D-42ED-5846-CDAB-925149CF4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71" y="4890717"/>
                <a:ext cx="472694" cy="288477"/>
              </a:xfrm>
              <a:prstGeom prst="rect">
                <a:avLst/>
              </a:prstGeom>
              <a:blipFill>
                <a:blip r:embed="rId19"/>
                <a:stretch>
                  <a:fillRect l="-12987" t="-8333" r="-11688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1EE247B1-EE60-07C6-67AF-AF8BA7067CF9}"/>
              </a:ext>
            </a:extLst>
          </p:cNvPr>
          <p:cNvSpPr txBox="1"/>
          <p:nvPr/>
        </p:nvSpPr>
        <p:spPr>
          <a:xfrm>
            <a:off x="458316" y="200378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Dataset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DC46D8D-8D41-E2EA-692C-0911DF57AD63}"/>
              </a:ext>
            </a:extLst>
          </p:cNvPr>
          <p:cNvSpPr/>
          <p:nvPr/>
        </p:nvSpPr>
        <p:spPr>
          <a:xfrm>
            <a:off x="615990" y="2718776"/>
            <a:ext cx="1257260" cy="2614714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17456E-1FF4-7438-E4D2-45B7E48BD35B}"/>
              </a:ext>
            </a:extLst>
          </p:cNvPr>
          <p:cNvSpPr txBox="1"/>
          <p:nvPr/>
        </p:nvSpPr>
        <p:spPr>
          <a:xfrm>
            <a:off x="577042" y="2375012"/>
            <a:ext cx="22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Supplementary data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CB1660A-794B-57FB-6D3E-C28A1B04D814}"/>
              </a:ext>
            </a:extLst>
          </p:cNvPr>
          <p:cNvGrpSpPr/>
          <p:nvPr/>
        </p:nvGrpSpPr>
        <p:grpSpPr>
          <a:xfrm>
            <a:off x="5356644" y="1758474"/>
            <a:ext cx="349462" cy="1935696"/>
            <a:chOff x="5356644" y="1758474"/>
            <a:chExt cx="349462" cy="1935696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D8B363E-0489-60D0-1BDC-498A3CFF2FF2}"/>
                </a:ext>
              </a:extLst>
            </p:cNvPr>
            <p:cNvSpPr/>
            <p:nvPr/>
          </p:nvSpPr>
          <p:spPr>
            <a:xfrm>
              <a:off x="5356644" y="1758474"/>
              <a:ext cx="346599" cy="34659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778C085-6323-5DD9-04B5-32D8247EAF2B}"/>
                </a:ext>
              </a:extLst>
            </p:cNvPr>
            <p:cNvSpPr/>
            <p:nvPr/>
          </p:nvSpPr>
          <p:spPr>
            <a:xfrm>
              <a:off x="5359507" y="2585680"/>
              <a:ext cx="346599" cy="34659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DA4A069-BE49-E43B-E86D-7DCDE65FA34B}"/>
                </a:ext>
              </a:extLst>
            </p:cNvPr>
            <p:cNvSpPr/>
            <p:nvPr/>
          </p:nvSpPr>
          <p:spPr>
            <a:xfrm>
              <a:off x="5357389" y="3347571"/>
              <a:ext cx="346599" cy="34659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E036535-333F-BC31-812A-AD08A36240C8}"/>
              </a:ext>
            </a:extLst>
          </p:cNvPr>
          <p:cNvGrpSpPr/>
          <p:nvPr/>
        </p:nvGrpSpPr>
        <p:grpSpPr>
          <a:xfrm>
            <a:off x="5357389" y="4167230"/>
            <a:ext cx="378188" cy="1166071"/>
            <a:chOff x="5357389" y="4167230"/>
            <a:chExt cx="378188" cy="1166071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100E47B-CD5E-A758-0478-99862564D26E}"/>
                </a:ext>
              </a:extLst>
            </p:cNvPr>
            <p:cNvSpPr/>
            <p:nvPr/>
          </p:nvSpPr>
          <p:spPr>
            <a:xfrm>
              <a:off x="5357389" y="4167230"/>
              <a:ext cx="346599" cy="3465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D3693B-54B9-0A43-F6DC-5C40B2822A36}"/>
                </a:ext>
              </a:extLst>
            </p:cNvPr>
            <p:cNvSpPr/>
            <p:nvPr/>
          </p:nvSpPr>
          <p:spPr>
            <a:xfrm>
              <a:off x="5388978" y="4986702"/>
              <a:ext cx="346599" cy="3465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FD4B2E-A49F-9C35-8F97-81D8E9E77F54}"/>
                  </a:ext>
                </a:extLst>
              </p:cNvPr>
              <p:cNvSpPr txBox="1"/>
              <p:nvPr/>
            </p:nvSpPr>
            <p:spPr>
              <a:xfrm>
                <a:off x="7079844" y="1931774"/>
                <a:ext cx="309623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something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FD4B2E-A49F-9C35-8F97-81D8E9E77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844" y="1931774"/>
                <a:ext cx="3096232" cy="380810"/>
              </a:xfrm>
              <a:prstGeom prst="rect">
                <a:avLst/>
              </a:prstGeom>
              <a:blipFill>
                <a:blip r:embed="rId20"/>
                <a:stretch>
                  <a:fillRect l="-1575" t="-4839" b="-2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016C226-21DB-0885-3659-03FE1D850B03}"/>
                  </a:ext>
                </a:extLst>
              </p:cNvPr>
              <p:cNvSpPr txBox="1"/>
              <p:nvPr/>
            </p:nvSpPr>
            <p:spPr>
              <a:xfrm>
                <a:off x="7079844" y="4383622"/>
                <a:ext cx="307654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something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016C226-21DB-0885-3659-03FE1D850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844" y="4383622"/>
                <a:ext cx="3076548" cy="380810"/>
              </a:xfrm>
              <a:prstGeom prst="rect">
                <a:avLst/>
              </a:prstGeom>
              <a:blipFill>
                <a:blip r:embed="rId21"/>
                <a:stretch>
                  <a:fillRect l="-1584" t="-3175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>
            <a:extLst>
              <a:ext uri="{FF2B5EF4-FFF2-40B4-BE49-F238E27FC236}">
                <a16:creationId xmlns:a16="http://schemas.microsoft.com/office/drawing/2014/main" id="{7F998BAB-2776-4795-927C-A04FEAC9971D}"/>
              </a:ext>
            </a:extLst>
          </p:cNvPr>
          <p:cNvSpPr/>
          <p:nvPr/>
        </p:nvSpPr>
        <p:spPr>
          <a:xfrm>
            <a:off x="5264150" y="4026133"/>
            <a:ext cx="585066" cy="138616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70D85D7-AF16-70D3-FE8B-70F8430CD94A}"/>
              </a:ext>
            </a:extLst>
          </p:cNvPr>
          <p:cNvSpPr/>
          <p:nvPr/>
        </p:nvSpPr>
        <p:spPr>
          <a:xfrm>
            <a:off x="5239822" y="1650993"/>
            <a:ext cx="585066" cy="2080333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1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 animBg="1"/>
      <p:bldP spid="82" grpId="0"/>
      <p:bldP spid="90" grpId="0"/>
      <p:bldP spid="91" grpId="0"/>
      <p:bldP spid="92" grpId="0" animBg="1"/>
      <p:bldP spid="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0120-452D-87FA-127C-A4F913AA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approaches we’ve seen already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74CA-3606-DF7A-A5C5-499D7F42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Tried to design vectors ourselves</a:t>
            </a:r>
          </a:p>
          <a:p>
            <a:pPr lvl="1"/>
            <a:r>
              <a:rPr lang="en-US" dirty="0" err="1"/>
              <a:t>BoW</a:t>
            </a:r>
            <a:endParaRPr lang="en-US" dirty="0"/>
          </a:p>
          <a:p>
            <a:pPr lvl="1"/>
            <a:r>
              <a:rPr lang="en-US" dirty="0"/>
              <a:t>Ignores structure</a:t>
            </a:r>
          </a:p>
          <a:p>
            <a:pPr lvl="1"/>
            <a:r>
              <a:rPr lang="en-US" dirty="0"/>
              <a:t>Ignores semantic relationships</a:t>
            </a:r>
          </a:p>
          <a:p>
            <a:endParaRPr lang="en-US" dirty="0"/>
          </a:p>
          <a:p>
            <a:r>
              <a:rPr lang="en-US" dirty="0"/>
              <a:t>Let machine learn them</a:t>
            </a:r>
          </a:p>
          <a:p>
            <a:pPr lvl="1"/>
            <a:r>
              <a:rPr lang="en-US" dirty="0"/>
              <a:t>Approx meaning w/ context</a:t>
            </a:r>
          </a:p>
          <a:p>
            <a:pPr lvl="1"/>
            <a:r>
              <a:rPr lang="en-US" dirty="0"/>
              <a:t>Fixed size context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General embedding layers</a:t>
            </a:r>
          </a:p>
          <a:p>
            <a:pPr lvl="2"/>
            <a:r>
              <a:rPr lang="en-US" dirty="0"/>
              <a:t>IBM1/IBM2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2C5E6-F4CE-A0C0-E8D9-51A02D1A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335" y="1229710"/>
            <a:ext cx="5268538" cy="2979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95D96-1FE4-4AFD-9CA0-79ACC4CF5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512" y="2555273"/>
            <a:ext cx="5312635" cy="2979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894D17-C297-56BA-7B8D-768495618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163" y="3183981"/>
            <a:ext cx="5268538" cy="2983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25F2CB-128C-4E9A-1C18-6FDD848B3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267" y="3773275"/>
            <a:ext cx="5268538" cy="298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6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612F-6C82-4F1F-85D6-01BAF9E7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CE0B-E061-C2BC-4A20-2A90F6E04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representations of text used naturally here</a:t>
            </a:r>
          </a:p>
          <a:p>
            <a:pPr lvl="1"/>
            <a:r>
              <a:rPr lang="en-US" dirty="0"/>
              <a:t>Represent text as a vector</a:t>
            </a:r>
          </a:p>
          <a:p>
            <a:pPr lvl="1"/>
            <a:r>
              <a:rPr lang="en-US" dirty="0"/>
              <a:t>Use an off-the-shelf classifier to predict the “type” of text</a:t>
            </a:r>
          </a:p>
          <a:p>
            <a:endParaRPr lang="en-US" dirty="0"/>
          </a:p>
          <a:p>
            <a:r>
              <a:rPr lang="en-US" dirty="0"/>
              <a:t>Simplest kind of model is the 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398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86795" y="603340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202161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57463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47891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761412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7365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0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3029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86795" y="381982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841889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49779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84235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003133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7466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8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1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2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45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78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6795" y="1233771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734660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648692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9230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26676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1861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 Outside?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8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3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0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142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82654" y="1087076"/>
            <a:ext cx="1738537" cy="5717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64266" y="442641"/>
            <a:ext cx="272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 (aka “ground truth”)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9931278" y="811973"/>
            <a:ext cx="896855" cy="258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56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Convert into Numeric Representation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6795" y="603340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202161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57463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47891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761412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7365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0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3029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86795" y="381982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841889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49779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84235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003133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7466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8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1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2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45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782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86795" y="1233771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734660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648692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9230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26676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1861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 Outside?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8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3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0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1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52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F4CA-79CC-40E2-633F-DBD33A31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BA2F5-E419-5D49-4FFA-6CFDCA9FE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     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     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Learn probabilistic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BA2F5-E419-5D49-4FFA-6CFDCA9FE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89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4369-1760-6F1B-CA47-37D8522B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Hard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F022C-4687-BA34-8F37-B1276BCF6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301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Need to learn two things: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b="0" dirty="0">
                    <a:latin typeface="Cambria Math" panose="02040503050406030204" pitchFamily="18" charset="0"/>
                  </a:rPr>
                  <a:t>Easy: just count!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Hard, need to learn a joint distribution: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𝑂𝑢𝑡𝑙𝑜𝑜𝑘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𝑇𝑒𝑚𝑝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𝐻𝑢𝑚𝑖𝑑𝑖𝑡𝑦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𝑊𝑖𝑛𝑑𝑦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pPr lvl="3"/>
                <a:r>
                  <a:rPr lang="en-US" dirty="0"/>
                  <a:t>In general:</a:t>
                </a:r>
              </a:p>
              <a:p>
                <a:pPr lvl="4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4"/>
                <a:endParaRPr lang="en-US" dirty="0"/>
              </a:p>
              <a:p>
                <a:r>
                  <a:rPr lang="en-US" dirty="0"/>
                  <a:t>What should we do?</a:t>
                </a:r>
              </a:p>
              <a:p>
                <a:pPr lvl="1"/>
                <a:r>
                  <a:rPr lang="en-US" dirty="0"/>
                  <a:t>Naïve Bayes part:</a:t>
                </a:r>
              </a:p>
              <a:p>
                <a:pPr lvl="2"/>
                <a:r>
                  <a:rPr lang="en-US" dirty="0"/>
                  <a:t>Assume features are conditionally independent</a:t>
                </a:r>
              </a:p>
              <a:p>
                <a:pPr lvl="3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F022C-4687-BA34-8F37-B1276BCF6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30198"/>
              </a:xfrm>
              <a:blipFill>
                <a:blip r:embed="rId2"/>
                <a:stretch>
                  <a:fillRect l="-1043" t="-2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3F6BD-3763-03C7-6F82-7C3815056095}"/>
              </a:ext>
            </a:extLst>
          </p:cNvPr>
          <p:cNvGraphicFramePr>
            <a:graphicFrameLocks noGrp="1"/>
          </p:cNvGraphicFramePr>
          <p:nvPr/>
        </p:nvGraphicFramePr>
        <p:xfrm>
          <a:off x="6432605" y="1959581"/>
          <a:ext cx="3171840" cy="28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8">
                  <a:extLst>
                    <a:ext uri="{9D8B030D-6E8A-4147-A177-3AD203B41FA5}">
                      <a16:colId xmlns:a16="http://schemas.microsoft.com/office/drawing/2014/main" val="2420216112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725746345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364789138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1976141206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937365630"/>
                    </a:ext>
                  </a:extLst>
                </a:gridCol>
              </a:tblGrid>
              <a:tr h="1447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417008084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8735302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D6D63-B37C-64D3-4B73-613237942720}"/>
              </a:ext>
            </a:extLst>
          </p:cNvPr>
          <p:cNvGraphicFramePr>
            <a:graphicFrameLocks noGrp="1"/>
          </p:cNvGraphicFramePr>
          <p:nvPr/>
        </p:nvGraphicFramePr>
        <p:xfrm>
          <a:off x="6432605" y="1104255"/>
          <a:ext cx="3171840" cy="101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8">
                  <a:extLst>
                    <a:ext uri="{9D8B030D-6E8A-4147-A177-3AD203B41FA5}">
                      <a16:colId xmlns:a16="http://schemas.microsoft.com/office/drawing/2014/main" val="1584188924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794977970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688423577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4000313377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037466637"/>
                    </a:ext>
                  </a:extLst>
                </a:gridCol>
              </a:tblGrid>
              <a:tr h="1447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522783430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208670537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854110866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958864102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586325765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4227458551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516178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AF5277-812C-3503-60E3-DA7793CA7B40}"/>
              </a:ext>
            </a:extLst>
          </p:cNvPr>
          <p:cNvGraphicFramePr>
            <a:graphicFrameLocks noGrp="1"/>
          </p:cNvGraphicFramePr>
          <p:nvPr/>
        </p:nvGraphicFramePr>
        <p:xfrm>
          <a:off x="6432605" y="102177"/>
          <a:ext cx="3171840" cy="115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8">
                  <a:extLst>
                    <a:ext uri="{9D8B030D-6E8A-4147-A177-3AD203B41FA5}">
                      <a16:colId xmlns:a16="http://schemas.microsoft.com/office/drawing/2014/main" val="1373466040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464869240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99923099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1992667634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01861237"/>
                    </a:ext>
                  </a:extLst>
                </a:gridCol>
              </a:tblGrid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Outlook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Temperature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Humidity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Windy?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Play Outside?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14529064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671881031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889235942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70911723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335803998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926984545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247568283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02031422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C83CB02-4BF9-FE6F-8059-C41FC0FB3DCD}"/>
              </a:ext>
            </a:extLst>
          </p:cNvPr>
          <p:cNvGraphicFramePr>
            <a:graphicFrameLocks noGrp="1"/>
          </p:cNvGraphicFramePr>
          <p:nvPr/>
        </p:nvGraphicFramePr>
        <p:xfrm>
          <a:off x="7357819" y="2493893"/>
          <a:ext cx="2561096" cy="101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548">
                  <a:extLst>
                    <a:ext uri="{9D8B030D-6E8A-4147-A177-3AD203B41FA5}">
                      <a16:colId xmlns:a16="http://schemas.microsoft.com/office/drawing/2014/main" val="3260402522"/>
                    </a:ext>
                  </a:extLst>
                </a:gridCol>
                <a:gridCol w="1280548">
                  <a:extLst>
                    <a:ext uri="{9D8B030D-6E8A-4147-A177-3AD203B41FA5}">
                      <a16:colId xmlns:a16="http://schemas.microsoft.com/office/drawing/2014/main" val="3293081439"/>
                    </a:ext>
                  </a:extLst>
                </a:gridCol>
              </a:tblGrid>
              <a:tr h="362788">
                <a:tc>
                  <a:txBody>
                    <a:bodyPr/>
                    <a:lstStyle/>
                    <a:p>
                      <a:r>
                        <a:rPr lang="en-US" sz="1200" dirty="0"/>
                        <a:t>Play Outside?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</a:t>
                      </a:r>
                      <a:r>
                        <a:rPr lang="en-US" sz="1200" dirty="0"/>
                        <a:t>[Y=y]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56119"/>
                  </a:ext>
                </a:extLst>
              </a:tr>
              <a:tr h="280577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55814"/>
                  </a:ext>
                </a:extLst>
              </a:tr>
              <a:tr h="280577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098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6B3DE15-691D-31AC-18A9-83F188AA7CEC}"/>
              </a:ext>
            </a:extLst>
          </p:cNvPr>
          <p:cNvSpPr txBox="1"/>
          <p:nvPr/>
        </p:nvSpPr>
        <p:spPr>
          <a:xfrm>
            <a:off x="6411187" y="4830415"/>
            <a:ext cx="5780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There may be a relation between temp and humidity, but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when Y tell me play or not, I can infer the humidity, and 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nothing new will temp tell 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2931E4-B4BE-427E-D796-43D369A5938D}"/>
              </a:ext>
            </a:extLst>
          </p:cNvPr>
          <p:cNvCxnSpPr/>
          <p:nvPr/>
        </p:nvCxnSpPr>
        <p:spPr>
          <a:xfrm flipH="1">
            <a:off x="5937813" y="5292080"/>
            <a:ext cx="473374" cy="634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6C88B2-A105-E522-AC0B-4C73ED5AE6D7}"/>
              </a:ext>
            </a:extLst>
          </p:cNvPr>
          <p:cNvSpPr txBox="1"/>
          <p:nvPr/>
        </p:nvSpPr>
        <p:spPr>
          <a:xfrm>
            <a:off x="7488820" y="5856070"/>
            <a:ext cx="439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Conditionally independent vs independent</a:t>
            </a:r>
          </a:p>
        </p:txBody>
      </p:sp>
    </p:spTree>
    <p:extLst>
      <p:ext uri="{BB962C8B-B14F-4D97-AF65-F5344CB8AC3E}">
        <p14:creationId xmlns:p14="http://schemas.microsoft.com/office/powerpoint/2010/main" val="30419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A926-5711-B5D1-A5F3-09EFDB16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F537E5-F357-9B79-447D-FF9D8D2B2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0528"/>
              </a:xfrm>
            </p:spPr>
            <p:txBody>
              <a:bodyPr/>
              <a:lstStyle/>
              <a:p>
                <a:r>
                  <a:rPr lang="en-US" dirty="0"/>
                  <a:t>Since we assumed conditional independence:</a:t>
                </a:r>
              </a:p>
              <a:p>
                <a:pPr lvl="1"/>
                <a:r>
                  <a:rPr lang="en-US" dirty="0"/>
                  <a:t>Only need to focus on one feature at a time!</a:t>
                </a:r>
              </a:p>
              <a:p>
                <a:pPr lvl="1"/>
                <a:r>
                  <a:rPr lang="en-US" dirty="0"/>
                  <a:t>Much easier!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𝑂𝑢𝑡𝑙𝑜𝑜𝑘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𝐻𝑢𝑚𝑖𝑑𝑖𝑡𝑦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𝑇𝑒𝑚𝑝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𝑊𝑖𝑛𝑑𝑦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Be careful!</a:t>
                </a:r>
              </a:p>
              <a:p>
                <a:pPr lvl="1"/>
                <a:r>
                  <a:rPr lang="en-US" dirty="0"/>
                  <a:t>Don’t want 0 probs!</a:t>
                </a:r>
              </a:p>
              <a:p>
                <a:pPr lvl="2"/>
                <a:r>
                  <a:rPr lang="en-US" dirty="0"/>
                  <a:t>Smooth the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F537E5-F357-9B79-447D-FF9D8D2B2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0528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FC0849-8C43-A21B-9DC5-4B542DA04587}"/>
              </a:ext>
            </a:extLst>
          </p:cNvPr>
          <p:cNvGraphicFramePr>
            <a:graphicFrameLocks noGrp="1"/>
          </p:cNvGraphicFramePr>
          <p:nvPr/>
        </p:nvGraphicFramePr>
        <p:xfrm>
          <a:off x="8497754" y="1897588"/>
          <a:ext cx="3171840" cy="28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8">
                  <a:extLst>
                    <a:ext uri="{9D8B030D-6E8A-4147-A177-3AD203B41FA5}">
                      <a16:colId xmlns:a16="http://schemas.microsoft.com/office/drawing/2014/main" val="2420216112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725746345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364789138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1976141206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937365630"/>
                    </a:ext>
                  </a:extLst>
                </a:gridCol>
              </a:tblGrid>
              <a:tr h="1447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417008084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8735302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E484CF-2780-595A-87C8-B26277DFDCEE}"/>
              </a:ext>
            </a:extLst>
          </p:cNvPr>
          <p:cNvGraphicFramePr>
            <a:graphicFrameLocks noGrp="1"/>
          </p:cNvGraphicFramePr>
          <p:nvPr/>
        </p:nvGraphicFramePr>
        <p:xfrm>
          <a:off x="8497754" y="1042262"/>
          <a:ext cx="3171840" cy="101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8">
                  <a:extLst>
                    <a:ext uri="{9D8B030D-6E8A-4147-A177-3AD203B41FA5}">
                      <a16:colId xmlns:a16="http://schemas.microsoft.com/office/drawing/2014/main" val="1584188924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794977970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688423577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4000313377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037466637"/>
                    </a:ext>
                  </a:extLst>
                </a:gridCol>
              </a:tblGrid>
              <a:tr h="1447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522783430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208670537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854110866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958864102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586325765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4227458551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516178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3A8BB7-62AF-76DC-6393-B431F8EBDD6E}"/>
              </a:ext>
            </a:extLst>
          </p:cNvPr>
          <p:cNvGraphicFramePr>
            <a:graphicFrameLocks noGrp="1"/>
          </p:cNvGraphicFramePr>
          <p:nvPr/>
        </p:nvGraphicFramePr>
        <p:xfrm>
          <a:off x="8497754" y="40184"/>
          <a:ext cx="3171840" cy="115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8">
                  <a:extLst>
                    <a:ext uri="{9D8B030D-6E8A-4147-A177-3AD203B41FA5}">
                      <a16:colId xmlns:a16="http://schemas.microsoft.com/office/drawing/2014/main" val="1373466040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464869240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99923099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1992667634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01861237"/>
                    </a:ext>
                  </a:extLst>
                </a:gridCol>
              </a:tblGrid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Outlook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Temperature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Humidity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Windy?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Play Outside?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14529064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671881031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889235942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70911723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335803998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926984545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247568283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02031422"/>
                  </a:ext>
                </a:extLst>
              </a:tr>
            </a:tbl>
          </a:graphicData>
        </a:graphic>
      </p:graphicFrame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7A77CC06-F47D-D84C-EA77-543417BDDC7F}"/>
              </a:ext>
            </a:extLst>
          </p:cNvPr>
          <p:cNvGraphicFramePr>
            <a:graphicFrameLocks noGrp="1"/>
          </p:cNvGraphicFramePr>
          <p:nvPr/>
        </p:nvGraphicFramePr>
        <p:xfrm>
          <a:off x="4986577" y="2692766"/>
          <a:ext cx="4459640" cy="119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023">
                  <a:extLst>
                    <a:ext uri="{9D8B030D-6E8A-4147-A177-3AD203B41FA5}">
                      <a16:colId xmlns:a16="http://schemas.microsoft.com/office/drawing/2014/main" val="3260402522"/>
                    </a:ext>
                  </a:extLst>
                </a:gridCol>
                <a:gridCol w="1700939">
                  <a:extLst>
                    <a:ext uri="{9D8B030D-6E8A-4147-A177-3AD203B41FA5}">
                      <a16:colId xmlns:a16="http://schemas.microsoft.com/office/drawing/2014/main" val="3293081439"/>
                    </a:ext>
                  </a:extLst>
                </a:gridCol>
                <a:gridCol w="1801678">
                  <a:extLst>
                    <a:ext uri="{9D8B030D-6E8A-4147-A177-3AD203B41FA5}">
                      <a16:colId xmlns:a16="http://schemas.microsoft.com/office/drawing/2014/main" val="2553900531"/>
                    </a:ext>
                  </a:extLst>
                </a:gridCol>
              </a:tblGrid>
              <a:tr h="362788">
                <a:tc>
                  <a:txBody>
                    <a:bodyPr/>
                    <a:lstStyle/>
                    <a:p>
                      <a:r>
                        <a:rPr lang="en-US" sz="1200" dirty="0"/>
                        <a:t>Outlook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</a:t>
                      </a:r>
                      <a:r>
                        <a:rPr lang="en-US" sz="1200" dirty="0"/>
                        <a:t>[Outlook = x | Y =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Pr</a:t>
                      </a:r>
                      <a:r>
                        <a:rPr lang="en-US" sz="1200" dirty="0"/>
                        <a:t>[Outlook = x | Y =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56119"/>
                  </a:ext>
                </a:extLst>
              </a:tr>
              <a:tr h="280577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55814"/>
                  </a:ext>
                </a:extLst>
              </a:tr>
              <a:tr h="14028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09878"/>
                  </a:ext>
                </a:extLst>
              </a:tr>
              <a:tr h="14028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80709"/>
                  </a:ext>
                </a:extLst>
              </a:tr>
            </a:tbl>
          </a:graphicData>
        </a:graphic>
      </p:graphicFrame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BF3FE101-C8E6-C012-2DFB-977BC3802A61}"/>
              </a:ext>
            </a:extLst>
          </p:cNvPr>
          <p:cNvGraphicFramePr>
            <a:graphicFrameLocks noGrp="1"/>
          </p:cNvGraphicFramePr>
          <p:nvPr/>
        </p:nvGraphicFramePr>
        <p:xfrm>
          <a:off x="6267934" y="4074980"/>
          <a:ext cx="4459640" cy="1018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023">
                  <a:extLst>
                    <a:ext uri="{9D8B030D-6E8A-4147-A177-3AD203B41FA5}">
                      <a16:colId xmlns:a16="http://schemas.microsoft.com/office/drawing/2014/main" val="3260402522"/>
                    </a:ext>
                  </a:extLst>
                </a:gridCol>
                <a:gridCol w="1700939">
                  <a:extLst>
                    <a:ext uri="{9D8B030D-6E8A-4147-A177-3AD203B41FA5}">
                      <a16:colId xmlns:a16="http://schemas.microsoft.com/office/drawing/2014/main" val="3293081439"/>
                    </a:ext>
                  </a:extLst>
                </a:gridCol>
                <a:gridCol w="1801678">
                  <a:extLst>
                    <a:ext uri="{9D8B030D-6E8A-4147-A177-3AD203B41FA5}">
                      <a16:colId xmlns:a16="http://schemas.microsoft.com/office/drawing/2014/main" val="2553900531"/>
                    </a:ext>
                  </a:extLst>
                </a:gridCol>
              </a:tblGrid>
              <a:tr h="362788">
                <a:tc>
                  <a:txBody>
                    <a:bodyPr/>
                    <a:lstStyle/>
                    <a:p>
                      <a:r>
                        <a:rPr lang="en-US" sz="1200" dirty="0"/>
                        <a:t>Humidity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</a:t>
                      </a:r>
                      <a:r>
                        <a:rPr lang="en-US" sz="1200" dirty="0"/>
                        <a:t>[Humidity = x | Y =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Pr</a:t>
                      </a:r>
                      <a:r>
                        <a:rPr lang="en-US" sz="1200" dirty="0"/>
                        <a:t>[Humidity = x | Y =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56119"/>
                  </a:ext>
                </a:extLst>
              </a:tr>
              <a:tr h="280577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55814"/>
                  </a:ext>
                </a:extLst>
              </a:tr>
              <a:tr h="28057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r>
                        <a:rPr lang="en-US" sz="1200"/>
                        <a:t>/9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0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82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1534</Words>
  <Application>Microsoft Macintosh PowerPoint</Application>
  <PresentationFormat>Widescreen</PresentationFormat>
  <Paragraphs>652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Office Theme</vt:lpstr>
      <vt:lpstr>Semantics I</vt:lpstr>
      <vt:lpstr>What is meaning?</vt:lpstr>
      <vt:lpstr>Some approaches we’ve seen already</vt:lpstr>
      <vt:lpstr>Text Classification</vt:lpstr>
      <vt:lpstr>Our Example Data</vt:lpstr>
      <vt:lpstr>First Convert into Numeric Representation</vt:lpstr>
      <vt:lpstr>Modeling the Data</vt:lpstr>
      <vt:lpstr>The Hard Part</vt:lpstr>
      <vt:lpstr>Naïve Bayes</vt:lpstr>
      <vt:lpstr>Naïve Bayes Visually</vt:lpstr>
      <vt:lpstr>How to Make Predictions</vt:lpstr>
      <vt:lpstr>Continuous Features</vt:lpstr>
      <vt:lpstr>Decision Boundary?</vt:lpstr>
      <vt:lpstr>When Pr⁡[x_i ┤| c] is from the exponential family</vt:lpstr>
      <vt:lpstr>Text Classification</vt:lpstr>
      <vt:lpstr>Autoencoders</vt:lpstr>
      <vt:lpstr>Autoencoders</vt:lpstr>
      <vt:lpstr>Sparse Autoencoders</vt:lpstr>
      <vt:lpstr>Structured Sparse Autoencoders</vt:lpstr>
      <vt:lpstr>Structured Sparse Autoencoders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 I</dc:title>
  <dc:creator>Wood, Andrew</dc:creator>
  <cp:lastModifiedBy>Chen, Ziye</cp:lastModifiedBy>
  <cp:revision>7</cp:revision>
  <dcterms:created xsi:type="dcterms:W3CDTF">2024-10-30T01:38:11Z</dcterms:created>
  <dcterms:modified xsi:type="dcterms:W3CDTF">2024-10-30T19:47:32Z</dcterms:modified>
</cp:coreProperties>
</file>