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59"/>
  </p:normalViewPr>
  <p:slideViewPr>
    <p:cSldViewPr snapToGrid="0">
      <p:cViewPr varScale="1">
        <p:scale>
          <a:sx n="110" d="100"/>
          <a:sy n="11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18E2-C3A3-36A2-54A6-30EC16E3E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B8F76-333E-0650-DE86-25EAE2703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89A7-C880-E1D7-416C-97252067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A9320-5789-2BA7-26D9-DD2FF06D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CC29-64CE-54FD-12BC-4ADE27D8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455F-3DE4-3EBD-91DC-A93FEEA2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F0E49-65A0-B2B8-B905-B189FDFA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E731-663D-3104-CA01-F3530B2E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544A-E562-92DB-8CC7-C2BB75D0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FCB3-46A5-1291-71C2-01F9DA5B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8C1F9-C555-CD5D-8718-7CE34372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5376-B7C4-0A9B-82B4-861D0FE5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1706-B446-F5A1-6118-C7896061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21A6-2845-7D8E-D01C-1CEEDB9E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A0F2-7578-132D-330C-92D48DDF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4858-14C0-FA77-03CF-DAEFC3E5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234B-B869-BFDE-56A3-B3DB489A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E3F5-FD7D-F243-6507-D6D9CB44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08EE-7A8E-D4AF-354A-1BD6A727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EAD9-D435-6DA5-6540-FE2D0B69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6DF0-38FF-1241-2697-3A097ADC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3AAB-1642-03D8-C73F-AD1F9650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84AB-2F13-90EF-14FB-7D1E845E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4881-2666-1E87-DD1C-97A9CD87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C4F1-ECE4-ECB1-A3A0-837BA770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E67-10E4-0B28-E698-1FCB41A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8185-58C2-83FE-690E-D0D75983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A4A4C-8C0B-E361-6A9E-B5CA5CCA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5A0C5-E9B6-1F1E-6885-3808D541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FE7C8-CF7A-03AB-3AEC-D7C46C6C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89E82-F515-F908-4D94-6A6FB72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FB-D25E-4863-794D-B7CEB5B0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4444-28AB-8C93-B1CE-B95EA855E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C55B8-1BBE-323C-3488-C6061F82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A9BBA-0616-879D-0A78-5BAD5B303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19D0E-BA7F-F207-CD04-C75FB47F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627C-A6A6-202E-3A41-6FA2905C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CCA1A-1FD1-A16B-1B8C-CE572F3A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57A15-2219-CEED-2AA7-D2D42F12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D4DF-07A0-75E2-B421-DB62091B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E3D6-6694-ADE1-9B64-1F8A7F1B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70D8-BD55-3463-C756-E77F0CBF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EBB69-1077-FD85-342F-4B7B4B3A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EA94B-2B19-108E-5D16-EBF42EB8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F664A-DFC0-977D-BF4B-FC4DE9AE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6F6DE-2485-870C-97D8-8FECDDB6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4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430C-00A9-9253-5A07-31B570C7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6EBB-323B-C0A6-DCD8-846C8E87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96488-E2CF-AADC-5F3D-B1111AD24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1D18-0D95-7A8F-0A34-B2F78929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1157-3FDB-05A5-D5B6-37FF78F1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D632-8B5B-5793-8F95-FA1232E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A3C5-AB92-7790-C673-9511A047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6A141-A5B9-A227-777A-97BDBAD6C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5EAB5-D785-08BA-9637-86139CD7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CA8E-B58E-022B-A6A1-22F3AFD9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6541-6EE5-1FB3-936E-4EC86364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4A42-6C89-EE6F-C2A2-81FDF640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34FA0-B71D-0DC7-1856-A19C10F6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9A115-D2CC-EA9D-8071-99FBE2C3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F32B-D363-C601-FE6F-84CA84DB2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10054-DB83-4F2E-A6A6-33317EFA78E2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0381-481C-E64B-8558-4388DBA5B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192E-1943-6743-1060-248933A31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0B942-BEBC-42B3-9CF0-4565AB9C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AE29-BF78-136E-7009-549112755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5EB0-61AE-C5CB-7722-E4F5F2609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53E4-5072-DBF5-6100-A9E5C8C1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A7113-6B00-7574-BE94-F171490C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Redistribute probability mass</a:t>
                </a:r>
              </a:p>
              <a:p>
                <a:pPr lvl="1"/>
                <a:r>
                  <a:rPr lang="en-US" dirty="0"/>
                  <a:t>Form of taxation</a:t>
                </a:r>
              </a:p>
              <a:p>
                <a:pPr lvl="2"/>
                <a:r>
                  <a:rPr lang="en-US" dirty="0"/>
                  <a:t>Tax prob mass from every entry</a:t>
                </a:r>
              </a:p>
              <a:p>
                <a:pPr lvl="2"/>
                <a:r>
                  <a:rPr lang="en-US" dirty="0"/>
                  <a:t>Redistribute lump sum to every entry</a:t>
                </a:r>
              </a:p>
              <a:p>
                <a:pPr lvl="3"/>
                <a:r>
                  <a:rPr lang="en-US" dirty="0"/>
                  <a:t>Zero-entries (never observed) will now be </a:t>
                </a:r>
                <a:r>
                  <a:rPr lang="en-US" dirty="0" err="1"/>
                  <a:t>zonzero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How to redistribute?</a:t>
                </a:r>
              </a:p>
              <a:p>
                <a:pPr lvl="2"/>
                <a:r>
                  <a:rPr lang="en-US" dirty="0"/>
                  <a:t>Doesn’t have to be even</a:t>
                </a:r>
              </a:p>
              <a:p>
                <a:pPr lvl="2"/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Entirely reasonable to expect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Lots of different forms of smoothing</a:t>
                </a:r>
              </a:p>
              <a:p>
                <a:r>
                  <a:rPr lang="en-US" dirty="0"/>
                  <a:t>For now, let’s talk about smoothing unigrams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A7113-6B00-7574-BE94-F171490C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ABCE96-F267-8C11-0108-6256A16FA50B}"/>
              </a:ext>
            </a:extLst>
          </p:cNvPr>
          <p:cNvCxnSpPr>
            <a:cxnSpLocks/>
          </p:cNvCxnSpPr>
          <p:nvPr/>
        </p:nvCxnSpPr>
        <p:spPr>
          <a:xfrm>
            <a:off x="8946554" y="3952733"/>
            <a:ext cx="29856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906C55-D218-DE4D-0A6E-30DCA0C0E161}"/>
              </a:ext>
            </a:extLst>
          </p:cNvPr>
          <p:cNvCxnSpPr/>
          <p:nvPr/>
        </p:nvCxnSpPr>
        <p:spPr>
          <a:xfrm flipV="1">
            <a:off x="8955261" y="2260683"/>
            <a:ext cx="0" cy="169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54B0AC-8DDA-38F6-683B-A91125F30614}"/>
              </a:ext>
            </a:extLst>
          </p:cNvPr>
          <p:cNvSpPr txBox="1"/>
          <p:nvPr/>
        </p:nvSpPr>
        <p:spPr>
          <a:xfrm>
            <a:off x="8946554" y="4045940"/>
            <a:ext cx="50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8A8D8-7013-1D59-590D-84FC714D6A6E}"/>
              </a:ext>
            </a:extLst>
          </p:cNvPr>
          <p:cNvSpPr txBox="1"/>
          <p:nvPr/>
        </p:nvSpPr>
        <p:spPr>
          <a:xfrm>
            <a:off x="9499545" y="40459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FEAA8-F2D9-D312-F7DD-5E752F17416C}"/>
              </a:ext>
            </a:extLst>
          </p:cNvPr>
          <p:cNvSpPr txBox="1"/>
          <p:nvPr/>
        </p:nvSpPr>
        <p:spPr>
          <a:xfrm>
            <a:off x="10225950" y="404594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DB009-E876-9591-3941-E87670AAC16A}"/>
              </a:ext>
            </a:extLst>
          </p:cNvPr>
          <p:cNvSpPr txBox="1"/>
          <p:nvPr/>
        </p:nvSpPr>
        <p:spPr>
          <a:xfrm>
            <a:off x="11112731" y="40459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CCE5CA-01A0-C61F-0D3D-0F22A40D6FF6}"/>
              </a:ext>
            </a:extLst>
          </p:cNvPr>
          <p:cNvSpPr/>
          <p:nvPr/>
        </p:nvSpPr>
        <p:spPr>
          <a:xfrm>
            <a:off x="8955261" y="2678698"/>
            <a:ext cx="493160" cy="1274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860AE-E914-CA74-B8D7-E326F17FD2EB}"/>
              </a:ext>
            </a:extLst>
          </p:cNvPr>
          <p:cNvSpPr/>
          <p:nvPr/>
        </p:nvSpPr>
        <p:spPr>
          <a:xfrm>
            <a:off x="9448421" y="2974791"/>
            <a:ext cx="586703" cy="97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0980D-7C04-BCAE-4202-96A533FDAF52}"/>
              </a:ext>
            </a:extLst>
          </p:cNvPr>
          <p:cNvSpPr/>
          <p:nvPr/>
        </p:nvSpPr>
        <p:spPr>
          <a:xfrm>
            <a:off x="10035124" y="3907013"/>
            <a:ext cx="107760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093A0F-7051-30F1-9AE6-9089E68E6FE3}"/>
                  </a:ext>
                </a:extLst>
              </p:cNvPr>
              <p:cNvSpPr txBox="1"/>
              <p:nvPr/>
            </p:nvSpPr>
            <p:spPr>
              <a:xfrm>
                <a:off x="7574953" y="2990533"/>
                <a:ext cx="1364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093A0F-7051-30F1-9AE6-9089E68E6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953" y="2990533"/>
                <a:ext cx="1364476" cy="276999"/>
              </a:xfrm>
              <a:prstGeom prst="rect">
                <a:avLst/>
              </a:prstGeom>
              <a:blipFill>
                <a:blip r:embed="rId3"/>
                <a:stretch>
                  <a:fillRect l="-2242" t="-4444" r="-67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B9DF99-913C-6596-324D-770B6720F772}"/>
              </a:ext>
            </a:extLst>
          </p:cNvPr>
          <p:cNvCxnSpPr>
            <a:cxnSpLocks/>
          </p:cNvCxnSpPr>
          <p:nvPr/>
        </p:nvCxnSpPr>
        <p:spPr>
          <a:xfrm>
            <a:off x="8905936" y="6219539"/>
            <a:ext cx="29856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0E06C-BCCF-812C-6CB6-5EE4CBB4725A}"/>
              </a:ext>
            </a:extLst>
          </p:cNvPr>
          <p:cNvCxnSpPr/>
          <p:nvPr/>
        </p:nvCxnSpPr>
        <p:spPr>
          <a:xfrm flipV="1">
            <a:off x="8914643" y="4527489"/>
            <a:ext cx="0" cy="169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A7C7BC-6B6B-5B92-DC63-DDEA1A928A6E}"/>
              </a:ext>
            </a:extLst>
          </p:cNvPr>
          <p:cNvSpPr txBox="1"/>
          <p:nvPr/>
        </p:nvSpPr>
        <p:spPr>
          <a:xfrm>
            <a:off x="8905936" y="6312746"/>
            <a:ext cx="50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8B496-42EC-C020-B066-1A37D74DA5FC}"/>
              </a:ext>
            </a:extLst>
          </p:cNvPr>
          <p:cNvSpPr txBox="1"/>
          <p:nvPr/>
        </p:nvSpPr>
        <p:spPr>
          <a:xfrm>
            <a:off x="9458927" y="631274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56196-D0D5-5AB4-152F-CB10BFB18145}"/>
              </a:ext>
            </a:extLst>
          </p:cNvPr>
          <p:cNvSpPr txBox="1"/>
          <p:nvPr/>
        </p:nvSpPr>
        <p:spPr>
          <a:xfrm>
            <a:off x="10185332" y="631274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47E32-97C8-2F5A-FF57-ED2EE396ADED}"/>
              </a:ext>
            </a:extLst>
          </p:cNvPr>
          <p:cNvSpPr txBox="1"/>
          <p:nvPr/>
        </p:nvSpPr>
        <p:spPr>
          <a:xfrm>
            <a:off x="11072113" y="631274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85D468-9C4E-93C0-9C99-1483514E36CE}"/>
              </a:ext>
            </a:extLst>
          </p:cNvPr>
          <p:cNvSpPr/>
          <p:nvPr/>
        </p:nvSpPr>
        <p:spPr>
          <a:xfrm>
            <a:off x="8914643" y="5811592"/>
            <a:ext cx="493160" cy="407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EBCD0-7FDF-034C-1004-BAF6365773E6}"/>
              </a:ext>
            </a:extLst>
          </p:cNvPr>
          <p:cNvSpPr/>
          <p:nvPr/>
        </p:nvSpPr>
        <p:spPr>
          <a:xfrm>
            <a:off x="9407803" y="5676655"/>
            <a:ext cx="586703" cy="5428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47DCAE-A09A-A20E-A770-9C89E10142C8}"/>
              </a:ext>
            </a:extLst>
          </p:cNvPr>
          <p:cNvSpPr/>
          <p:nvPr/>
        </p:nvSpPr>
        <p:spPr>
          <a:xfrm>
            <a:off x="9994506" y="5456723"/>
            <a:ext cx="1077607" cy="76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32E585-7C54-606D-0103-9941A72E8B9E}"/>
                  </a:ext>
                </a:extLst>
              </p:cNvPr>
              <p:cNvSpPr txBox="1"/>
              <p:nvPr/>
            </p:nvSpPr>
            <p:spPr>
              <a:xfrm>
                <a:off x="7810826" y="5241597"/>
                <a:ext cx="611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32E585-7C54-606D-0103-9941A72E8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826" y="5241597"/>
                <a:ext cx="611065" cy="276999"/>
              </a:xfrm>
              <a:prstGeom prst="rect">
                <a:avLst/>
              </a:prstGeom>
              <a:blipFill>
                <a:blip r:embed="rId4"/>
                <a:stretch>
                  <a:fillRect l="-89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60B2EC71-30B6-3E37-A88B-37D34907BA14}"/>
              </a:ext>
            </a:extLst>
          </p:cNvPr>
          <p:cNvSpPr/>
          <p:nvPr/>
        </p:nvSpPr>
        <p:spPr>
          <a:xfrm>
            <a:off x="11072476" y="5604765"/>
            <a:ext cx="827799" cy="625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25A6-51FE-E4D5-DBC7-6AE5B0AE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243159"/>
            <a:ext cx="10515600" cy="1325563"/>
          </a:xfrm>
        </p:spPr>
        <p:txBody>
          <a:bodyPr/>
          <a:lstStyle/>
          <a:p>
            <a:r>
              <a:rPr lang="en-US" dirty="0"/>
              <a:t>Additive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4E940-ACC7-1497-7F59-B4F613055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Easiest form of smoothing</a:t>
                </a:r>
              </a:p>
              <a:p>
                <a:pPr lvl="1"/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to every count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=1, this is called Laplace or add-one smoothing</a:t>
                </a:r>
              </a:p>
              <a:p>
                <a:r>
                  <a:rPr lang="en-US" dirty="0"/>
                  <a:t>In general, add-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smoothing is easy but hard to tune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“trusting” counts</a:t>
                </a:r>
              </a:p>
              <a:p>
                <a:pPr lvl="1"/>
                <a:r>
                  <a:rPr lang="en-US" dirty="0"/>
                  <a:t>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everything becomes more uniform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4E940-ACC7-1497-7F59-B4F613055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101"/>
              </a:xfrm>
              <a:blipFill>
                <a:blip r:embed="rId2"/>
                <a:stretch>
                  <a:fillRect l="-928" t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C22AE-DDD0-C9EC-B984-D041B99B87B2}"/>
                  </a:ext>
                </a:extLst>
              </p:cNvPr>
              <p:cNvSpPr txBox="1"/>
              <p:nvPr/>
            </p:nvSpPr>
            <p:spPr>
              <a:xfrm>
                <a:off x="1171303" y="3627122"/>
                <a:ext cx="3641638" cy="932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C22AE-DDD0-C9EC-B984-D041B99B8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3" y="3627122"/>
                <a:ext cx="3641638" cy="932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2CCCF-A57D-5C05-309F-F976F1AD8FED}"/>
                  </a:ext>
                </a:extLst>
              </p:cNvPr>
              <p:cNvSpPr txBox="1"/>
              <p:nvPr/>
            </p:nvSpPr>
            <p:spPr>
              <a:xfrm>
                <a:off x="6679474" y="3629274"/>
                <a:ext cx="4513351" cy="932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2CCCF-A57D-5C05-309F-F976F1AD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4" y="3629274"/>
                <a:ext cx="4513351" cy="932050"/>
              </a:xfrm>
              <a:prstGeom prst="rect">
                <a:avLst/>
              </a:prstGeom>
              <a:blipFill>
                <a:blip r:embed="rId4"/>
                <a:stretch>
                  <a:fillRect l="-1685" t="-25333" b="-1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619B73-1CE5-2544-B136-1FC86AA5126B}"/>
              </a:ext>
            </a:extLst>
          </p:cNvPr>
          <p:cNvSpPr txBox="1"/>
          <p:nvPr/>
        </p:nvSpPr>
        <p:spPr>
          <a:xfrm>
            <a:off x="4368649" y="0"/>
            <a:ext cx="5475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probably have seen this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Lets write it another way to make it more clear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EB916D-531F-384F-262A-EBDCC92881A6}"/>
              </a:ext>
            </a:extLst>
          </p:cNvPr>
          <p:cNvSpPr/>
          <p:nvPr/>
        </p:nvSpPr>
        <p:spPr>
          <a:xfrm>
            <a:off x="5651863" y="3962402"/>
            <a:ext cx="870857" cy="365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19DB8-F035-095A-EB4C-B71D4AC39079}"/>
                  </a:ext>
                </a:extLst>
              </p:cNvPr>
              <p:cNvSpPr txBox="1"/>
              <p:nvPr/>
            </p:nvSpPr>
            <p:spPr>
              <a:xfrm>
                <a:off x="4632950" y="923330"/>
                <a:ext cx="3631474" cy="691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19DB8-F035-095A-EB4C-B71D4AC39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50" y="923330"/>
                <a:ext cx="3631474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4F0F1F-37B8-C59A-B210-A740833B05C8}"/>
                  </a:ext>
                </a:extLst>
              </p:cNvPr>
              <p:cNvSpPr txBox="1"/>
              <p:nvPr/>
            </p:nvSpPr>
            <p:spPr>
              <a:xfrm>
                <a:off x="5589490" y="1549874"/>
                <a:ext cx="3059762" cy="691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sub>
                                <m:sup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4F0F1F-37B8-C59A-B210-A740833B0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90" y="1549874"/>
                <a:ext cx="3059762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12BAFC-12BC-DFEC-08CD-EC67B83605E2}"/>
                  </a:ext>
                </a:extLst>
              </p:cNvPr>
              <p:cNvSpPr txBox="1"/>
              <p:nvPr/>
            </p:nvSpPr>
            <p:spPr>
              <a:xfrm>
                <a:off x="5589490" y="2181383"/>
                <a:ext cx="3059762" cy="667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12BAFC-12BC-DFEC-08CD-EC67B836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90" y="2181383"/>
                <a:ext cx="3059762" cy="667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7C9E36-F97D-BD3E-C74C-304F7AC734F6}"/>
                  </a:ext>
                </a:extLst>
              </p:cNvPr>
              <p:cNvSpPr txBox="1"/>
              <p:nvPr/>
            </p:nvSpPr>
            <p:spPr>
              <a:xfrm>
                <a:off x="8866192" y="923330"/>
                <a:ext cx="2751909" cy="667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7C9E36-F97D-BD3E-C74C-304F7AC73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92" y="923330"/>
                <a:ext cx="2751909" cy="667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4D4B6A-A4E7-F90D-8D77-35E8858A257B}"/>
                  </a:ext>
                </a:extLst>
              </p:cNvPr>
              <p:cNvSpPr txBox="1"/>
              <p:nvPr/>
            </p:nvSpPr>
            <p:spPr>
              <a:xfrm>
                <a:off x="8866192" y="1659342"/>
                <a:ext cx="3130169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4D4B6A-A4E7-F90D-8D77-35E8858A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92" y="1659342"/>
                <a:ext cx="3130169" cy="673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B717868-5955-FF29-7503-D556666D0DB3}"/>
              </a:ext>
            </a:extLst>
          </p:cNvPr>
          <p:cNvSpPr txBox="1"/>
          <p:nvPr/>
        </p:nvSpPr>
        <p:spPr>
          <a:xfrm>
            <a:off x="9669389" y="2360695"/>
            <a:ext cx="7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EAA5DB-CCF1-9FD4-48F3-A47BB11557E3}"/>
                  </a:ext>
                </a:extLst>
              </p:cNvPr>
              <p:cNvSpPr txBox="1"/>
              <p:nvPr/>
            </p:nvSpPr>
            <p:spPr>
              <a:xfrm>
                <a:off x="10457688" y="2262751"/>
                <a:ext cx="1328312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EAA5DB-CCF1-9FD4-48F3-A47BB1155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688" y="2262751"/>
                <a:ext cx="1328312" cy="565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B7EA53F-03AD-253C-FFC9-3D4581E3056D}"/>
              </a:ext>
            </a:extLst>
          </p:cNvPr>
          <p:cNvSpPr txBox="1"/>
          <p:nvPr/>
        </p:nvSpPr>
        <p:spPr>
          <a:xfrm>
            <a:off x="8649252" y="2827970"/>
            <a:ext cx="340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</a:t>
            </a:r>
            <a:r>
              <a:rPr lang="en-US" dirty="0" err="1"/>
              <a:t>pagerank</a:t>
            </a:r>
            <a:r>
              <a:rPr lang="en-US" dirty="0"/>
              <a:t> transform!</a:t>
            </a:r>
          </a:p>
          <a:p>
            <a:r>
              <a:rPr lang="en-US" dirty="0"/>
              <a:t>Convex comb. of MLE &amp; uniform!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D69BF-5A93-F8D3-F561-B90C85700DC3}"/>
              </a:ext>
            </a:extLst>
          </p:cNvPr>
          <p:cNvSpPr txBox="1"/>
          <p:nvPr/>
        </p:nvSpPr>
        <p:spPr>
          <a:xfrm>
            <a:off x="7628800" y="5536143"/>
            <a:ext cx="426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Tune on held out data (dev/validation set)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AF32A-36AB-7A48-6C0F-BCC438232B7C}"/>
              </a:ext>
            </a:extLst>
          </p:cNvPr>
          <p:cNvSpPr txBox="1"/>
          <p:nvPr/>
        </p:nvSpPr>
        <p:spPr>
          <a:xfrm>
            <a:off x="7031491" y="593467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popular option: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E6CD65-C450-205B-7DBC-9B740067957C}"/>
                  </a:ext>
                </a:extLst>
              </p:cNvPr>
              <p:cNvSpPr txBox="1"/>
              <p:nvPr/>
            </p:nvSpPr>
            <p:spPr>
              <a:xfrm>
                <a:off x="7812025" y="6281581"/>
                <a:ext cx="837217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E6CD65-C450-205B-7DBC-9B740067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25" y="6281581"/>
                <a:ext cx="837217" cy="4725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200D0F-4E6A-8F91-CC04-22982E74A49F}"/>
                  </a:ext>
                </a:extLst>
              </p:cNvPr>
              <p:cNvSpPr txBox="1"/>
              <p:nvPr/>
            </p:nvSpPr>
            <p:spPr>
              <a:xfrm>
                <a:off x="9429776" y="6235221"/>
                <a:ext cx="1278620" cy="565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200D0F-4E6A-8F91-CC04-22982E74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76" y="6235221"/>
                <a:ext cx="1278620" cy="5652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C64569-8BFC-CDE3-0E5C-E962FBF486B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649242" y="6517863"/>
            <a:ext cx="7805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AD12B1-14F1-BEB4-6C21-1BDDC93E2FD7}"/>
              </a:ext>
            </a:extLst>
          </p:cNvPr>
          <p:cNvSpPr txBox="1"/>
          <p:nvPr/>
        </p:nvSpPr>
        <p:spPr>
          <a:xfrm>
            <a:off x="10798628" y="623522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Witten-Bell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62F9A7-4E30-E7DA-3DA4-F491CDC3927F}"/>
                  </a:ext>
                </a:extLst>
              </p:cNvPr>
              <p:cNvSpPr txBox="1"/>
              <p:nvPr/>
            </p:nvSpPr>
            <p:spPr>
              <a:xfrm>
                <a:off x="2137954" y="6419886"/>
                <a:ext cx="47168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# of vocab elements seen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62F9A7-4E30-E7DA-3DA4-F491CDC39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54" y="6419886"/>
                <a:ext cx="4716869" cy="276999"/>
              </a:xfrm>
              <a:prstGeom prst="rect">
                <a:avLst/>
              </a:prstGeom>
              <a:blipFill>
                <a:blip r:embed="rId13"/>
                <a:stretch>
                  <a:fillRect l="-1294" t="-26087" r="-219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4DB435A-5459-500D-F8E0-BDFAB62D794C}"/>
              </a:ext>
            </a:extLst>
          </p:cNvPr>
          <p:cNvSpPr txBox="1"/>
          <p:nvPr/>
        </p:nvSpPr>
        <p:spPr>
          <a:xfrm>
            <a:off x="9578983" y="6041985"/>
            <a:ext cx="2249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Good to start with</a:t>
            </a:r>
          </a:p>
        </p:txBody>
      </p:sp>
    </p:spTree>
    <p:extLst>
      <p:ext uri="{BB962C8B-B14F-4D97-AF65-F5344CB8AC3E}">
        <p14:creationId xmlns:p14="http://schemas.microsoft.com/office/powerpoint/2010/main" val="2021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9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295E-A137-C5F6-6006-8C3321B6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discounting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E48EA-CD54-7282-F791-2F172D875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23518"/>
              </a:xfrm>
            </p:spPr>
            <p:txBody>
              <a:bodyPr/>
              <a:lstStyle/>
              <a:p>
                <a:r>
                  <a:rPr lang="en-US" dirty="0"/>
                  <a:t>We know our counts are liable to overestimation</a:t>
                </a:r>
              </a:p>
              <a:p>
                <a:pPr lvl="1"/>
                <a:r>
                  <a:rPr lang="en-US" dirty="0"/>
                  <a:t>Additive smoothing taxes based on percentage</a:t>
                </a:r>
              </a:p>
              <a:p>
                <a:pPr lvl="1"/>
                <a:r>
                  <a:rPr lang="en-US" dirty="0"/>
                  <a:t>Can decrease counts of frequent words (like “the”) a lot</a:t>
                </a:r>
              </a:p>
              <a:p>
                <a:pPr lvl="2"/>
                <a:r>
                  <a:rPr lang="en-US" dirty="0"/>
                  <a:t>Treats frequent word observations as if they’re mistakes (even though they’re not)</a:t>
                </a:r>
              </a:p>
              <a:p>
                <a:endParaRPr lang="en-US" dirty="0"/>
              </a:p>
              <a:p>
                <a:r>
                  <a:rPr lang="en-US" dirty="0"/>
                  <a:t>Absolute discounting: take equal amount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from every observed count and redistribute it uniformly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typically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E48EA-CD54-7282-F791-2F172D875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23518"/>
              </a:xfrm>
              <a:blipFill>
                <a:blip r:embed="rId2"/>
                <a:stretch>
                  <a:fillRect l="-1043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9ED920-3D06-0BED-946F-F1D33B67C7E3}"/>
                  </a:ext>
                </a:extLst>
              </p:cNvPr>
              <p:cNvSpPr txBox="1"/>
              <p:nvPr/>
            </p:nvSpPr>
            <p:spPr>
              <a:xfrm>
                <a:off x="2399212" y="4968240"/>
                <a:ext cx="6208559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9ED920-3D06-0BED-946F-F1D33B67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12" y="4968240"/>
                <a:ext cx="6208559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55809B-3BA3-858B-FFEF-3FFDA0E0060D}"/>
                  </a:ext>
                </a:extLst>
              </p:cNvPr>
              <p:cNvSpPr txBox="1"/>
              <p:nvPr/>
            </p:nvSpPr>
            <p:spPr>
              <a:xfrm>
                <a:off x="7232469" y="6255799"/>
                <a:ext cx="429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# of vocab elements seen exactly once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55809B-3BA3-858B-FFEF-3FFDA0E00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69" y="6255799"/>
                <a:ext cx="4290983" cy="276999"/>
              </a:xfrm>
              <a:prstGeom prst="rect">
                <a:avLst/>
              </a:prstGeom>
              <a:blipFill>
                <a:blip r:embed="rId4"/>
                <a:stretch>
                  <a:fillRect l="-1420" t="-26087" r="-269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8D18C-ECF3-388D-1D62-EDFC30C7ED3E}"/>
                  </a:ext>
                </a:extLst>
              </p:cNvPr>
              <p:cNvSpPr txBox="1"/>
              <p:nvPr/>
            </p:nvSpPr>
            <p:spPr>
              <a:xfrm>
                <a:off x="7232469" y="6566578"/>
                <a:ext cx="4339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# of vocab elements seen exactly twice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8D18C-ECF3-388D-1D62-EDFC30C7E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69" y="6566578"/>
                <a:ext cx="4339586" cy="276999"/>
              </a:xfrm>
              <a:prstGeom prst="rect">
                <a:avLst/>
              </a:prstGeom>
              <a:blipFill>
                <a:blip r:embed="rId5"/>
                <a:stretch>
                  <a:fillRect l="-1404" t="-26087" r="-252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8689B6-7401-A195-37CF-ECE5B3B3BE41}"/>
                  </a:ext>
                </a:extLst>
              </p:cNvPr>
              <p:cNvSpPr txBox="1"/>
              <p:nvPr/>
            </p:nvSpPr>
            <p:spPr>
              <a:xfrm>
                <a:off x="7232469" y="5911331"/>
                <a:ext cx="47168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# of vocab elements seen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8689B6-7401-A195-37CF-ECE5B3B3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69" y="5911331"/>
                <a:ext cx="4716869" cy="276999"/>
              </a:xfrm>
              <a:prstGeom prst="rect">
                <a:avLst/>
              </a:prstGeom>
              <a:blipFill>
                <a:blip r:embed="rId6"/>
                <a:stretch>
                  <a:fillRect l="-1292" t="-26667" r="-219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1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3808-5E1A-51F6-B773-B2CCDD76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Bigrams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(smooth by unigram)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323A-9E42-D62A-9AA2-6B618D18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558"/>
          </a:xfrm>
        </p:spPr>
        <p:txBody>
          <a:bodyPr>
            <a:normAutofit/>
          </a:bodyPr>
          <a:lstStyle/>
          <a:p>
            <a:r>
              <a:rPr lang="en-US" dirty="0"/>
              <a:t>Additive smoothing &amp; absolute discounting still work</a:t>
            </a:r>
          </a:p>
          <a:p>
            <a:pPr lvl="1"/>
            <a:r>
              <a:rPr lang="en-US" dirty="0"/>
              <a:t>Need slightly different formulations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Absolute discounting: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FF0CD-BFA4-B1D1-0EB4-036AAE26C484}"/>
                  </a:ext>
                </a:extLst>
              </p:cNvPr>
              <p:cNvSpPr txBox="1"/>
              <p:nvPr/>
            </p:nvSpPr>
            <p:spPr>
              <a:xfrm>
                <a:off x="121920" y="2868117"/>
                <a:ext cx="4275908" cy="691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FF0CD-BFA4-B1D1-0EB4-036AAE26C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2868117"/>
                <a:ext cx="4275908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03AA5-970B-10D0-9869-1005B56E8722}"/>
                  </a:ext>
                </a:extLst>
              </p:cNvPr>
              <p:cNvSpPr txBox="1"/>
              <p:nvPr/>
            </p:nvSpPr>
            <p:spPr>
              <a:xfrm>
                <a:off x="5114107" y="2868117"/>
                <a:ext cx="5292635" cy="691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03AA5-970B-10D0-9869-1005B56E8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07" y="2868117"/>
                <a:ext cx="5292635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16EF84-94DE-E1A9-E47F-E377B6759475}"/>
                  </a:ext>
                </a:extLst>
              </p:cNvPr>
              <p:cNvSpPr txBox="1"/>
              <p:nvPr/>
            </p:nvSpPr>
            <p:spPr>
              <a:xfrm>
                <a:off x="838200" y="3694590"/>
                <a:ext cx="2582695" cy="599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16EF84-94DE-E1A9-E47F-E377B6759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94590"/>
                <a:ext cx="2582695" cy="599203"/>
              </a:xfrm>
              <a:prstGeom prst="rect">
                <a:avLst/>
              </a:prstGeom>
              <a:blipFill>
                <a:blip r:embed="rId4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EEFF3A5-6B95-DEB6-404D-F61CBF499793}"/>
              </a:ext>
            </a:extLst>
          </p:cNvPr>
          <p:cNvGrpSpPr/>
          <p:nvPr/>
        </p:nvGrpSpPr>
        <p:grpSpPr>
          <a:xfrm>
            <a:off x="6540137" y="2141796"/>
            <a:ext cx="2838994" cy="956262"/>
            <a:chOff x="6540137" y="2472738"/>
            <a:chExt cx="2838994" cy="956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BBF32A-AA98-66E3-5AF0-C4A4573B2C78}"/>
                    </a:ext>
                  </a:extLst>
                </p:cNvPr>
                <p:cNvSpPr txBox="1"/>
                <p:nvPr/>
              </p:nvSpPr>
              <p:spPr>
                <a:xfrm>
                  <a:off x="6863834" y="2472738"/>
                  <a:ext cx="2176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now depends 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BBF32A-AA98-66E3-5AF0-C4A4573B2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34" y="2472738"/>
                  <a:ext cx="217675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1A7EDE-0B20-67BE-E177-E050F23C585C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540137" y="2842070"/>
              <a:ext cx="1412072" cy="5869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FE4537-00A7-6D79-3FA4-9CEAB6056F3F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7952209" y="2842070"/>
              <a:ext cx="1426922" cy="5869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1445DD-7F72-2A57-B875-3EAB529938F5}"/>
              </a:ext>
            </a:extLst>
          </p:cNvPr>
          <p:cNvGrpSpPr/>
          <p:nvPr/>
        </p:nvGrpSpPr>
        <p:grpSpPr>
          <a:xfrm>
            <a:off x="9666514" y="2187962"/>
            <a:ext cx="2525486" cy="910096"/>
            <a:chOff x="9666514" y="2518904"/>
            <a:chExt cx="2525486" cy="9100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C8F34-1E33-450E-263C-54FEB9DB8D59}"/>
                </a:ext>
              </a:extLst>
            </p:cNvPr>
            <p:cNvSpPr txBox="1"/>
            <p:nvPr/>
          </p:nvSpPr>
          <p:spPr>
            <a:xfrm>
              <a:off x="9666514" y="2518904"/>
              <a:ext cx="2525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Unigram prob (which can also be smoothed)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A711FD-FDCC-6492-F68C-C4ED8EC85719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0128959" y="3165235"/>
              <a:ext cx="800298" cy="26376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7AF956-2D8B-E990-C142-CA234E3C7624}"/>
                  </a:ext>
                </a:extLst>
              </p:cNvPr>
              <p:cNvSpPr txBox="1"/>
              <p:nvPr/>
            </p:nvSpPr>
            <p:spPr>
              <a:xfrm>
                <a:off x="838200" y="4502741"/>
                <a:ext cx="2533001" cy="599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7AF956-2D8B-E990-C142-CA234E3C7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02741"/>
                <a:ext cx="2533001" cy="599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8973839-4E07-5A70-36EF-74126A97CA24}"/>
              </a:ext>
            </a:extLst>
          </p:cNvPr>
          <p:cNvSpPr txBox="1"/>
          <p:nvPr/>
        </p:nvSpPr>
        <p:spPr>
          <a:xfrm>
            <a:off x="3421741" y="4485750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Witten-Bell smoothing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0B5A97-1AAC-E202-F844-06D4EBD2B888}"/>
              </a:ext>
            </a:extLst>
          </p:cNvPr>
          <p:cNvCxnSpPr>
            <a:stCxn id="18" idx="3"/>
          </p:cNvCxnSpPr>
          <p:nvPr/>
        </p:nvCxnSpPr>
        <p:spPr>
          <a:xfrm flipV="1">
            <a:off x="4815112" y="4807541"/>
            <a:ext cx="3000674" cy="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7FB63E-E673-68EE-29FB-0A96D0026F64}"/>
                  </a:ext>
                </a:extLst>
              </p:cNvPr>
              <p:cNvSpPr txBox="1"/>
              <p:nvPr/>
            </p:nvSpPr>
            <p:spPr>
              <a:xfrm>
                <a:off x="7815786" y="4493212"/>
                <a:ext cx="3173048" cy="599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7FB63E-E673-68EE-29FB-0A96D002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86" y="4493212"/>
                <a:ext cx="3173048" cy="599203"/>
              </a:xfrm>
              <a:prstGeom prst="rect">
                <a:avLst/>
              </a:prstGeom>
              <a:blipFill>
                <a:blip r:embed="rId7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76D5E76-8D67-368E-5A37-472581B2F5E5}"/>
              </a:ext>
            </a:extLst>
          </p:cNvPr>
          <p:cNvGrpSpPr/>
          <p:nvPr/>
        </p:nvGrpSpPr>
        <p:grpSpPr>
          <a:xfrm>
            <a:off x="9354220" y="3626270"/>
            <a:ext cx="2951119" cy="1285348"/>
            <a:chOff x="9354220" y="3957212"/>
            <a:chExt cx="2951119" cy="1285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B82495-482B-1137-E367-73E2146BFF89}"/>
                    </a:ext>
                  </a:extLst>
                </p:cNvPr>
                <p:cNvSpPr txBox="1"/>
                <p:nvPr/>
              </p:nvSpPr>
              <p:spPr>
                <a:xfrm>
                  <a:off x="9354220" y="3957212"/>
                  <a:ext cx="295111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/>
                      </a:solidFill>
                    </a:rPr>
                    <a:t>Number of vocab elements seen at least once after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B82495-482B-1137-E367-73E2146BF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4220" y="3957212"/>
                  <a:ext cx="2951119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1649" t="-4717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0DDC5F-5B17-EDF7-8BBD-D2C91300657E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10406742" y="4603543"/>
              <a:ext cx="423038" cy="63901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464DCC-7E70-65AB-3A68-0EB1510C23C4}"/>
                  </a:ext>
                </a:extLst>
              </p:cNvPr>
              <p:cNvSpPr txBox="1"/>
              <p:nvPr/>
            </p:nvSpPr>
            <p:spPr>
              <a:xfrm>
                <a:off x="401478" y="5927678"/>
                <a:ext cx="4651723" cy="599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464DCC-7E70-65AB-3A68-0EB1510C2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78" y="5927678"/>
                <a:ext cx="4651723" cy="599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CCF04F-3287-08F1-5AC5-1D2721D36FE8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5053201" y="6227280"/>
            <a:ext cx="1576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8AAB1F-5A90-7D5A-4CAC-30ED46F9ABBF}"/>
                  </a:ext>
                </a:extLst>
              </p:cNvPr>
              <p:cNvSpPr txBox="1"/>
              <p:nvPr/>
            </p:nvSpPr>
            <p:spPr>
              <a:xfrm>
                <a:off x="6629809" y="5927678"/>
                <a:ext cx="5562191" cy="5992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8AAB1F-5A90-7D5A-4CAC-30ED46F9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09" y="5927678"/>
                <a:ext cx="5562191" cy="599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CD0438-AF91-E156-3647-27F290599DB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397828" y="3213885"/>
            <a:ext cx="716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7" grpId="0"/>
      <p:bldP spid="18" grpId="0"/>
      <p:bldP spid="21" grpId="0"/>
      <p:bldP spid="29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48571C-98A2-5AF1-D7FF-DBDF32A40D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Smoothing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/>
                  <a:t>-grams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48571C-98A2-5AF1-D7FF-DBDF32A40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91A77-B440-EB9F-3BCC-35805ABDE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an n-gram model</a:t>
                </a:r>
              </a:p>
              <a:p>
                <a:pPr lvl="1"/>
                <a:r>
                  <a:rPr lang="en-US" dirty="0"/>
                  <a:t>Need to store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Additive smoothing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Absolute discounting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91A77-B440-EB9F-3BCC-35805ABDE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19E4D26-441B-2267-0928-1E85C571950D}"/>
              </a:ext>
            </a:extLst>
          </p:cNvPr>
          <p:cNvGrpSpPr/>
          <p:nvPr/>
        </p:nvGrpSpPr>
        <p:grpSpPr>
          <a:xfrm>
            <a:off x="4292200" y="2648481"/>
            <a:ext cx="1925719" cy="661632"/>
            <a:chOff x="4292200" y="2648481"/>
            <a:chExt cx="1925719" cy="661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84BBC2C-90F2-2F3E-1FB5-543432971AC2}"/>
                    </a:ext>
                  </a:extLst>
                </p:cNvPr>
                <p:cNvSpPr txBox="1"/>
                <p:nvPr/>
              </p:nvSpPr>
              <p:spPr>
                <a:xfrm>
                  <a:off x="5110243" y="2879226"/>
                  <a:ext cx="2896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84BBC2C-90F2-2F3E-1FB5-543432971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243" y="2879226"/>
                  <a:ext cx="289631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720897B7-3E67-4884-200A-9258E19724FF}"/>
                </a:ext>
              </a:extLst>
            </p:cNvPr>
            <p:cNvSpPr/>
            <p:nvPr/>
          </p:nvSpPr>
          <p:spPr>
            <a:xfrm rot="5400000">
              <a:off x="5110244" y="1830437"/>
              <a:ext cx="289631" cy="1925719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1143B0-1384-EEDD-72F5-35AE8A198DCE}"/>
                  </a:ext>
                </a:extLst>
              </p:cNvPr>
              <p:cNvSpPr txBox="1"/>
              <p:nvPr/>
            </p:nvSpPr>
            <p:spPr>
              <a:xfrm>
                <a:off x="5860869" y="2862503"/>
                <a:ext cx="37194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1143B0-1384-EEDD-72F5-35AE8A19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869" y="2862503"/>
                <a:ext cx="3719416" cy="523220"/>
              </a:xfrm>
              <a:prstGeom prst="rect">
                <a:avLst/>
              </a:prstGeom>
              <a:blipFill>
                <a:blip r:embed="rId5"/>
                <a:stretch>
                  <a:fillRect l="-3273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76F360-F611-DF15-CF72-9E59E4F84143}"/>
                  </a:ext>
                </a:extLst>
              </p:cNvPr>
              <p:cNvSpPr txBox="1"/>
              <p:nvPr/>
            </p:nvSpPr>
            <p:spPr>
              <a:xfrm>
                <a:off x="6879772" y="592182"/>
                <a:ext cx="280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(the, cat, sat)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76F360-F611-DF15-CF72-9E59E4F84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2" y="592182"/>
                <a:ext cx="2804614" cy="369332"/>
              </a:xfrm>
              <a:prstGeom prst="rect">
                <a:avLst/>
              </a:prstGeom>
              <a:blipFill>
                <a:blip r:embed="rId6"/>
                <a:stretch>
                  <a:fillRect l="-1957" t="-6557" r="-130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10401-24EC-08E2-DB59-BA2C5F7144D9}"/>
                  </a:ext>
                </a:extLst>
              </p:cNvPr>
              <p:cNvSpPr txBox="1"/>
              <p:nvPr/>
            </p:nvSpPr>
            <p:spPr>
              <a:xfrm>
                <a:off x="7829006" y="1027906"/>
                <a:ext cx="1412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= (cat, sat)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10401-24EC-08E2-DB59-BA2C5F71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06" y="1027906"/>
                <a:ext cx="1412951" cy="369332"/>
              </a:xfrm>
              <a:prstGeom prst="rect">
                <a:avLst/>
              </a:prstGeom>
              <a:blipFill>
                <a:blip r:embed="rId7"/>
                <a:stretch>
                  <a:fillRect t="-8333" r="-301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4DCDC5-49EB-BC4C-1CC8-688C2A3A0A5E}"/>
                  </a:ext>
                </a:extLst>
              </p:cNvPr>
              <p:cNvSpPr txBox="1"/>
              <p:nvPr/>
            </p:nvSpPr>
            <p:spPr>
              <a:xfrm>
                <a:off x="141508" y="4331157"/>
                <a:ext cx="5292635" cy="691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4DCDC5-49EB-BC4C-1CC8-688C2A3A0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" y="4331157"/>
                <a:ext cx="5292635" cy="69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D2B875-0D28-C447-7C30-3E2CE1EBABD0}"/>
                  </a:ext>
                </a:extLst>
              </p:cNvPr>
              <p:cNvSpPr txBox="1"/>
              <p:nvPr/>
            </p:nvSpPr>
            <p:spPr>
              <a:xfrm>
                <a:off x="6392091" y="4331157"/>
                <a:ext cx="5496183" cy="691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D2B875-0D28-C447-7C30-3E2CE1EBA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91" y="4331157"/>
                <a:ext cx="5496183" cy="691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5630AD8-DC2A-4E4C-24BB-798128288A02}"/>
              </a:ext>
            </a:extLst>
          </p:cNvPr>
          <p:cNvGrpSpPr/>
          <p:nvPr/>
        </p:nvGrpSpPr>
        <p:grpSpPr>
          <a:xfrm>
            <a:off x="9684386" y="3601983"/>
            <a:ext cx="2525486" cy="952600"/>
            <a:chOff x="9684386" y="3601983"/>
            <a:chExt cx="2525486" cy="9526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2E00F7-1A14-DCAC-0B6A-6BF9DD18B945}"/>
                </a:ext>
              </a:extLst>
            </p:cNvPr>
            <p:cNvSpPr txBox="1"/>
            <p:nvPr/>
          </p:nvSpPr>
          <p:spPr>
            <a:xfrm>
              <a:off x="9684386" y="3601983"/>
              <a:ext cx="2525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(n-1)-gram estimate (can also be smoothed)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031E2F-43AC-F469-1E29-1B348A70E4B5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10947129" y="4248314"/>
              <a:ext cx="406671" cy="30626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B52B5F-A7D5-FB6A-F47C-2A0EE118C83B}"/>
                  </a:ext>
                </a:extLst>
              </p:cNvPr>
              <p:cNvSpPr txBox="1"/>
              <p:nvPr/>
            </p:nvSpPr>
            <p:spPr>
              <a:xfrm>
                <a:off x="141508" y="5939858"/>
                <a:ext cx="5562191" cy="5992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B52B5F-A7D5-FB6A-F47C-2A0EE118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" y="5939858"/>
                <a:ext cx="5562191" cy="599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A92AFB-3EA4-A590-F814-32A2F324C7A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34143" y="4676925"/>
            <a:ext cx="9579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39F68B-A568-E58B-9B05-71C24C849F55}"/>
                  </a:ext>
                </a:extLst>
              </p:cNvPr>
              <p:cNvSpPr txBox="1"/>
              <p:nvPr/>
            </p:nvSpPr>
            <p:spPr>
              <a:xfrm>
                <a:off x="6460861" y="5939858"/>
                <a:ext cx="5731139" cy="5992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39F68B-A568-E58B-9B05-71C24C849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61" y="5939858"/>
                <a:ext cx="5731139" cy="5992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3B736-FAC1-E474-E744-D3C09439D192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703699" y="6239460"/>
            <a:ext cx="757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A4A1B7-D87C-ED5A-197E-4191C58116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Smoothing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/>
                  <a:t>-grams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A4A1B7-D87C-ED5A-197E-4191C5811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D24BBB-4159-94EF-92D7-C9E70CBA45ED}"/>
              </a:ext>
            </a:extLst>
          </p:cNvPr>
          <p:cNvSpPr/>
          <p:nvPr/>
        </p:nvSpPr>
        <p:spPr>
          <a:xfrm>
            <a:off x="330926" y="3718560"/>
            <a:ext cx="179396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N-gram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06A4AB-96E9-723A-9D79-9778E69C059C}"/>
              </a:ext>
            </a:extLst>
          </p:cNvPr>
          <p:cNvSpPr/>
          <p:nvPr/>
        </p:nvSpPr>
        <p:spPr>
          <a:xfrm>
            <a:off x="3661955" y="3718560"/>
            <a:ext cx="179396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(N-1)-gram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305A2F-A516-633F-1DD0-2DDF89670105}"/>
              </a:ext>
            </a:extLst>
          </p:cNvPr>
          <p:cNvSpPr/>
          <p:nvPr/>
        </p:nvSpPr>
        <p:spPr>
          <a:xfrm>
            <a:off x="6923320" y="3718560"/>
            <a:ext cx="179396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(N-2)-gram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F1D25-484C-628E-15D2-96482219E58B}"/>
              </a:ext>
            </a:extLst>
          </p:cNvPr>
          <p:cNvSpPr/>
          <p:nvPr/>
        </p:nvSpPr>
        <p:spPr>
          <a:xfrm>
            <a:off x="10210801" y="3714206"/>
            <a:ext cx="179396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Unigram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D003A-E320-F222-4581-472F46B8F22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24891" y="4175760"/>
            <a:ext cx="1537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9D930-C71D-0DAE-AACC-23A59DD6516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5920" y="4175760"/>
            <a:ext cx="1467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A330F-4145-B8FF-809A-B65235E52A30}"/>
              </a:ext>
            </a:extLst>
          </p:cNvPr>
          <p:cNvCxnSpPr>
            <a:endCxn id="8" idx="1"/>
          </p:cNvCxnSpPr>
          <p:nvPr/>
        </p:nvCxnSpPr>
        <p:spPr>
          <a:xfrm>
            <a:off x="9666514" y="4171406"/>
            <a:ext cx="5442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EDCDA-2878-DCDC-05E1-625162CC38B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717285" y="4175760"/>
            <a:ext cx="3831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7C3FC7-1269-FC71-8779-A703A3B8963D}"/>
              </a:ext>
            </a:extLst>
          </p:cNvPr>
          <p:cNvGrpSpPr/>
          <p:nvPr/>
        </p:nvGrpSpPr>
        <p:grpSpPr>
          <a:xfrm>
            <a:off x="9231090" y="4136059"/>
            <a:ext cx="313509" cy="70693"/>
            <a:chOff x="7837714" y="1846217"/>
            <a:chExt cx="888273" cy="20029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F17FFE-4487-4D0C-6E04-0A09A31EE95C}"/>
                </a:ext>
              </a:extLst>
            </p:cNvPr>
            <p:cNvSpPr/>
            <p:nvPr/>
          </p:nvSpPr>
          <p:spPr>
            <a:xfrm>
              <a:off x="7837714" y="1846217"/>
              <a:ext cx="200297" cy="200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D1C36C-DF0C-09E7-E5EE-8FC0D7325743}"/>
                </a:ext>
              </a:extLst>
            </p:cNvPr>
            <p:cNvSpPr/>
            <p:nvPr/>
          </p:nvSpPr>
          <p:spPr>
            <a:xfrm>
              <a:off x="8181702" y="1846217"/>
              <a:ext cx="200297" cy="200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47E192-D276-058C-210D-A410F44B35AE}"/>
                </a:ext>
              </a:extLst>
            </p:cNvPr>
            <p:cNvSpPr/>
            <p:nvPr/>
          </p:nvSpPr>
          <p:spPr>
            <a:xfrm>
              <a:off x="8525690" y="1846217"/>
              <a:ext cx="200297" cy="200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A95F498-8F6F-16DB-A83F-02B90E786DAD}"/>
              </a:ext>
            </a:extLst>
          </p:cNvPr>
          <p:cNvSpPr txBox="1"/>
          <p:nvPr/>
        </p:nvSpPr>
        <p:spPr>
          <a:xfrm>
            <a:off x="2124891" y="3518263"/>
            <a:ext cx="14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Smoothed by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A96B6-2F4B-B73D-5A5D-E6226311BEF4}"/>
              </a:ext>
            </a:extLst>
          </p:cNvPr>
          <p:cNvSpPr txBox="1"/>
          <p:nvPr/>
        </p:nvSpPr>
        <p:spPr>
          <a:xfrm>
            <a:off x="5415741" y="3577828"/>
            <a:ext cx="14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Smoothed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455F4-235E-6208-3E03-930AF78EC194}"/>
                  </a:ext>
                </a:extLst>
              </p:cNvPr>
              <p:cNvSpPr txBox="1"/>
              <p:nvPr/>
            </p:nvSpPr>
            <p:spPr>
              <a:xfrm>
                <a:off x="330926" y="1899999"/>
                <a:ext cx="10939726" cy="1581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smoothed using absolute discounting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Model often called a </a:t>
                </a:r>
                <a:r>
                  <a:rPr lang="en-US" sz="2800" dirty="0" err="1"/>
                  <a:t>Kneserney</a:t>
                </a:r>
                <a:r>
                  <a:rPr lang="en-US" sz="2800" dirty="0"/>
                  <a:t> language model (after the inventors)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455F4-235E-6208-3E03-930AF78E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6" y="1899999"/>
                <a:ext cx="10939726" cy="1581715"/>
              </a:xfrm>
              <a:prstGeom prst="rect">
                <a:avLst/>
              </a:prstGeom>
              <a:blipFill>
                <a:blip r:embed="rId3"/>
                <a:stretch>
                  <a:fillRect l="-1003" t="-386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3AFC-916C-5A7E-BAC8-3CCE0BF3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75D80-5AA9-F73B-B4D8-F74D8D74D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Lets say we have a corpus pre-tokenized with vocabulary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sequence begins with &lt;BOS&gt;</a:t>
                </a:r>
              </a:p>
              <a:p>
                <a:pPr lvl="1"/>
                <a:r>
                  <a:rPr lang="en-US" dirty="0"/>
                  <a:t>Each sequence ends with &lt;EOS&gt;</a:t>
                </a:r>
              </a:p>
              <a:p>
                <a:pPr lvl="1"/>
                <a:r>
                  <a:rPr lang="en-US" dirty="0"/>
                  <a:t>&lt;UNK&gt; appears for out-of-vocabulary tokens</a:t>
                </a:r>
              </a:p>
              <a:p>
                <a:endParaRPr lang="en-US" dirty="0"/>
              </a:p>
              <a:p>
                <a:r>
                  <a:rPr lang="en-US" dirty="0"/>
                  <a:t>Ex: character level sequences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75D80-5AA9-F73B-B4D8-F74D8D74D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A0EF1E-5D1D-D89A-FB83-98B98DCDD32D}"/>
              </a:ext>
            </a:extLst>
          </p:cNvPr>
          <p:cNvSpPr txBox="1"/>
          <p:nvPr/>
        </p:nvSpPr>
        <p:spPr>
          <a:xfrm>
            <a:off x="121920" y="5253633"/>
            <a:ext cx="5442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1 sec</a:t>
            </a:r>
          </a:p>
          <a:p>
            <a:r>
              <a:rPr lang="en-US" dirty="0" err="1"/>
              <a:t>bekks</a:t>
            </a:r>
            <a:r>
              <a:rPr lang="en-US" dirty="0"/>
              <a:t>, was, he said he is not running that kernel</a:t>
            </a:r>
          </a:p>
          <a:p>
            <a:r>
              <a:rPr lang="en-US" dirty="0"/>
              <a:t>Mulder911  type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e|less</a:t>
            </a:r>
            <a:r>
              <a:rPr lang="en-US" dirty="0"/>
              <a:t> &lt;-- which has number 88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16A4A-E6BC-15E3-F2EB-0766FF1EBC01}"/>
              </a:ext>
            </a:extLst>
          </p:cNvPr>
          <p:cNvSpPr txBox="1"/>
          <p:nvPr/>
        </p:nvSpPr>
        <p:spPr>
          <a:xfrm>
            <a:off x="6096000" y="5253633"/>
            <a:ext cx="621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[“&lt;BOS&gt;”, “o”, “k”, “ “, “1”, “ “, “s”, “e”, “c”, “&lt;EOS&gt;”]</a:t>
            </a:r>
          </a:p>
          <a:p>
            <a:r>
              <a:rPr lang="en-US" dirty="0"/>
              <a:t>[“&lt;BOS&gt;”, “b”, “e”, “k”, “k”, “s”, “,”, “ “, …, “l”, “&lt;EOS&gt;”]</a:t>
            </a:r>
          </a:p>
          <a:p>
            <a:r>
              <a:rPr lang="en-US" dirty="0"/>
              <a:t>[“&lt;BOS&gt;”, “M”, “u”, “l”, “d”, “e”, …, “8”, “8”, “?”, “&lt;EOS&gt;”]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7C932-819C-3AD3-58AF-9D821B979FD6}"/>
              </a:ext>
            </a:extLst>
          </p:cNvPr>
          <p:cNvSpPr txBox="1"/>
          <p:nvPr/>
        </p:nvSpPr>
        <p:spPr>
          <a:xfrm>
            <a:off x="1942011" y="4859383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04201-4951-990F-2E89-57BA32BCFEE1}"/>
              </a:ext>
            </a:extLst>
          </p:cNvPr>
          <p:cNvSpPr txBox="1"/>
          <p:nvPr/>
        </p:nvSpPr>
        <p:spPr>
          <a:xfrm>
            <a:off x="6405153" y="4859383"/>
            <a:ext cx="44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Tokenized text (kept all characters in vocab)</a:t>
            </a:r>
          </a:p>
        </p:txBody>
      </p:sp>
    </p:spTree>
    <p:extLst>
      <p:ext uri="{BB962C8B-B14F-4D97-AF65-F5344CB8AC3E}">
        <p14:creationId xmlns:p14="http://schemas.microsoft.com/office/powerpoint/2010/main" val="34545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F533-E410-0537-1E4C-A35740E8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models: the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A4342-2CC2-2179-E4D6-0A54DED70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goal: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Convention is to call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 word (but is actually a token)</a:t>
                </a:r>
              </a:p>
              <a:p>
                <a:pPr lvl="2"/>
                <a:r>
                  <a:rPr lang="en-US" dirty="0"/>
                  <a:t>Tokens may not be at the word level</a:t>
                </a:r>
              </a:p>
              <a:p>
                <a:endParaRPr lang="en-US" dirty="0"/>
              </a:p>
              <a:p>
                <a:r>
                  <a:rPr lang="en-US" dirty="0"/>
                  <a:t>In general “how likely is a sequence of tokens”</a:t>
                </a:r>
              </a:p>
              <a:p>
                <a:pPr lvl="1"/>
                <a:r>
                  <a:rPr lang="en-US" dirty="0"/>
                  <a:t>How?</a:t>
                </a:r>
              </a:p>
              <a:p>
                <a:pPr lvl="2"/>
                <a:r>
                  <a:rPr lang="en-US" dirty="0"/>
                  <a:t>N-gram language models</a:t>
                </a:r>
              </a:p>
              <a:p>
                <a:pPr lvl="2"/>
                <a:r>
                  <a:rPr lang="en-US" dirty="0"/>
                  <a:t>Direct neural language models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A4342-2CC2-2179-E4D6-0A54DED70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CBF4-2432-3AC8-0DCC-7049E851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language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9B9B-FAA6-C16C-A665-3DA019048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Simplest kind of language model</a:t>
                </a:r>
              </a:p>
              <a:p>
                <a:pPr lvl="1"/>
                <a:r>
                  <a:rPr lang="en-US" dirty="0"/>
                  <a:t>Look at subsets of the sequence</a:t>
                </a:r>
              </a:p>
              <a:p>
                <a:pPr lvl="1"/>
                <a:r>
                  <a:rPr lang="en-US" dirty="0"/>
                  <a:t>N-gram = tuple of tokens (of size n)</a:t>
                </a:r>
              </a:p>
              <a:p>
                <a:pPr lvl="2"/>
                <a:r>
                  <a:rPr lang="en-US" dirty="0"/>
                  <a:t>Unigram = 1-gram</a:t>
                </a:r>
              </a:p>
              <a:p>
                <a:pPr lvl="2"/>
                <a:r>
                  <a:rPr lang="en-US" dirty="0"/>
                  <a:t>Bigram = 2-gram</a:t>
                </a:r>
              </a:p>
              <a:p>
                <a:pPr lvl="2"/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Given k-gram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9B9B-FAA6-C16C-A665-3DA019048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7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0045-DDA3-D21C-2F4E-17B77423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330D1-B33C-AD55-F148-BF541C10A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1-gram model</a:t>
                </a:r>
              </a:p>
              <a:p>
                <a:r>
                  <a:rPr lang="en-US" dirty="0"/>
                  <a:t>Gram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Each word is modeled independently</a:t>
                </a:r>
              </a:p>
              <a:p>
                <a:pPr lvl="2"/>
                <a:r>
                  <a:rPr lang="en-US" dirty="0"/>
                  <a:t>Stores no probability for &lt;BOS&gt;</a:t>
                </a:r>
              </a:p>
              <a:p>
                <a:pPr lvl="2"/>
                <a:r>
                  <a:rPr lang="en-US" dirty="0"/>
                  <a:t>Need to store probability for &lt;EOS&gt;</a:t>
                </a:r>
              </a:p>
              <a:p>
                <a:pPr lvl="3"/>
                <a:r>
                  <a:rPr lang="en-US" dirty="0"/>
                  <a:t>Needed to stop producing tokens</a:t>
                </a:r>
              </a:p>
              <a:p>
                <a:r>
                  <a:rPr lang="en-US" dirty="0"/>
                  <a:t>How to train this model?</a:t>
                </a:r>
              </a:p>
              <a:p>
                <a:pPr lvl="1"/>
                <a:r>
                  <a:rPr lang="en-US" dirty="0"/>
                  <a:t>Count number of occurrences of each token</a:t>
                </a:r>
              </a:p>
              <a:p>
                <a:pPr lvl="1"/>
                <a:r>
                  <a:rPr lang="en-US" dirty="0"/>
                  <a:t>Normalize counts into probs after training data has been read!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330D1-B33C-AD55-F148-BF541C10A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71B2350-500D-D432-A80F-311288CB35B7}"/>
              </a:ext>
            </a:extLst>
          </p:cNvPr>
          <p:cNvSpPr txBox="1"/>
          <p:nvPr/>
        </p:nvSpPr>
        <p:spPr>
          <a:xfrm>
            <a:off x="5466857" y="189067"/>
            <a:ext cx="233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sat on the 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F2C73C-0950-1982-F7F6-A1F0D80F0725}"/>
                  </a:ext>
                </a:extLst>
              </p:cNvPr>
              <p:cNvSpPr txBox="1"/>
              <p:nvPr/>
            </p:nvSpPr>
            <p:spPr>
              <a:xfrm>
                <a:off x="8181771" y="189067"/>
                <a:ext cx="3934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= {'sat', 'cat', 'mat', 'on', 'the', '&lt;EOS&gt;'}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F2C73C-0950-1982-F7F6-A1F0D80F0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1" y="189067"/>
                <a:ext cx="3934026" cy="369332"/>
              </a:xfrm>
              <a:prstGeom prst="rect">
                <a:avLst/>
              </a:prstGeom>
              <a:blipFill>
                <a:blip r:embed="rId3"/>
                <a:stretch>
                  <a:fillRect t="-6557" r="-46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00FE3-9634-EDDA-7530-6D201D3FBB29}"/>
                  </a:ext>
                </a:extLst>
              </p:cNvPr>
              <p:cNvSpPr txBox="1"/>
              <p:nvPr/>
            </p:nvSpPr>
            <p:spPr>
              <a:xfrm>
                <a:off x="9622971" y="681037"/>
                <a:ext cx="713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00FE3-9634-EDDA-7530-6D201D3FB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971" y="681037"/>
                <a:ext cx="713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32752B-765C-3168-4C23-C15B78CC0205}"/>
                  </a:ext>
                </a:extLst>
              </p:cNvPr>
              <p:cNvSpPr txBox="1"/>
              <p:nvPr/>
            </p:nvSpPr>
            <p:spPr>
              <a:xfrm>
                <a:off x="8357753" y="682501"/>
                <a:ext cx="80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32752B-765C-3168-4C23-C15B78CC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53" y="682501"/>
                <a:ext cx="8069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8682E4-3FFB-AB61-B2FC-3BD0F948C754}"/>
              </a:ext>
            </a:extLst>
          </p:cNvPr>
          <p:cNvSpPr txBox="1"/>
          <p:nvPr/>
        </p:nvSpPr>
        <p:spPr>
          <a:xfrm>
            <a:off x="8429897" y="1121004"/>
            <a:ext cx="8556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mat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the</a:t>
            </a:r>
          </a:p>
          <a:p>
            <a:r>
              <a:rPr lang="en-US" dirty="0"/>
              <a:t>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B2F6D-52C8-6A79-1FC6-09371FF5193B}"/>
              </a:ext>
            </a:extLst>
          </p:cNvPr>
          <p:cNvSpPr txBox="1"/>
          <p:nvPr/>
        </p:nvSpPr>
        <p:spPr>
          <a:xfrm>
            <a:off x="9840686" y="1121004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E8BAA-A883-8151-9B6C-27B6ED44EA73}"/>
              </a:ext>
            </a:extLst>
          </p:cNvPr>
          <p:cNvSpPr txBox="1"/>
          <p:nvPr/>
        </p:nvSpPr>
        <p:spPr>
          <a:xfrm>
            <a:off x="11220626" y="1121004"/>
            <a:ext cx="510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1/7</a:t>
            </a:r>
          </a:p>
          <a:p>
            <a:r>
              <a:rPr lang="en-US" dirty="0"/>
              <a:t>1/7</a:t>
            </a:r>
          </a:p>
          <a:p>
            <a:r>
              <a:rPr lang="en-US" dirty="0"/>
              <a:t>1/7</a:t>
            </a:r>
          </a:p>
          <a:p>
            <a:r>
              <a:rPr lang="en-US" dirty="0"/>
              <a:t>1/7</a:t>
            </a:r>
          </a:p>
          <a:p>
            <a:r>
              <a:rPr lang="en-US" dirty="0"/>
              <a:t>2/7</a:t>
            </a:r>
          </a:p>
          <a:p>
            <a:r>
              <a:rPr lang="en-US" dirty="0"/>
              <a:t>1/7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7459-A430-A552-BF16-3389BFE3FAAE}"/>
                  </a:ext>
                </a:extLst>
              </p:cNvPr>
              <p:cNvSpPr txBox="1"/>
              <p:nvPr/>
            </p:nvSpPr>
            <p:spPr>
              <a:xfrm>
                <a:off x="10933611" y="681037"/>
                <a:ext cx="795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7459-A430-A552-BF16-3389BFE3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611" y="681037"/>
                <a:ext cx="7957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72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3846-5DF9-0EBD-9FA2-67BE57B9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6BE1C-8263-9D4D-F81A-286AE9E2BD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2-gram</a:t>
                </a:r>
              </a:p>
              <a:p>
                <a:r>
                  <a:rPr lang="en-US" dirty="0"/>
                  <a:t>Gram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 Markov chain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&gt;]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Need to learn conditional probs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to train?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in train data, count #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appears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Normalize counts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6BE1C-8263-9D4D-F81A-286AE9E2B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FFA060E-EFB2-1F1F-A935-A5D5C735F3E6}"/>
              </a:ext>
            </a:extLst>
          </p:cNvPr>
          <p:cNvSpPr txBox="1"/>
          <p:nvPr/>
        </p:nvSpPr>
        <p:spPr>
          <a:xfrm>
            <a:off x="5466857" y="189067"/>
            <a:ext cx="233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sat on the 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F15905-2494-BE13-91AA-E6264E9C9C15}"/>
                  </a:ext>
                </a:extLst>
              </p:cNvPr>
              <p:cNvSpPr txBox="1"/>
              <p:nvPr/>
            </p:nvSpPr>
            <p:spPr>
              <a:xfrm>
                <a:off x="8181771" y="189067"/>
                <a:ext cx="3934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= {'sat', 'cat', 'mat', 'on', 'the', '&lt;EOS&gt;'}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F15905-2494-BE13-91AA-E6264E9C9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1" y="189067"/>
                <a:ext cx="3934026" cy="369332"/>
              </a:xfrm>
              <a:prstGeom prst="rect">
                <a:avLst/>
              </a:prstGeom>
              <a:blipFill>
                <a:blip r:embed="rId3"/>
                <a:stretch>
                  <a:fillRect t="-6557" r="-46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705A46-9D23-342F-DBA7-50D5F4E19A8B}"/>
                  </a:ext>
                </a:extLst>
              </p:cNvPr>
              <p:cNvSpPr txBox="1"/>
              <p:nvPr/>
            </p:nvSpPr>
            <p:spPr>
              <a:xfrm>
                <a:off x="9162262" y="681037"/>
                <a:ext cx="1329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705A46-9D23-342F-DBA7-50D5F4E1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262" y="681037"/>
                <a:ext cx="132921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156BBA-3050-CBAE-70C4-C383147AB85E}"/>
                  </a:ext>
                </a:extLst>
              </p:cNvPr>
              <p:cNvSpPr txBox="1"/>
              <p:nvPr/>
            </p:nvSpPr>
            <p:spPr>
              <a:xfrm>
                <a:off x="7573642" y="681037"/>
                <a:ext cx="1229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156BBA-3050-CBAE-70C4-C383147A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42" y="681037"/>
                <a:ext cx="122969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EAAA562-88B5-2D16-4462-7C56C25597BB}"/>
              </a:ext>
            </a:extLst>
          </p:cNvPr>
          <p:cNvSpPr txBox="1"/>
          <p:nvPr/>
        </p:nvSpPr>
        <p:spPr>
          <a:xfrm>
            <a:off x="7628737" y="1121004"/>
            <a:ext cx="14964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(the, &lt;BOS&gt;)</a:t>
            </a:r>
          </a:p>
          <a:p>
            <a:r>
              <a:rPr lang="en-US" dirty="0"/>
              <a:t>(cat, the)</a:t>
            </a:r>
          </a:p>
          <a:p>
            <a:r>
              <a:rPr lang="en-US" dirty="0"/>
              <a:t>(sat, cat)</a:t>
            </a:r>
          </a:p>
          <a:p>
            <a:r>
              <a:rPr lang="en-US" dirty="0"/>
              <a:t>(on, sat)</a:t>
            </a:r>
          </a:p>
          <a:p>
            <a:r>
              <a:rPr lang="en-US" dirty="0"/>
              <a:t>(the, on)</a:t>
            </a:r>
          </a:p>
          <a:p>
            <a:r>
              <a:rPr lang="en-US" dirty="0"/>
              <a:t>(mat, the)</a:t>
            </a:r>
          </a:p>
          <a:p>
            <a:r>
              <a:rPr lang="en-US" dirty="0"/>
              <a:t>(&lt;EOS&gt;, mat)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4DCC0-FD46-2620-9223-47976B7B6D72}"/>
              </a:ext>
            </a:extLst>
          </p:cNvPr>
          <p:cNvSpPr txBox="1"/>
          <p:nvPr/>
        </p:nvSpPr>
        <p:spPr>
          <a:xfrm>
            <a:off x="9631676" y="1121004"/>
            <a:ext cx="3080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50620-4BC9-CC50-CCD7-22F7CDD28FC9}"/>
              </a:ext>
            </a:extLst>
          </p:cNvPr>
          <p:cNvSpPr txBox="1"/>
          <p:nvPr/>
        </p:nvSpPr>
        <p:spPr>
          <a:xfrm>
            <a:off x="11220626" y="1121004"/>
            <a:ext cx="5100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  <a:p>
            <a:r>
              <a:rPr lang="en-US" dirty="0"/>
              <a:t>1/2</a:t>
            </a:r>
          </a:p>
          <a:p>
            <a:r>
              <a:rPr lang="en-US" dirty="0"/>
              <a:t>1/1</a:t>
            </a:r>
          </a:p>
          <a:p>
            <a:r>
              <a:rPr lang="en-US" dirty="0"/>
              <a:t>1/1</a:t>
            </a:r>
          </a:p>
          <a:p>
            <a:r>
              <a:rPr lang="en-US" dirty="0"/>
              <a:t>1/1</a:t>
            </a:r>
          </a:p>
          <a:p>
            <a:r>
              <a:rPr lang="en-US" dirty="0"/>
              <a:t>1/2</a:t>
            </a:r>
          </a:p>
          <a:p>
            <a:r>
              <a:rPr lang="en-US" dirty="0"/>
              <a:t>1/1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F17934-C6DD-F096-6C5B-1B335434C026}"/>
                  </a:ext>
                </a:extLst>
              </p:cNvPr>
              <p:cNvSpPr txBox="1"/>
              <p:nvPr/>
            </p:nvSpPr>
            <p:spPr>
              <a:xfrm>
                <a:off x="10707182" y="681037"/>
                <a:ext cx="1413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F17934-C6DD-F096-6C5B-1B33543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182" y="681037"/>
                <a:ext cx="141372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6724A06-07E5-1B7C-952F-6BAE6CE7F8AA}"/>
              </a:ext>
            </a:extLst>
          </p:cNvPr>
          <p:cNvGrpSpPr/>
          <p:nvPr/>
        </p:nvGrpSpPr>
        <p:grpSpPr>
          <a:xfrm>
            <a:off x="4397829" y="1454331"/>
            <a:ext cx="7332873" cy="1368646"/>
            <a:chOff x="4397829" y="1454331"/>
            <a:chExt cx="7332873" cy="13686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E2A800-4911-7743-A788-85DFCD419AAB}"/>
                </a:ext>
              </a:extLst>
            </p:cNvPr>
            <p:cNvSpPr/>
            <p:nvPr/>
          </p:nvSpPr>
          <p:spPr>
            <a:xfrm>
              <a:off x="7628737" y="1454331"/>
              <a:ext cx="4101965" cy="2363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FA198-0D01-8DFA-B2D8-1103BA125AC5}"/>
                </a:ext>
              </a:extLst>
            </p:cNvPr>
            <p:cNvSpPr/>
            <p:nvPr/>
          </p:nvSpPr>
          <p:spPr>
            <a:xfrm>
              <a:off x="7628737" y="2586620"/>
              <a:ext cx="4101965" cy="2363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933815-0CBB-5E81-7168-DDDA78CED3E9}"/>
                </a:ext>
              </a:extLst>
            </p:cNvPr>
            <p:cNvSpPr txBox="1"/>
            <p:nvPr/>
          </p:nvSpPr>
          <p:spPr>
            <a:xfrm>
              <a:off x="4397829" y="1825625"/>
              <a:ext cx="2724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After “the”, two choices (with 50% each)!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70AED0-5472-CCE7-03CA-9CD417F24EA5}"/>
                </a:ext>
              </a:extLst>
            </p:cNvPr>
            <p:cNvCxnSpPr>
              <a:stCxn id="17" idx="3"/>
              <a:endCxn id="15" idx="1"/>
            </p:cNvCxnSpPr>
            <p:nvPr/>
          </p:nvCxnSpPr>
          <p:spPr>
            <a:xfrm flipV="1">
              <a:off x="7122233" y="1572510"/>
              <a:ext cx="506504" cy="5762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76DD5E-0F99-5AAB-64AE-1428897A5980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7122233" y="2142309"/>
              <a:ext cx="506504" cy="566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0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2EF5-9225-1304-F673-20C9726E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n-gram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354DD-801C-C7A3-35A5-5FD6556C4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&lt;BOS&gt;</a:t>
                </a:r>
              </a:p>
              <a:p>
                <a:r>
                  <a:rPr lang="en-US" dirty="0"/>
                  <a:t>How to train?</a:t>
                </a:r>
              </a:p>
              <a:p>
                <a:pPr lvl="1"/>
                <a:r>
                  <a:rPr lang="en-US" dirty="0"/>
                  <a:t>Count!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in train data, count #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comes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Normalize counts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354DD-801C-C7A3-35A5-5FD6556C4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7E2BF2-8466-A192-1FAB-4E410DC33B56}"/>
              </a:ext>
            </a:extLst>
          </p:cNvPr>
          <p:cNvSpPr txBox="1"/>
          <p:nvPr/>
        </p:nvSpPr>
        <p:spPr>
          <a:xfrm>
            <a:off x="2760618" y="3884023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28E52-6B24-6E8E-83C8-69D6EDDA09DC}"/>
              </a:ext>
            </a:extLst>
          </p:cNvPr>
          <p:cNvSpPr txBox="1"/>
          <p:nvPr/>
        </p:nvSpPr>
        <p:spPr>
          <a:xfrm>
            <a:off x="3914504" y="3883195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(n-1)-gram</a:t>
            </a:r>
          </a:p>
        </p:txBody>
      </p:sp>
    </p:spTree>
    <p:extLst>
      <p:ext uri="{BB962C8B-B14F-4D97-AF65-F5344CB8AC3E}">
        <p14:creationId xmlns:p14="http://schemas.microsoft.com/office/powerpoint/2010/main" val="23792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C120-8666-68B3-AA2A-1CE49DAD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trouble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DDD9A-828E-B0BA-8FE2-CE2733F74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Bias-variance tradeoff</a:t>
                </a:r>
              </a:p>
              <a:p>
                <a:pPr lvl="1"/>
                <a:r>
                  <a:rPr lang="en-US" dirty="0"/>
                  <a:t>i.e. under vs overfitting</a:t>
                </a:r>
              </a:p>
              <a:p>
                <a:endParaRPr lang="en-US" dirty="0"/>
              </a:p>
              <a:p>
                <a:r>
                  <a:rPr lang="en-US" dirty="0"/>
                  <a:t>Underfitting in language models = word prob not good enough to account for context (of that word)</a:t>
                </a:r>
              </a:p>
              <a:p>
                <a:pPr lvl="1"/>
                <a:r>
                  <a:rPr lang="en-US" dirty="0"/>
                  <a:t>Ex: unigram model might think “the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” is a good sentence</a:t>
                </a:r>
              </a:p>
              <a:p>
                <a:pPr lvl="1"/>
                <a:r>
                  <a:rPr lang="en-US" dirty="0"/>
                  <a:t>How?</a:t>
                </a:r>
              </a:p>
              <a:p>
                <a:r>
                  <a:rPr lang="en-US" dirty="0"/>
                  <a:t>Way to prevent underfitting: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DDD9A-828E-B0BA-8FE2-CE2733F74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F2B5-3EF8-1C04-1940-48D451BB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trouble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1FB7-17EC-DBDB-41F3-B584E4DF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underfitting is probs don’t account for word context</a:t>
            </a:r>
          </a:p>
          <a:p>
            <a:r>
              <a:rPr lang="en-US" dirty="0"/>
              <a:t>What do you think overfitting is in n-gram models?</a:t>
            </a:r>
          </a:p>
          <a:p>
            <a:pPr lvl="1"/>
            <a:r>
              <a:rPr lang="en-US" dirty="0"/>
              <a:t>Overestimates prob of words seen in data</a:t>
            </a:r>
          </a:p>
          <a:p>
            <a:pPr lvl="1"/>
            <a:r>
              <a:rPr lang="en-US" dirty="0"/>
              <a:t>Underestimates those not seen in data</a:t>
            </a:r>
          </a:p>
          <a:p>
            <a:endParaRPr lang="en-US" dirty="0"/>
          </a:p>
          <a:p>
            <a:r>
              <a:rPr lang="en-US" dirty="0"/>
              <a:t>For instance: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0846EB-6F62-292D-2CC9-DE484056E61C}"/>
              </a:ext>
            </a:extLst>
          </p:cNvPr>
          <p:cNvCxnSpPr>
            <a:cxnSpLocks/>
          </p:cNvCxnSpPr>
          <p:nvPr/>
        </p:nvCxnSpPr>
        <p:spPr>
          <a:xfrm>
            <a:off x="1672047" y="6455639"/>
            <a:ext cx="29856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53947-3EBB-A2C2-464A-C7AAC4AE2312}"/>
              </a:ext>
            </a:extLst>
          </p:cNvPr>
          <p:cNvCxnSpPr/>
          <p:nvPr/>
        </p:nvCxnSpPr>
        <p:spPr>
          <a:xfrm flipV="1">
            <a:off x="1680754" y="4763589"/>
            <a:ext cx="0" cy="169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F484CF-754D-392B-6D32-96964A74638B}"/>
              </a:ext>
            </a:extLst>
          </p:cNvPr>
          <p:cNvSpPr txBox="1"/>
          <p:nvPr/>
        </p:nvSpPr>
        <p:spPr>
          <a:xfrm>
            <a:off x="1672047" y="6548846"/>
            <a:ext cx="50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218F6-A43A-6F1B-226F-B846F9BBF45F}"/>
              </a:ext>
            </a:extLst>
          </p:cNvPr>
          <p:cNvSpPr txBox="1"/>
          <p:nvPr/>
        </p:nvSpPr>
        <p:spPr>
          <a:xfrm>
            <a:off x="2225038" y="654884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397BE-8149-82C8-0816-BB6983245FA4}"/>
              </a:ext>
            </a:extLst>
          </p:cNvPr>
          <p:cNvSpPr txBox="1"/>
          <p:nvPr/>
        </p:nvSpPr>
        <p:spPr>
          <a:xfrm>
            <a:off x="2951443" y="654884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7AEF4-72B9-8E4B-56D9-96838E4CB262}"/>
              </a:ext>
            </a:extLst>
          </p:cNvPr>
          <p:cNvSpPr txBox="1"/>
          <p:nvPr/>
        </p:nvSpPr>
        <p:spPr>
          <a:xfrm>
            <a:off x="3838224" y="654884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A44B04-B1CA-02C3-97E2-40FE4305E11B}"/>
              </a:ext>
            </a:extLst>
          </p:cNvPr>
          <p:cNvSpPr/>
          <p:nvPr/>
        </p:nvSpPr>
        <p:spPr>
          <a:xfrm>
            <a:off x="1680754" y="5181604"/>
            <a:ext cx="493160" cy="1274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CE105-5548-6D35-04FE-68F00CE99ED5}"/>
              </a:ext>
            </a:extLst>
          </p:cNvPr>
          <p:cNvSpPr/>
          <p:nvPr/>
        </p:nvSpPr>
        <p:spPr>
          <a:xfrm>
            <a:off x="2173914" y="5477697"/>
            <a:ext cx="586703" cy="97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10450-126C-975F-DFC9-8720CEFD6BD6}"/>
              </a:ext>
            </a:extLst>
          </p:cNvPr>
          <p:cNvSpPr/>
          <p:nvPr/>
        </p:nvSpPr>
        <p:spPr>
          <a:xfrm>
            <a:off x="2760617" y="6409919"/>
            <a:ext cx="107760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F8E347-A881-F2E1-A311-F310CB390665}"/>
                  </a:ext>
                </a:extLst>
              </p:cNvPr>
              <p:cNvSpPr txBox="1"/>
              <p:nvPr/>
            </p:nvSpPr>
            <p:spPr>
              <a:xfrm>
                <a:off x="300446" y="5493439"/>
                <a:ext cx="1364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F8E347-A881-F2E1-A311-F310CB39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6" y="5493439"/>
                <a:ext cx="1364476" cy="276999"/>
              </a:xfrm>
              <a:prstGeom prst="rect">
                <a:avLst/>
              </a:prstGeom>
              <a:blipFill>
                <a:blip r:embed="rId2"/>
                <a:stretch>
                  <a:fillRect l="-2232" t="-2174" r="-62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06623B-0E13-A2B4-2DEF-9ECD51EA8F78}"/>
              </a:ext>
            </a:extLst>
          </p:cNvPr>
          <p:cNvCxnSpPr>
            <a:cxnSpLocks/>
          </p:cNvCxnSpPr>
          <p:nvPr/>
        </p:nvCxnSpPr>
        <p:spPr>
          <a:xfrm>
            <a:off x="5738278" y="6362431"/>
            <a:ext cx="29856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F2367C-2DBF-C7D5-0395-284A5A66D814}"/>
              </a:ext>
            </a:extLst>
          </p:cNvPr>
          <p:cNvCxnSpPr/>
          <p:nvPr/>
        </p:nvCxnSpPr>
        <p:spPr>
          <a:xfrm flipV="1">
            <a:off x="5746985" y="4670381"/>
            <a:ext cx="0" cy="169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A84571-B37D-9D82-76F5-B4EA2FD97977}"/>
              </a:ext>
            </a:extLst>
          </p:cNvPr>
          <p:cNvSpPr txBox="1"/>
          <p:nvPr/>
        </p:nvSpPr>
        <p:spPr>
          <a:xfrm>
            <a:off x="5738278" y="6455638"/>
            <a:ext cx="50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C4A88-33D4-A362-01E5-8A3FA199F80C}"/>
              </a:ext>
            </a:extLst>
          </p:cNvPr>
          <p:cNvSpPr txBox="1"/>
          <p:nvPr/>
        </p:nvSpPr>
        <p:spPr>
          <a:xfrm>
            <a:off x="6291269" y="645563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5065C-E556-6D88-89EF-27FF4124E68E}"/>
              </a:ext>
            </a:extLst>
          </p:cNvPr>
          <p:cNvSpPr txBox="1"/>
          <p:nvPr/>
        </p:nvSpPr>
        <p:spPr>
          <a:xfrm>
            <a:off x="7017674" y="645563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7651B4-39BB-425E-00B5-EB069A6C187F}"/>
              </a:ext>
            </a:extLst>
          </p:cNvPr>
          <p:cNvSpPr txBox="1"/>
          <p:nvPr/>
        </p:nvSpPr>
        <p:spPr>
          <a:xfrm>
            <a:off x="7904455" y="645563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299B49-F94C-F298-70D4-C1964EABB069}"/>
              </a:ext>
            </a:extLst>
          </p:cNvPr>
          <p:cNvSpPr/>
          <p:nvPr/>
        </p:nvSpPr>
        <p:spPr>
          <a:xfrm>
            <a:off x="5746985" y="5088396"/>
            <a:ext cx="493160" cy="1274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A93A5-38AE-081E-C1CA-61C89F3894D7}"/>
              </a:ext>
            </a:extLst>
          </p:cNvPr>
          <p:cNvSpPr/>
          <p:nvPr/>
        </p:nvSpPr>
        <p:spPr>
          <a:xfrm>
            <a:off x="6240145" y="5384489"/>
            <a:ext cx="586703" cy="97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99FE2E-E323-4F50-93E3-C2A5983652FF}"/>
              </a:ext>
            </a:extLst>
          </p:cNvPr>
          <p:cNvSpPr/>
          <p:nvPr/>
        </p:nvSpPr>
        <p:spPr>
          <a:xfrm>
            <a:off x="6826848" y="6316711"/>
            <a:ext cx="107760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D06E15-822C-E95D-DD38-2739E299021E}"/>
                  </a:ext>
                </a:extLst>
              </p:cNvPr>
              <p:cNvSpPr txBox="1"/>
              <p:nvPr/>
            </p:nvSpPr>
            <p:spPr>
              <a:xfrm>
                <a:off x="4643168" y="5384489"/>
                <a:ext cx="100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D06E15-822C-E95D-DD38-2739E2990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168" y="5384489"/>
                <a:ext cx="1002197" cy="276999"/>
              </a:xfrm>
              <a:prstGeom prst="rect">
                <a:avLst/>
              </a:prstGeom>
              <a:blipFill>
                <a:blip r:embed="rId3"/>
                <a:stretch>
                  <a:fillRect l="-60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B3D7B5C4-08F7-BDF1-18C4-78CFA6593B36}"/>
              </a:ext>
            </a:extLst>
          </p:cNvPr>
          <p:cNvSpPr/>
          <p:nvPr/>
        </p:nvSpPr>
        <p:spPr>
          <a:xfrm>
            <a:off x="3762102" y="5344451"/>
            <a:ext cx="779445" cy="3859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F29D1-FEC3-282E-46D2-84D177B3F804}"/>
              </a:ext>
            </a:extLst>
          </p:cNvPr>
          <p:cNvSpPr txBox="1"/>
          <p:nvPr/>
        </p:nvSpPr>
        <p:spPr>
          <a:xfrm>
            <a:off x="5719426" y="4301049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Are these good estimates?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AE5748-1998-90AC-1651-5E77B3F38832}"/>
              </a:ext>
            </a:extLst>
          </p:cNvPr>
          <p:cNvCxnSpPr>
            <a:cxnSpLocks/>
          </p:cNvCxnSpPr>
          <p:nvPr/>
        </p:nvCxnSpPr>
        <p:spPr>
          <a:xfrm>
            <a:off x="9157047" y="6316712"/>
            <a:ext cx="29856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58347B-929B-E1E2-228C-E10AE2D29CAE}"/>
              </a:ext>
            </a:extLst>
          </p:cNvPr>
          <p:cNvCxnSpPr/>
          <p:nvPr/>
        </p:nvCxnSpPr>
        <p:spPr>
          <a:xfrm flipV="1">
            <a:off x="9165754" y="4624662"/>
            <a:ext cx="0" cy="169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E09A1F-761A-0E25-2AC6-36302170C8C3}"/>
              </a:ext>
            </a:extLst>
          </p:cNvPr>
          <p:cNvSpPr txBox="1"/>
          <p:nvPr/>
        </p:nvSpPr>
        <p:spPr>
          <a:xfrm>
            <a:off x="9157047" y="6409919"/>
            <a:ext cx="50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21F7C-3BD1-C282-DF94-74E4F3375C54}"/>
              </a:ext>
            </a:extLst>
          </p:cNvPr>
          <p:cNvSpPr txBox="1"/>
          <p:nvPr/>
        </p:nvSpPr>
        <p:spPr>
          <a:xfrm>
            <a:off x="9710038" y="64099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D4E37-00AF-A28E-CEE1-BCAF20C951F2}"/>
              </a:ext>
            </a:extLst>
          </p:cNvPr>
          <p:cNvSpPr txBox="1"/>
          <p:nvPr/>
        </p:nvSpPr>
        <p:spPr>
          <a:xfrm>
            <a:off x="10436443" y="640991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D931B2-A232-6378-DB90-57EFC83FDF32}"/>
              </a:ext>
            </a:extLst>
          </p:cNvPr>
          <p:cNvSpPr txBox="1"/>
          <p:nvPr/>
        </p:nvSpPr>
        <p:spPr>
          <a:xfrm>
            <a:off x="11323224" y="64099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9BA1C6-8041-5C51-AD93-4B58DBC953A5}"/>
              </a:ext>
            </a:extLst>
          </p:cNvPr>
          <p:cNvSpPr/>
          <p:nvPr/>
        </p:nvSpPr>
        <p:spPr>
          <a:xfrm>
            <a:off x="9165754" y="5384489"/>
            <a:ext cx="493160" cy="932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27CA96-97F8-3E17-685D-32821E3AFCB4}"/>
              </a:ext>
            </a:extLst>
          </p:cNvPr>
          <p:cNvSpPr/>
          <p:nvPr/>
        </p:nvSpPr>
        <p:spPr>
          <a:xfrm>
            <a:off x="9658914" y="5615769"/>
            <a:ext cx="586703" cy="70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0D9A26-9BA8-B6CA-10EB-945BA612846F}"/>
              </a:ext>
            </a:extLst>
          </p:cNvPr>
          <p:cNvSpPr/>
          <p:nvPr/>
        </p:nvSpPr>
        <p:spPr>
          <a:xfrm>
            <a:off x="10245617" y="5956664"/>
            <a:ext cx="1077607" cy="36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E58425-15A7-1966-4BAB-9F0F356160BC}"/>
                  </a:ext>
                </a:extLst>
              </p:cNvPr>
              <p:cNvSpPr txBox="1"/>
              <p:nvPr/>
            </p:nvSpPr>
            <p:spPr>
              <a:xfrm>
                <a:off x="8061937" y="5338770"/>
                <a:ext cx="100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E58425-15A7-1966-4BAB-9F0F3561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37" y="5338770"/>
                <a:ext cx="1002197" cy="276999"/>
              </a:xfrm>
              <a:prstGeom prst="rect">
                <a:avLst/>
              </a:prstGeom>
              <a:blipFill>
                <a:blip r:embed="rId4"/>
                <a:stretch>
                  <a:fillRect l="-54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6B885D70-1A18-51B5-4A9B-9B8A873B940A}"/>
              </a:ext>
            </a:extLst>
          </p:cNvPr>
          <p:cNvSpPr/>
          <p:nvPr/>
        </p:nvSpPr>
        <p:spPr>
          <a:xfrm>
            <a:off x="11323224" y="6113417"/>
            <a:ext cx="819455" cy="197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7AFFAD-B858-5AA1-1458-0F40B8ED72A7}"/>
              </a:ext>
            </a:extLst>
          </p:cNvPr>
          <p:cNvSpPr txBox="1"/>
          <p:nvPr/>
        </p:nvSpPr>
        <p:spPr>
          <a:xfrm>
            <a:off x="7769408" y="3443436"/>
            <a:ext cx="420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way to redistribute prob mass</a:t>
            </a:r>
          </a:p>
        </p:txBody>
      </p:sp>
    </p:spTree>
    <p:extLst>
      <p:ext uri="{BB962C8B-B14F-4D97-AF65-F5344CB8AC3E}">
        <p14:creationId xmlns:p14="http://schemas.microsoft.com/office/powerpoint/2010/main" val="34681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1274</Words>
  <Application>Microsoft Macintosh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Language Models I</vt:lpstr>
      <vt:lpstr>The Data</vt:lpstr>
      <vt:lpstr>Language models: the goal</vt:lpstr>
      <vt:lpstr>N-gram language models</vt:lpstr>
      <vt:lpstr>Unigram model</vt:lpstr>
      <vt:lpstr>Bigram model</vt:lpstr>
      <vt:lpstr>General n-gram</vt:lpstr>
      <vt:lpstr>N-gram trouble</vt:lpstr>
      <vt:lpstr>N-gram trouble</vt:lpstr>
      <vt:lpstr>N-gram smoothing</vt:lpstr>
      <vt:lpstr>Additive smoothing</vt:lpstr>
      <vt:lpstr>Absolute discounting</vt:lpstr>
      <vt:lpstr>Smoothing Bigrams (smooth by unigram)</vt:lpstr>
      <vt:lpstr>Smoothing N&gt;2-grams</vt:lpstr>
      <vt:lpstr>Smoothing N&gt;2-grams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 I</dc:title>
  <dc:creator>Wood, Andrew</dc:creator>
  <cp:lastModifiedBy>Chen, Ziye</cp:lastModifiedBy>
  <cp:revision>17</cp:revision>
  <dcterms:created xsi:type="dcterms:W3CDTF">2024-09-01T18:57:05Z</dcterms:created>
  <dcterms:modified xsi:type="dcterms:W3CDTF">2024-09-11T19:17:00Z</dcterms:modified>
</cp:coreProperties>
</file>