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0A86-D7E2-1DD6-0203-79B38307C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63FC-B643-12B0-0D44-DBBD899A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823F-171F-89D0-8D30-35A7A1F4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A43B-D032-1DE1-2B71-FF68D96C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7A0C-B897-5ABF-DDC5-3B69AC66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37C6-7CE3-90A5-870F-B9D13CEB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5FD29-AF57-9AE3-8C7A-E04379C36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0DAF-2281-AC0D-8652-484C3A32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4BDC-89C2-BCAB-13AE-C0F35A6C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6603-C257-892C-AAE3-C44293FB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4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75C9C-79DA-675A-AA06-21D4518B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17D1C-4515-023B-6EB3-AEB37C290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43B2-9EF3-B6C9-B0EB-0FAA4C22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A68A-B54D-8FBE-F8C0-B29E2808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5E3B-98E9-51CF-1D52-8BBFFA7F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7E61-67A4-3465-94EA-DC55B03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4D7C-2E40-9701-CCC8-CDAE4BBB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3907-B77E-5EB4-2558-D82CFA77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B527C-9806-820F-C93D-B53F36EB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7974-B7FF-B8DA-C8E8-0FF2A328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1547-766A-88BC-6FEF-8860E263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697F5-E6E2-F31E-3E84-45022562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BAAE2-C1B2-3799-0E9B-BA8EE161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D528D-1B15-1568-AD36-8F69A2CB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AC9A-8520-0ED9-C8D6-9E44CFE4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2375-F9EE-AEBA-4E26-6C79C5BE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C777-9CEF-CDE9-5D9E-295386EEA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A0029-4807-524A-D5F4-2160BD35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44CFC-012C-2DD2-03BC-C6D17F0F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F0779-4712-88B3-F631-1D680395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FF65B-1466-5D4F-6381-11462AB2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DE3D-06EF-C5AE-7988-F283ADE8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E6C04-EB50-0DA6-DF57-5EE8C71D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BD5C0-6286-54B2-7932-CCDD752B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7BB8B-6402-B615-417E-E1653E423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2571E-7087-0DF2-EA6D-F0E99A545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BF4C6-F398-042F-C1C5-7A12EB58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36FB0-0743-0E1D-5F9F-F0DF0923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4F563-EE30-5DBE-A7D9-80927893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7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7A5B-465C-A2DF-59D8-B0AC37C4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C0E96-FD1A-989F-CEB9-C1AE444F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E77DC-E766-D697-DE83-16BCCDF2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DE4CE-0440-5997-A87D-E5A78714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5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F5EB8-FD1B-5424-3B06-B955B63D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999AD-7C85-7D43-1AA9-C5EC2E4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E4AA1-93CC-A590-21A2-9415823C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683A-D487-9E00-134A-1AA26278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6C46-5D5F-7807-E85D-80F14B7C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FC1D6-F1AC-CC64-98B5-EC0E931C4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29CDC-4D7A-748A-1C71-B0BE8244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006B5-0717-9D8D-06DF-BA03480A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D8F4D-C20E-BBCD-266A-CCA79EA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3E0D-6FE1-0299-F00A-9A233A06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E47D0-C23F-1709-C05E-BC3611BB3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F9311-F4F2-C843-4A6E-A4689259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3778-99D9-8EEB-A4F8-D090DE53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43F1-F76D-3597-FC57-74D98D47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6C593-8421-676F-6AFE-66A2B1C1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0BBB3-2B63-16EA-8F6F-C8F3DF6D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83B0-422E-7BD7-1B73-45BEFA85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DA85-A8C3-A198-E443-D623B4D8D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8151D-759B-4962-9AF8-8AD745775EF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E1AC-7F39-0792-804E-DFFB3D1D9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B3C6-1F47-6633-8B24-B0E96802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A8D69-810D-4804-88D9-E533F0CC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9D86-CCD4-6FCC-9E2A-30183380B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848ED-A722-C6DA-EE36-3894BFFE6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348A-E1CD-2244-C919-6913B640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NFA?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D2FC-05ED-A329-39A2-0DCA2F7450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Every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NFA = DFA</a:t>
                </a:r>
                <a:endParaRPr lang="en-US" b="0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states</a:t>
                </a:r>
              </a:p>
              <a:p>
                <a:pPr lvl="1"/>
                <a:r>
                  <a:rPr lang="en-US" dirty="0"/>
                  <a:t>Trouble, doesn’t work</a:t>
                </a:r>
              </a:p>
              <a:p>
                <a:pPr lvl="1"/>
                <a:r>
                  <a:rPr lang="en-US" dirty="0"/>
                  <a:t>Accepts if a </a:t>
                </a:r>
                <a:r>
                  <a:rPr lang="en-US" i="1" dirty="0"/>
                  <a:t>or</a:t>
                </a:r>
                <a:r>
                  <a:rPr lang="en-US" dirty="0"/>
                  <a:t> b </a:t>
                </a:r>
                <a:r>
                  <a:rPr lang="en-US" i="1" dirty="0"/>
                  <a:t>or</a:t>
                </a:r>
                <a:r>
                  <a:rPr lang="en-US" dirty="0"/>
                  <a:t> c read</a:t>
                </a:r>
              </a:p>
              <a:p>
                <a:pPr lvl="1"/>
                <a:r>
                  <a:rPr lang="en-US" dirty="0"/>
                  <a:t>Need </a:t>
                </a:r>
                <a:r>
                  <a:rPr lang="en-US" i="1" dirty="0"/>
                  <a:t>and</a:t>
                </a:r>
                <a:r>
                  <a:rPr lang="en-US" dirty="0"/>
                  <a:t> conditions</a:t>
                </a:r>
              </a:p>
              <a:p>
                <a:endParaRPr lang="en-US" dirty="0"/>
              </a:p>
              <a:p>
                <a:r>
                  <a:rPr lang="en-US" dirty="0"/>
                  <a:t>Need to modify our NFA</a:t>
                </a:r>
              </a:p>
              <a:p>
                <a:pPr lvl="1"/>
                <a:r>
                  <a:rPr lang="en-US" dirty="0"/>
                  <a:t>Can either add more states</a:t>
                </a:r>
              </a:p>
              <a:p>
                <a:pPr lvl="1"/>
                <a:r>
                  <a:rPr lang="en-US" dirty="0"/>
                  <a:t>Or we can do </a:t>
                </a:r>
                <a:r>
                  <a:rPr lang="en-US" dirty="0">
                    <a:solidFill>
                      <a:srgbClr val="FF0000"/>
                    </a:solidFill>
                  </a:rPr>
                  <a:t>something else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D2FC-05ED-A329-39A2-0DCA2F7450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9076B10-420B-AA08-1FFF-A8D437E1FED1}"/>
              </a:ext>
            </a:extLst>
          </p:cNvPr>
          <p:cNvGrpSpPr/>
          <p:nvPr/>
        </p:nvGrpSpPr>
        <p:grpSpPr>
          <a:xfrm>
            <a:off x="5119596" y="2728636"/>
            <a:ext cx="1184652" cy="1085377"/>
            <a:chOff x="704806" y="3365506"/>
            <a:chExt cx="1184652" cy="108537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518343-6B0A-3921-26B0-BE0CCE7EEB9B}"/>
                </a:ext>
              </a:extLst>
            </p:cNvPr>
            <p:cNvSpPr/>
            <p:nvPr/>
          </p:nvSpPr>
          <p:spPr>
            <a:xfrm>
              <a:off x="1001486" y="3562911"/>
              <a:ext cx="887972" cy="8879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14BA40-D682-621D-C0F4-08702F3A667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04806" y="3365506"/>
              <a:ext cx="426720" cy="3274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2862D-1515-E1EB-B61D-4CC705315757}"/>
              </a:ext>
            </a:extLst>
          </p:cNvPr>
          <p:cNvGrpSpPr/>
          <p:nvPr/>
        </p:nvGrpSpPr>
        <p:grpSpPr>
          <a:xfrm>
            <a:off x="10868881" y="2924872"/>
            <a:ext cx="865476" cy="865476"/>
            <a:chOff x="5434149" y="4508744"/>
            <a:chExt cx="426720" cy="4267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C54280E-EDCE-C9EB-7410-EDDF67DDAE7B}"/>
                    </a:ext>
                  </a:extLst>
                </p:cNvPr>
                <p:cNvSpPr/>
                <p:nvPr/>
              </p:nvSpPr>
              <p:spPr>
                <a:xfrm>
                  <a:off x="5434149" y="450874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C54280E-EDCE-C9EB-7410-EDDF67DDAE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149" y="4508744"/>
                  <a:ext cx="426720" cy="4267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2631AD3-A311-B8A1-878B-F068C230D53A}"/>
                </a:ext>
              </a:extLst>
            </p:cNvPr>
            <p:cNvSpPr/>
            <p:nvPr/>
          </p:nvSpPr>
          <p:spPr>
            <a:xfrm>
              <a:off x="5469318" y="4542741"/>
              <a:ext cx="359110" cy="359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599E4C3-55F7-15F3-DD2A-638A16782C4A}"/>
                  </a:ext>
                </a:extLst>
              </p:cNvPr>
              <p:cNvSpPr/>
              <p:nvPr/>
            </p:nvSpPr>
            <p:spPr>
              <a:xfrm>
                <a:off x="7284401" y="625854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599E4C3-55F7-15F3-DD2A-638A16782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01" y="625854"/>
                <a:ext cx="865476" cy="86547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6A575C8-2461-7939-6CD8-86E26332B6A0}"/>
                  </a:ext>
                </a:extLst>
              </p:cNvPr>
              <p:cNvSpPr/>
              <p:nvPr/>
            </p:nvSpPr>
            <p:spPr>
              <a:xfrm>
                <a:off x="7284401" y="2924872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6A575C8-2461-7939-6CD8-86E26332B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01" y="2924872"/>
                <a:ext cx="865476" cy="86547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911048-7E5F-DDC3-9ADD-C67963E93BC8}"/>
                  </a:ext>
                </a:extLst>
              </p:cNvPr>
              <p:cNvSpPr/>
              <p:nvPr/>
            </p:nvSpPr>
            <p:spPr>
              <a:xfrm>
                <a:off x="7284401" y="5509818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911048-7E5F-DDC3-9ADD-C67963E93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01" y="5509818"/>
                <a:ext cx="865476" cy="86547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CB91A71-10D1-AC3D-C41B-B0D0FAF094C2}"/>
                  </a:ext>
                </a:extLst>
              </p:cNvPr>
              <p:cNvSpPr/>
              <p:nvPr/>
            </p:nvSpPr>
            <p:spPr>
              <a:xfrm>
                <a:off x="9261481" y="625854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CB91A71-10D1-AC3D-C41B-B0D0FAF09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481" y="625854"/>
                <a:ext cx="865476" cy="86547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F056C00-72E2-72AC-6578-33F0FFFA5CAC}"/>
                  </a:ext>
                </a:extLst>
              </p:cNvPr>
              <p:cNvSpPr/>
              <p:nvPr/>
            </p:nvSpPr>
            <p:spPr>
              <a:xfrm>
                <a:off x="9261481" y="2924872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F056C00-72E2-72AC-6578-33F0FFFA5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481" y="2924872"/>
                <a:ext cx="865476" cy="86547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D5C8AE-0933-D835-9B3B-BEA9DCB1A51E}"/>
                  </a:ext>
                </a:extLst>
              </p:cNvPr>
              <p:cNvSpPr/>
              <p:nvPr/>
            </p:nvSpPr>
            <p:spPr>
              <a:xfrm>
                <a:off x="9261481" y="5509818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D5C8AE-0933-D835-9B3B-BEA9DCB1A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481" y="5509818"/>
                <a:ext cx="865476" cy="86547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E597A-7525-2EF8-8FA6-5EC2E83DDD69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6304248" y="1058592"/>
            <a:ext cx="980153" cy="2311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543FC-DD29-B120-C372-4564826E7D68}"/>
              </a:ext>
            </a:extLst>
          </p:cNvPr>
          <p:cNvCxnSpPr>
            <a:stCxn id="5" idx="6"/>
            <a:endCxn id="12" idx="2"/>
          </p:cNvCxnSpPr>
          <p:nvPr/>
        </p:nvCxnSpPr>
        <p:spPr>
          <a:xfrm flipV="1">
            <a:off x="6304248" y="3357610"/>
            <a:ext cx="980153" cy="12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9FD157-EE8D-2F20-58DB-C697259AA48D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6304248" y="3370027"/>
            <a:ext cx="1106899" cy="2266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749C89-4F26-6EC8-9F04-05C85F88524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10126957" y="1058592"/>
            <a:ext cx="741924" cy="229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37C996-37EB-C83C-46F1-2EEC35341896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126957" y="3357610"/>
            <a:ext cx="741924" cy="258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837B34-4524-3A68-81AD-4E0E498CEBF0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10126957" y="3357610"/>
            <a:ext cx="741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32C0C8-A30E-0E09-1706-BBA7DB972BC1}"/>
              </a:ext>
            </a:extLst>
          </p:cNvPr>
          <p:cNvSpPr txBox="1"/>
          <p:nvPr/>
        </p:nvSpPr>
        <p:spPr>
          <a:xfrm>
            <a:off x="6152287" y="2173213"/>
            <a:ext cx="49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b,c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388CF5-9B43-1001-BD02-345B59B4202B}"/>
              </a:ext>
            </a:extLst>
          </p:cNvPr>
          <p:cNvSpPr txBox="1"/>
          <p:nvPr/>
        </p:nvSpPr>
        <p:spPr>
          <a:xfrm>
            <a:off x="6731047" y="30560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a,c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BD2A9-F237-B621-F8F6-F55362CC6F25}"/>
              </a:ext>
            </a:extLst>
          </p:cNvPr>
          <p:cNvSpPr txBox="1"/>
          <p:nvPr/>
        </p:nvSpPr>
        <p:spPr>
          <a:xfrm>
            <a:off x="8092460" y="4619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3D33D2-03C4-9053-FE26-DFDF0E4812C9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8149877" y="3357610"/>
            <a:ext cx="1111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547D2E-CA50-3983-AE9E-AD6AE00101A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8149877" y="1058592"/>
            <a:ext cx="1111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E3C0D8-BDC5-1C63-F75F-33268F67FD6D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8149877" y="5942556"/>
            <a:ext cx="1111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BA2B0B-03AC-9CE5-0DC7-15606DBC3B1A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6304248" y="1058592"/>
            <a:ext cx="2957233" cy="2311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26EEAF-4B29-32EB-82DE-786744CA7990}"/>
              </a:ext>
            </a:extLst>
          </p:cNvPr>
          <p:cNvCxnSpPr>
            <a:endCxn id="16" idx="2"/>
          </p:cNvCxnSpPr>
          <p:nvPr/>
        </p:nvCxnSpPr>
        <p:spPr>
          <a:xfrm>
            <a:off x="6304248" y="3370026"/>
            <a:ext cx="2957233" cy="2572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ECDAC6A8-8F27-E467-97BD-8F01B820BF49}"/>
              </a:ext>
            </a:extLst>
          </p:cNvPr>
          <p:cNvSpPr/>
          <p:nvPr/>
        </p:nvSpPr>
        <p:spPr>
          <a:xfrm rot="5634260" flipV="1">
            <a:off x="7229749" y="1941513"/>
            <a:ext cx="1183029" cy="2868370"/>
          </a:xfrm>
          <a:prstGeom prst="arc">
            <a:avLst>
              <a:gd name="adj1" fmla="val 16506416"/>
              <a:gd name="adj2" fmla="val 53007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D8133C-8F1D-88C9-3920-3AF59247687C}"/>
              </a:ext>
            </a:extLst>
          </p:cNvPr>
          <p:cNvSpPr txBox="1"/>
          <p:nvPr/>
        </p:nvSpPr>
        <p:spPr>
          <a:xfrm>
            <a:off x="7430372" y="1809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F18CE4-F44B-0032-3C03-265721E68C8F}"/>
              </a:ext>
            </a:extLst>
          </p:cNvPr>
          <p:cNvSpPr txBox="1"/>
          <p:nvPr/>
        </p:nvSpPr>
        <p:spPr>
          <a:xfrm>
            <a:off x="6304248" y="448069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a,b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DCC8F2-A352-1B75-6972-7CC1FDDC673E}"/>
              </a:ext>
            </a:extLst>
          </p:cNvPr>
          <p:cNvSpPr txBox="1"/>
          <p:nvPr/>
        </p:nvSpPr>
        <p:spPr>
          <a:xfrm>
            <a:off x="8183067" y="3878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68E798-20E5-8AEB-3F6E-BC8AC872658D}"/>
              </a:ext>
            </a:extLst>
          </p:cNvPr>
          <p:cNvSpPr txBox="1"/>
          <p:nvPr/>
        </p:nvSpPr>
        <p:spPr>
          <a:xfrm>
            <a:off x="8462052" y="29870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013D8C-31C9-5010-AA70-A9DA940B18B1}"/>
              </a:ext>
            </a:extLst>
          </p:cNvPr>
          <p:cNvSpPr txBox="1"/>
          <p:nvPr/>
        </p:nvSpPr>
        <p:spPr>
          <a:xfrm>
            <a:off x="8467977" y="7307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D4863-C9F8-AD5B-E505-BFF8BBD9D1E9}"/>
              </a:ext>
            </a:extLst>
          </p:cNvPr>
          <p:cNvSpPr txBox="1"/>
          <p:nvPr/>
        </p:nvSpPr>
        <p:spPr>
          <a:xfrm>
            <a:off x="8497577" y="59248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58DD27-A1FA-FC10-041F-29D322056C11}"/>
              </a:ext>
            </a:extLst>
          </p:cNvPr>
          <p:cNvSpPr txBox="1"/>
          <p:nvPr/>
        </p:nvSpPr>
        <p:spPr>
          <a:xfrm>
            <a:off x="10509602" y="4713488"/>
            <a:ext cx="8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&lt;EOS&gt;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4A86A4-4AF9-F26A-2739-0CA6955253C9}"/>
              </a:ext>
            </a:extLst>
          </p:cNvPr>
          <p:cNvSpPr txBox="1"/>
          <p:nvPr/>
        </p:nvSpPr>
        <p:spPr>
          <a:xfrm>
            <a:off x="10026641" y="2954503"/>
            <a:ext cx="8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&lt;EOS&gt;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4F846B-9CA0-1AC3-B21E-A2182C2D6261}"/>
              </a:ext>
            </a:extLst>
          </p:cNvPr>
          <p:cNvSpPr txBox="1"/>
          <p:nvPr/>
        </p:nvSpPr>
        <p:spPr>
          <a:xfrm>
            <a:off x="10497919" y="2118658"/>
            <a:ext cx="8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&lt;EOS&gt;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AAE83D8-1B6C-445D-0285-1C63D44CE52A}"/>
              </a:ext>
            </a:extLst>
          </p:cNvPr>
          <p:cNvSpPr/>
          <p:nvPr/>
        </p:nvSpPr>
        <p:spPr>
          <a:xfrm>
            <a:off x="7455881" y="287687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0C7F379-32F1-D764-728F-E2D2192F6959}"/>
              </a:ext>
            </a:extLst>
          </p:cNvPr>
          <p:cNvSpPr/>
          <p:nvPr/>
        </p:nvSpPr>
        <p:spPr>
          <a:xfrm>
            <a:off x="7455880" y="5206548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DDF2C4C-BB24-FCFD-B9F3-6A44ED95E47C}"/>
              </a:ext>
            </a:extLst>
          </p:cNvPr>
          <p:cNvSpPr/>
          <p:nvPr/>
        </p:nvSpPr>
        <p:spPr>
          <a:xfrm>
            <a:off x="7464154" y="2594301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4B0A99C-85AE-D9EE-8DF7-C0ADC67CE461}"/>
              </a:ext>
            </a:extLst>
          </p:cNvPr>
          <p:cNvSpPr/>
          <p:nvPr/>
        </p:nvSpPr>
        <p:spPr>
          <a:xfrm>
            <a:off x="9396999" y="5202822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76EEC85-1F2C-F3CE-DA4B-3258DD23BE8E}"/>
              </a:ext>
            </a:extLst>
          </p:cNvPr>
          <p:cNvSpPr/>
          <p:nvPr/>
        </p:nvSpPr>
        <p:spPr>
          <a:xfrm>
            <a:off x="9457579" y="2559288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E8DF6E8-04D0-018F-13C1-A86EFDE8958C}"/>
              </a:ext>
            </a:extLst>
          </p:cNvPr>
          <p:cNvSpPr/>
          <p:nvPr/>
        </p:nvSpPr>
        <p:spPr>
          <a:xfrm>
            <a:off x="9432961" y="283404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FC0FFD-4944-F6F5-7477-C7274572157A}"/>
              </a:ext>
            </a:extLst>
          </p:cNvPr>
          <p:cNvSpPr txBox="1"/>
          <p:nvPr/>
        </p:nvSpPr>
        <p:spPr>
          <a:xfrm>
            <a:off x="7519653" y="230332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a,c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8E11D5-807F-15E5-F859-A81B234E15DA}"/>
              </a:ext>
            </a:extLst>
          </p:cNvPr>
          <p:cNvSpPr txBox="1"/>
          <p:nvPr/>
        </p:nvSpPr>
        <p:spPr>
          <a:xfrm>
            <a:off x="7411147" y="-27142"/>
            <a:ext cx="49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b,c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5D5FAD-2C2E-7CB1-AE97-AA114E8AAE3C}"/>
              </a:ext>
            </a:extLst>
          </p:cNvPr>
          <p:cNvSpPr txBox="1"/>
          <p:nvPr/>
        </p:nvSpPr>
        <p:spPr>
          <a:xfrm>
            <a:off x="7421599" y="484487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a,b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28A0293-C709-0FEA-4114-C40F27AC4B33}"/>
              </a:ext>
            </a:extLst>
          </p:cNvPr>
          <p:cNvSpPr txBox="1"/>
          <p:nvPr/>
        </p:nvSpPr>
        <p:spPr>
          <a:xfrm>
            <a:off x="9249258" y="4844876"/>
            <a:ext cx="68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a,b,c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010BA35-7A57-34C2-26D2-31AD7F32F6A9}"/>
              </a:ext>
            </a:extLst>
          </p:cNvPr>
          <p:cNvSpPr txBox="1"/>
          <p:nvPr/>
        </p:nvSpPr>
        <p:spPr>
          <a:xfrm>
            <a:off x="9299925" y="2205141"/>
            <a:ext cx="68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a,b,c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5790EC-AD51-BA63-6952-C8C80C7118AE}"/>
              </a:ext>
            </a:extLst>
          </p:cNvPr>
          <p:cNvSpPr txBox="1"/>
          <p:nvPr/>
        </p:nvSpPr>
        <p:spPr>
          <a:xfrm>
            <a:off x="9271250" y="-55271"/>
            <a:ext cx="68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a,b,c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0" grpId="0"/>
      <p:bldP spid="31" grpId="0"/>
      <p:bldP spid="32" grpId="0"/>
      <p:bldP spid="71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80" grpId="0"/>
      <p:bldP spid="81" grpId="0"/>
      <p:bldP spid="82" grpId="0" animBg="1"/>
      <p:bldP spid="83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C4B8-D714-D4D9-27CD-C25DEEF2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else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98049-64FF-DCA2-C3C2-B6E66881B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automaton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𝓜 </a:t>
                </a:r>
                <a:r>
                  <a:rPr lang="en-US" dirty="0">
                    <a:ea typeface="Cambria Math" panose="02040503050406030204" pitchFamily="18" charset="0"/>
                  </a:rPr>
                  <a:t>reading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states of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Define sequence of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𝓜 </a:t>
                </a:r>
                <a:r>
                  <a:rPr lang="en-US" dirty="0"/>
                  <a:t>can be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(after reading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makes sense for NFAs?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start state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there is at least 1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Is this the only way?</a:t>
                </a:r>
              </a:p>
              <a:p>
                <a:pPr lvl="2"/>
                <a:r>
                  <a:rPr lang="en-US" dirty="0"/>
                  <a:t>No, original formulation is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defined by arbitrary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i="1" dirty="0"/>
              </a:p>
              <a:p>
                <a:pPr lvl="2"/>
                <a:r>
                  <a:rPr lang="en-US" dirty="0"/>
                  <a:t>Ok, so for our pangram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&lt;EOS&gt;</a:t>
                </a:r>
              </a:p>
              <a:p>
                <a:r>
                  <a:rPr lang="en-US" dirty="0"/>
                  <a:t>Now our pangram NFA works!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98049-64FF-DCA2-C3C2-B6E66881B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916F63D-1DAA-5BCF-F26C-64E311926095}"/>
              </a:ext>
            </a:extLst>
          </p:cNvPr>
          <p:cNvGrpSpPr/>
          <p:nvPr/>
        </p:nvGrpSpPr>
        <p:grpSpPr>
          <a:xfrm>
            <a:off x="8591006" y="4091688"/>
            <a:ext cx="1458685" cy="565220"/>
            <a:chOff x="6013269" y="3797774"/>
            <a:chExt cx="1458685" cy="565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9D3B271-875A-EEEF-1C32-F26E13C0C80B}"/>
                    </a:ext>
                  </a:extLst>
                </p:cNvPr>
                <p:cNvSpPr/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9D3B271-875A-EEEF-1C32-F26E13C0C8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325C7EF-1435-D4EB-F1CE-3FA629C6D694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6439989" y="4149634"/>
              <a:ext cx="605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40D606-364A-18EC-4841-91D65633104B}"/>
                    </a:ext>
                  </a:extLst>
                </p:cNvPr>
                <p:cNvSpPr/>
                <p:nvPr/>
              </p:nvSpPr>
              <p:spPr>
                <a:xfrm>
                  <a:off x="7045234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40D606-364A-18EC-4841-91D6563310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234" y="3936274"/>
                  <a:ext cx="426720" cy="426720"/>
                </a:xfrm>
                <a:prstGeom prst="ellipse">
                  <a:avLst/>
                </a:prstGeom>
                <a:blipFill>
                  <a:blip r:embed="rId4"/>
                  <a:stretch>
                    <a:fillRect b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6DB2BE1-050F-B876-67A0-D34425A31E8A}"/>
                    </a:ext>
                  </a:extLst>
                </p:cNvPr>
                <p:cNvSpPr txBox="1"/>
                <p:nvPr/>
              </p:nvSpPr>
              <p:spPr>
                <a:xfrm>
                  <a:off x="6636543" y="3797774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6DB2BE1-050F-B876-67A0-D34425A31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43" y="3797774"/>
                  <a:ext cx="2964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8333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010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2EB0-CED6-A359-B6C3-6A2FA82B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CA4887-DDFA-906B-C9C1-754378279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116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By including vector representations</a:t>
                </a:r>
              </a:p>
              <a:p>
                <a:pPr lvl="1"/>
                <a:r>
                  <a:rPr lang="en-US" dirty="0"/>
                  <a:t>Can “do more with the same number of states”</a:t>
                </a:r>
              </a:p>
              <a:p>
                <a:pPr lvl="1"/>
                <a:r>
                  <a:rPr lang="en-US" dirty="0"/>
                  <a:t>Can be converted into DFA (with exponentially more states)</a:t>
                </a:r>
              </a:p>
              <a:p>
                <a:r>
                  <a:rPr lang="en-US" dirty="0"/>
                  <a:t>To neural networks (</a:t>
                </a:r>
                <a:r>
                  <a:rPr lang="en-US" dirty="0" err="1"/>
                  <a:t>kinda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into </a:t>
                </a:r>
                <a:r>
                  <a:rPr lang="en-US" dirty="0">
                    <a:solidFill>
                      <a:schemeClr val="accent4"/>
                    </a:solidFill>
                  </a:rPr>
                  <a:t>one-hot encodings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Ordering of tokens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doesn’t matter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dirty="0"/>
                  <a:t> encodes &lt;BOS&gt;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McCulloch-Pitts RNN: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CA4887-DDFA-906B-C9C1-754378279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11602"/>
              </a:xfrm>
              <a:blipFill>
                <a:blip r:embed="rId2"/>
                <a:stretch>
                  <a:fillRect l="-1043" t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760A23-77EA-3D90-21ED-80453BD360C3}"/>
                  </a:ext>
                </a:extLst>
              </p:cNvPr>
              <p:cNvSpPr txBox="1"/>
              <p:nvPr/>
            </p:nvSpPr>
            <p:spPr>
              <a:xfrm>
                <a:off x="7197634" y="159157"/>
                <a:ext cx="2986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760A23-77EA-3D90-21ED-80453BD3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634" y="159157"/>
                <a:ext cx="2986843" cy="276999"/>
              </a:xfrm>
              <a:prstGeom prst="rect">
                <a:avLst/>
              </a:prstGeom>
              <a:blipFill>
                <a:blip r:embed="rId3"/>
                <a:stretch>
                  <a:fillRect l="-1633" t="-2174" r="-244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/>
              <p:nvPr/>
            </p:nvSpPr>
            <p:spPr>
              <a:xfrm>
                <a:off x="8164287" y="876184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87" y="876184"/>
                <a:ext cx="369267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568E3B-402D-B753-ED5D-973025E9232F}"/>
                  </a:ext>
                </a:extLst>
              </p:cNvPr>
              <p:cNvSpPr txBox="1"/>
              <p:nvPr/>
            </p:nvSpPr>
            <p:spPr>
              <a:xfrm>
                <a:off x="9226412" y="876184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568E3B-402D-B753-ED5D-973025E9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412" y="876184"/>
                <a:ext cx="369267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827C3C-D339-C7F1-38C1-79A75FDE5A01}"/>
                  </a:ext>
                </a:extLst>
              </p:cNvPr>
              <p:cNvSpPr txBox="1"/>
              <p:nvPr/>
            </p:nvSpPr>
            <p:spPr>
              <a:xfrm>
                <a:off x="10288537" y="876183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827C3C-D339-C7F1-38C1-79A75FDE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537" y="876183"/>
                <a:ext cx="369267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239991-D444-CD07-8A04-CE08BEB64398}"/>
                  </a:ext>
                </a:extLst>
              </p:cNvPr>
              <p:cNvSpPr txBox="1"/>
              <p:nvPr/>
            </p:nvSpPr>
            <p:spPr>
              <a:xfrm>
                <a:off x="11350662" y="876183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239991-D444-CD07-8A04-CE08BEB6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62" y="876183"/>
                <a:ext cx="369267" cy="1020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/>
              <p:nvPr/>
            </p:nvSpPr>
            <p:spPr>
              <a:xfrm>
                <a:off x="7102162" y="876183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62" y="876183"/>
                <a:ext cx="369267" cy="1020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25BAE3-C20F-16C9-85B5-CC5367733A97}"/>
                  </a:ext>
                </a:extLst>
              </p:cNvPr>
              <p:cNvSpPr txBox="1"/>
              <p:nvPr/>
            </p:nvSpPr>
            <p:spPr>
              <a:xfrm>
                <a:off x="7102162" y="1940310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25BAE3-C20F-16C9-85B5-CC5367733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62" y="1940310"/>
                <a:ext cx="496389" cy="380810"/>
              </a:xfrm>
              <a:prstGeom prst="rect">
                <a:avLst/>
              </a:prstGeom>
              <a:blipFill>
                <a:blip r:embed="rId9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FF1C0B-75D9-6D5D-8B26-61CCB303AC56}"/>
                  </a:ext>
                </a:extLst>
              </p:cNvPr>
              <p:cNvSpPr txBox="1"/>
              <p:nvPr/>
            </p:nvSpPr>
            <p:spPr>
              <a:xfrm>
                <a:off x="8142404" y="1940310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FF1C0B-75D9-6D5D-8B26-61CCB303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404" y="1940310"/>
                <a:ext cx="496389" cy="380810"/>
              </a:xfrm>
              <a:prstGeom prst="rect">
                <a:avLst/>
              </a:prstGeom>
              <a:blipFill>
                <a:blip r:embed="rId10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9F614E-9CE7-8271-6693-1DDDC86C28F7}"/>
                  </a:ext>
                </a:extLst>
              </p:cNvPr>
              <p:cNvSpPr txBox="1"/>
              <p:nvPr/>
            </p:nvSpPr>
            <p:spPr>
              <a:xfrm>
                <a:off x="9182547" y="1940310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9F614E-9CE7-8271-6693-1DDDC86C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47" y="1940310"/>
                <a:ext cx="496389" cy="380810"/>
              </a:xfrm>
              <a:prstGeom prst="rect">
                <a:avLst/>
              </a:prstGeom>
              <a:blipFill>
                <a:blip r:embed="rId11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8C07EA-4DEB-6F14-3249-2B7C964D5A4B}"/>
                  </a:ext>
                </a:extLst>
              </p:cNvPr>
              <p:cNvSpPr txBox="1"/>
              <p:nvPr/>
            </p:nvSpPr>
            <p:spPr>
              <a:xfrm>
                <a:off x="10231290" y="1940310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8C07EA-4DEB-6F14-3249-2B7C964D5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290" y="1940310"/>
                <a:ext cx="496389" cy="380810"/>
              </a:xfrm>
              <a:prstGeom prst="rect">
                <a:avLst/>
              </a:prstGeom>
              <a:blipFill>
                <a:blip r:embed="rId12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41CBF1-4C20-C72F-9F3E-15B55B3E3BF6}"/>
                  </a:ext>
                </a:extLst>
              </p:cNvPr>
              <p:cNvSpPr txBox="1"/>
              <p:nvPr/>
            </p:nvSpPr>
            <p:spPr>
              <a:xfrm>
                <a:off x="11306897" y="1940550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41CBF1-4C20-C72F-9F3E-15B55B3E3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897" y="1940550"/>
                <a:ext cx="496389" cy="380810"/>
              </a:xfrm>
              <a:prstGeom prst="rect">
                <a:avLst/>
              </a:prstGeom>
              <a:blipFill>
                <a:blip r:embed="rId13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F8068B9-31DD-3EAB-B5FA-8C37A2ECECEA}"/>
              </a:ext>
            </a:extLst>
          </p:cNvPr>
          <p:cNvSpPr txBox="1"/>
          <p:nvPr/>
        </p:nvSpPr>
        <p:spPr>
          <a:xfrm>
            <a:off x="8197624" y="520773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7EB3F-575F-5636-90DE-7AB5CB64D422}"/>
              </a:ext>
            </a:extLst>
          </p:cNvPr>
          <p:cNvSpPr txBox="1"/>
          <p:nvPr/>
        </p:nvSpPr>
        <p:spPr>
          <a:xfrm>
            <a:off x="9243846" y="520773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2B73C-1A5B-4550-667B-67CB13BF5B74}"/>
              </a:ext>
            </a:extLst>
          </p:cNvPr>
          <p:cNvSpPr txBox="1"/>
          <p:nvPr/>
        </p:nvSpPr>
        <p:spPr>
          <a:xfrm>
            <a:off x="10310762" y="520773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63E4A-E4AC-ED55-3277-A56690009636}"/>
              </a:ext>
            </a:extLst>
          </p:cNvPr>
          <p:cNvSpPr txBox="1"/>
          <p:nvPr/>
        </p:nvSpPr>
        <p:spPr>
          <a:xfrm>
            <a:off x="11113469" y="520773"/>
            <a:ext cx="9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&lt;EOS&gt;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FC4411-6891-3FC1-18B7-F72E7AE9CA89}"/>
              </a:ext>
            </a:extLst>
          </p:cNvPr>
          <p:cNvSpPr txBox="1"/>
          <p:nvPr/>
        </p:nvSpPr>
        <p:spPr>
          <a:xfrm>
            <a:off x="6819430" y="518204"/>
            <a:ext cx="9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&lt;BOS&gt;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D57E16-46AA-2F94-CB23-A8F57C288613}"/>
                  </a:ext>
                </a:extLst>
              </p:cNvPr>
              <p:cNvSpPr txBox="1"/>
              <p:nvPr/>
            </p:nvSpPr>
            <p:spPr>
              <a:xfrm rot="3820734">
                <a:off x="5499463" y="6203565"/>
                <a:ext cx="742639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D57E16-46AA-2F94-CB23-A8F57C288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20734">
                <a:off x="5499463" y="6203565"/>
                <a:ext cx="742639" cy="289310"/>
              </a:xfrm>
              <a:prstGeom prst="rect">
                <a:avLst/>
              </a:prstGeom>
              <a:blipFill>
                <a:blip r:embed="rId14"/>
                <a:stretch>
                  <a:fillRect l="-3061" t="-1527"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16ABC8-547D-C300-74CF-571785BF5947}"/>
                  </a:ext>
                </a:extLst>
              </p:cNvPr>
              <p:cNvSpPr txBox="1"/>
              <p:nvPr/>
            </p:nvSpPr>
            <p:spPr>
              <a:xfrm rot="3820734">
                <a:off x="6778480" y="6200880"/>
                <a:ext cx="838306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16ABC8-547D-C300-74CF-571785BF5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20734">
                <a:off x="6778480" y="6200880"/>
                <a:ext cx="838306" cy="289310"/>
              </a:xfrm>
              <a:prstGeom prst="rect">
                <a:avLst/>
              </a:prstGeom>
              <a:blipFill>
                <a:blip r:embed="rId15"/>
                <a:stretch>
                  <a:fillRect l="-2857" t="-1370" r="-6667" b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38936C-BE8F-6C7F-E2F9-7342D47FE9F3}"/>
                  </a:ext>
                </a:extLst>
              </p:cNvPr>
              <p:cNvSpPr txBox="1"/>
              <p:nvPr/>
            </p:nvSpPr>
            <p:spPr>
              <a:xfrm rot="3820734">
                <a:off x="7942777" y="6050995"/>
                <a:ext cx="509691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38936C-BE8F-6C7F-E2F9-7342D47FE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20734">
                <a:off x="7942777" y="6050995"/>
                <a:ext cx="509691" cy="289310"/>
              </a:xfrm>
              <a:prstGeom prst="rect">
                <a:avLst/>
              </a:prstGeom>
              <a:blipFill>
                <a:blip r:embed="rId16"/>
                <a:stretch>
                  <a:fillRect l="-3704" t="-2062" r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1068EF-578C-B3C2-690A-86C38202F145}"/>
              </a:ext>
            </a:extLst>
          </p:cNvPr>
          <p:cNvSpPr txBox="1"/>
          <p:nvPr/>
        </p:nvSpPr>
        <p:spPr>
          <a:xfrm>
            <a:off x="9147526" y="3892902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Pangram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E02687-D6C0-5F60-591A-D583052BFD9D}"/>
                  </a:ext>
                </a:extLst>
              </p:cNvPr>
              <p:cNvSpPr txBox="1"/>
              <p:nvPr/>
            </p:nvSpPr>
            <p:spPr>
              <a:xfrm>
                <a:off x="9548214" y="4261576"/>
                <a:ext cx="1094659" cy="985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E02687-D6C0-5F60-591A-D583052BF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214" y="4261576"/>
                <a:ext cx="1094659" cy="9854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99EEB8-0833-2055-CD55-8D3E30D4CDEC}"/>
                  </a:ext>
                </a:extLst>
              </p:cNvPr>
              <p:cNvSpPr txBox="1"/>
              <p:nvPr/>
            </p:nvSpPr>
            <p:spPr>
              <a:xfrm>
                <a:off x="9471108" y="5283891"/>
                <a:ext cx="1451295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𝐸𝑂𝑆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99EEB8-0833-2055-CD55-8D3E30D4C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108" y="5283891"/>
                <a:ext cx="1451295" cy="331822"/>
              </a:xfrm>
              <a:prstGeom prst="rect">
                <a:avLst/>
              </a:prstGeom>
              <a:blipFill>
                <a:blip r:embed="rId18"/>
                <a:stretch>
                  <a:fillRect l="-3782" r="-336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08C254-0DE3-3069-2B69-C726C3580B79}"/>
                  </a:ext>
                </a:extLst>
              </p:cNvPr>
              <p:cNvSpPr txBox="1"/>
              <p:nvPr/>
            </p:nvSpPr>
            <p:spPr>
              <a:xfrm>
                <a:off x="9850127" y="5705973"/>
                <a:ext cx="762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08C254-0DE3-3069-2B69-C726C358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127" y="5705973"/>
                <a:ext cx="762325" cy="276999"/>
              </a:xfrm>
              <a:prstGeom prst="rect">
                <a:avLst/>
              </a:prstGeom>
              <a:blipFill>
                <a:blip r:embed="rId19"/>
                <a:stretch>
                  <a:fillRect l="-4800" r="-72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5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B50A-1103-A5F3-7A75-7735E052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2AF94-BAC2-7DFE-6EF0-8FE898AD1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51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will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from data by performing gradient ascent</a:t>
                </a:r>
              </a:p>
              <a:p>
                <a:pPr lvl="1"/>
                <a:r>
                  <a:rPr lang="en-US" dirty="0"/>
                  <a:t>Requires us to differentiate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⋅≥0</m:t>
                        </m:r>
                      </m:e>
                    </m:d>
                  </m:oMath>
                </a14:m>
                <a:r>
                  <a:rPr lang="en-US" dirty="0"/>
                  <a:t> isn’t very smooth</a:t>
                </a:r>
              </a:p>
              <a:p>
                <a:pPr lvl="2"/>
                <a:r>
                  <a:rPr lang="en-US" dirty="0"/>
                  <a:t>Relax it to sigmoid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Much smoother</a:t>
                </a:r>
              </a:p>
              <a:p>
                <a:pPr lvl="1"/>
                <a:r>
                  <a:rPr lang="en-US" dirty="0"/>
                  <a:t>Now the model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2AF94-BAC2-7DFE-6EF0-8FE898AD1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5141"/>
              </a:xfrm>
              <a:blipFill>
                <a:blip r:embed="rId2"/>
                <a:stretch>
                  <a:fillRect l="-1043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36F930-E3F6-BE92-6E77-AA7C1A8DDA4E}"/>
                  </a:ext>
                </a:extLst>
              </p:cNvPr>
              <p:cNvSpPr txBox="1"/>
              <p:nvPr/>
            </p:nvSpPr>
            <p:spPr>
              <a:xfrm rot="3820734">
                <a:off x="6275914" y="5515588"/>
                <a:ext cx="774699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36F930-E3F6-BE92-6E77-AA7C1A8DD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20734">
                <a:off x="6275914" y="5515588"/>
                <a:ext cx="774699" cy="289310"/>
              </a:xfrm>
              <a:prstGeom prst="rect">
                <a:avLst/>
              </a:prstGeom>
              <a:blipFill>
                <a:blip r:embed="rId3"/>
                <a:stretch>
                  <a:fillRect l="-3000" t="-222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7B68DA-E2C1-9FBB-8198-43591A203D10}"/>
                  </a:ext>
                </a:extLst>
              </p:cNvPr>
              <p:cNvSpPr txBox="1"/>
              <p:nvPr/>
            </p:nvSpPr>
            <p:spPr>
              <a:xfrm rot="3820734">
                <a:off x="7556137" y="5515589"/>
                <a:ext cx="870366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7B68DA-E2C1-9FBB-8198-43591A203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20734">
                <a:off x="7556137" y="5515589"/>
                <a:ext cx="870366" cy="289310"/>
              </a:xfrm>
              <a:prstGeom prst="rect">
                <a:avLst/>
              </a:prstGeom>
              <a:blipFill>
                <a:blip r:embed="rId4"/>
                <a:stretch>
                  <a:fillRect l="-2804" t="-2000" r="-654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D64290-013F-C5F3-4662-E451D0F7D862}"/>
                  </a:ext>
                </a:extLst>
              </p:cNvPr>
              <p:cNvSpPr txBox="1"/>
              <p:nvPr/>
            </p:nvSpPr>
            <p:spPr>
              <a:xfrm rot="3820734">
                <a:off x="8754200" y="5515588"/>
                <a:ext cx="541750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D64290-013F-C5F3-4662-E451D0F7D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20734">
                <a:off x="8754200" y="5515588"/>
                <a:ext cx="541750" cy="289310"/>
              </a:xfrm>
              <a:prstGeom prst="rect">
                <a:avLst/>
              </a:prstGeom>
              <a:blipFill>
                <a:blip r:embed="rId5"/>
                <a:stretch>
                  <a:fillRect l="-4819" t="-1980" r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1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A319-643A-78F0-E07C-372417C0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52832-1B11-65B4-4A77-14E6513C0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each timestep, RNN makes a prediction (i.e. next token):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the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are one-hot: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52832-1B11-65B4-4A77-14E6513C0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E1FE1-744F-552B-54DA-12F43E592250}"/>
                  </a:ext>
                </a:extLst>
              </p:cNvPr>
              <p:cNvSpPr txBox="1"/>
              <p:nvPr/>
            </p:nvSpPr>
            <p:spPr>
              <a:xfrm rot="3820734">
                <a:off x="7260940" y="2799507"/>
                <a:ext cx="877291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E1FE1-744F-552B-54DA-12F43E59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20734">
                <a:off x="7260940" y="2799507"/>
                <a:ext cx="877291" cy="287323"/>
              </a:xfrm>
              <a:prstGeom prst="rect">
                <a:avLst/>
              </a:prstGeom>
              <a:blipFill>
                <a:blip r:embed="rId3"/>
                <a:stretch>
                  <a:fillRect l="-3738" t="-1325" r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7E0EA5-B5D9-2ED4-3F48-AFFE4BCA6C53}"/>
                  </a:ext>
                </a:extLst>
              </p:cNvPr>
              <p:cNvSpPr txBox="1"/>
              <p:nvPr/>
            </p:nvSpPr>
            <p:spPr>
              <a:xfrm rot="3820734">
                <a:off x="8966727" y="2799506"/>
                <a:ext cx="644344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7E0EA5-B5D9-2ED4-3F48-AFFE4BCA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20734">
                <a:off x="8966727" y="2799506"/>
                <a:ext cx="644344" cy="287323"/>
              </a:xfrm>
              <a:prstGeom prst="rect">
                <a:avLst/>
              </a:prstGeom>
              <a:blipFill>
                <a:blip r:embed="rId4"/>
                <a:stretch>
                  <a:fillRect l="-4444" t="-1709" r="-7778"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91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29C7-FC5F-1C33-7088-7D0C6AB9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04A96-CC4F-F324-CDE8-F53A9D5D06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Remember we are given a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𝓓</m:t>
                    </m:r>
                  </m:oMath>
                </a14:m>
                <a:r>
                  <a:rPr lang="en-US" dirty="0"/>
                  <a:t> of training sequences</a:t>
                </a:r>
              </a:p>
              <a:p>
                <a:pPr lvl="1"/>
                <a:r>
                  <a:rPr lang="en-US" dirty="0"/>
                  <a:t>We convert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𝓓</m:t>
                    </m:r>
                  </m:oMath>
                </a14:m>
                <a:r>
                  <a:rPr lang="en-US" dirty="0"/>
                  <a:t> into a sequence of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/>
                  <a:t> are the params of our model unrolled into a big vector</a:t>
                </a:r>
              </a:p>
              <a:p>
                <a:pPr lvl="1"/>
                <a:r>
                  <a:rPr lang="en-US" dirty="0"/>
                  <a:t>RNN emits predictions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for every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every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Want to maximize the log-likelihood: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04A96-CC4F-F324-CDE8-F53A9D5D0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4866F2-85B5-8147-07FD-E7782CCACB90}"/>
                  </a:ext>
                </a:extLst>
              </p:cNvPr>
              <p:cNvSpPr txBox="1"/>
              <p:nvPr/>
            </p:nvSpPr>
            <p:spPr>
              <a:xfrm>
                <a:off x="3753395" y="4523233"/>
                <a:ext cx="3675017" cy="1105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𝓓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4866F2-85B5-8147-07FD-E7782CCAC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95" y="4523233"/>
                <a:ext cx="3675017" cy="1105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091EC4-3356-7FB5-5124-5A16C12A4AA0}"/>
                  </a:ext>
                </a:extLst>
              </p:cNvPr>
              <p:cNvSpPr txBox="1"/>
              <p:nvPr/>
            </p:nvSpPr>
            <p:spPr>
              <a:xfrm>
                <a:off x="4493623" y="5246732"/>
                <a:ext cx="2778034" cy="764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𝓓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091EC4-3356-7FB5-5124-5A16C12A4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623" y="5246732"/>
                <a:ext cx="2778034" cy="764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703BDE-57E3-C486-D92F-C125EC8DB2A8}"/>
                  </a:ext>
                </a:extLst>
              </p:cNvPr>
              <p:cNvSpPr txBox="1"/>
              <p:nvPr/>
            </p:nvSpPr>
            <p:spPr>
              <a:xfrm>
                <a:off x="4728754" y="5969334"/>
                <a:ext cx="2734491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𝓓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703BDE-57E3-C486-D92F-C125EC8DB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754" y="5969334"/>
                <a:ext cx="2734491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CB79-C21B-9A8E-0248-887B2164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ascent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D0533-5CFC-40A9-2E32-CFB314209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Start at a random point (i.e. a random initialization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Try to move “uphill”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controls how far we move each step</a:t>
                </a:r>
              </a:p>
              <a:p>
                <a:pPr lvl="1"/>
                <a:r>
                  <a:rPr lang="en-US" dirty="0"/>
                  <a:t>Common practice is to decrease it over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Also common to keep it fixed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D0533-5CFC-40A9-2E32-CFB314209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96AC1E-C407-2C2B-3187-08960AFB51C7}"/>
              </a:ext>
            </a:extLst>
          </p:cNvPr>
          <p:cNvSpPr txBox="1"/>
          <p:nvPr/>
        </p:nvSpPr>
        <p:spPr>
          <a:xfrm>
            <a:off x="1776548" y="2865121"/>
            <a:ext cx="86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repeat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0A31-27D7-9F6E-1409-9D81FED37566}"/>
              </a:ext>
            </a:extLst>
          </p:cNvPr>
          <p:cNvSpPr txBox="1"/>
          <p:nvPr/>
        </p:nvSpPr>
        <p:spPr>
          <a:xfrm>
            <a:off x="1776548" y="355715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until</a:t>
            </a:r>
            <a:r>
              <a:rPr lang="en-US" dirty="0"/>
              <a:t> done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01A4C4-680B-6557-B8F7-C73F392FAAB2}"/>
                  </a:ext>
                </a:extLst>
              </p:cNvPr>
              <p:cNvSpPr txBox="1"/>
              <p:nvPr/>
            </p:nvSpPr>
            <p:spPr>
              <a:xfrm>
                <a:off x="2209102" y="3223598"/>
                <a:ext cx="1809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01A4C4-680B-6557-B8F7-C73F392F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102" y="3223598"/>
                <a:ext cx="1809341" cy="276999"/>
              </a:xfrm>
              <a:prstGeom prst="rect">
                <a:avLst/>
              </a:prstGeom>
              <a:blipFill>
                <a:blip r:embed="rId3"/>
                <a:stretch>
                  <a:fillRect l="-26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7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96A5-7097-78BE-CD98-E71F9D3A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ascent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B6DD0-932B-7CFC-541C-DCEAEB7F1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 of the entire dataset</a:t>
                </a:r>
              </a:p>
              <a:p>
                <a:pPr lvl="1"/>
                <a:r>
                  <a:rPr lang="en-US" dirty="0"/>
                  <a:t>Work on a since sequence at a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main algorithm now goes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B6DD0-932B-7CFC-541C-DCEAEB7F1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528BC3-2F96-9BB9-07B3-5A52BAB4EB51}"/>
                  </a:ext>
                </a:extLst>
              </p:cNvPr>
              <p:cNvSpPr txBox="1"/>
              <p:nvPr/>
            </p:nvSpPr>
            <p:spPr>
              <a:xfrm>
                <a:off x="3048000" y="301683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528BC3-2F96-9BB9-07B3-5A52BAB4E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16833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E6387B-298D-4025-9BB5-17FFE90FF3AA}"/>
                  </a:ext>
                </a:extLst>
              </p:cNvPr>
              <p:cNvSpPr txBox="1"/>
              <p:nvPr/>
            </p:nvSpPr>
            <p:spPr>
              <a:xfrm>
                <a:off x="5503817" y="3386165"/>
                <a:ext cx="2499360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E6387B-298D-4025-9BB5-17FFE90FF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817" y="3386165"/>
                <a:ext cx="2499360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657B1BD-2B26-1A62-EDB0-BE01C3AD9BED}"/>
              </a:ext>
            </a:extLst>
          </p:cNvPr>
          <p:cNvSpPr txBox="1"/>
          <p:nvPr/>
        </p:nvSpPr>
        <p:spPr>
          <a:xfrm>
            <a:off x="1576251" y="5020518"/>
            <a:ext cx="86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repeat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C13F7-9A50-FCA3-32A7-D708CDDC40C0}"/>
              </a:ext>
            </a:extLst>
          </p:cNvPr>
          <p:cNvSpPr txBox="1"/>
          <p:nvPr/>
        </p:nvSpPr>
        <p:spPr>
          <a:xfrm>
            <a:off x="1576251" y="611314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until</a:t>
            </a:r>
            <a:r>
              <a:rPr lang="en-US" dirty="0"/>
              <a:t> done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25CC1C-D085-4DDD-5F9D-9023D8324BCF}"/>
                  </a:ext>
                </a:extLst>
              </p:cNvPr>
              <p:cNvSpPr txBox="1"/>
              <p:nvPr/>
            </p:nvSpPr>
            <p:spPr>
              <a:xfrm>
                <a:off x="2441360" y="5612998"/>
                <a:ext cx="196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25CC1C-D085-4DDD-5F9D-9023D832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360" y="5612998"/>
                <a:ext cx="1961050" cy="276999"/>
              </a:xfrm>
              <a:prstGeom prst="rect">
                <a:avLst/>
              </a:prstGeom>
              <a:blipFill>
                <a:blip r:embed="rId5"/>
                <a:stretch>
                  <a:fillRect l="-24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3994EA-0EA8-B6D3-7B64-BF20E36C278B}"/>
                  </a:ext>
                </a:extLst>
              </p:cNvPr>
              <p:cNvSpPr txBox="1"/>
              <p:nvPr/>
            </p:nvSpPr>
            <p:spPr>
              <a:xfrm>
                <a:off x="1928142" y="5293395"/>
                <a:ext cx="25748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 </a:t>
                </a:r>
                <a:r>
                  <a:rPr lang="en-US" dirty="0"/>
                  <a:t>each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3994EA-0EA8-B6D3-7B64-BF20E36C2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142" y="5293395"/>
                <a:ext cx="2574872" cy="369332"/>
              </a:xfrm>
              <a:prstGeom prst="rect">
                <a:avLst/>
              </a:prstGeom>
              <a:blipFill>
                <a:blip r:embed="rId6"/>
                <a:stretch>
                  <a:fillRect l="-1891" t="-6557" r="-165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84E79A-220C-9454-CBAD-D387E3A660BA}"/>
              </a:ext>
            </a:extLst>
          </p:cNvPr>
          <p:cNvSpPr txBox="1"/>
          <p:nvPr/>
        </p:nvSpPr>
        <p:spPr>
          <a:xfrm>
            <a:off x="1928142" y="5828200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 for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D72333-DEC9-7DED-AE5C-363B9413DA83}"/>
              </a:ext>
            </a:extLst>
          </p:cNvPr>
          <p:cNvGrpSpPr/>
          <p:nvPr/>
        </p:nvGrpSpPr>
        <p:grpSpPr>
          <a:xfrm>
            <a:off x="4503014" y="5389850"/>
            <a:ext cx="5795840" cy="807682"/>
            <a:chOff x="4503014" y="5389850"/>
            <a:chExt cx="5795840" cy="80768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68C0D37F-500B-615A-37E8-004988051FB1}"/>
                </a:ext>
              </a:extLst>
            </p:cNvPr>
            <p:cNvSpPr/>
            <p:nvPr/>
          </p:nvSpPr>
          <p:spPr>
            <a:xfrm>
              <a:off x="4503014" y="5389850"/>
              <a:ext cx="243157" cy="80768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90AA0B-0B5F-2F3C-F86A-E78C3EF9583C}"/>
                </a:ext>
              </a:extLst>
            </p:cNvPr>
            <p:cNvSpPr txBox="1"/>
            <p:nvPr/>
          </p:nvSpPr>
          <p:spPr>
            <a:xfrm>
              <a:off x="4929051" y="5612998"/>
              <a:ext cx="5369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complete pass through the data is called an </a:t>
              </a:r>
              <a:r>
                <a:rPr lang="en-US" dirty="0">
                  <a:solidFill>
                    <a:srgbClr val="FF0000"/>
                  </a:solidFill>
                </a:rPr>
                <a:t>epoch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5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05AD-220F-1C12-A3C1-05703B04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 language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8652-6A4E-B65D-3AFE-2024204D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approaches:</a:t>
            </a:r>
          </a:p>
          <a:p>
            <a:pPr lvl="1"/>
            <a:r>
              <a:rPr lang="en-US" dirty="0"/>
              <a:t>Use it to generate sequences</a:t>
            </a:r>
          </a:p>
          <a:p>
            <a:pPr lvl="2"/>
            <a:r>
              <a:rPr lang="en-US" dirty="0"/>
              <a:t>Does it produce good sequences?</a:t>
            </a:r>
          </a:p>
          <a:p>
            <a:pPr lvl="2"/>
            <a:r>
              <a:rPr lang="en-US" dirty="0"/>
              <a:t>Big flaw:</a:t>
            </a:r>
          </a:p>
          <a:p>
            <a:pPr lvl="3"/>
            <a:r>
              <a:rPr lang="en-US" dirty="0"/>
              <a:t>What if it memorizes?</a:t>
            </a:r>
          </a:p>
          <a:p>
            <a:pPr lvl="1"/>
            <a:r>
              <a:rPr lang="en-US" dirty="0"/>
              <a:t>Extrinsic eval</a:t>
            </a:r>
          </a:p>
          <a:p>
            <a:pPr lvl="2"/>
            <a:r>
              <a:rPr lang="en-US" dirty="0"/>
              <a:t>Use it in concert with another model for some task</a:t>
            </a:r>
          </a:p>
          <a:p>
            <a:pPr lvl="2"/>
            <a:r>
              <a:rPr lang="en-US" dirty="0"/>
              <a:t>Eval it on that task!</a:t>
            </a:r>
          </a:p>
          <a:p>
            <a:pPr lvl="1"/>
            <a:r>
              <a:rPr lang="en-US" dirty="0"/>
              <a:t>Intrinsic eval</a:t>
            </a:r>
          </a:p>
          <a:p>
            <a:pPr lvl="2"/>
            <a:r>
              <a:rPr lang="en-US" dirty="0"/>
              <a:t>Eval on held out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1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0FBC-7496-5D62-84C9-0A82433A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eval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4AA56-335E-282F-58AE-EF9D5A35C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few ways to measure performance on held out data</a:t>
                </a:r>
              </a:p>
              <a:p>
                <a:pPr lvl="1"/>
                <a:r>
                  <a:rPr lang="en-US" dirty="0"/>
                  <a:t>Likelihood: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Per-word cross entropy: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Perplexity: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Likelihood:</a:t>
                </a:r>
              </a:p>
              <a:p>
                <a:pPr lvl="1"/>
                <a:r>
                  <a:rPr lang="en-US" dirty="0"/>
                  <a:t>MLE training</a:t>
                </a:r>
              </a:p>
              <a:p>
                <a:pPr lvl="1"/>
                <a:r>
                  <a:rPr lang="en-US" dirty="0"/>
                  <a:t>High likelihood to held out data = good generalization</a:t>
                </a:r>
              </a:p>
              <a:p>
                <a:pPr lvl="1"/>
                <a:r>
                  <a:rPr lang="en-US" dirty="0"/>
                  <a:t>Problem: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Cross entropy:</a:t>
                </a:r>
              </a:p>
              <a:p>
                <a:pPr lvl="1"/>
                <a:r>
                  <a:rPr lang="en-US" dirty="0"/>
                  <a:t>Any model can compress</a:t>
                </a:r>
              </a:p>
              <a:p>
                <a:pPr lvl="2"/>
                <a:r>
                  <a:rPr lang="en-US" dirty="0"/>
                  <a:t>Fewer bits = better compression</a:t>
                </a:r>
              </a:p>
              <a:p>
                <a:pPr lvl="1"/>
                <a:r>
                  <a:rPr lang="en-US" dirty="0"/>
                  <a:t>Average compression…doesn’t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Perplexity:</a:t>
                </a:r>
              </a:p>
              <a:p>
                <a:pPr lvl="1"/>
                <a:r>
                  <a:rPr lang="en-US" dirty="0"/>
                  <a:t>Undoes the log from cross entropy….doesn’t depend on base of the log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4AA56-335E-282F-58AE-EF9D5A35C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17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E3F9-8A7F-7D78-1E36-2653F57A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F332-47BF-5F84-F6E4-83F13D3D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models in NLP can be thought of as FA (or variants)</a:t>
            </a:r>
          </a:p>
          <a:p>
            <a:r>
              <a:rPr lang="en-US" dirty="0"/>
              <a:t>Makes it easier to combine models (intersection, union, etc.)</a:t>
            </a:r>
          </a:p>
          <a:p>
            <a:r>
              <a:rPr lang="en-US" dirty="0"/>
              <a:t>Every FA has:</a:t>
            </a:r>
          </a:p>
          <a:p>
            <a:pPr lvl="1"/>
            <a:r>
              <a:rPr lang="en-US" dirty="0"/>
              <a:t>A initial/start state</a:t>
            </a:r>
          </a:p>
          <a:p>
            <a:pPr lvl="1"/>
            <a:r>
              <a:rPr lang="en-US" dirty="0"/>
              <a:t>State names</a:t>
            </a:r>
          </a:p>
          <a:p>
            <a:pPr lvl="1"/>
            <a:r>
              <a:rPr lang="en-US" dirty="0"/>
              <a:t>State transitions</a:t>
            </a:r>
          </a:p>
          <a:p>
            <a:pPr lvl="1"/>
            <a:r>
              <a:rPr lang="en-US" dirty="0"/>
              <a:t>Final/accept state</a:t>
            </a:r>
          </a:p>
          <a:p>
            <a:endParaRPr lang="en-US" dirty="0"/>
          </a:p>
          <a:p>
            <a:r>
              <a:rPr lang="en-US" dirty="0"/>
              <a:t>For NLP: every string ends with &lt;EOS&gt;</a:t>
            </a:r>
          </a:p>
          <a:p>
            <a:pPr lvl="1"/>
            <a:r>
              <a:rPr lang="en-US" dirty="0"/>
              <a:t>Transitions for &lt;EOS&gt; lead to accept state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36BCB9-B0BF-9BFB-9388-C0AF844CD266}"/>
              </a:ext>
            </a:extLst>
          </p:cNvPr>
          <p:cNvGrpSpPr/>
          <p:nvPr/>
        </p:nvGrpSpPr>
        <p:grpSpPr>
          <a:xfrm>
            <a:off x="4659086" y="2867343"/>
            <a:ext cx="661852" cy="561657"/>
            <a:chOff x="5199017" y="3069817"/>
            <a:chExt cx="661852" cy="5616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AC7054-5F9D-2D13-DAE1-9363459AF7F0}"/>
                </a:ext>
              </a:extLst>
            </p:cNvPr>
            <p:cNvSpPr/>
            <p:nvPr/>
          </p:nvSpPr>
          <p:spPr>
            <a:xfrm>
              <a:off x="5434149" y="3204754"/>
              <a:ext cx="426720" cy="426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BC75AC4-E4DB-4DB5-D8AF-524E231D4045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199017" y="3069817"/>
              <a:ext cx="297624" cy="197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C3DBB3-8609-5652-BB00-B5FC836D517C}"/>
              </a:ext>
            </a:extLst>
          </p:cNvPr>
          <p:cNvGrpSpPr/>
          <p:nvPr/>
        </p:nvGrpSpPr>
        <p:grpSpPr>
          <a:xfrm>
            <a:off x="5473338" y="3595300"/>
            <a:ext cx="1458685" cy="565220"/>
            <a:chOff x="6013269" y="3797774"/>
            <a:chExt cx="1458685" cy="565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F8E6185-981F-C77A-8162-2FA8734334E7}"/>
                    </a:ext>
                  </a:extLst>
                </p:cNvPr>
                <p:cNvSpPr/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F8E6185-981F-C77A-8162-2FA873433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39D9FD-4C48-2288-D888-BCB9E1E273B8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>
              <a:off x="6439989" y="4149634"/>
              <a:ext cx="605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6E63B3C-18BA-E33B-4D13-D15B64FA0E25}"/>
                    </a:ext>
                  </a:extLst>
                </p:cNvPr>
                <p:cNvSpPr/>
                <p:nvPr/>
              </p:nvSpPr>
              <p:spPr>
                <a:xfrm>
                  <a:off x="7045234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6E63B3C-18BA-E33B-4D13-D15B64FA0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234" y="3936274"/>
                  <a:ext cx="426720" cy="4267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F5AC611-5928-B005-5F8A-B4B34087274A}"/>
                    </a:ext>
                  </a:extLst>
                </p:cNvPr>
                <p:cNvSpPr txBox="1"/>
                <p:nvPr/>
              </p:nvSpPr>
              <p:spPr>
                <a:xfrm>
                  <a:off x="6636543" y="3797774"/>
                  <a:ext cx="180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F5AC611-5928-B005-5F8A-B4B340872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43" y="3797774"/>
                  <a:ext cx="1803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273967-B063-774A-F6D9-AF58388F4B35}"/>
              </a:ext>
            </a:extLst>
          </p:cNvPr>
          <p:cNvGrpSpPr/>
          <p:nvPr/>
        </p:nvGrpSpPr>
        <p:grpSpPr>
          <a:xfrm>
            <a:off x="4894218" y="4306270"/>
            <a:ext cx="426720" cy="426720"/>
            <a:chOff x="5434149" y="4508744"/>
            <a:chExt cx="426720" cy="4267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A8F8D1E-9DE1-A8F9-5C04-F96E80C7021D}"/>
                </a:ext>
              </a:extLst>
            </p:cNvPr>
            <p:cNvSpPr/>
            <p:nvPr/>
          </p:nvSpPr>
          <p:spPr>
            <a:xfrm>
              <a:off x="5434149" y="4508744"/>
              <a:ext cx="426720" cy="426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9E2713-148C-3495-7A56-340C6A392EB4}"/>
                </a:ext>
              </a:extLst>
            </p:cNvPr>
            <p:cNvSpPr/>
            <p:nvPr/>
          </p:nvSpPr>
          <p:spPr>
            <a:xfrm>
              <a:off x="5467954" y="4542549"/>
              <a:ext cx="359110" cy="359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42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C42E-C955-4BED-7E9E-CB5711FD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vs Nondeterministic 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3EF2-D3E4-DD91-3277-D8BCD2B1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FA</a:t>
            </a:r>
          </a:p>
          <a:p>
            <a:pPr lvl="1"/>
            <a:r>
              <a:rPr lang="en-US" dirty="0"/>
              <a:t>Every state has, for each label, exactly 1 outgoing transition w/ that label</a:t>
            </a:r>
          </a:p>
          <a:p>
            <a:pPr lvl="1"/>
            <a:r>
              <a:rPr lang="en-US" dirty="0"/>
              <a:t>“Always knows which state to go to when reading a label”</a:t>
            </a:r>
          </a:p>
          <a:p>
            <a:r>
              <a:rPr lang="en-US" dirty="0"/>
              <a:t>Nondeterministic FA</a:t>
            </a:r>
          </a:p>
          <a:p>
            <a:pPr lvl="1"/>
            <a:r>
              <a:rPr lang="en-US" dirty="0"/>
              <a:t>Can be more than 1 outgoing transition w/ the same label from a state</a:t>
            </a:r>
          </a:p>
          <a:p>
            <a:pPr lvl="1"/>
            <a:r>
              <a:rPr lang="en-US" dirty="0"/>
              <a:t>Accepts string if any path accepts</a:t>
            </a:r>
          </a:p>
          <a:p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EB9AE0-46E2-F709-03D8-99E60AEA84B3}"/>
              </a:ext>
            </a:extLst>
          </p:cNvPr>
          <p:cNvGrpSpPr/>
          <p:nvPr/>
        </p:nvGrpSpPr>
        <p:grpSpPr>
          <a:xfrm>
            <a:off x="1306287" y="3746127"/>
            <a:ext cx="3916684" cy="3348931"/>
            <a:chOff x="1306287" y="3746127"/>
            <a:chExt cx="3916684" cy="334893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448BEEB-E4F9-404C-8E66-85E01F459213}"/>
                </a:ext>
              </a:extLst>
            </p:cNvPr>
            <p:cNvGrpSpPr/>
            <p:nvPr/>
          </p:nvGrpSpPr>
          <p:grpSpPr>
            <a:xfrm>
              <a:off x="1306287" y="3746127"/>
              <a:ext cx="3916684" cy="3348931"/>
              <a:chOff x="2821578" y="3214904"/>
              <a:chExt cx="3916684" cy="334893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B4A11CC-CDE3-79CC-2AE5-E6E43E047AFF}"/>
                  </a:ext>
                </a:extLst>
              </p:cNvPr>
              <p:cNvGrpSpPr/>
              <p:nvPr/>
            </p:nvGrpSpPr>
            <p:grpSpPr>
              <a:xfrm>
                <a:off x="2821578" y="4591640"/>
                <a:ext cx="661852" cy="561657"/>
                <a:chOff x="5199017" y="3069817"/>
                <a:chExt cx="661852" cy="56165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1A78398A-5363-88CC-B311-062E7CD06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4149" y="3204754"/>
                      <a:ext cx="426720" cy="426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1A78398A-5363-88CC-B311-062E7CD067D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4149" y="3204754"/>
                      <a:ext cx="426720" cy="42672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6251AF7-0874-EAA0-3034-F6FC552DD85F}"/>
                    </a:ext>
                  </a:extLst>
                </p:cNvPr>
                <p:cNvCxnSpPr>
                  <a:cxnSpLocks/>
                  <a:endCxn id="5" idx="1"/>
                </p:cNvCxnSpPr>
                <p:nvPr/>
              </p:nvCxnSpPr>
              <p:spPr>
                <a:xfrm>
                  <a:off x="5199017" y="3069817"/>
                  <a:ext cx="297624" cy="1974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35D7281-05F6-8F1C-B532-898B3566A27F}"/>
                  </a:ext>
                </a:extLst>
              </p:cNvPr>
              <p:cNvGrpSpPr/>
              <p:nvPr/>
            </p:nvGrpSpPr>
            <p:grpSpPr>
              <a:xfrm>
                <a:off x="4079967" y="4726577"/>
                <a:ext cx="1458685" cy="426720"/>
                <a:chOff x="6013269" y="3936274"/>
                <a:chExt cx="1458685" cy="42672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5B60603-F34D-7644-6D7B-09E120AD6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3269" y="3936274"/>
                      <a:ext cx="426720" cy="426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5B60603-F34D-7644-6D7B-09E120AD69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269" y="3936274"/>
                      <a:ext cx="426720" cy="42672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137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0AF7E95-A750-7B34-CF3E-93566692DBB9}"/>
                    </a:ext>
                  </a:extLst>
                </p:cNvPr>
                <p:cNvCxnSpPr>
                  <a:cxnSpLocks/>
                  <a:stCxn id="8" idx="6"/>
                  <a:endCxn id="10" idx="2"/>
                </p:cNvCxnSpPr>
                <p:nvPr/>
              </p:nvCxnSpPr>
              <p:spPr>
                <a:xfrm>
                  <a:off x="6439989" y="4149634"/>
                  <a:ext cx="60524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C2092BC0-19F8-E81A-0EDD-10779B3BC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234" y="3936274"/>
                      <a:ext cx="426720" cy="4267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C2092BC0-19F8-E81A-0EDD-10779B3BC68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5234" y="3936274"/>
                      <a:ext cx="426720" cy="42672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0D2F569-CEF0-7D03-E14E-B4EB1CC501D3}"/>
                      </a:ext>
                    </a:extLst>
                  </p:cNvPr>
                  <p:cNvSpPr/>
                  <p:nvPr/>
                </p:nvSpPr>
                <p:spPr>
                  <a:xfrm>
                    <a:off x="6291805" y="4726577"/>
                    <a:ext cx="426720" cy="426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0D2F569-CEF0-7D03-E14E-B4EB1CC501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1805" y="4726577"/>
                    <a:ext cx="426720" cy="42672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137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185E742-CE9D-35D7-E65C-B0F8D162BE60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>
                <a:off x="3483430" y="4939937"/>
                <a:ext cx="5965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E9930D-4D01-E7C9-C559-C9E7E88BA8DC}"/>
                  </a:ext>
                </a:extLst>
              </p:cNvPr>
              <p:cNvSpPr txBox="1"/>
              <p:nvPr/>
            </p:nvSpPr>
            <p:spPr>
              <a:xfrm>
                <a:off x="3423108" y="4186926"/>
                <a:ext cx="6655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cats</a:t>
                </a:r>
              </a:p>
              <a:p>
                <a:r>
                  <a:rPr lang="en-US" dirty="0"/>
                  <a:t>dogs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0AC6B3-5FFD-AE35-C78E-0ADFEBAE6B20}"/>
                  </a:ext>
                </a:extLst>
              </p:cNvPr>
              <p:cNvSpPr txBox="1"/>
              <p:nvPr/>
            </p:nvSpPr>
            <p:spPr>
              <a:xfrm>
                <a:off x="4506687" y="4541911"/>
                <a:ext cx="583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that</a:t>
                </a: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7688F5AE-F501-830D-9696-D83F2C9EDDE7}"/>
                  </a:ext>
                </a:extLst>
              </p:cNvPr>
              <p:cNvSpPr/>
              <p:nvPr/>
            </p:nvSpPr>
            <p:spPr>
              <a:xfrm rot="7714079">
                <a:off x="3015547" y="3035652"/>
                <a:ext cx="2247298" cy="2605801"/>
              </a:xfrm>
              <a:prstGeom prst="arc">
                <a:avLst>
                  <a:gd name="adj1" fmla="val 16085090"/>
                  <a:gd name="adj2" fmla="val 376979"/>
                </a:avLst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27F768C6-E650-3020-8632-7C160CBF546A}"/>
                  </a:ext>
                </a:extLst>
              </p:cNvPr>
              <p:cNvSpPr/>
              <p:nvPr/>
            </p:nvSpPr>
            <p:spPr>
              <a:xfrm rot="18420850">
                <a:off x="4311713" y="4137285"/>
                <a:ext cx="2247298" cy="2605801"/>
              </a:xfrm>
              <a:prstGeom prst="arc">
                <a:avLst>
                  <a:gd name="adj1" fmla="val 15926405"/>
                  <a:gd name="adj2" fmla="val 1072132"/>
                </a:avLst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14DBA6-7585-0995-B527-01704EFD218A}"/>
                  </a:ext>
                </a:extLst>
              </p:cNvPr>
              <p:cNvSpPr txBox="1"/>
              <p:nvPr/>
            </p:nvSpPr>
            <p:spPr>
              <a:xfrm>
                <a:off x="3960543" y="5497929"/>
                <a:ext cx="7906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see</a:t>
                </a:r>
              </a:p>
              <a:p>
                <a:r>
                  <a:rPr lang="en-US" dirty="0"/>
                  <a:t>chase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DF855A-7ADE-2196-D5D6-F44D8C59423D}"/>
                  </a:ext>
                </a:extLst>
              </p:cNvPr>
              <p:cNvSpPr txBox="1"/>
              <p:nvPr/>
            </p:nvSpPr>
            <p:spPr>
              <a:xfrm>
                <a:off x="5033609" y="3881233"/>
                <a:ext cx="85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&lt;EOS&gt;</a:t>
                </a:r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08D2FBF-28FE-0B1B-EDAA-CFDC0FE885E7}"/>
                </a:ext>
              </a:extLst>
            </p:cNvPr>
            <p:cNvSpPr/>
            <p:nvPr/>
          </p:nvSpPr>
          <p:spPr>
            <a:xfrm>
              <a:off x="4811290" y="5295157"/>
              <a:ext cx="350964" cy="350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38B418A-7418-3CBD-B621-7B23AE22B93B}"/>
              </a:ext>
            </a:extLst>
          </p:cNvPr>
          <p:cNvGrpSpPr/>
          <p:nvPr/>
        </p:nvGrpSpPr>
        <p:grpSpPr>
          <a:xfrm>
            <a:off x="5652756" y="3770590"/>
            <a:ext cx="5938241" cy="3159298"/>
            <a:chOff x="5652756" y="3770590"/>
            <a:chExt cx="5938241" cy="31592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C58F93F-745B-295A-6255-68FF74BF206D}"/>
                    </a:ext>
                  </a:extLst>
                </p:cNvPr>
                <p:cNvSpPr/>
                <p:nvPr/>
              </p:nvSpPr>
              <p:spPr>
                <a:xfrm>
                  <a:off x="5887888" y="5122150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C58F93F-745B-295A-6255-68FF74BF2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888" y="5122150"/>
                  <a:ext cx="426720" cy="42672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6C73AC0-B52B-7F33-F8E1-FFD49C6D248C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5652756" y="4987213"/>
              <a:ext cx="297624" cy="197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9F8DCF3-EA6B-99C9-A915-24EBFA16DE9A}"/>
                    </a:ext>
                  </a:extLst>
                </p:cNvPr>
                <p:cNvSpPr/>
                <p:nvPr/>
              </p:nvSpPr>
              <p:spPr>
                <a:xfrm>
                  <a:off x="6911145" y="5122150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9F8DCF3-EA6B-99C9-A915-24EBFA16D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1145" y="5122150"/>
                  <a:ext cx="426720" cy="426720"/>
                </a:xfrm>
                <a:prstGeom prst="ellipse">
                  <a:avLst/>
                </a:prstGeom>
                <a:blipFill>
                  <a:blip r:embed="rId7"/>
                  <a:stretch>
                    <a:fillRect l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77A3CA6-4AB1-37ED-55DE-6002F5520F16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6314608" y="5335510"/>
              <a:ext cx="5965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C178-B467-1595-1814-01360616B03A}"/>
                    </a:ext>
                  </a:extLst>
                </p:cNvPr>
                <p:cNvSpPr/>
                <p:nvPr/>
              </p:nvSpPr>
              <p:spPr>
                <a:xfrm>
                  <a:off x="7798529" y="4203561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C178-B467-1595-1814-01360616B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529" y="4203561"/>
                  <a:ext cx="426720" cy="42672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62C098E-05E3-FB74-971E-1F77976E2B23}"/>
                    </a:ext>
                  </a:extLst>
                </p:cNvPr>
                <p:cNvSpPr/>
                <p:nvPr/>
              </p:nvSpPr>
              <p:spPr>
                <a:xfrm>
                  <a:off x="7804419" y="6072420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62C098E-05E3-FB74-971E-1F77976E2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419" y="6072420"/>
                  <a:ext cx="426720" cy="42672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1DF1AA8F-5B47-5096-CD4C-47F20B4E170E}"/>
                    </a:ext>
                  </a:extLst>
                </p:cNvPr>
                <p:cNvSpPr/>
                <p:nvPr/>
              </p:nvSpPr>
              <p:spPr>
                <a:xfrm>
                  <a:off x="8995957" y="420578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1DF1AA8F-5B47-5096-CD4C-47F20B4E1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957" y="4205784"/>
                  <a:ext cx="426720" cy="426720"/>
                </a:xfrm>
                <a:prstGeom prst="ellipse">
                  <a:avLst/>
                </a:prstGeom>
                <a:blipFill>
                  <a:blip r:embed="rId10"/>
                  <a:stretch>
                    <a:fillRect l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166AD19-AF1F-2FCD-BA46-E1FBE5F723CA}"/>
                    </a:ext>
                  </a:extLst>
                </p:cNvPr>
                <p:cNvSpPr/>
                <p:nvPr/>
              </p:nvSpPr>
              <p:spPr>
                <a:xfrm>
                  <a:off x="10189031" y="4203561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166AD19-AF1F-2FCD-BA46-E1FBE5F7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9031" y="4203561"/>
                  <a:ext cx="426720" cy="42672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D8311E2-2DDD-2A15-88A0-7F73716F1D2C}"/>
                    </a:ext>
                  </a:extLst>
                </p:cNvPr>
                <p:cNvSpPr/>
                <p:nvPr/>
              </p:nvSpPr>
              <p:spPr>
                <a:xfrm>
                  <a:off x="9001847" y="6072420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D8311E2-2DDD-2A15-88A0-7F73716F1D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847" y="6072420"/>
                  <a:ext cx="426720" cy="426720"/>
                </a:xfrm>
                <a:prstGeom prst="ellipse">
                  <a:avLst/>
                </a:prstGeom>
                <a:blipFill>
                  <a:blip r:embed="rId12"/>
                  <a:stretch>
                    <a:fillRect l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D7263CE-6DB0-DE29-4576-CF15E1DE0338}"/>
                    </a:ext>
                  </a:extLst>
                </p:cNvPr>
                <p:cNvSpPr/>
                <p:nvPr/>
              </p:nvSpPr>
              <p:spPr>
                <a:xfrm>
                  <a:off x="10194921" y="6070197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D7263CE-6DB0-DE29-4576-CF15E1DE0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4921" y="6070197"/>
                  <a:ext cx="426720" cy="42672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E63FD71-C47B-BD62-A392-93D5BC5FC68C}"/>
                    </a:ext>
                  </a:extLst>
                </p:cNvPr>
                <p:cNvSpPr/>
                <p:nvPr/>
              </p:nvSpPr>
              <p:spPr>
                <a:xfrm>
                  <a:off x="11164277" y="5082233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E63FD71-C47B-BD62-A392-93D5BC5FC6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277" y="5082233"/>
                  <a:ext cx="426720" cy="42672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399B4D-07C7-F824-6971-17D1B40286EA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>
            <a:xfrm flipV="1">
              <a:off x="7275373" y="4567789"/>
              <a:ext cx="585648" cy="616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40FFE7-8734-A153-76A5-5B4CC301BE84}"/>
                </a:ext>
              </a:extLst>
            </p:cNvPr>
            <p:cNvCxnSpPr>
              <a:stCxn id="29" idx="5"/>
              <a:endCxn id="32" idx="1"/>
            </p:cNvCxnSpPr>
            <p:nvPr/>
          </p:nvCxnSpPr>
          <p:spPr>
            <a:xfrm>
              <a:off x="7275373" y="5486378"/>
              <a:ext cx="591538" cy="648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938B826-5DBE-6552-0454-0FBD69CCCD3A}"/>
                </a:ext>
              </a:extLst>
            </p:cNvPr>
            <p:cNvCxnSpPr>
              <a:stCxn id="31" idx="6"/>
              <a:endCxn id="33" idx="2"/>
            </p:cNvCxnSpPr>
            <p:nvPr/>
          </p:nvCxnSpPr>
          <p:spPr>
            <a:xfrm>
              <a:off x="8225249" y="4416921"/>
              <a:ext cx="770708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2D4F040-FA30-81EE-67F9-D7B448B2818C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 flipV="1">
              <a:off x="9422677" y="4416921"/>
              <a:ext cx="766354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8B6B439-3B23-F97E-ABD7-2409F6F1E18C}"/>
                </a:ext>
              </a:extLst>
            </p:cNvPr>
            <p:cNvCxnSpPr>
              <a:cxnSpLocks/>
              <a:stCxn id="34" idx="5"/>
              <a:endCxn id="37" idx="1"/>
            </p:cNvCxnSpPr>
            <p:nvPr/>
          </p:nvCxnSpPr>
          <p:spPr>
            <a:xfrm>
              <a:off x="10553259" y="4567789"/>
              <a:ext cx="673510" cy="5769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27724CA-9111-916F-19E1-9A3BE351A4ED}"/>
                </a:ext>
              </a:extLst>
            </p:cNvPr>
            <p:cNvCxnSpPr>
              <a:stCxn id="32" idx="6"/>
              <a:endCxn id="35" idx="2"/>
            </p:cNvCxnSpPr>
            <p:nvPr/>
          </p:nvCxnSpPr>
          <p:spPr>
            <a:xfrm>
              <a:off x="8231139" y="6285780"/>
              <a:ext cx="770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EF27394-DA2A-8B75-20F2-64D7291309C3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 flipV="1">
              <a:off x="9428567" y="6283557"/>
              <a:ext cx="766354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F28A2A0-4948-3636-1D0A-4B8684BC0B23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10559149" y="5446461"/>
              <a:ext cx="667620" cy="686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4FCFE3-5130-E523-F1E3-C6B34E1FEA50}"/>
                </a:ext>
              </a:extLst>
            </p:cNvPr>
            <p:cNvSpPr txBox="1"/>
            <p:nvPr/>
          </p:nvSpPr>
          <p:spPr>
            <a:xfrm rot="2496494">
              <a:off x="10635493" y="4442883"/>
              <a:ext cx="855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&lt;EOS&gt;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66B97A3-AC32-84EC-9DC8-72BA401C6EF5}"/>
                </a:ext>
              </a:extLst>
            </p:cNvPr>
            <p:cNvSpPr txBox="1"/>
            <p:nvPr/>
          </p:nvSpPr>
          <p:spPr>
            <a:xfrm rot="18812754">
              <a:off x="10679467" y="5719807"/>
              <a:ext cx="855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&lt;EOS&gt;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E4E8B-630F-A1B2-BC97-A2273A25EA44}"/>
                </a:ext>
              </a:extLst>
            </p:cNvPr>
            <p:cNvSpPr txBox="1"/>
            <p:nvPr/>
          </p:nvSpPr>
          <p:spPr>
            <a:xfrm>
              <a:off x="9422803" y="6283557"/>
              <a:ext cx="705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duck</a:t>
              </a:r>
            </a:p>
            <a:p>
              <a:r>
                <a:rPr lang="en-US" dirty="0"/>
                <a:t>jump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F81749-07F2-F1DB-FBD5-22AE841AC318}"/>
                </a:ext>
              </a:extLst>
            </p:cNvPr>
            <p:cNvSpPr txBox="1"/>
            <p:nvPr/>
          </p:nvSpPr>
          <p:spPr>
            <a:xfrm>
              <a:off x="8270201" y="6343553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CB4D87A-F76A-EDBD-92CB-2A8CF5D48A04}"/>
                </a:ext>
              </a:extLst>
            </p:cNvPr>
            <p:cNvSpPr txBox="1"/>
            <p:nvPr/>
          </p:nvSpPr>
          <p:spPr>
            <a:xfrm>
              <a:off x="8225249" y="4003243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her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DCDCC2-CC41-7942-0990-57E5C48AC013}"/>
                </a:ext>
              </a:extLst>
            </p:cNvPr>
            <p:cNvSpPr txBox="1"/>
            <p:nvPr/>
          </p:nvSpPr>
          <p:spPr>
            <a:xfrm>
              <a:off x="9491872" y="3770590"/>
              <a:ext cx="6767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duck</a:t>
              </a:r>
            </a:p>
            <a:p>
              <a:r>
                <a:rPr lang="en-US" dirty="0"/>
                <a:t>dog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4C30D0-5144-A44D-AD1E-FA7E10349AE6}"/>
                </a:ext>
              </a:extLst>
            </p:cNvPr>
            <p:cNvSpPr txBox="1"/>
            <p:nvPr/>
          </p:nvSpPr>
          <p:spPr>
            <a:xfrm rot="18972876">
              <a:off x="6895829" y="4353904"/>
              <a:ext cx="920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saw</a:t>
              </a:r>
            </a:p>
            <a:p>
              <a:r>
                <a:rPr lang="en-US" dirty="0"/>
                <a:t>chased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88848E-B230-D52E-8425-037E17650CFD}"/>
                </a:ext>
              </a:extLst>
            </p:cNvPr>
            <p:cNvSpPr txBox="1"/>
            <p:nvPr/>
          </p:nvSpPr>
          <p:spPr>
            <a:xfrm rot="2802696">
              <a:off x="6977909" y="5684055"/>
              <a:ext cx="7602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saw</a:t>
              </a:r>
            </a:p>
            <a:p>
              <a:r>
                <a:rPr lang="en-US" dirty="0"/>
                <a:t>heard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002131-F091-E733-7493-06652BC09B17}"/>
                </a:ext>
              </a:extLst>
            </p:cNvPr>
            <p:cNvSpPr txBox="1"/>
            <p:nvPr/>
          </p:nvSpPr>
          <p:spPr>
            <a:xfrm>
              <a:off x="6452322" y="4955588"/>
              <a:ext cx="243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A74E9E9-98F4-1217-EDD1-9CC2FB03B5FC}"/>
                </a:ext>
              </a:extLst>
            </p:cNvPr>
            <p:cNvSpPr/>
            <p:nvPr/>
          </p:nvSpPr>
          <p:spPr>
            <a:xfrm>
              <a:off x="11209414" y="5124797"/>
              <a:ext cx="350964" cy="350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1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BD2-2C03-AA35-E99F-6FE39A86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DFAs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F018D-D265-8CD5-1461-86E0B4086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Attaches probability to each transition</a:t>
                </a:r>
              </a:p>
              <a:p>
                <a:pPr lvl="1"/>
                <a:r>
                  <a:rPr lang="en-US" dirty="0"/>
                  <a:t>Probs of outgoing transitions from each state sum to 1 (except final state)</a:t>
                </a:r>
              </a:p>
              <a:p>
                <a:pPr lvl="1"/>
                <a:r>
                  <a:rPr lang="en-US" dirty="0"/>
                  <a:t>Prob of path = product of transition probs</a:t>
                </a:r>
              </a:p>
              <a:p>
                <a:r>
                  <a:rPr lang="en-US" dirty="0"/>
                  <a:t>Where do these probs come from?</a:t>
                </a:r>
              </a:p>
              <a:p>
                <a:pPr lvl="1"/>
                <a:r>
                  <a:rPr lang="en-US" dirty="0"/>
                  <a:t>Given collection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𝓓 </a:t>
                </a:r>
                <a:r>
                  <a:rPr lang="en-US" dirty="0">
                    <a:ea typeface="Cambria Math" panose="02040503050406030204" pitchFamily="18" charset="0"/>
                  </a:rPr>
                  <a:t>of strings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𝓓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Run DFA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3"/>
                <a:r>
                  <a:rPr lang="en-US" dirty="0"/>
                  <a:t>Count # of times                                        (for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is used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F018D-D265-8CD5-1461-86E0B4086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FC566ED-112C-35E5-689D-E67C159D9514}"/>
              </a:ext>
            </a:extLst>
          </p:cNvPr>
          <p:cNvGrpSpPr/>
          <p:nvPr/>
        </p:nvGrpSpPr>
        <p:grpSpPr>
          <a:xfrm>
            <a:off x="6222275" y="1093649"/>
            <a:ext cx="1458685" cy="597039"/>
            <a:chOff x="6013269" y="3765955"/>
            <a:chExt cx="1458685" cy="5970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8C4FD39-0858-5E97-43BA-38099076D048}"/>
                    </a:ext>
                  </a:extLst>
                </p:cNvPr>
                <p:cNvSpPr/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8C4FD39-0858-5E97-43BA-38099076D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8A13128-4597-0183-DF0B-527D71F11A30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6439989" y="4149634"/>
              <a:ext cx="605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C95494E-4176-3DA0-2F2C-59D2233E9E62}"/>
                    </a:ext>
                  </a:extLst>
                </p:cNvPr>
                <p:cNvSpPr/>
                <p:nvPr/>
              </p:nvSpPr>
              <p:spPr>
                <a:xfrm>
                  <a:off x="7045234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C95494E-4176-3DA0-2F2C-59D2233E9E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234" y="3936274"/>
                  <a:ext cx="426720" cy="42672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E6E66BB-9993-BF57-75BF-C0AC51406456}"/>
                    </a:ext>
                  </a:extLst>
                </p:cNvPr>
                <p:cNvSpPr txBox="1"/>
                <p:nvPr/>
              </p:nvSpPr>
              <p:spPr>
                <a:xfrm>
                  <a:off x="6529989" y="3765955"/>
                  <a:ext cx="4252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E6E66BB-9993-BF57-75BF-C0AC51406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989" y="3765955"/>
                  <a:ext cx="42524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571" t="-2174" r="-1428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D6BED8-E9A4-40B0-49B7-1257F9C33E17}"/>
              </a:ext>
            </a:extLst>
          </p:cNvPr>
          <p:cNvGrpSpPr/>
          <p:nvPr/>
        </p:nvGrpSpPr>
        <p:grpSpPr>
          <a:xfrm>
            <a:off x="7501955" y="1951465"/>
            <a:ext cx="4367208" cy="3814106"/>
            <a:chOff x="2821578" y="2665568"/>
            <a:chExt cx="4367208" cy="38141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2D26BA-A11D-4694-2AD3-9F9C3425C2EE}"/>
                </a:ext>
              </a:extLst>
            </p:cNvPr>
            <p:cNvGrpSpPr/>
            <p:nvPr/>
          </p:nvGrpSpPr>
          <p:grpSpPr>
            <a:xfrm>
              <a:off x="2821578" y="4591640"/>
              <a:ext cx="661852" cy="561657"/>
              <a:chOff x="5199017" y="3069817"/>
              <a:chExt cx="661852" cy="5616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BA4E30-7678-29AF-424F-6A021A3F8A6E}"/>
                      </a:ext>
                    </a:extLst>
                  </p:cNvPr>
                  <p:cNvSpPr/>
                  <p:nvPr/>
                </p:nvSpPr>
                <p:spPr>
                  <a:xfrm>
                    <a:off x="5434149" y="3204754"/>
                    <a:ext cx="426720" cy="426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BA4E30-7678-29AF-424F-6A021A3F8A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4149" y="3204754"/>
                    <a:ext cx="426720" cy="4267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6213FEF-A405-59DC-4785-3052E7F1776D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5199017" y="3069817"/>
                <a:ext cx="297624" cy="197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D6C95E-2AA2-DE0F-9122-1BE41A334EE0}"/>
                </a:ext>
              </a:extLst>
            </p:cNvPr>
            <p:cNvGrpSpPr/>
            <p:nvPr/>
          </p:nvGrpSpPr>
          <p:grpSpPr>
            <a:xfrm>
              <a:off x="4437022" y="4726577"/>
              <a:ext cx="1885405" cy="426720"/>
              <a:chOff x="6370324" y="3936274"/>
              <a:chExt cx="1885405" cy="42672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4E68415E-8E8B-4A26-637E-9E5AE704E0DB}"/>
                      </a:ext>
                    </a:extLst>
                  </p:cNvPr>
                  <p:cNvSpPr/>
                  <p:nvPr/>
                </p:nvSpPr>
                <p:spPr>
                  <a:xfrm>
                    <a:off x="6370324" y="3936274"/>
                    <a:ext cx="426720" cy="426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4E68415E-8E8B-4A26-637E-9E5AE704E0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0324" y="3936274"/>
                    <a:ext cx="426720" cy="4267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137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ED71388-172E-C75B-2FA6-E737AD38E23E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6797044" y="4149634"/>
                <a:ext cx="1031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1EA8062-5C99-7B0A-3C4A-432E17D76056}"/>
                      </a:ext>
                    </a:extLst>
                  </p:cNvPr>
                  <p:cNvSpPr/>
                  <p:nvPr/>
                </p:nvSpPr>
                <p:spPr>
                  <a:xfrm>
                    <a:off x="7829009" y="3936274"/>
                    <a:ext cx="426720" cy="426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1EA8062-5C99-7B0A-3C4A-432E17D760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9009" y="3936274"/>
                    <a:ext cx="426720" cy="4267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51A21B5-BB53-5C09-AF8D-914344560B4C}"/>
                    </a:ext>
                  </a:extLst>
                </p:cNvPr>
                <p:cNvSpPr/>
                <p:nvPr/>
              </p:nvSpPr>
              <p:spPr>
                <a:xfrm>
                  <a:off x="6762066" y="4726577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51A21B5-BB53-5C09-AF8D-914344560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066" y="4726577"/>
                  <a:ext cx="426720" cy="42672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837221-EE16-9CC8-2842-D4D1C2CE0BAD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3483430" y="4939937"/>
              <a:ext cx="953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B5D260-1E84-45EB-002A-3FEB25B3259D}"/>
                </a:ext>
              </a:extLst>
            </p:cNvPr>
            <p:cNvSpPr txBox="1"/>
            <p:nvPr/>
          </p:nvSpPr>
          <p:spPr>
            <a:xfrm>
              <a:off x="3423108" y="4186926"/>
              <a:ext cx="1149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cats / 0.1</a:t>
              </a:r>
            </a:p>
            <a:p>
              <a:r>
                <a:rPr lang="en-US" dirty="0"/>
                <a:t>dogs / 0.9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36A0A5-51F7-E454-3221-CAE70AE707AB}"/>
                </a:ext>
              </a:extLst>
            </p:cNvPr>
            <p:cNvSpPr txBox="1"/>
            <p:nvPr/>
          </p:nvSpPr>
          <p:spPr>
            <a:xfrm>
              <a:off x="4902000" y="4556294"/>
              <a:ext cx="974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that/0.2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65E620F-C98C-64BE-0A56-51652DA6046E}"/>
                </a:ext>
              </a:extLst>
            </p:cNvPr>
            <p:cNvSpPr/>
            <p:nvPr/>
          </p:nvSpPr>
          <p:spPr>
            <a:xfrm rot="7714079">
              <a:off x="3108767" y="2474717"/>
              <a:ext cx="2877410" cy="3259111"/>
            </a:xfrm>
            <a:prstGeom prst="arc">
              <a:avLst>
                <a:gd name="adj1" fmla="val 15946996"/>
                <a:gd name="adj2" fmla="val 491786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D4203D5C-D5B2-51AE-BDEE-F6F680D29CFD}"/>
                </a:ext>
              </a:extLst>
            </p:cNvPr>
            <p:cNvSpPr/>
            <p:nvPr/>
          </p:nvSpPr>
          <p:spPr>
            <a:xfrm rot="18420850">
              <a:off x="4734777" y="4053124"/>
              <a:ext cx="2247298" cy="2605801"/>
            </a:xfrm>
            <a:prstGeom prst="arc">
              <a:avLst>
                <a:gd name="adj1" fmla="val 15777699"/>
                <a:gd name="adj2" fmla="val 1261938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649A0B-E4FF-23C0-0B99-6055A16DBAF6}"/>
                </a:ext>
              </a:extLst>
            </p:cNvPr>
            <p:cNvSpPr txBox="1"/>
            <p:nvPr/>
          </p:nvSpPr>
          <p:spPr>
            <a:xfrm>
              <a:off x="3981915" y="5601483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see/0.3</a:t>
              </a:r>
            </a:p>
            <a:p>
              <a:r>
                <a:rPr lang="en-US" dirty="0"/>
                <a:t>chase/0.7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C28B74-BB23-F234-7310-B8097E94E0F9}"/>
                </a:ext>
              </a:extLst>
            </p:cNvPr>
            <p:cNvSpPr txBox="1"/>
            <p:nvPr/>
          </p:nvSpPr>
          <p:spPr>
            <a:xfrm>
              <a:off x="5033609" y="3881233"/>
              <a:ext cx="1246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&lt;EOS&gt;/0.8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BD3694-6F21-B287-15DF-CDBFCF7741BE}"/>
              </a:ext>
            </a:extLst>
          </p:cNvPr>
          <p:cNvSpPr txBox="1"/>
          <p:nvPr/>
        </p:nvSpPr>
        <p:spPr>
          <a:xfrm>
            <a:off x="6222275" y="496371"/>
            <a:ext cx="462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[cats that chase dogs that see cast &lt;EOS&gt;]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4785B3-AF9C-E24B-D5DA-635B2D488BF4}"/>
              </a:ext>
            </a:extLst>
          </p:cNvPr>
          <p:cNvGrpSpPr/>
          <p:nvPr/>
        </p:nvGrpSpPr>
        <p:grpSpPr>
          <a:xfrm>
            <a:off x="4382919" y="4870946"/>
            <a:ext cx="1458685" cy="597039"/>
            <a:chOff x="6013269" y="3765955"/>
            <a:chExt cx="1458685" cy="5970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A28081B-D8D8-1556-BD3A-A7C36140B04F}"/>
                    </a:ext>
                  </a:extLst>
                </p:cNvPr>
                <p:cNvSpPr/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A28081B-D8D8-1556-BD3A-A7C36140B0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4AD57E-EFEC-A212-95D4-5F9FFDA2F361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6439989" y="4149634"/>
              <a:ext cx="605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C23BDF-FF44-B974-D650-B618DC6135CC}"/>
                    </a:ext>
                  </a:extLst>
                </p:cNvPr>
                <p:cNvSpPr/>
                <p:nvPr/>
              </p:nvSpPr>
              <p:spPr>
                <a:xfrm>
                  <a:off x="7045234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C23BDF-FF44-B974-D650-B618DC6135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234" y="3936274"/>
                  <a:ext cx="426720" cy="42672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124376A-4648-73F6-30F2-06E4E53546E1}"/>
                    </a:ext>
                  </a:extLst>
                </p:cNvPr>
                <p:cNvSpPr txBox="1"/>
                <p:nvPr/>
              </p:nvSpPr>
              <p:spPr>
                <a:xfrm>
                  <a:off x="6529989" y="3765955"/>
                  <a:ext cx="180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124376A-4648-73F6-30F2-06E4E5354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989" y="3765955"/>
                  <a:ext cx="18036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DBDB1C-FA9E-B1B3-8D32-16B651077206}"/>
              </a:ext>
            </a:extLst>
          </p:cNvPr>
          <p:cNvGrpSpPr/>
          <p:nvPr/>
        </p:nvGrpSpPr>
        <p:grpSpPr>
          <a:xfrm>
            <a:off x="2563079" y="6022216"/>
            <a:ext cx="1458685" cy="597039"/>
            <a:chOff x="6013269" y="3765955"/>
            <a:chExt cx="1458685" cy="5970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409F848-C817-499E-9182-746F24416F3A}"/>
                    </a:ext>
                  </a:extLst>
                </p:cNvPr>
                <p:cNvSpPr/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409F848-C817-499E-9182-746F24416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EF05ACB-6F3A-B3E9-F21F-9B60A69C54AB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>
              <a:off x="6439989" y="4149634"/>
              <a:ext cx="605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6AA3B96-353F-4545-EA6A-DAC8C44D229F}"/>
                    </a:ext>
                  </a:extLst>
                </p:cNvPr>
                <p:cNvSpPr/>
                <p:nvPr/>
              </p:nvSpPr>
              <p:spPr>
                <a:xfrm>
                  <a:off x="7045234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6AA3B96-353F-4545-EA6A-DAC8C44D22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234" y="3936274"/>
                  <a:ext cx="426720" cy="42672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38BFD43-F8B2-C291-44D5-CEB1E80116EF}"/>
                    </a:ext>
                  </a:extLst>
                </p:cNvPr>
                <p:cNvSpPr txBox="1"/>
                <p:nvPr/>
              </p:nvSpPr>
              <p:spPr>
                <a:xfrm>
                  <a:off x="6529989" y="3765955"/>
                  <a:ext cx="180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38BFD43-F8B2-C291-44D5-CEB1E8011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989" y="3765955"/>
                  <a:ext cx="18036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D0FF9BD1-E3B2-5A22-7356-30DFB5CD1CE9}"/>
              </a:ext>
            </a:extLst>
          </p:cNvPr>
          <p:cNvSpPr/>
          <p:nvPr/>
        </p:nvSpPr>
        <p:spPr>
          <a:xfrm>
            <a:off x="11480321" y="4050352"/>
            <a:ext cx="350964" cy="3509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1183-35FF-069E-9785-BB408453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Bigrams as Probabilistic DFAs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C5ABE-59A6-479E-7502-E63A83857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gets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 a transition                                 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Add transition                                    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Add transition                                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C5ABE-59A6-479E-7502-E63A83857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0A7405F-8252-13BA-3C76-A7BCFC1769EC}"/>
              </a:ext>
            </a:extLst>
          </p:cNvPr>
          <p:cNvGrpSpPr/>
          <p:nvPr/>
        </p:nvGrpSpPr>
        <p:grpSpPr>
          <a:xfrm>
            <a:off x="3731623" y="2260598"/>
            <a:ext cx="2164079" cy="597039"/>
            <a:chOff x="6013269" y="3765955"/>
            <a:chExt cx="2164079" cy="5970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0ED2B1B-4EC9-D180-64BB-C18D34E2EC41}"/>
                    </a:ext>
                  </a:extLst>
                </p:cNvPr>
                <p:cNvSpPr/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0ED2B1B-4EC9-D180-64BB-C18D34E2E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blipFill>
                  <a:blip r:embed="rId3"/>
                  <a:stretch>
                    <a:fillRect l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C48AC5-48E4-F077-A11E-2707B7731E10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6439989" y="4149634"/>
              <a:ext cx="13106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BF790AF-C798-23A1-923D-D5F80BDAB5B7}"/>
                    </a:ext>
                  </a:extLst>
                </p:cNvPr>
                <p:cNvSpPr/>
                <p:nvPr/>
              </p:nvSpPr>
              <p:spPr>
                <a:xfrm>
                  <a:off x="7750628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BF790AF-C798-23A1-923D-D5F80BDAB5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628" y="3936274"/>
                  <a:ext cx="426720" cy="426720"/>
                </a:xfrm>
                <a:prstGeom prst="ellipse">
                  <a:avLst/>
                </a:prstGeom>
                <a:blipFill>
                  <a:blip r:embed="rId4"/>
                  <a:stretch>
                    <a:fillRect l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E56EB8B-72EA-0267-D6C0-99DAA49050EA}"/>
                    </a:ext>
                  </a:extLst>
                </p:cNvPr>
                <p:cNvSpPr txBox="1"/>
                <p:nvPr/>
              </p:nvSpPr>
              <p:spPr>
                <a:xfrm>
                  <a:off x="6529989" y="3765955"/>
                  <a:ext cx="10550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E56EB8B-72EA-0267-D6C0-99DAA4905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989" y="3765955"/>
                  <a:ext cx="105509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202"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558D47-A3E9-1322-8B64-3AE9CDDD1CAA}"/>
              </a:ext>
            </a:extLst>
          </p:cNvPr>
          <p:cNvGrpSpPr/>
          <p:nvPr/>
        </p:nvGrpSpPr>
        <p:grpSpPr>
          <a:xfrm>
            <a:off x="3461658" y="3142889"/>
            <a:ext cx="3434506" cy="872030"/>
            <a:chOff x="4432248" y="3844935"/>
            <a:chExt cx="3434506" cy="8720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AB65A2-46D0-3EC6-D6B0-D8CE0F216DB5}"/>
                </a:ext>
              </a:extLst>
            </p:cNvPr>
            <p:cNvGrpSpPr/>
            <p:nvPr/>
          </p:nvGrpSpPr>
          <p:grpSpPr>
            <a:xfrm>
              <a:off x="4432248" y="3844935"/>
              <a:ext cx="3434506" cy="872030"/>
              <a:chOff x="6013269" y="3713619"/>
              <a:chExt cx="3434506" cy="87203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0C307517-5F2E-BCDD-2814-0E14F3A556FD}"/>
                      </a:ext>
                    </a:extLst>
                  </p:cNvPr>
                  <p:cNvSpPr/>
                  <p:nvPr/>
                </p:nvSpPr>
                <p:spPr>
                  <a:xfrm>
                    <a:off x="6013269" y="3936274"/>
                    <a:ext cx="426720" cy="426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0C307517-5F2E-BCDD-2814-0E14F3A55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3269" y="3936274"/>
                    <a:ext cx="426720" cy="4267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37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A7D79B6-99D2-CC6A-F763-1F3995B21BB8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>
                <a:off x="6439989" y="4149634"/>
                <a:ext cx="20734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2F90AF6-8C96-677B-EB71-4CDCE73260FF}"/>
                      </a:ext>
                    </a:extLst>
                  </p:cNvPr>
                  <p:cNvSpPr/>
                  <p:nvPr/>
                </p:nvSpPr>
                <p:spPr>
                  <a:xfrm>
                    <a:off x="8513456" y="3713619"/>
                    <a:ext cx="934319" cy="87203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𝐸𝑂𝑆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2F90AF6-8C96-677B-EB71-4CDCE73260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456" y="3713619"/>
                    <a:ext cx="934319" cy="87203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E1D79A0-5F7B-D1A9-9225-9BE1FB0BF87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6340" y="3738330"/>
                    <a:ext cx="23841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b="0" dirty="0"/>
                      <a:t>&lt;EOS&gt;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𝐸𝑂𝑆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E1D79A0-5F7B-D1A9-9225-9BE1FB0BF8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6340" y="3738330"/>
                    <a:ext cx="238411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38" t="-26667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C158DB-5DAC-F0E4-C427-61375F56663B}"/>
                </a:ext>
              </a:extLst>
            </p:cNvPr>
            <p:cNvSpPr/>
            <p:nvPr/>
          </p:nvSpPr>
          <p:spPr>
            <a:xfrm>
              <a:off x="7003559" y="3897271"/>
              <a:ext cx="792069" cy="792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63B6A4-2FC1-CAE6-7BCA-3BB408A79161}"/>
              </a:ext>
            </a:extLst>
          </p:cNvPr>
          <p:cNvGrpSpPr/>
          <p:nvPr/>
        </p:nvGrpSpPr>
        <p:grpSpPr>
          <a:xfrm>
            <a:off x="3461658" y="4169789"/>
            <a:ext cx="3051147" cy="934319"/>
            <a:chOff x="6013268" y="3936273"/>
            <a:chExt cx="3051147" cy="9343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9F48BD7-307C-1A4A-5E71-2576AB190D51}"/>
                    </a:ext>
                  </a:extLst>
                </p:cNvPr>
                <p:cNvSpPr/>
                <p:nvPr/>
              </p:nvSpPr>
              <p:spPr>
                <a:xfrm>
                  <a:off x="6013268" y="3936273"/>
                  <a:ext cx="934319" cy="9343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𝐵𝑂𝑆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9F48BD7-307C-1A4A-5E71-2576AB190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268" y="3936273"/>
                  <a:ext cx="934319" cy="93431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9B600E5-826E-20E2-BF0C-30D30F78FE6F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 flipV="1">
              <a:off x="6947587" y="4403432"/>
              <a:ext cx="1700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773A19F-5B4B-9291-6427-27105BE53AFA}"/>
                    </a:ext>
                  </a:extLst>
                </p:cNvPr>
                <p:cNvSpPr/>
                <p:nvPr/>
              </p:nvSpPr>
              <p:spPr>
                <a:xfrm>
                  <a:off x="8647611" y="4208923"/>
                  <a:ext cx="416804" cy="3890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773A19F-5B4B-9291-6427-27105BE53A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611" y="4208923"/>
                  <a:ext cx="416804" cy="389017"/>
                </a:xfrm>
                <a:prstGeom prst="ellipse">
                  <a:avLst/>
                </a:prstGeom>
                <a:blipFill>
                  <a:blip r:embed="rId10"/>
                  <a:stretch>
                    <a:fillRect l="-28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CE4672-127C-A087-E38F-16AC93F388B3}"/>
                    </a:ext>
                  </a:extLst>
                </p:cNvPr>
                <p:cNvSpPr txBox="1"/>
                <p:nvPr/>
              </p:nvSpPr>
              <p:spPr>
                <a:xfrm>
                  <a:off x="7011469" y="3936273"/>
                  <a:ext cx="18445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𝐵𝑂𝑆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CE4672-127C-A087-E38F-16AC93F38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469" y="3936273"/>
                  <a:ext cx="184454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947" t="-26667" b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462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2478-7A49-040D-EE50-5C97A6E2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 as Probabilistic DFAs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58889-F2D2-B96F-6D36-680065D95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Really hard to draw</a:t>
                </a:r>
              </a:p>
              <a:p>
                <a:r>
                  <a:rPr lang="en-US" dirty="0"/>
                  <a:t>Similar rules:</a:t>
                </a:r>
              </a:p>
              <a:p>
                <a:pPr lvl="1"/>
                <a:r>
                  <a:rPr lang="en-US" b="0" dirty="0"/>
                  <a:t>For every (n-1)-gram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generate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𝐵𝑂𝑆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add a transition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add transition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58889-F2D2-B96F-6D36-680065D95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A039F99-3C21-DD46-FE67-6D0BB079213A}"/>
              </a:ext>
            </a:extLst>
          </p:cNvPr>
          <p:cNvGrpSpPr/>
          <p:nvPr/>
        </p:nvGrpSpPr>
        <p:grpSpPr>
          <a:xfrm>
            <a:off x="7563395" y="4132941"/>
            <a:ext cx="2164079" cy="597039"/>
            <a:chOff x="6013269" y="3765955"/>
            <a:chExt cx="2164079" cy="5970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2D19BB2-FC62-EC06-480E-2B5E98760557}"/>
                    </a:ext>
                  </a:extLst>
                </p:cNvPr>
                <p:cNvSpPr/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𝑎𝑣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2D19BB2-FC62-EC06-480E-2B5E98760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269" y="3936274"/>
                  <a:ext cx="426720" cy="426720"/>
                </a:xfrm>
                <a:prstGeom prst="ellipse">
                  <a:avLst/>
                </a:prstGeom>
                <a:blipFill>
                  <a:blip r:embed="rId3"/>
                  <a:stretch>
                    <a:fillRect l="-123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1B77C2-8C15-4DDF-9E3E-DE9B3F305275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6439989" y="4149634"/>
              <a:ext cx="13106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AC4584C-E276-99A3-472E-A4CD2E652D96}"/>
                    </a:ext>
                  </a:extLst>
                </p:cNvPr>
                <p:cNvSpPr/>
                <p:nvPr/>
              </p:nvSpPr>
              <p:spPr>
                <a:xfrm>
                  <a:off x="7750628" y="3936274"/>
                  <a:ext cx="426720" cy="426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𝑏𝑣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AC4584C-E276-99A3-472E-A4CD2E652D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628" y="3936274"/>
                  <a:ext cx="426720" cy="426720"/>
                </a:xfrm>
                <a:prstGeom prst="ellipse">
                  <a:avLst/>
                </a:prstGeom>
                <a:blipFill>
                  <a:blip r:embed="rId4"/>
                  <a:stretch>
                    <a:fillRect l="-123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CC94B91-FE3D-B9AB-F9B1-5B949E6E55B0}"/>
                    </a:ext>
                  </a:extLst>
                </p:cNvPr>
                <p:cNvSpPr txBox="1"/>
                <p:nvPr/>
              </p:nvSpPr>
              <p:spPr>
                <a:xfrm>
                  <a:off x="6529989" y="3765955"/>
                  <a:ext cx="11812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𝑎𝑣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CC94B91-FE3D-B9AB-F9B1-5B949E6E5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989" y="3765955"/>
                  <a:ext cx="118122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639"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D5EF780-C5A8-0EDC-233C-DB62BE250943}"/>
              </a:ext>
            </a:extLst>
          </p:cNvPr>
          <p:cNvGrpSpPr/>
          <p:nvPr/>
        </p:nvGrpSpPr>
        <p:grpSpPr>
          <a:xfrm>
            <a:off x="5725887" y="4943340"/>
            <a:ext cx="3434506" cy="872030"/>
            <a:chOff x="4432248" y="3844935"/>
            <a:chExt cx="3434506" cy="8720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08106C3-C269-9AAA-C82F-F13B94D3E3EA}"/>
                </a:ext>
              </a:extLst>
            </p:cNvPr>
            <p:cNvGrpSpPr/>
            <p:nvPr/>
          </p:nvGrpSpPr>
          <p:grpSpPr>
            <a:xfrm>
              <a:off x="4432248" y="3844935"/>
              <a:ext cx="3434506" cy="872030"/>
              <a:chOff x="6013269" y="3713619"/>
              <a:chExt cx="3434506" cy="87203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AC566977-CED7-7254-76F3-9758D84B0D1F}"/>
                      </a:ext>
                    </a:extLst>
                  </p:cNvPr>
                  <p:cNvSpPr/>
                  <p:nvPr/>
                </p:nvSpPr>
                <p:spPr>
                  <a:xfrm>
                    <a:off x="6013269" y="3936274"/>
                    <a:ext cx="426720" cy="426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AC566977-CED7-7254-76F3-9758D84B0D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3269" y="3936274"/>
                    <a:ext cx="426720" cy="4267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37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A92B8A-D481-B593-FCD0-C4386C0632F7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>
                <a:off x="6439989" y="4149634"/>
                <a:ext cx="20734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577F642D-740A-88F9-44A9-3ED8B92D0292}"/>
                      </a:ext>
                    </a:extLst>
                  </p:cNvPr>
                  <p:cNvSpPr/>
                  <p:nvPr/>
                </p:nvSpPr>
                <p:spPr>
                  <a:xfrm>
                    <a:off x="8513456" y="3713619"/>
                    <a:ext cx="934319" cy="87203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𝐸𝑂𝑆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577F642D-740A-88F9-44A9-3ED8B92D02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456" y="3713619"/>
                    <a:ext cx="934319" cy="87203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BD2221F1-A852-F506-DB55-3D83880B0E4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6340" y="3738330"/>
                    <a:ext cx="24618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b="0" dirty="0"/>
                      <a:t>&lt;EOS&gt;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𝐸𝑂𝑆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BD2221F1-A852-F506-DB55-3D83880B0E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6340" y="3738330"/>
                    <a:ext cx="246182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693" t="-26667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9B9C3D-A3F6-B565-5FE6-F70EB54D6EC9}"/>
                </a:ext>
              </a:extLst>
            </p:cNvPr>
            <p:cNvSpPr/>
            <p:nvPr/>
          </p:nvSpPr>
          <p:spPr>
            <a:xfrm>
              <a:off x="7003559" y="3897271"/>
              <a:ext cx="792069" cy="7920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096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84BE-DED3-9CC4-B5C2-BDDD6CE8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86C5C-35B6-44B9-5D3D-D5E1B161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Cousins of FA</a:t>
                </a:r>
              </a:p>
              <a:p>
                <a:r>
                  <a:rPr lang="en-US" dirty="0"/>
                  <a:t>Consider a </a:t>
                </a:r>
                <a:r>
                  <a:rPr lang="en-US" i="1" dirty="0"/>
                  <a:t>pangram:</a:t>
                </a:r>
                <a:endParaRPr lang="en-US" dirty="0"/>
              </a:p>
              <a:p>
                <a:pPr lvl="1"/>
                <a:r>
                  <a:rPr lang="en-US" dirty="0"/>
                  <a:t>Multiple simultaneous constraints</a:t>
                </a:r>
              </a:p>
              <a:p>
                <a:pPr lvl="1"/>
                <a:r>
                  <a:rPr lang="en-US" dirty="0"/>
                  <a:t>Same for language modeling</a:t>
                </a:r>
              </a:p>
              <a:p>
                <a:r>
                  <a:rPr lang="en-US" dirty="0"/>
                  <a:t>Pangram DFA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86C5C-35B6-44B9-5D3D-D5E1B161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5E74830-97B4-915A-4E24-DBA2A0C244DD}"/>
              </a:ext>
            </a:extLst>
          </p:cNvPr>
          <p:cNvGrpSpPr/>
          <p:nvPr/>
        </p:nvGrpSpPr>
        <p:grpSpPr>
          <a:xfrm>
            <a:off x="4213905" y="4095885"/>
            <a:ext cx="1184652" cy="1085377"/>
            <a:chOff x="704806" y="3365506"/>
            <a:chExt cx="1184652" cy="10853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FFBDAF6-4DCC-DD1B-2D49-B15103E7A090}"/>
                    </a:ext>
                  </a:extLst>
                </p:cNvPr>
                <p:cNvSpPr/>
                <p:nvPr/>
              </p:nvSpPr>
              <p:spPr>
                <a:xfrm>
                  <a:off x="1001486" y="3562911"/>
                  <a:ext cx="887972" cy="8879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FFBDAF6-4DCC-DD1B-2D49-B15103E7A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486" y="3562911"/>
                  <a:ext cx="887972" cy="88797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B430A95-49D4-6BE6-BC13-7BA51722DE6E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04806" y="3365506"/>
              <a:ext cx="426720" cy="3274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1911EE-0AEA-1314-7FA9-770C7E900642}"/>
              </a:ext>
            </a:extLst>
          </p:cNvPr>
          <p:cNvGrpSpPr/>
          <p:nvPr/>
        </p:nvGrpSpPr>
        <p:grpSpPr>
          <a:xfrm>
            <a:off x="11326524" y="4304538"/>
            <a:ext cx="865476" cy="865476"/>
            <a:chOff x="5434149" y="4508744"/>
            <a:chExt cx="426720" cy="4267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9B8390-4AD5-30B4-1449-8E92A0441F1F}"/>
                </a:ext>
              </a:extLst>
            </p:cNvPr>
            <p:cNvSpPr/>
            <p:nvPr/>
          </p:nvSpPr>
          <p:spPr>
            <a:xfrm>
              <a:off x="5434149" y="4508744"/>
              <a:ext cx="426720" cy="426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EA7D05-A20B-EBD3-7C16-2AC59BF37563}"/>
                </a:ext>
              </a:extLst>
            </p:cNvPr>
            <p:cNvSpPr/>
            <p:nvPr/>
          </p:nvSpPr>
          <p:spPr>
            <a:xfrm>
              <a:off x="5467954" y="4542549"/>
              <a:ext cx="359110" cy="359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CBA21E-FAEB-24FB-CB66-F028A4C37487}"/>
                  </a:ext>
                </a:extLst>
              </p:cNvPr>
              <p:cNvSpPr/>
              <p:nvPr/>
            </p:nvSpPr>
            <p:spPr>
              <a:xfrm>
                <a:off x="9929448" y="4292121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CBA21E-FAEB-24FB-CB66-F028A4C37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448" y="4292121"/>
                <a:ext cx="865476" cy="865476"/>
              </a:xfrm>
              <a:prstGeom prst="ellipse">
                <a:avLst/>
              </a:prstGeom>
              <a:blipFill>
                <a:blip r:embed="rId4"/>
                <a:stretch>
                  <a:fillRect l="-6897" r="-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3BBD4CE-32AE-766F-0F35-CFB4DEE10615}"/>
                  </a:ext>
                </a:extLst>
              </p:cNvPr>
              <p:cNvSpPr/>
              <p:nvPr/>
            </p:nvSpPr>
            <p:spPr>
              <a:xfrm>
                <a:off x="6378710" y="2803001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3BBD4CE-32AE-766F-0F35-CFB4DEE10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10" y="2803001"/>
                <a:ext cx="865476" cy="86547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CA78965-CB25-92AC-0C41-D0E36D2B81BA}"/>
                  </a:ext>
                </a:extLst>
              </p:cNvPr>
              <p:cNvSpPr/>
              <p:nvPr/>
            </p:nvSpPr>
            <p:spPr>
              <a:xfrm>
                <a:off x="6378710" y="4292121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CA78965-CB25-92AC-0C41-D0E36D2B8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10" y="4292121"/>
                <a:ext cx="865476" cy="86547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83247B2-1253-591A-685D-38E52214B4A7}"/>
                  </a:ext>
                </a:extLst>
              </p:cNvPr>
              <p:cNvSpPr/>
              <p:nvPr/>
            </p:nvSpPr>
            <p:spPr>
              <a:xfrm>
                <a:off x="6378710" y="5858167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83247B2-1253-591A-685D-38E52214B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10" y="5858167"/>
                <a:ext cx="865476" cy="86547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05FC915-3FE3-8A8C-9DD9-040336065159}"/>
                  </a:ext>
                </a:extLst>
              </p:cNvPr>
              <p:cNvSpPr/>
              <p:nvPr/>
            </p:nvSpPr>
            <p:spPr>
              <a:xfrm>
                <a:off x="8355790" y="2803001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05FC915-3FE3-8A8C-9DD9-040336065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790" y="2803001"/>
                <a:ext cx="865476" cy="86547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5F80CFA-BE3F-2DA5-33EF-EA08A80FB260}"/>
                  </a:ext>
                </a:extLst>
              </p:cNvPr>
              <p:cNvSpPr/>
              <p:nvPr/>
            </p:nvSpPr>
            <p:spPr>
              <a:xfrm>
                <a:off x="8355790" y="4292121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5F80CFA-BE3F-2DA5-33EF-EA08A80FB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790" y="4292121"/>
                <a:ext cx="865476" cy="86547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BACCB88-3EB5-CA73-7BCC-43CA545EFA12}"/>
                  </a:ext>
                </a:extLst>
              </p:cNvPr>
              <p:cNvSpPr/>
              <p:nvPr/>
            </p:nvSpPr>
            <p:spPr>
              <a:xfrm>
                <a:off x="8355790" y="5858167"/>
                <a:ext cx="865476" cy="8654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BACCB88-3EB5-CA73-7BCC-43CA545EF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790" y="5858167"/>
                <a:ext cx="865476" cy="86547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23E3E9-12EB-C81F-7AB4-103E40F90F80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5398557" y="3235739"/>
            <a:ext cx="980153" cy="1501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5AFF6B-DF6C-6F9F-70D8-3632D9534B77}"/>
              </a:ext>
            </a:extLst>
          </p:cNvPr>
          <p:cNvCxnSpPr>
            <a:stCxn id="5" idx="6"/>
            <a:endCxn id="17" idx="2"/>
          </p:cNvCxnSpPr>
          <p:nvPr/>
        </p:nvCxnSpPr>
        <p:spPr>
          <a:xfrm flipV="1">
            <a:off x="5398557" y="4724859"/>
            <a:ext cx="980153" cy="12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C7FDE5-EC53-7ED1-FE71-8C06175D86E9}"/>
              </a:ext>
            </a:extLst>
          </p:cNvPr>
          <p:cNvCxnSpPr>
            <a:stCxn id="5" idx="6"/>
            <a:endCxn id="18" idx="1"/>
          </p:cNvCxnSpPr>
          <p:nvPr/>
        </p:nvCxnSpPr>
        <p:spPr>
          <a:xfrm>
            <a:off x="5398557" y="4737276"/>
            <a:ext cx="1106899" cy="1247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B48980-A58E-85CB-3B13-BEA3F27B3093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>
            <a:off x="7244186" y="3235739"/>
            <a:ext cx="1111604" cy="148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F57F9C-D050-A062-5D9F-1D925EB2CC1C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>
            <a:off x="7244186" y="3235739"/>
            <a:ext cx="1111604" cy="3055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6FB707-59FE-28E1-813F-EAFEB6143AA8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7244186" y="3235739"/>
            <a:ext cx="1111604" cy="148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B0A858-2283-151A-62DF-D36A28DC7C51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>
            <a:off x="7244186" y="4724859"/>
            <a:ext cx="1111604" cy="1566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9AD853-3435-AD7E-4F3E-97B335A2B5F4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7244186" y="3235739"/>
            <a:ext cx="1111604" cy="3055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5B287A-F8A5-1B8C-31DD-52C744C7DAAB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7244186" y="4724859"/>
            <a:ext cx="1111604" cy="1566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562F3C-5087-8D28-0841-329C0454F2F6}"/>
              </a:ext>
            </a:extLst>
          </p:cNvPr>
          <p:cNvCxnSpPr>
            <a:stCxn id="19" idx="6"/>
            <a:endCxn id="13" idx="2"/>
          </p:cNvCxnSpPr>
          <p:nvPr/>
        </p:nvCxnSpPr>
        <p:spPr>
          <a:xfrm>
            <a:off x="9221266" y="3235739"/>
            <a:ext cx="708182" cy="148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179195-CD3E-7045-9205-1C59E5F37E41}"/>
              </a:ext>
            </a:extLst>
          </p:cNvPr>
          <p:cNvCxnSpPr>
            <a:stCxn id="21" idx="6"/>
            <a:endCxn id="13" idx="2"/>
          </p:cNvCxnSpPr>
          <p:nvPr/>
        </p:nvCxnSpPr>
        <p:spPr>
          <a:xfrm flipV="1">
            <a:off x="9221266" y="4724859"/>
            <a:ext cx="708182" cy="1566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FB8EBA-6B1A-F075-955A-38165ACB88A1}"/>
              </a:ext>
            </a:extLst>
          </p:cNvPr>
          <p:cNvCxnSpPr>
            <a:stCxn id="20" idx="6"/>
            <a:endCxn id="13" idx="2"/>
          </p:cNvCxnSpPr>
          <p:nvPr/>
        </p:nvCxnSpPr>
        <p:spPr>
          <a:xfrm>
            <a:off x="9221266" y="4724859"/>
            <a:ext cx="708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6959CF-BDDA-85CC-074C-49E5021C57EE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10794924" y="4724859"/>
            <a:ext cx="531600" cy="12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C09D257-3D40-320D-91C4-83E6F0441B51}"/>
              </a:ext>
            </a:extLst>
          </p:cNvPr>
          <p:cNvSpPr txBox="1"/>
          <p:nvPr/>
        </p:nvSpPr>
        <p:spPr>
          <a:xfrm>
            <a:off x="5673533" y="36039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E77025-9229-4452-7CE2-3C887C391974}"/>
              </a:ext>
            </a:extLst>
          </p:cNvPr>
          <p:cNvSpPr txBox="1"/>
          <p:nvPr/>
        </p:nvSpPr>
        <p:spPr>
          <a:xfrm>
            <a:off x="5791022" y="43272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D83CEB-B973-7BB4-2B9C-61C09129BF71}"/>
              </a:ext>
            </a:extLst>
          </p:cNvPr>
          <p:cNvSpPr txBox="1"/>
          <p:nvPr/>
        </p:nvSpPr>
        <p:spPr>
          <a:xfrm>
            <a:off x="5731378" y="52777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35E5A-5A66-B4D7-4BF8-9CF1716903CB}"/>
              </a:ext>
            </a:extLst>
          </p:cNvPr>
          <p:cNvSpPr txBox="1"/>
          <p:nvPr/>
        </p:nvSpPr>
        <p:spPr>
          <a:xfrm>
            <a:off x="7426814" y="3179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2773A5-EFCC-FB56-BBBC-044E428FE6C9}"/>
              </a:ext>
            </a:extLst>
          </p:cNvPr>
          <p:cNvSpPr txBox="1"/>
          <p:nvPr/>
        </p:nvSpPr>
        <p:spPr>
          <a:xfrm>
            <a:off x="7136642" y="35233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830BE2-51E4-87A5-3F1F-9FD7D4B7FE47}"/>
              </a:ext>
            </a:extLst>
          </p:cNvPr>
          <p:cNvSpPr txBox="1"/>
          <p:nvPr/>
        </p:nvSpPr>
        <p:spPr>
          <a:xfrm>
            <a:off x="7194475" y="41425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56E43F-C281-6B98-EDF8-A863917DB1C4}"/>
              </a:ext>
            </a:extLst>
          </p:cNvPr>
          <p:cNvSpPr txBox="1"/>
          <p:nvPr/>
        </p:nvSpPr>
        <p:spPr>
          <a:xfrm>
            <a:off x="7175622" y="48328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53F48F-BE96-98D2-4184-ED0EFA25B05C}"/>
              </a:ext>
            </a:extLst>
          </p:cNvPr>
          <p:cNvSpPr txBox="1"/>
          <p:nvPr/>
        </p:nvSpPr>
        <p:spPr>
          <a:xfrm>
            <a:off x="7159503" y="55582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38AED6-761F-3B4B-B296-D53DDB4CB96F}"/>
              </a:ext>
            </a:extLst>
          </p:cNvPr>
          <p:cNvSpPr txBox="1"/>
          <p:nvPr/>
        </p:nvSpPr>
        <p:spPr>
          <a:xfrm>
            <a:off x="7356792" y="60010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3D033A2-9019-554D-9181-FBDC63E7C758}"/>
              </a:ext>
            </a:extLst>
          </p:cNvPr>
          <p:cNvSpPr/>
          <p:nvPr/>
        </p:nvSpPr>
        <p:spPr>
          <a:xfrm>
            <a:off x="6550190" y="2411447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EDA8574-21D3-D7E1-C3A6-F02A7E6838AA}"/>
              </a:ext>
            </a:extLst>
          </p:cNvPr>
          <p:cNvSpPr/>
          <p:nvPr/>
        </p:nvSpPr>
        <p:spPr>
          <a:xfrm>
            <a:off x="6526680" y="3924980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D6F1210-05B2-3DD5-76E0-0725AEEFEF50}"/>
              </a:ext>
            </a:extLst>
          </p:cNvPr>
          <p:cNvSpPr/>
          <p:nvPr/>
        </p:nvSpPr>
        <p:spPr>
          <a:xfrm>
            <a:off x="6527035" y="5460498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31CAE8D-D826-9E55-BD36-50806F779C70}"/>
              </a:ext>
            </a:extLst>
          </p:cNvPr>
          <p:cNvSpPr/>
          <p:nvPr/>
        </p:nvSpPr>
        <p:spPr>
          <a:xfrm>
            <a:off x="8527270" y="2455978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378BFA4-B993-24D5-432D-09A4F95D49B3}"/>
              </a:ext>
            </a:extLst>
          </p:cNvPr>
          <p:cNvSpPr/>
          <p:nvPr/>
        </p:nvSpPr>
        <p:spPr>
          <a:xfrm>
            <a:off x="8493758" y="3944875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3A3C648-E2D1-2247-9F7D-5F81D89A33A7}"/>
              </a:ext>
            </a:extLst>
          </p:cNvPr>
          <p:cNvSpPr/>
          <p:nvPr/>
        </p:nvSpPr>
        <p:spPr>
          <a:xfrm>
            <a:off x="8493758" y="5503379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C20C0BB-E269-254A-38D9-6772CB1B5920}"/>
              </a:ext>
            </a:extLst>
          </p:cNvPr>
          <p:cNvSpPr/>
          <p:nvPr/>
        </p:nvSpPr>
        <p:spPr>
          <a:xfrm>
            <a:off x="10113599" y="3893134"/>
            <a:ext cx="522515" cy="424172"/>
          </a:xfrm>
          <a:custGeom>
            <a:avLst/>
            <a:gdLst>
              <a:gd name="connsiteX0" fmla="*/ 0 w 522515"/>
              <a:gd name="connsiteY0" fmla="*/ 844731 h 844731"/>
              <a:gd name="connsiteX1" fmla="*/ 200297 w 522515"/>
              <a:gd name="connsiteY1" fmla="*/ 0 h 844731"/>
              <a:gd name="connsiteX2" fmla="*/ 522515 w 522515"/>
              <a:gd name="connsiteY2" fmla="*/ 844731 h 84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844731">
                <a:moveTo>
                  <a:pt x="0" y="844731"/>
                </a:moveTo>
                <a:cubicBezTo>
                  <a:pt x="56605" y="422365"/>
                  <a:pt x="113211" y="0"/>
                  <a:pt x="200297" y="0"/>
                </a:cubicBezTo>
                <a:cubicBezTo>
                  <a:pt x="287383" y="0"/>
                  <a:pt x="404949" y="422365"/>
                  <a:pt x="522515" y="844731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A71525-B9BF-D6BF-883E-7D41534A2062}"/>
              </a:ext>
            </a:extLst>
          </p:cNvPr>
          <p:cNvSpPr txBox="1"/>
          <p:nvPr/>
        </p:nvSpPr>
        <p:spPr>
          <a:xfrm>
            <a:off x="6550190" y="20578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DBF190-7BE7-AF10-B05A-F2F37C68D78A}"/>
              </a:ext>
            </a:extLst>
          </p:cNvPr>
          <p:cNvSpPr txBox="1"/>
          <p:nvPr/>
        </p:nvSpPr>
        <p:spPr>
          <a:xfrm>
            <a:off x="6536004" y="361717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FC5258-5388-465C-DE60-EBF32F7A1891}"/>
              </a:ext>
            </a:extLst>
          </p:cNvPr>
          <p:cNvSpPr txBox="1"/>
          <p:nvPr/>
        </p:nvSpPr>
        <p:spPr>
          <a:xfrm>
            <a:off x="6579648" y="51190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3330DF-969F-3173-1AF4-99C8F0887964}"/>
              </a:ext>
            </a:extLst>
          </p:cNvPr>
          <p:cNvSpPr txBox="1"/>
          <p:nvPr/>
        </p:nvSpPr>
        <p:spPr>
          <a:xfrm>
            <a:off x="8529455" y="2160575"/>
            <a:ext cx="49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b,c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F45A47-0C90-7DC6-6272-A9A2E4109800}"/>
              </a:ext>
            </a:extLst>
          </p:cNvPr>
          <p:cNvSpPr txBox="1"/>
          <p:nvPr/>
        </p:nvSpPr>
        <p:spPr>
          <a:xfrm>
            <a:off x="8419495" y="360207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a,c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0354E7-C06F-0598-00F7-4D613E39B466}"/>
              </a:ext>
            </a:extLst>
          </p:cNvPr>
          <p:cNvSpPr txBox="1"/>
          <p:nvPr/>
        </p:nvSpPr>
        <p:spPr>
          <a:xfrm>
            <a:off x="8420485" y="518126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a,b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37CFA4-0A04-6DFC-8F75-85130E7B9D4C}"/>
              </a:ext>
            </a:extLst>
          </p:cNvPr>
          <p:cNvSpPr txBox="1"/>
          <p:nvPr/>
        </p:nvSpPr>
        <p:spPr>
          <a:xfrm>
            <a:off x="9963545" y="3538630"/>
            <a:ext cx="68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a,b,c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0386E4-D67B-AEAD-404E-BE2F9E8CEC4E}"/>
              </a:ext>
            </a:extLst>
          </p:cNvPr>
          <p:cNvSpPr txBox="1"/>
          <p:nvPr/>
        </p:nvSpPr>
        <p:spPr>
          <a:xfrm>
            <a:off x="10646521" y="4280028"/>
            <a:ext cx="8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&lt;EOS&gt;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CE3E634-75BE-8D17-1564-1F77419B7F3E}"/>
                  </a:ext>
                </a:extLst>
              </p:cNvPr>
              <p:cNvSpPr txBox="1"/>
              <p:nvPr/>
            </p:nvSpPr>
            <p:spPr>
              <a:xfrm>
                <a:off x="7130991" y="1674681"/>
                <a:ext cx="144340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states!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CE3E634-75BE-8D17-1564-1F77419B7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991" y="1674681"/>
                <a:ext cx="1443408" cy="312650"/>
              </a:xfrm>
              <a:prstGeom prst="rect">
                <a:avLst/>
              </a:prstGeom>
              <a:blipFill>
                <a:blip r:embed="rId11"/>
                <a:stretch>
                  <a:fillRect l="-5907" t="-15686" r="-8861" b="-4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4E04A6E-25B6-15F7-0ED7-A282A301242C}"/>
              </a:ext>
            </a:extLst>
          </p:cNvPr>
          <p:cNvSpPr txBox="1"/>
          <p:nvPr/>
        </p:nvSpPr>
        <p:spPr>
          <a:xfrm>
            <a:off x="9484694" y="34325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B798D-0D0B-5019-F009-76B6E925A838}"/>
              </a:ext>
            </a:extLst>
          </p:cNvPr>
          <p:cNvSpPr txBox="1"/>
          <p:nvPr/>
        </p:nvSpPr>
        <p:spPr>
          <a:xfrm>
            <a:off x="9333017" y="43381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D5A011-EAD8-192D-7DCF-5734E229458E}"/>
              </a:ext>
            </a:extLst>
          </p:cNvPr>
          <p:cNvSpPr txBox="1"/>
          <p:nvPr/>
        </p:nvSpPr>
        <p:spPr>
          <a:xfrm>
            <a:off x="9510642" y="54842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6386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1326</Words>
  <Application>Microsoft Office PowerPoint</Application>
  <PresentationFormat>Widescreen</PresentationFormat>
  <Paragraphs>329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Language Models II</vt:lpstr>
      <vt:lpstr>How to eval language models?</vt:lpstr>
      <vt:lpstr>Intrinsic eval</vt:lpstr>
      <vt:lpstr>Finite Automata</vt:lpstr>
      <vt:lpstr>Deterministic vs Nondeterministic FA</vt:lpstr>
      <vt:lpstr>Probabilistic DFAs</vt:lpstr>
      <vt:lpstr>Bigrams as Probabilistic DFAs</vt:lpstr>
      <vt:lpstr>N-grams as Probabilistic DFAs</vt:lpstr>
      <vt:lpstr>Recurrent Neural Networks</vt:lpstr>
      <vt:lpstr>Convert to NFA?</vt:lpstr>
      <vt:lpstr>Something else</vt:lpstr>
      <vt:lpstr>The big idea</vt:lpstr>
      <vt:lpstr>Step functions</vt:lpstr>
      <vt:lpstr>Making Predictions</vt:lpstr>
      <vt:lpstr>How to train?</vt:lpstr>
      <vt:lpstr>Gradient ascent</vt:lpstr>
      <vt:lpstr>Stochastic gradient ascent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Wood, Andrew</dc:creator>
  <cp:lastModifiedBy>Wood, Andrew</cp:lastModifiedBy>
  <cp:revision>14</cp:revision>
  <dcterms:created xsi:type="dcterms:W3CDTF">2024-09-10T14:49:02Z</dcterms:created>
  <dcterms:modified xsi:type="dcterms:W3CDTF">2024-09-10T18:07:49Z</dcterms:modified>
</cp:coreProperties>
</file>