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egenkonig\Documents\School\Artificial%20Intelligence\Project\ReportExcelDo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egenkonig\Documents\School\Artificial%20Intelligence\Project\ReportExcelDo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egenkonig\Documents\School\Artificial%20Intelligence\Project\ReportExcelDo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egenkonig\Documents\School\Artificial%20Intelligence\Project\ReportExcelDo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Genetic Algorithm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838145231846"/>
          <c:y val="0.18300925925925926"/>
          <c:w val="0.86001618547681535"/>
          <c:h val="0.61706802274715655"/>
        </c:manualLayout>
      </c:layout>
      <c:lineChart>
        <c:grouping val="standard"/>
        <c:varyColors val="0"/>
        <c:ser>
          <c:idx val="2"/>
          <c:order val="0"/>
          <c:tx>
            <c:strRef>
              <c:f>Sheet1!$A$2:$A$10</c:f>
              <c:strCach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4.39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9F-4559-9C89-53097B3C046A}"/>
            </c:ext>
          </c:extLst>
        </c:ser>
        <c:ser>
          <c:idx val="3"/>
          <c:order val="1"/>
          <c:tx>
            <c:strRef>
              <c:f>Sheet1!$B$2:$B$10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659F-4559-9C89-53097B3C046A}"/>
            </c:ext>
          </c:extLst>
        </c:ser>
        <c:ser>
          <c:idx val="4"/>
          <c:order val="2"/>
          <c:tx>
            <c:strRef>
              <c:f>Sheet1!$A$2:$A$10</c:f>
              <c:strCach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4.39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9F-4559-9C89-53097B3C046A}"/>
            </c:ext>
          </c:extLst>
        </c:ser>
        <c:ser>
          <c:idx val="5"/>
          <c:order val="3"/>
          <c:tx>
            <c:strRef>
              <c:f>Sheet1!$B$2:$B$10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659F-4559-9C89-53097B3C046A}"/>
            </c:ext>
          </c:extLst>
        </c:ser>
        <c:ser>
          <c:idx val="0"/>
          <c:order val="4"/>
          <c:tx>
            <c:strRef>
              <c:f>Sheet1!$A$2:$A$10</c:f>
              <c:strCach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4.39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9F-4559-9C89-53097B3C046A}"/>
            </c:ext>
          </c:extLst>
        </c:ser>
        <c:ser>
          <c:idx val="1"/>
          <c:order val="5"/>
          <c:tx>
            <c:strRef>
              <c:f>Sheet1!$B$2:$B$10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1.23</c:v>
                </c:pt>
                <c:pt idx="1">
                  <c:v>1.83</c:v>
                </c:pt>
                <c:pt idx="2">
                  <c:v>2</c:v>
                </c:pt>
                <c:pt idx="3">
                  <c:v>3.12</c:v>
                </c:pt>
                <c:pt idx="4">
                  <c:v>3.47</c:v>
                </c:pt>
                <c:pt idx="5">
                  <c:v>4</c:v>
                </c:pt>
                <c:pt idx="6">
                  <c:v>4</c:v>
                </c:pt>
                <c:pt idx="7">
                  <c:v>4.38</c:v>
                </c:pt>
                <c:pt idx="8">
                  <c:v>4.3899999999999997</c:v>
                </c:pt>
              </c:numCache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659F-4559-9C89-53097B3C04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255648"/>
        <c:axId val="211258600"/>
      </c:lineChart>
      <c:catAx>
        <c:axId val="21125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Straight Line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8600"/>
        <c:crosses val="autoZero"/>
        <c:auto val="1"/>
        <c:lblAlgn val="ctr"/>
        <c:lblOffset val="100"/>
        <c:noMultiLvlLbl val="0"/>
      </c:catAx>
      <c:valAx>
        <c:axId val="21125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Traveled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Simulated Annealing Algorithm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838145231846"/>
          <c:y val="0.18300925925925926"/>
          <c:w val="0.86001618547681535"/>
          <c:h val="0.6170680227471565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Sheet1!$C$2:$C$10</c:f>
              <c:strCache>
                <c:ptCount val="9"/>
                <c:pt idx="0">
                  <c:v>1.41</c:v>
                </c:pt>
                <c:pt idx="1">
                  <c:v>3</c:v>
                </c:pt>
                <c:pt idx="2">
                  <c:v>3.16</c:v>
                </c:pt>
                <c:pt idx="3">
                  <c:v>3.6</c:v>
                </c:pt>
                <c:pt idx="4">
                  <c:v>4</c:v>
                </c:pt>
                <c:pt idx="5">
                  <c:v>5</c:v>
                </c:pt>
                <c:pt idx="6">
                  <c:v>6.08</c:v>
                </c:pt>
                <c:pt idx="7">
                  <c:v>7.28</c:v>
                </c:pt>
                <c:pt idx="8">
                  <c:v>9.49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Sheet1!$C$2:$C$10</c:f>
              <c:numCache>
                <c:formatCode>General</c:formatCode>
                <c:ptCount val="9"/>
                <c:pt idx="0">
                  <c:v>1.41</c:v>
                </c:pt>
                <c:pt idx="1">
                  <c:v>3</c:v>
                </c:pt>
                <c:pt idx="2">
                  <c:v>3.16</c:v>
                </c:pt>
                <c:pt idx="3">
                  <c:v>3.6</c:v>
                </c:pt>
                <c:pt idx="4">
                  <c:v>4</c:v>
                </c:pt>
                <c:pt idx="5">
                  <c:v>5</c:v>
                </c:pt>
                <c:pt idx="6">
                  <c:v>6.08</c:v>
                </c:pt>
                <c:pt idx="7">
                  <c:v>7.28</c:v>
                </c:pt>
                <c:pt idx="8">
                  <c:v>9.49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DA-41A2-9359-7257254C35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255648"/>
        <c:axId val="211258600"/>
      </c:lineChart>
      <c:catAx>
        <c:axId val="21125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Straight Line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8600"/>
        <c:crosses val="autoZero"/>
        <c:auto val="1"/>
        <c:lblAlgn val="ctr"/>
        <c:lblOffset val="100"/>
        <c:noMultiLvlLbl val="0"/>
      </c:catAx>
      <c:valAx>
        <c:axId val="21125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Traveled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Genetic Algorithm Convergence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838145231846"/>
          <c:y val="0.18300925925925926"/>
          <c:w val="0.86001618547681535"/>
          <c:h val="0.617068022747156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Sheet1!$B$29:$B$37</c:f>
              <c:strCache>
                <c:ptCount val="9"/>
                <c:pt idx="0">
                  <c:v>0.001</c:v>
                </c:pt>
                <c:pt idx="1">
                  <c:v>0.001</c:v>
                </c:pt>
                <c:pt idx="2">
                  <c:v>0.003</c:v>
                </c:pt>
                <c:pt idx="3">
                  <c:v>0.002</c:v>
                </c:pt>
                <c:pt idx="4">
                  <c:v>0.005</c:v>
                </c:pt>
                <c:pt idx="5">
                  <c:v>0.008</c:v>
                </c:pt>
                <c:pt idx="6">
                  <c:v>0.02</c:v>
                </c:pt>
                <c:pt idx="7">
                  <c:v>0.019</c:v>
                </c:pt>
                <c:pt idx="8">
                  <c:v>0.157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Sheet1!$B$29:$B$37</c:f>
              <c:numCache>
                <c:formatCode>General</c:formatCode>
                <c:ptCount val="9"/>
                <c:pt idx="0">
                  <c:v>1E-3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2E-3</c:v>
                </c:pt>
                <c:pt idx="4">
                  <c:v>5.0000000000000001E-3</c:v>
                </c:pt>
                <c:pt idx="5">
                  <c:v>8.0000000000000002E-3</c:v>
                </c:pt>
                <c:pt idx="6">
                  <c:v>0.02</c:v>
                </c:pt>
                <c:pt idx="7">
                  <c:v>1.9E-2</c:v>
                </c:pt>
                <c:pt idx="8">
                  <c:v>0.157</c:v>
                </c:pt>
              </c:numCache>
            </c:numRef>
          </c:cat>
          <c:val>
            <c:numRef>
              <c:f>Sheet1!$A$29:$A$37</c:f>
              <c:numCache>
                <c:formatCode>General</c:formatCode>
                <c:ptCount val="9"/>
                <c:pt idx="0">
                  <c:v>1</c:v>
                </c:pt>
                <c:pt idx="1">
                  <c:v>2.23</c:v>
                </c:pt>
                <c:pt idx="2">
                  <c:v>4.47</c:v>
                </c:pt>
                <c:pt idx="3">
                  <c:v>5</c:v>
                </c:pt>
                <c:pt idx="4">
                  <c:v>5.83</c:v>
                </c:pt>
                <c:pt idx="5">
                  <c:v>6.7</c:v>
                </c:pt>
                <c:pt idx="6">
                  <c:v>7.81</c:v>
                </c:pt>
                <c:pt idx="7">
                  <c:v>8.06</c:v>
                </c:pt>
                <c:pt idx="8">
                  <c:v>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4-4E44-89D1-14847D149F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255648"/>
        <c:axId val="211258600"/>
      </c:lineChart>
      <c:catAx>
        <c:axId val="21125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8600"/>
        <c:crosses val="autoZero"/>
        <c:auto val="1"/>
        <c:lblAlgn val="ctr"/>
        <c:lblOffset val="100"/>
        <c:noMultiLvlLbl val="0"/>
      </c:catAx>
      <c:valAx>
        <c:axId val="21125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Straight Line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Simulated Annealing Convergence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838145231846"/>
          <c:y val="0.18300925925925926"/>
          <c:w val="0.86001618547681535"/>
          <c:h val="0.61706802274715655"/>
        </c:manualLayout>
      </c:layout>
      <c:lineChart>
        <c:grouping val="standard"/>
        <c:varyColors val="0"/>
        <c:ser>
          <c:idx val="0"/>
          <c:order val="0"/>
          <c:tx>
            <c:strRef>
              <c:f>Sheet1!$D$29:$D$37</c:f>
              <c:strCache>
                <c:ptCount val="9"/>
                <c:pt idx="0">
                  <c:v>0.001</c:v>
                </c:pt>
                <c:pt idx="1">
                  <c:v>0.002</c:v>
                </c:pt>
                <c:pt idx="2">
                  <c:v>0.003</c:v>
                </c:pt>
                <c:pt idx="3">
                  <c:v>0.005</c:v>
                </c:pt>
                <c:pt idx="4">
                  <c:v>0.006</c:v>
                </c:pt>
                <c:pt idx="5">
                  <c:v>0.003</c:v>
                </c:pt>
                <c:pt idx="6">
                  <c:v>0.004</c:v>
                </c:pt>
                <c:pt idx="7">
                  <c:v>0.006</c:v>
                </c:pt>
                <c:pt idx="8">
                  <c:v>0.007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Sheet1!$D$29:$D$37</c:f>
              <c:numCache>
                <c:formatCode>General</c:formatCode>
                <c:ptCount val="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6.0000000000000001E-3</c:v>
                </c:pt>
                <c:pt idx="5">
                  <c:v>3.0000000000000001E-3</c:v>
                </c:pt>
                <c:pt idx="6">
                  <c:v>4.0000000000000001E-3</c:v>
                </c:pt>
                <c:pt idx="7">
                  <c:v>6.0000000000000001E-3</c:v>
                </c:pt>
                <c:pt idx="8">
                  <c:v>7.0000000000000001E-3</c:v>
                </c:pt>
              </c:numCache>
            </c:numRef>
          </c:cat>
          <c:val>
            <c:numRef>
              <c:f>Sheet1!$C$29:$C$37</c:f>
              <c:numCache>
                <c:formatCode>General</c:formatCode>
                <c:ptCount val="9"/>
                <c:pt idx="0">
                  <c:v>1</c:v>
                </c:pt>
                <c:pt idx="1">
                  <c:v>1.41</c:v>
                </c:pt>
                <c:pt idx="2">
                  <c:v>2.2400000000000002</c:v>
                </c:pt>
                <c:pt idx="3">
                  <c:v>2.83</c:v>
                </c:pt>
                <c:pt idx="4">
                  <c:v>4.12</c:v>
                </c:pt>
                <c:pt idx="5">
                  <c:v>5</c:v>
                </c:pt>
                <c:pt idx="6">
                  <c:v>6.7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A0-4A60-9408-C49408943A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255648"/>
        <c:axId val="211258600"/>
      </c:lineChart>
      <c:catAx>
        <c:axId val="21125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8600"/>
        <c:crosses val="autoZero"/>
        <c:auto val="1"/>
        <c:lblAlgn val="ctr"/>
        <c:lblOffset val="100"/>
        <c:noMultiLvlLbl val="0"/>
      </c:catAx>
      <c:valAx>
        <c:axId val="21125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Straight Line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060A-79D7-4C06-BBB9-9982727F13B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39B7-1DA8-4355-9D67-9973A879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Predator and Prey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4720 Project Report</a:t>
            </a:r>
          </a:p>
          <a:p>
            <a:r>
              <a:rPr lang="en-US" dirty="0"/>
              <a:t>Alex Ziegenhorn</a:t>
            </a:r>
          </a:p>
        </p:txBody>
      </p:sp>
    </p:spTree>
    <p:extLst>
      <p:ext uri="{BB962C8B-B14F-4D97-AF65-F5344CB8AC3E}">
        <p14:creationId xmlns:p14="http://schemas.microsoft.com/office/powerpoint/2010/main" val="256208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784C6-990A-414A-A445-FB323FA08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96601"/>
              </p:ext>
            </p:extLst>
          </p:nvPr>
        </p:nvGraphicFramePr>
        <p:xfrm>
          <a:off x="316522" y="1825624"/>
          <a:ext cx="5873262" cy="446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CBDA9C-5112-451D-879F-4670621CC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838312"/>
              </p:ext>
            </p:extLst>
          </p:nvPr>
        </p:nvGraphicFramePr>
        <p:xfrm>
          <a:off x="6189784" y="1825624"/>
          <a:ext cx="5574323" cy="446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619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Time Taken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F37F0-5F76-40ED-BA89-112693AD5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15241"/>
              </p:ext>
            </p:extLst>
          </p:nvPr>
        </p:nvGraphicFramePr>
        <p:xfrm>
          <a:off x="140678" y="1825625"/>
          <a:ext cx="5978768" cy="443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76D5AC-5DF9-46C4-A41D-11D03D6F1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86964"/>
              </p:ext>
            </p:extLst>
          </p:nvPr>
        </p:nvGraphicFramePr>
        <p:xfrm>
          <a:off x="6119446" y="1825626"/>
          <a:ext cx="5967047" cy="443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506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 State</a:t>
            </a:r>
          </a:p>
          <a:p>
            <a:pPr lvl="1"/>
            <a:r>
              <a:rPr lang="en-US" dirty="0"/>
              <a:t>The predator spawns in the upper-leftmost corner of the grid, the prey spawn randomly throughout the grid.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95" y="2992927"/>
            <a:ext cx="3766383" cy="37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925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Problem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502229"/>
            <a:ext cx="10752909" cy="52382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Actions and Transition Models</a:t>
            </a:r>
          </a:p>
          <a:p>
            <a:pPr lvl="1"/>
            <a:r>
              <a:rPr lang="en-US" dirty="0"/>
              <a:t>The predator has a set of actions that it can carry out every tick: </a:t>
            </a:r>
          </a:p>
          <a:p>
            <a:pPr lvl="1"/>
            <a:r>
              <a:rPr lang="en-US" u="sng" dirty="0"/>
              <a:t>Move</a:t>
            </a:r>
            <a:r>
              <a:rPr lang="en-US" dirty="0"/>
              <a:t>: Moves one tile adjacent of current position of the predator. </a:t>
            </a:r>
            <a:endParaRPr lang="en-US" sz="28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Action</a:t>
            </a:r>
            <a:r>
              <a:rPr lang="en-US" dirty="0"/>
              <a:t>: Position(GridTile), {Move(NeighboringGridTile)}</a:t>
            </a:r>
            <a:endParaRPr lang="en-US" sz="24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Result</a:t>
            </a:r>
            <a:r>
              <a:rPr lang="en-US" dirty="0"/>
              <a:t>: Position (GridTile), Move(NeighboringGridTile) = 		Position(NeighboringGridTile)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Drink</a:t>
            </a:r>
            <a:r>
              <a:rPr lang="en-US" dirty="0"/>
              <a:t>: Only usable on water tiles; predator drinks to relieve thirst value. </a:t>
            </a:r>
            <a:endParaRPr lang="en-US" sz="28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Action</a:t>
            </a:r>
            <a:r>
              <a:rPr lang="en-US" dirty="0"/>
              <a:t>: Position(GridTileNeighboringWaterTile), {Drink()}</a:t>
            </a:r>
            <a:endParaRPr lang="en-US" sz="24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Result</a:t>
            </a:r>
            <a:r>
              <a:rPr lang="en-US" dirty="0"/>
              <a:t>: Position(GridTile), Drink() = (self.thirst = 100.0)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Attack</a:t>
            </a:r>
            <a:r>
              <a:rPr lang="en-US" dirty="0"/>
              <a:t>: If at least one prey exists in an adjacent tile, predator attacks prey, prey disappears, and predator moves to prey’s previous location. This also relieves the predator’s hunger value.	</a:t>
            </a:r>
            <a:endParaRPr lang="en-US" sz="28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Action:</a:t>
            </a:r>
            <a:r>
              <a:rPr lang="en-US" dirty="0"/>
              <a:t> Position(GridTileNeighboringPrey), {Attack()} </a:t>
            </a:r>
            <a:endParaRPr lang="en-US" sz="24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Result: </a:t>
            </a:r>
            <a:r>
              <a:rPr lang="en-US" dirty="0"/>
              <a:t>Position(GridTileNeighboringPrey), Attack() = (</a:t>
            </a:r>
            <a:r>
              <a:rPr lang="en-US" dirty="0" err="1"/>
              <a:t>prey.removed</a:t>
            </a:r>
            <a:r>
              <a:rPr lang="en-US" dirty="0"/>
              <a:t> , 		Move(</a:t>
            </a:r>
            <a:r>
              <a:rPr lang="en-US" dirty="0" err="1"/>
              <a:t>prey.position</a:t>
            </a:r>
            <a:r>
              <a:rPr lang="en-US" dirty="0"/>
              <a:t>)</a:t>
            </a: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87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en-US" dirty="0"/>
              <a:t>The Problem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/>
          <a:lstStyle/>
          <a:p>
            <a:r>
              <a:rPr lang="en-US" b="1" dirty="0"/>
              <a:t>Actions and Transition Models (Cont.)</a:t>
            </a:r>
          </a:p>
          <a:p>
            <a:pPr lvl="1"/>
            <a:r>
              <a:rPr lang="en-US" dirty="0"/>
              <a:t>The prey have one action they can carry out every tick:</a:t>
            </a:r>
          </a:p>
          <a:p>
            <a:pPr lvl="1"/>
            <a:r>
              <a:rPr lang="en-US" dirty="0"/>
              <a:t> </a:t>
            </a:r>
            <a:r>
              <a:rPr lang="en-US" u="sng" dirty="0"/>
              <a:t>Move</a:t>
            </a:r>
            <a:r>
              <a:rPr lang="en-US" dirty="0"/>
              <a:t>: Moves one tile adjacent of current position of the predator.</a:t>
            </a:r>
            <a:endParaRPr lang="en-US" sz="28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Action</a:t>
            </a:r>
            <a:r>
              <a:rPr lang="en-US" dirty="0"/>
              <a:t>: Position(GridTile), {Move(NeighboringGridTile)}</a:t>
            </a:r>
            <a:endParaRPr lang="en-US" sz="2400" dirty="0"/>
          </a:p>
          <a:p>
            <a:pPr lvl="2"/>
            <a:r>
              <a:rPr lang="en-US" dirty="0"/>
              <a:t>	</a:t>
            </a:r>
            <a:r>
              <a:rPr lang="en-US" u="sng" dirty="0"/>
              <a:t>Formal Result</a:t>
            </a:r>
            <a:r>
              <a:rPr lang="en-US" dirty="0"/>
              <a:t>: Position (GridTile), Move(NeighboringGridTile) = 			Position(NeighboringGridTile)</a:t>
            </a:r>
            <a:endParaRPr lang="en-US" sz="2400" dirty="0"/>
          </a:p>
          <a:p>
            <a:endParaRPr lang="en-US" sz="3200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3585" cy="707537"/>
          </a:xfrm>
        </p:spPr>
        <p:txBody>
          <a:bodyPr/>
          <a:lstStyle/>
          <a:p>
            <a:pPr algn="ctr"/>
            <a:r>
              <a:rPr lang="en-US" dirty="0"/>
              <a:t>The Problem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Goal Test: </a:t>
            </a:r>
            <a:endParaRPr lang="en-US" dirty="0"/>
          </a:p>
          <a:p>
            <a:pPr lvl="1"/>
            <a:r>
              <a:rPr lang="en-US" dirty="0"/>
              <a:t>Has the predator kept his hunger and thirst bars above 0% for the duration of the program?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Path Cost: </a:t>
            </a:r>
          </a:p>
          <a:p>
            <a:pPr lvl="1"/>
            <a:r>
              <a:rPr lang="en-US" dirty="0"/>
              <a:t>The number of ticks (or moves) taken for each action the predator takes.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9431" cy="795460"/>
          </a:xfrm>
        </p:spPr>
        <p:txBody>
          <a:bodyPr/>
          <a:lstStyle/>
          <a:p>
            <a:pPr algn="ctr"/>
            <a:r>
              <a:rPr lang="en-US" dirty="0"/>
              <a:t>Implementation of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use the genetic algorithm when the predator must decide which path to take to get to a water tile in the grid. Using the genetic algorithm in this way returns an entire path, which the predator can then use to travel efficiently to the closest water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4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 simulated annealing when the predator must decide which path to take to get to a prey object in the grid. Since the prey are constantly changing location, I have the simulated annealing algorithm simply return the best possible move </a:t>
            </a:r>
            <a:r>
              <a:rPr lang="en-US" i="1" dirty="0"/>
              <a:t>towards</a:t>
            </a:r>
            <a:r>
              <a:rPr lang="en-US" dirty="0"/>
              <a:t> the prey, so that the path is updated after every move by the predator.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1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Mathematic Definition of Fitness Function(GA)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646"/>
            <a:ext cx="10515600" cy="5315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In code, it is represented as: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- SimulatedAnnealing.</a:t>
            </a:r>
            <a:r>
              <a:rPr lang="en-US" i="1" dirty="0"/>
              <a:t>distanceFormula</a:t>
            </a:r>
            <a:r>
              <a:rPr lang="en-US" dirty="0"/>
              <a:t>(finalLoc, this.goal)-(this.maxDistance/100);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/>
              <a:t>Now to break it down: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First, we take the distance between the final location of the path and the goal location as a negative value (distance)</a:t>
            </a:r>
          </a:p>
          <a:p>
            <a:pPr marL="457200" lvl="1" indent="0">
              <a:buNone/>
            </a:pPr>
            <a:r>
              <a:rPr lang="en-US" dirty="0"/>
              <a:t>Then, we take the maximum number of moves allowed for a population and divide that by 100, so that we can have a more precise fitness value for use in comparisons (maxDistance/100)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/>
              <a:t>Mathematical Representation: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-distance – (maxDistance/100)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9361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Mathematical Definition of Objective Function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In code, it is represented as: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Math</a:t>
            </a:r>
            <a:r>
              <a:rPr lang="en-US" dirty="0"/>
              <a:t>.</a:t>
            </a:r>
            <a:r>
              <a:rPr lang="en-US" i="1" dirty="0"/>
              <a:t>exp</a:t>
            </a:r>
            <a:r>
              <a:rPr lang="en-US" dirty="0"/>
              <a:t>( (currentEnergy - newEnergy) / temperature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/>
              <a:t>Now to break it down: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First, the current energy of the best solution (distance)</a:t>
            </a:r>
          </a:p>
          <a:p>
            <a:pPr marL="457200" lvl="1" indent="0">
              <a:buNone/>
            </a:pPr>
            <a:r>
              <a:rPr lang="en-US" dirty="0"/>
              <a:t>Then, we take the maximum number of moves allowed for a population and divide that by 100, so that we can have a more precise fitness value for use in comparisons (maxDistance/100)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/>
              <a:t>Mathematical Representation: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-distance – (maxDistance/100)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Predator and Prey</vt:lpstr>
      <vt:lpstr>The Problem</vt:lpstr>
      <vt:lpstr>The Problem (Cont.)</vt:lpstr>
      <vt:lpstr>The Problem (Cont.)</vt:lpstr>
      <vt:lpstr>The Problem (Cont.)</vt:lpstr>
      <vt:lpstr>Implementation of Genetic Algorithm</vt:lpstr>
      <vt:lpstr>Implementation of Simulated Annealing</vt:lpstr>
      <vt:lpstr>Mathematic Definition of Fitness Function(GA)</vt:lpstr>
      <vt:lpstr>Mathematical Definition of Objective Function (SA)</vt:lpstr>
      <vt:lpstr>Comparison of Accuracy</vt:lpstr>
      <vt:lpstr>Comparison of Time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 and Prey</dc:title>
  <dc:creator>Alex Ziegenhorn</dc:creator>
  <cp:lastModifiedBy>Alex Ziegenhorn</cp:lastModifiedBy>
  <cp:revision>3</cp:revision>
  <dcterms:created xsi:type="dcterms:W3CDTF">2017-04-24T00:38:11Z</dcterms:created>
  <dcterms:modified xsi:type="dcterms:W3CDTF">2017-04-24T01:11:52Z</dcterms:modified>
</cp:coreProperties>
</file>