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73" d="100"/>
          <a:sy n="73" d="100"/>
        </p:scale>
        <p:origin x="6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iegenkonig\Documents\School\Artificial%20Intelligence\Project\ReportExcelDo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iegenkonig\Documents\School\Artificial%20Intelligence\Project\ReportExcelDo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iegenkonig\Documents\School\Artificial%20Intelligence\Project\ReportExcelDo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iegenkonig\Documents\School\Artificial%20Intelligence\Project\ReportExcelDoc.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Genetic Algorithm Accuracy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49838145231846"/>
          <c:y val="0.18300925925925926"/>
          <c:w val="0.86001618547681535"/>
          <c:h val="0.61706802274715655"/>
        </c:manualLayout>
      </c:layout>
      <c:lineChart>
        <c:grouping val="standard"/>
        <c:varyColors val="0"/>
        <c:ser>
          <c:idx val="2"/>
          <c:order val="0"/>
          <c:tx>
            <c:strRef>
              <c:f>Sheet1!$A$2:$A$10</c:f>
              <c:strCache>
                <c:ptCount val="9"/>
                <c:pt idx="0">
                  <c:v>1.23</c:v>
                </c:pt>
                <c:pt idx="1">
                  <c:v>1.83</c:v>
                </c:pt>
                <c:pt idx="2">
                  <c:v>2</c:v>
                </c:pt>
                <c:pt idx="3">
                  <c:v>3.12</c:v>
                </c:pt>
                <c:pt idx="4">
                  <c:v>3.47</c:v>
                </c:pt>
                <c:pt idx="5">
                  <c:v>4</c:v>
                </c:pt>
                <c:pt idx="6">
                  <c:v>4</c:v>
                </c:pt>
                <c:pt idx="7">
                  <c:v>4.38</c:v>
                </c:pt>
                <c:pt idx="8">
                  <c:v>4.39</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Sheet1!$A$2:$A$10</c:f>
              <c:numCache>
                <c:formatCode>General</c:formatCode>
                <c:ptCount val="9"/>
                <c:pt idx="0">
                  <c:v>1.23</c:v>
                </c:pt>
                <c:pt idx="1">
                  <c:v>1.83</c:v>
                </c:pt>
                <c:pt idx="2">
                  <c:v>2</c:v>
                </c:pt>
                <c:pt idx="3">
                  <c:v>3.12</c:v>
                </c:pt>
                <c:pt idx="4">
                  <c:v>3.47</c:v>
                </c:pt>
                <c:pt idx="5">
                  <c:v>4</c:v>
                </c:pt>
                <c:pt idx="6">
                  <c:v>4</c:v>
                </c:pt>
                <c:pt idx="7">
                  <c:v>4.38</c:v>
                </c:pt>
                <c:pt idx="8">
                  <c:v>4.3899999999999997</c:v>
                </c:pt>
              </c:numCache>
            </c:numRef>
          </c:cat>
          <c:val>
            <c:numRef>
              <c:f>Sheet1!$B$2:$B$10</c:f>
              <c:numCache>
                <c:formatCode>General</c:formatCode>
                <c:ptCount val="9"/>
                <c:pt idx="0">
                  <c:v>1</c:v>
                </c:pt>
                <c:pt idx="1">
                  <c:v>2</c:v>
                </c:pt>
                <c:pt idx="2">
                  <c:v>3</c:v>
                </c:pt>
                <c:pt idx="3">
                  <c:v>3</c:v>
                </c:pt>
                <c:pt idx="4">
                  <c:v>4</c:v>
                </c:pt>
                <c:pt idx="5">
                  <c:v>5</c:v>
                </c:pt>
                <c:pt idx="6">
                  <c:v>5</c:v>
                </c:pt>
                <c:pt idx="7">
                  <c:v>5</c:v>
                </c:pt>
                <c:pt idx="8">
                  <c:v>5</c:v>
                </c:pt>
              </c:numCache>
            </c:numRef>
          </c:val>
          <c:smooth val="0"/>
          <c:extLst>
            <c:ext xmlns:c16="http://schemas.microsoft.com/office/drawing/2014/chart" uri="{C3380CC4-5D6E-409C-BE32-E72D297353CC}">
              <c16:uniqueId val="{00000000-659F-4559-9C89-53097B3C046A}"/>
            </c:ext>
          </c:extLst>
        </c:ser>
        <c:ser>
          <c:idx val="3"/>
          <c:order val="1"/>
          <c:tx>
            <c:strRef>
              <c:f>Sheet1!$B$2:$B$10</c:f>
              <c:strCache>
                <c:ptCount val="9"/>
                <c:pt idx="0">
                  <c:v>1</c:v>
                </c:pt>
                <c:pt idx="1">
                  <c:v>2</c:v>
                </c:pt>
                <c:pt idx="2">
                  <c:v>3</c:v>
                </c:pt>
                <c:pt idx="3">
                  <c:v>3</c:v>
                </c:pt>
                <c:pt idx="4">
                  <c:v>4</c:v>
                </c:pt>
                <c:pt idx="5">
                  <c:v>5</c:v>
                </c:pt>
                <c:pt idx="6">
                  <c:v>5</c:v>
                </c:pt>
                <c:pt idx="7">
                  <c:v>5</c:v>
                </c:pt>
                <c:pt idx="8">
                  <c:v>5</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Sheet1!$A$2:$A$10</c:f>
              <c:numCache>
                <c:formatCode>General</c:formatCode>
                <c:ptCount val="9"/>
                <c:pt idx="0">
                  <c:v>1.23</c:v>
                </c:pt>
                <c:pt idx="1">
                  <c:v>1.83</c:v>
                </c:pt>
                <c:pt idx="2">
                  <c:v>2</c:v>
                </c:pt>
                <c:pt idx="3">
                  <c:v>3.12</c:v>
                </c:pt>
                <c:pt idx="4">
                  <c:v>3.47</c:v>
                </c:pt>
                <c:pt idx="5">
                  <c:v>4</c:v>
                </c:pt>
                <c:pt idx="6">
                  <c:v>4</c:v>
                </c:pt>
                <c:pt idx="7">
                  <c:v>4.38</c:v>
                </c:pt>
                <c:pt idx="8">
                  <c:v>4.3899999999999997</c:v>
                </c:pt>
              </c:numCache>
            </c:numRef>
          </c:cat>
          <c:val>
            <c:numLit>
              <c:formatCode>General</c:formatCode>
              <c:ptCount val="1"/>
              <c:pt idx="0">
                <c:v>1</c:v>
              </c:pt>
            </c:numLit>
          </c:val>
          <c:smooth val="0"/>
          <c:extLst>
            <c:ext xmlns:c16="http://schemas.microsoft.com/office/drawing/2014/chart" uri="{C3380CC4-5D6E-409C-BE32-E72D297353CC}">
              <c16:uniqueId val="{00000001-659F-4559-9C89-53097B3C046A}"/>
            </c:ext>
          </c:extLst>
        </c:ser>
        <c:ser>
          <c:idx val="4"/>
          <c:order val="2"/>
          <c:tx>
            <c:strRef>
              <c:f>Sheet1!$A$2:$A$10</c:f>
              <c:strCache>
                <c:ptCount val="9"/>
                <c:pt idx="0">
                  <c:v>1.23</c:v>
                </c:pt>
                <c:pt idx="1">
                  <c:v>1.83</c:v>
                </c:pt>
                <c:pt idx="2">
                  <c:v>2</c:v>
                </c:pt>
                <c:pt idx="3">
                  <c:v>3.12</c:v>
                </c:pt>
                <c:pt idx="4">
                  <c:v>3.47</c:v>
                </c:pt>
                <c:pt idx="5">
                  <c:v>4</c:v>
                </c:pt>
                <c:pt idx="6">
                  <c:v>4</c:v>
                </c:pt>
                <c:pt idx="7">
                  <c:v>4.38</c:v>
                </c:pt>
                <c:pt idx="8">
                  <c:v>4.39</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Sheet1!$A$2:$A$10</c:f>
              <c:numCache>
                <c:formatCode>General</c:formatCode>
                <c:ptCount val="9"/>
                <c:pt idx="0">
                  <c:v>1.23</c:v>
                </c:pt>
                <c:pt idx="1">
                  <c:v>1.83</c:v>
                </c:pt>
                <c:pt idx="2">
                  <c:v>2</c:v>
                </c:pt>
                <c:pt idx="3">
                  <c:v>3.12</c:v>
                </c:pt>
                <c:pt idx="4">
                  <c:v>3.47</c:v>
                </c:pt>
                <c:pt idx="5">
                  <c:v>4</c:v>
                </c:pt>
                <c:pt idx="6">
                  <c:v>4</c:v>
                </c:pt>
                <c:pt idx="7">
                  <c:v>4.38</c:v>
                </c:pt>
                <c:pt idx="8">
                  <c:v>4.3899999999999997</c:v>
                </c:pt>
              </c:numCache>
            </c:numRef>
          </c:cat>
          <c:val>
            <c:numRef>
              <c:f>Sheet1!$B$2:$B$10</c:f>
              <c:numCache>
                <c:formatCode>General</c:formatCode>
                <c:ptCount val="9"/>
                <c:pt idx="0">
                  <c:v>1</c:v>
                </c:pt>
                <c:pt idx="1">
                  <c:v>2</c:v>
                </c:pt>
                <c:pt idx="2">
                  <c:v>3</c:v>
                </c:pt>
                <c:pt idx="3">
                  <c:v>3</c:v>
                </c:pt>
                <c:pt idx="4">
                  <c:v>4</c:v>
                </c:pt>
                <c:pt idx="5">
                  <c:v>5</c:v>
                </c:pt>
                <c:pt idx="6">
                  <c:v>5</c:v>
                </c:pt>
                <c:pt idx="7">
                  <c:v>5</c:v>
                </c:pt>
                <c:pt idx="8">
                  <c:v>5</c:v>
                </c:pt>
              </c:numCache>
            </c:numRef>
          </c:val>
          <c:smooth val="0"/>
          <c:extLst>
            <c:ext xmlns:c16="http://schemas.microsoft.com/office/drawing/2014/chart" uri="{C3380CC4-5D6E-409C-BE32-E72D297353CC}">
              <c16:uniqueId val="{00000002-659F-4559-9C89-53097B3C046A}"/>
            </c:ext>
          </c:extLst>
        </c:ser>
        <c:ser>
          <c:idx val="5"/>
          <c:order val="3"/>
          <c:tx>
            <c:strRef>
              <c:f>Sheet1!$B$2:$B$10</c:f>
              <c:strCache>
                <c:ptCount val="9"/>
                <c:pt idx="0">
                  <c:v>1</c:v>
                </c:pt>
                <c:pt idx="1">
                  <c:v>2</c:v>
                </c:pt>
                <c:pt idx="2">
                  <c:v>3</c:v>
                </c:pt>
                <c:pt idx="3">
                  <c:v>3</c:v>
                </c:pt>
                <c:pt idx="4">
                  <c:v>4</c:v>
                </c:pt>
                <c:pt idx="5">
                  <c:v>5</c:v>
                </c:pt>
                <c:pt idx="6">
                  <c:v>5</c:v>
                </c:pt>
                <c:pt idx="7">
                  <c:v>5</c:v>
                </c:pt>
                <c:pt idx="8">
                  <c:v>5</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Sheet1!$A$2:$A$10</c:f>
              <c:numCache>
                <c:formatCode>General</c:formatCode>
                <c:ptCount val="9"/>
                <c:pt idx="0">
                  <c:v>1.23</c:v>
                </c:pt>
                <c:pt idx="1">
                  <c:v>1.83</c:v>
                </c:pt>
                <c:pt idx="2">
                  <c:v>2</c:v>
                </c:pt>
                <c:pt idx="3">
                  <c:v>3.12</c:v>
                </c:pt>
                <c:pt idx="4">
                  <c:v>3.47</c:v>
                </c:pt>
                <c:pt idx="5">
                  <c:v>4</c:v>
                </c:pt>
                <c:pt idx="6">
                  <c:v>4</c:v>
                </c:pt>
                <c:pt idx="7">
                  <c:v>4.38</c:v>
                </c:pt>
                <c:pt idx="8">
                  <c:v>4.3899999999999997</c:v>
                </c:pt>
              </c:numCache>
            </c:numRef>
          </c:cat>
          <c:val>
            <c:numLit>
              <c:formatCode>General</c:formatCode>
              <c:ptCount val="1"/>
              <c:pt idx="0">
                <c:v>1</c:v>
              </c:pt>
            </c:numLit>
          </c:val>
          <c:smooth val="0"/>
          <c:extLst>
            <c:ext xmlns:c16="http://schemas.microsoft.com/office/drawing/2014/chart" uri="{C3380CC4-5D6E-409C-BE32-E72D297353CC}">
              <c16:uniqueId val="{00000003-659F-4559-9C89-53097B3C046A}"/>
            </c:ext>
          </c:extLst>
        </c:ser>
        <c:ser>
          <c:idx val="0"/>
          <c:order val="4"/>
          <c:tx>
            <c:strRef>
              <c:f>Sheet1!$A$2:$A$10</c:f>
              <c:strCache>
                <c:ptCount val="9"/>
                <c:pt idx="0">
                  <c:v>1.23</c:v>
                </c:pt>
                <c:pt idx="1">
                  <c:v>1.83</c:v>
                </c:pt>
                <c:pt idx="2">
                  <c:v>2</c:v>
                </c:pt>
                <c:pt idx="3">
                  <c:v>3.12</c:v>
                </c:pt>
                <c:pt idx="4">
                  <c:v>3.47</c:v>
                </c:pt>
                <c:pt idx="5">
                  <c:v>4</c:v>
                </c:pt>
                <c:pt idx="6">
                  <c:v>4</c:v>
                </c:pt>
                <c:pt idx="7">
                  <c:v>4.38</c:v>
                </c:pt>
                <c:pt idx="8">
                  <c:v>4.39</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Sheet1!$A$2:$A$10</c:f>
              <c:numCache>
                <c:formatCode>General</c:formatCode>
                <c:ptCount val="9"/>
                <c:pt idx="0">
                  <c:v>1.23</c:v>
                </c:pt>
                <c:pt idx="1">
                  <c:v>1.83</c:v>
                </c:pt>
                <c:pt idx="2">
                  <c:v>2</c:v>
                </c:pt>
                <c:pt idx="3">
                  <c:v>3.12</c:v>
                </c:pt>
                <c:pt idx="4">
                  <c:v>3.47</c:v>
                </c:pt>
                <c:pt idx="5">
                  <c:v>4</c:v>
                </c:pt>
                <c:pt idx="6">
                  <c:v>4</c:v>
                </c:pt>
                <c:pt idx="7">
                  <c:v>4.38</c:v>
                </c:pt>
                <c:pt idx="8">
                  <c:v>4.3899999999999997</c:v>
                </c:pt>
              </c:numCache>
            </c:numRef>
          </c:cat>
          <c:val>
            <c:numRef>
              <c:f>Sheet1!$B$2:$B$10</c:f>
              <c:numCache>
                <c:formatCode>General</c:formatCode>
                <c:ptCount val="9"/>
                <c:pt idx="0">
                  <c:v>1</c:v>
                </c:pt>
                <c:pt idx="1">
                  <c:v>2</c:v>
                </c:pt>
                <c:pt idx="2">
                  <c:v>3</c:v>
                </c:pt>
                <c:pt idx="3">
                  <c:v>3</c:v>
                </c:pt>
                <c:pt idx="4">
                  <c:v>4</c:v>
                </c:pt>
                <c:pt idx="5">
                  <c:v>5</c:v>
                </c:pt>
                <c:pt idx="6">
                  <c:v>5</c:v>
                </c:pt>
                <c:pt idx="7">
                  <c:v>5</c:v>
                </c:pt>
                <c:pt idx="8">
                  <c:v>5</c:v>
                </c:pt>
              </c:numCache>
            </c:numRef>
          </c:val>
          <c:smooth val="0"/>
          <c:extLst>
            <c:ext xmlns:c16="http://schemas.microsoft.com/office/drawing/2014/chart" uri="{C3380CC4-5D6E-409C-BE32-E72D297353CC}">
              <c16:uniqueId val="{00000004-659F-4559-9C89-53097B3C046A}"/>
            </c:ext>
          </c:extLst>
        </c:ser>
        <c:ser>
          <c:idx val="1"/>
          <c:order val="5"/>
          <c:tx>
            <c:strRef>
              <c:f>Sheet1!$B$2:$B$10</c:f>
              <c:strCache>
                <c:ptCount val="9"/>
                <c:pt idx="0">
                  <c:v>1</c:v>
                </c:pt>
                <c:pt idx="1">
                  <c:v>2</c:v>
                </c:pt>
                <c:pt idx="2">
                  <c:v>3</c:v>
                </c:pt>
                <c:pt idx="3">
                  <c:v>3</c:v>
                </c:pt>
                <c:pt idx="4">
                  <c:v>4</c:v>
                </c:pt>
                <c:pt idx="5">
                  <c:v>5</c:v>
                </c:pt>
                <c:pt idx="6">
                  <c:v>5</c:v>
                </c:pt>
                <c:pt idx="7">
                  <c:v>5</c:v>
                </c:pt>
                <c:pt idx="8">
                  <c:v>5</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Sheet1!$A$2:$A$10</c:f>
              <c:numCache>
                <c:formatCode>General</c:formatCode>
                <c:ptCount val="9"/>
                <c:pt idx="0">
                  <c:v>1.23</c:v>
                </c:pt>
                <c:pt idx="1">
                  <c:v>1.83</c:v>
                </c:pt>
                <c:pt idx="2">
                  <c:v>2</c:v>
                </c:pt>
                <c:pt idx="3">
                  <c:v>3.12</c:v>
                </c:pt>
                <c:pt idx="4">
                  <c:v>3.47</c:v>
                </c:pt>
                <c:pt idx="5">
                  <c:v>4</c:v>
                </c:pt>
                <c:pt idx="6">
                  <c:v>4</c:v>
                </c:pt>
                <c:pt idx="7">
                  <c:v>4.38</c:v>
                </c:pt>
                <c:pt idx="8">
                  <c:v>4.3899999999999997</c:v>
                </c:pt>
              </c:numCache>
            </c:numRef>
          </c:cat>
          <c:val>
            <c:numLit>
              <c:formatCode>General</c:formatCode>
              <c:ptCount val="1"/>
              <c:pt idx="0">
                <c:v>1</c:v>
              </c:pt>
            </c:numLit>
          </c:val>
          <c:smooth val="0"/>
          <c:extLst>
            <c:ext xmlns:c16="http://schemas.microsoft.com/office/drawing/2014/chart" uri="{C3380CC4-5D6E-409C-BE32-E72D297353CC}">
              <c16:uniqueId val="{00000005-659F-4559-9C89-53097B3C046A}"/>
            </c:ext>
          </c:extLst>
        </c:ser>
        <c:dLbls>
          <c:dLblPos val="ctr"/>
          <c:showLegendKey val="0"/>
          <c:showVal val="1"/>
          <c:showCatName val="0"/>
          <c:showSerName val="0"/>
          <c:showPercent val="0"/>
          <c:showBubbleSize val="0"/>
        </c:dLbls>
        <c:smooth val="0"/>
        <c:axId val="211255648"/>
        <c:axId val="211258600"/>
      </c:lineChart>
      <c:catAx>
        <c:axId val="2112556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Straight Line distance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8600"/>
        <c:crosses val="autoZero"/>
        <c:auto val="1"/>
        <c:lblAlgn val="ctr"/>
        <c:lblOffset val="100"/>
        <c:noMultiLvlLbl val="0"/>
      </c:catAx>
      <c:valAx>
        <c:axId val="2112586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Distance Traveled</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56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Simulated Annealing Algorithm Accuracy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49838145231846"/>
          <c:y val="0.18300925925925926"/>
          <c:w val="0.86001618547681535"/>
          <c:h val="0.61706802274715655"/>
        </c:manualLayout>
      </c:layout>
      <c:lineChart>
        <c:grouping val="standard"/>
        <c:varyColors val="0"/>
        <c:ser>
          <c:idx val="0"/>
          <c:order val="0"/>
          <c:tx>
            <c:strRef>
              <c:f>Sheet1!$C$2:$C$10</c:f>
              <c:strCache>
                <c:ptCount val="9"/>
                <c:pt idx="0">
                  <c:v>1.41</c:v>
                </c:pt>
                <c:pt idx="1">
                  <c:v>3</c:v>
                </c:pt>
                <c:pt idx="2">
                  <c:v>3.16</c:v>
                </c:pt>
                <c:pt idx="3">
                  <c:v>3.6</c:v>
                </c:pt>
                <c:pt idx="4">
                  <c:v>4</c:v>
                </c:pt>
                <c:pt idx="5">
                  <c:v>5</c:v>
                </c:pt>
                <c:pt idx="6">
                  <c:v>6.08</c:v>
                </c:pt>
                <c:pt idx="7">
                  <c:v>7.28</c:v>
                </c:pt>
                <c:pt idx="8">
                  <c:v>9.49</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Sheet1!$C$2:$C$10</c:f>
              <c:numCache>
                <c:formatCode>General</c:formatCode>
                <c:ptCount val="9"/>
                <c:pt idx="0">
                  <c:v>1.41</c:v>
                </c:pt>
                <c:pt idx="1">
                  <c:v>3</c:v>
                </c:pt>
                <c:pt idx="2">
                  <c:v>3.16</c:v>
                </c:pt>
                <c:pt idx="3">
                  <c:v>3.6</c:v>
                </c:pt>
                <c:pt idx="4">
                  <c:v>4</c:v>
                </c:pt>
                <c:pt idx="5">
                  <c:v>5</c:v>
                </c:pt>
                <c:pt idx="6">
                  <c:v>6.08</c:v>
                </c:pt>
                <c:pt idx="7">
                  <c:v>7.28</c:v>
                </c:pt>
                <c:pt idx="8">
                  <c:v>9.49</c:v>
                </c:pt>
              </c:numCache>
            </c:numRef>
          </c:cat>
          <c:val>
            <c:numRef>
              <c:f>Sheet1!$D$2:$D$10</c:f>
              <c:numCache>
                <c:formatCode>General</c:formatCode>
                <c:ptCount val="9"/>
                <c:pt idx="0">
                  <c:v>0</c:v>
                </c:pt>
                <c:pt idx="1">
                  <c:v>4</c:v>
                </c:pt>
                <c:pt idx="2">
                  <c:v>3</c:v>
                </c:pt>
                <c:pt idx="3">
                  <c:v>3</c:v>
                </c:pt>
                <c:pt idx="4">
                  <c:v>4</c:v>
                </c:pt>
                <c:pt idx="5">
                  <c:v>8</c:v>
                </c:pt>
                <c:pt idx="6">
                  <c:v>9</c:v>
                </c:pt>
                <c:pt idx="7">
                  <c:v>9</c:v>
                </c:pt>
                <c:pt idx="8">
                  <c:v>19</c:v>
                </c:pt>
              </c:numCache>
            </c:numRef>
          </c:val>
          <c:smooth val="0"/>
          <c:extLst>
            <c:ext xmlns:c16="http://schemas.microsoft.com/office/drawing/2014/chart" uri="{C3380CC4-5D6E-409C-BE32-E72D297353CC}">
              <c16:uniqueId val="{00000000-E9DA-41A2-9359-7257254C355B}"/>
            </c:ext>
          </c:extLst>
        </c:ser>
        <c:dLbls>
          <c:dLblPos val="ctr"/>
          <c:showLegendKey val="0"/>
          <c:showVal val="1"/>
          <c:showCatName val="0"/>
          <c:showSerName val="0"/>
          <c:showPercent val="0"/>
          <c:showBubbleSize val="0"/>
        </c:dLbls>
        <c:smooth val="0"/>
        <c:axId val="211255648"/>
        <c:axId val="211258600"/>
      </c:lineChart>
      <c:catAx>
        <c:axId val="2112556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Straight Line distance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8600"/>
        <c:crosses val="autoZero"/>
        <c:auto val="1"/>
        <c:lblAlgn val="ctr"/>
        <c:lblOffset val="100"/>
        <c:noMultiLvlLbl val="0"/>
      </c:catAx>
      <c:valAx>
        <c:axId val="2112586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Distance Traveled</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56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Genetic Algorithm Convergence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49838145231846"/>
          <c:y val="0.18300925925925926"/>
          <c:w val="0.86001618547681535"/>
          <c:h val="0.61706802274715655"/>
        </c:manualLayout>
      </c:layout>
      <c:lineChart>
        <c:grouping val="standard"/>
        <c:varyColors val="0"/>
        <c:ser>
          <c:idx val="0"/>
          <c:order val="0"/>
          <c:tx>
            <c:strRef>
              <c:f>Sheet1!$B$29:$B$37</c:f>
              <c:strCache>
                <c:ptCount val="9"/>
                <c:pt idx="0">
                  <c:v>0.001</c:v>
                </c:pt>
                <c:pt idx="1">
                  <c:v>0.001</c:v>
                </c:pt>
                <c:pt idx="2">
                  <c:v>0.003</c:v>
                </c:pt>
                <c:pt idx="3">
                  <c:v>0.002</c:v>
                </c:pt>
                <c:pt idx="4">
                  <c:v>0.005</c:v>
                </c:pt>
                <c:pt idx="5">
                  <c:v>0.008</c:v>
                </c:pt>
                <c:pt idx="6">
                  <c:v>0.02</c:v>
                </c:pt>
                <c:pt idx="7">
                  <c:v>0.019</c:v>
                </c:pt>
                <c:pt idx="8">
                  <c:v>0.157</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Sheet1!$B$29:$B$37</c:f>
              <c:numCache>
                <c:formatCode>General</c:formatCode>
                <c:ptCount val="9"/>
                <c:pt idx="0">
                  <c:v>1E-3</c:v>
                </c:pt>
                <c:pt idx="1">
                  <c:v>1E-3</c:v>
                </c:pt>
                <c:pt idx="2">
                  <c:v>3.0000000000000001E-3</c:v>
                </c:pt>
                <c:pt idx="3">
                  <c:v>2E-3</c:v>
                </c:pt>
                <c:pt idx="4">
                  <c:v>5.0000000000000001E-3</c:v>
                </c:pt>
                <c:pt idx="5">
                  <c:v>8.0000000000000002E-3</c:v>
                </c:pt>
                <c:pt idx="6">
                  <c:v>0.02</c:v>
                </c:pt>
                <c:pt idx="7">
                  <c:v>1.9E-2</c:v>
                </c:pt>
                <c:pt idx="8">
                  <c:v>0.157</c:v>
                </c:pt>
              </c:numCache>
            </c:numRef>
          </c:cat>
          <c:val>
            <c:numRef>
              <c:f>Sheet1!$A$29:$A$37</c:f>
              <c:numCache>
                <c:formatCode>General</c:formatCode>
                <c:ptCount val="9"/>
                <c:pt idx="0">
                  <c:v>1</c:v>
                </c:pt>
                <c:pt idx="1">
                  <c:v>2.23</c:v>
                </c:pt>
                <c:pt idx="2">
                  <c:v>4.47</c:v>
                </c:pt>
                <c:pt idx="3">
                  <c:v>5</c:v>
                </c:pt>
                <c:pt idx="4">
                  <c:v>5.83</c:v>
                </c:pt>
                <c:pt idx="5">
                  <c:v>6.7</c:v>
                </c:pt>
                <c:pt idx="6">
                  <c:v>7.81</c:v>
                </c:pt>
                <c:pt idx="7">
                  <c:v>8.06</c:v>
                </c:pt>
                <c:pt idx="8">
                  <c:v>9.99</c:v>
                </c:pt>
              </c:numCache>
            </c:numRef>
          </c:val>
          <c:smooth val="0"/>
          <c:extLst>
            <c:ext xmlns:c16="http://schemas.microsoft.com/office/drawing/2014/chart" uri="{C3380CC4-5D6E-409C-BE32-E72D297353CC}">
              <c16:uniqueId val="{00000000-7C34-4E44-89D1-14847D149FD6}"/>
            </c:ext>
          </c:extLst>
        </c:ser>
        <c:dLbls>
          <c:dLblPos val="ctr"/>
          <c:showLegendKey val="0"/>
          <c:showVal val="1"/>
          <c:showCatName val="0"/>
          <c:showSerName val="0"/>
          <c:showPercent val="0"/>
          <c:showBubbleSize val="0"/>
        </c:dLbls>
        <c:smooth val="0"/>
        <c:axId val="211255648"/>
        <c:axId val="211258600"/>
      </c:lineChart>
      <c:catAx>
        <c:axId val="2112556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 (s)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8600"/>
        <c:crosses val="autoZero"/>
        <c:auto val="1"/>
        <c:lblAlgn val="ctr"/>
        <c:lblOffset val="100"/>
        <c:noMultiLvlLbl val="0"/>
      </c:catAx>
      <c:valAx>
        <c:axId val="2112586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Straight Line Distance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56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Simulated Annealing Convergence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49838145231846"/>
          <c:y val="0.18300925925925926"/>
          <c:w val="0.86001618547681535"/>
          <c:h val="0.61706802274715655"/>
        </c:manualLayout>
      </c:layout>
      <c:lineChart>
        <c:grouping val="standard"/>
        <c:varyColors val="0"/>
        <c:ser>
          <c:idx val="0"/>
          <c:order val="0"/>
          <c:tx>
            <c:strRef>
              <c:f>Sheet1!$D$29:$D$37</c:f>
              <c:strCache>
                <c:ptCount val="9"/>
                <c:pt idx="0">
                  <c:v>0.001</c:v>
                </c:pt>
                <c:pt idx="1">
                  <c:v>0.002</c:v>
                </c:pt>
                <c:pt idx="2">
                  <c:v>0.003</c:v>
                </c:pt>
                <c:pt idx="3">
                  <c:v>0.005</c:v>
                </c:pt>
                <c:pt idx="4">
                  <c:v>0.006</c:v>
                </c:pt>
                <c:pt idx="5">
                  <c:v>0.003</c:v>
                </c:pt>
                <c:pt idx="6">
                  <c:v>0.004</c:v>
                </c:pt>
                <c:pt idx="7">
                  <c:v>0.006</c:v>
                </c:pt>
                <c:pt idx="8">
                  <c:v>0.007</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Sheet1!$D$29:$D$37</c:f>
              <c:numCache>
                <c:formatCode>General</c:formatCode>
                <c:ptCount val="9"/>
                <c:pt idx="0">
                  <c:v>1E-3</c:v>
                </c:pt>
                <c:pt idx="1">
                  <c:v>2E-3</c:v>
                </c:pt>
                <c:pt idx="2">
                  <c:v>3.0000000000000001E-3</c:v>
                </c:pt>
                <c:pt idx="3">
                  <c:v>5.0000000000000001E-3</c:v>
                </c:pt>
                <c:pt idx="4">
                  <c:v>6.0000000000000001E-3</c:v>
                </c:pt>
                <c:pt idx="5">
                  <c:v>3.0000000000000001E-3</c:v>
                </c:pt>
                <c:pt idx="6">
                  <c:v>4.0000000000000001E-3</c:v>
                </c:pt>
                <c:pt idx="7">
                  <c:v>6.0000000000000001E-3</c:v>
                </c:pt>
                <c:pt idx="8">
                  <c:v>7.0000000000000001E-3</c:v>
                </c:pt>
              </c:numCache>
            </c:numRef>
          </c:cat>
          <c:val>
            <c:numRef>
              <c:f>Sheet1!$C$29:$C$37</c:f>
              <c:numCache>
                <c:formatCode>General</c:formatCode>
                <c:ptCount val="9"/>
                <c:pt idx="0">
                  <c:v>1</c:v>
                </c:pt>
                <c:pt idx="1">
                  <c:v>1.41</c:v>
                </c:pt>
                <c:pt idx="2">
                  <c:v>2.2400000000000002</c:v>
                </c:pt>
                <c:pt idx="3">
                  <c:v>2.83</c:v>
                </c:pt>
                <c:pt idx="4">
                  <c:v>4.12</c:v>
                </c:pt>
                <c:pt idx="5">
                  <c:v>5</c:v>
                </c:pt>
                <c:pt idx="6">
                  <c:v>6.7</c:v>
                </c:pt>
                <c:pt idx="7">
                  <c:v>7</c:v>
                </c:pt>
                <c:pt idx="8">
                  <c:v>10</c:v>
                </c:pt>
              </c:numCache>
            </c:numRef>
          </c:val>
          <c:smooth val="0"/>
          <c:extLst>
            <c:ext xmlns:c16="http://schemas.microsoft.com/office/drawing/2014/chart" uri="{C3380CC4-5D6E-409C-BE32-E72D297353CC}">
              <c16:uniqueId val="{00000000-EEA0-4A60-9408-C49408943A2E}"/>
            </c:ext>
          </c:extLst>
        </c:ser>
        <c:dLbls>
          <c:dLblPos val="ctr"/>
          <c:showLegendKey val="0"/>
          <c:showVal val="1"/>
          <c:showCatName val="0"/>
          <c:showSerName val="0"/>
          <c:showPercent val="0"/>
          <c:showBubbleSize val="0"/>
        </c:dLbls>
        <c:smooth val="0"/>
        <c:axId val="211255648"/>
        <c:axId val="211258600"/>
      </c:lineChart>
      <c:catAx>
        <c:axId val="2112556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 (s)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8600"/>
        <c:crosses val="autoZero"/>
        <c:auto val="1"/>
        <c:lblAlgn val="ctr"/>
        <c:lblOffset val="100"/>
        <c:noMultiLvlLbl val="0"/>
      </c:catAx>
      <c:valAx>
        <c:axId val="2112586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Straight Line Distance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125564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0060A-79D7-4C06-BBB9-9982727F13B3}"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111816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0060A-79D7-4C06-BBB9-9982727F13B3}"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424328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0060A-79D7-4C06-BBB9-9982727F13B3}"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199899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0060A-79D7-4C06-BBB9-9982727F13B3}"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193872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90060A-79D7-4C06-BBB9-9982727F13B3}" type="datetimeFigureOut">
              <a:rPr lang="en-US" smtClean="0"/>
              <a:t>4/26/2017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87333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90060A-79D7-4C06-BBB9-9982727F13B3}"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153971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90060A-79D7-4C06-BBB9-9982727F13B3}" type="datetimeFigureOut">
              <a:rPr lang="en-US" smtClean="0"/>
              <a:t>4/26/2017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168001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90060A-79D7-4C06-BBB9-9982727F13B3}" type="datetimeFigureOut">
              <a:rPr lang="en-US" smtClean="0"/>
              <a:t>4/26/2017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58090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0060A-79D7-4C06-BBB9-9982727F13B3}" type="datetimeFigureOut">
              <a:rPr lang="en-US" smtClean="0"/>
              <a:t>4/26/2017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241413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90060A-79D7-4C06-BBB9-9982727F13B3}"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61449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90060A-79D7-4C06-BBB9-9982727F13B3}" type="datetimeFigureOut">
              <a:rPr lang="en-US" smtClean="0"/>
              <a:t>4/26/2017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B39B7-1DA8-4355-9D67-9973A879FC31}" type="slidenum">
              <a:rPr lang="en-US" smtClean="0"/>
              <a:t>‹#›</a:t>
            </a:fld>
            <a:endParaRPr lang="en-US"/>
          </a:p>
        </p:txBody>
      </p:sp>
    </p:spTree>
    <p:extLst>
      <p:ext uri="{BB962C8B-B14F-4D97-AF65-F5344CB8AC3E}">
        <p14:creationId xmlns:p14="http://schemas.microsoft.com/office/powerpoint/2010/main" val="29052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0060A-79D7-4C06-BBB9-9982727F13B3}" type="datetimeFigureOut">
              <a:rPr lang="en-US" smtClean="0"/>
              <a:t>4/26/2017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B39B7-1DA8-4355-9D67-9973A879FC31}" type="slidenum">
              <a:rPr lang="en-US" smtClean="0"/>
              <a:t>‹#›</a:t>
            </a:fld>
            <a:endParaRPr lang="en-US"/>
          </a:p>
        </p:txBody>
      </p:sp>
    </p:spTree>
    <p:extLst>
      <p:ext uri="{BB962C8B-B14F-4D97-AF65-F5344CB8AC3E}">
        <p14:creationId xmlns:p14="http://schemas.microsoft.com/office/powerpoint/2010/main" val="3692609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Predator and Prey</a:t>
            </a:r>
          </a:p>
        </p:txBody>
      </p:sp>
      <p:sp>
        <p:nvSpPr>
          <p:cNvPr id="3" name="Subtitle 2"/>
          <p:cNvSpPr>
            <a:spLocks noGrp="1"/>
          </p:cNvSpPr>
          <p:nvPr>
            <p:ph type="subTitle" idx="1"/>
          </p:nvPr>
        </p:nvSpPr>
        <p:spPr/>
        <p:txBody>
          <a:bodyPr/>
          <a:lstStyle/>
          <a:p>
            <a:r>
              <a:rPr lang="en-US" dirty="0"/>
              <a:t>COMP 4720 Project Report</a:t>
            </a:r>
          </a:p>
          <a:p>
            <a:r>
              <a:rPr lang="en-US" dirty="0"/>
              <a:t>Alex Ziegenhorn</a:t>
            </a:r>
          </a:p>
        </p:txBody>
      </p:sp>
    </p:spTree>
    <p:extLst>
      <p:ext uri="{BB962C8B-B14F-4D97-AF65-F5344CB8AC3E}">
        <p14:creationId xmlns:p14="http://schemas.microsoft.com/office/powerpoint/2010/main" val="256208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of Accuracy</a:t>
            </a:r>
          </a:p>
        </p:txBody>
      </p:sp>
      <p:graphicFrame>
        <p:nvGraphicFramePr>
          <p:cNvPr id="4" name="Content Placeholder 3">
            <a:extLst>
              <a:ext uri="{FF2B5EF4-FFF2-40B4-BE49-F238E27FC236}">
                <a16:creationId xmlns:a16="http://schemas.microsoft.com/office/drawing/2014/main" id="{97D784C6-990A-414A-A445-FB323FA082CC}"/>
              </a:ext>
            </a:extLst>
          </p:cNvPr>
          <p:cNvGraphicFramePr>
            <a:graphicFrameLocks noGrp="1"/>
          </p:cNvGraphicFramePr>
          <p:nvPr>
            <p:ph idx="1"/>
            <p:extLst>
              <p:ext uri="{D42A27DB-BD31-4B8C-83A1-F6EECF244321}">
                <p14:modId xmlns:p14="http://schemas.microsoft.com/office/powerpoint/2010/main" val="1830796601"/>
              </p:ext>
            </p:extLst>
          </p:nvPr>
        </p:nvGraphicFramePr>
        <p:xfrm>
          <a:off x="316522" y="1825624"/>
          <a:ext cx="5873262" cy="4469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5CBDA9C-5112-451D-879F-4670621CCFFB}"/>
              </a:ext>
            </a:extLst>
          </p:cNvPr>
          <p:cNvGraphicFramePr>
            <a:graphicFrameLocks/>
          </p:cNvGraphicFramePr>
          <p:nvPr>
            <p:extLst>
              <p:ext uri="{D42A27DB-BD31-4B8C-83A1-F6EECF244321}">
                <p14:modId xmlns:p14="http://schemas.microsoft.com/office/powerpoint/2010/main" val="3995838312"/>
              </p:ext>
            </p:extLst>
          </p:nvPr>
        </p:nvGraphicFramePr>
        <p:xfrm>
          <a:off x="6189784" y="1825624"/>
          <a:ext cx="5574323" cy="44696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619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of Time Taken</a:t>
            </a:r>
          </a:p>
        </p:txBody>
      </p:sp>
      <p:graphicFrame>
        <p:nvGraphicFramePr>
          <p:cNvPr id="4" name="Content Placeholder 3">
            <a:extLst>
              <a:ext uri="{FF2B5EF4-FFF2-40B4-BE49-F238E27FC236}">
                <a16:creationId xmlns:a16="http://schemas.microsoft.com/office/drawing/2014/main" id="{5C6F37F0-5F76-40ED-BA89-112693AD54FA}"/>
              </a:ext>
            </a:extLst>
          </p:cNvPr>
          <p:cNvGraphicFramePr>
            <a:graphicFrameLocks noGrp="1"/>
          </p:cNvGraphicFramePr>
          <p:nvPr>
            <p:ph idx="1"/>
            <p:extLst>
              <p:ext uri="{D42A27DB-BD31-4B8C-83A1-F6EECF244321}">
                <p14:modId xmlns:p14="http://schemas.microsoft.com/office/powerpoint/2010/main" val="616215241"/>
              </p:ext>
            </p:extLst>
          </p:nvPr>
        </p:nvGraphicFramePr>
        <p:xfrm>
          <a:off x="140678" y="1825625"/>
          <a:ext cx="5978768" cy="4434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B76D5AC-5DF9-46C4-A41D-11D03D6F15C4}"/>
              </a:ext>
            </a:extLst>
          </p:cNvPr>
          <p:cNvGraphicFramePr>
            <a:graphicFrameLocks/>
          </p:cNvGraphicFramePr>
          <p:nvPr>
            <p:extLst>
              <p:ext uri="{D42A27DB-BD31-4B8C-83A1-F6EECF244321}">
                <p14:modId xmlns:p14="http://schemas.microsoft.com/office/powerpoint/2010/main" val="1722486964"/>
              </p:ext>
            </p:extLst>
          </p:nvPr>
        </p:nvGraphicFramePr>
        <p:xfrm>
          <a:off x="6119446" y="1825626"/>
          <a:ext cx="5967047" cy="4434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506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00062"/>
            <a:ext cx="10515600" cy="1325563"/>
          </a:xfrm>
        </p:spPr>
        <p:txBody>
          <a:bodyPr/>
          <a:lstStyle/>
          <a:p>
            <a:pPr algn="ctr"/>
            <a:r>
              <a:rPr lang="en-US" dirty="0"/>
              <a:t>The Problem</a:t>
            </a:r>
          </a:p>
        </p:txBody>
      </p:sp>
      <p:sp>
        <p:nvSpPr>
          <p:cNvPr id="3" name="Content Placeholder 2"/>
          <p:cNvSpPr>
            <a:spLocks noGrp="1"/>
          </p:cNvSpPr>
          <p:nvPr>
            <p:ph idx="1"/>
          </p:nvPr>
        </p:nvSpPr>
        <p:spPr/>
        <p:txBody>
          <a:bodyPr/>
          <a:lstStyle/>
          <a:p>
            <a:r>
              <a:rPr lang="en-US" b="1" dirty="0"/>
              <a:t>Initial State</a:t>
            </a:r>
          </a:p>
          <a:p>
            <a:pPr lvl="1"/>
            <a:r>
              <a:rPr lang="en-US" dirty="0"/>
              <a:t>The predator spawns in the upper-leftmost corner of the grid, the prey spawn randomly throughout the grid.</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895" y="2992927"/>
            <a:ext cx="3766383" cy="3730168"/>
          </a:xfrm>
          <a:prstGeom prst="rect">
            <a:avLst/>
          </a:prstGeom>
        </p:spPr>
      </p:pic>
    </p:spTree>
    <p:extLst>
      <p:ext uri="{BB962C8B-B14F-4D97-AF65-F5344CB8AC3E}">
        <p14:creationId xmlns:p14="http://schemas.microsoft.com/office/powerpoint/2010/main" val="204243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392520"/>
          </a:xfrm>
        </p:spPr>
        <p:txBody>
          <a:bodyPr>
            <a:normAutofit fontScale="90000"/>
          </a:bodyPr>
          <a:lstStyle/>
          <a:p>
            <a:pPr algn="ctr"/>
            <a:r>
              <a:rPr lang="en-US" dirty="0"/>
              <a:t>The Problem (Cont.)</a:t>
            </a:r>
          </a:p>
        </p:txBody>
      </p:sp>
      <p:sp>
        <p:nvSpPr>
          <p:cNvPr id="3" name="Content Placeholder 2"/>
          <p:cNvSpPr>
            <a:spLocks noGrp="1"/>
          </p:cNvSpPr>
          <p:nvPr>
            <p:ph idx="1"/>
          </p:nvPr>
        </p:nvSpPr>
        <p:spPr>
          <a:xfrm>
            <a:off x="600891" y="1502229"/>
            <a:ext cx="10752909" cy="5238205"/>
          </a:xfrm>
        </p:spPr>
        <p:txBody>
          <a:bodyPr>
            <a:normAutofit fontScale="92500" lnSpcReduction="10000"/>
          </a:bodyPr>
          <a:lstStyle/>
          <a:p>
            <a:r>
              <a:rPr lang="en-US" b="1" dirty="0"/>
              <a:t>Actions and Transition Models</a:t>
            </a:r>
          </a:p>
          <a:p>
            <a:pPr lvl="1"/>
            <a:r>
              <a:rPr lang="en-US" dirty="0"/>
              <a:t>The predator has a set of actions that it can carry out every tick: </a:t>
            </a:r>
          </a:p>
          <a:p>
            <a:pPr lvl="1"/>
            <a:r>
              <a:rPr lang="en-US" u="sng" dirty="0"/>
              <a:t>Move</a:t>
            </a:r>
            <a:r>
              <a:rPr lang="en-US" dirty="0"/>
              <a:t>: Moves one tile adjacent of current position of the predator. </a:t>
            </a:r>
            <a:endParaRPr lang="en-US" sz="2800" dirty="0"/>
          </a:p>
          <a:p>
            <a:pPr lvl="2"/>
            <a:r>
              <a:rPr lang="en-US" dirty="0"/>
              <a:t>	</a:t>
            </a:r>
            <a:r>
              <a:rPr lang="en-US" u="sng" dirty="0"/>
              <a:t>Formal Action</a:t>
            </a:r>
            <a:r>
              <a:rPr lang="en-US" dirty="0"/>
              <a:t>: Position(GridTile), {Move(NeighboringGridTile)}</a:t>
            </a:r>
            <a:endParaRPr lang="en-US" sz="2400" dirty="0"/>
          </a:p>
          <a:p>
            <a:pPr lvl="2"/>
            <a:r>
              <a:rPr lang="en-US" dirty="0"/>
              <a:t>	</a:t>
            </a:r>
            <a:r>
              <a:rPr lang="en-US" u="sng" dirty="0"/>
              <a:t>Formal Result</a:t>
            </a:r>
            <a:r>
              <a:rPr lang="en-US" dirty="0"/>
              <a:t>: Position (GridTile), Move(NeighboringGridTile) = 		Position(NeighboringGridTile)</a:t>
            </a:r>
          </a:p>
          <a:p>
            <a:pPr lvl="2"/>
            <a:endParaRPr lang="en-US" dirty="0"/>
          </a:p>
          <a:p>
            <a:pPr lvl="1"/>
            <a:r>
              <a:rPr lang="en-US" u="sng" dirty="0"/>
              <a:t>Drink</a:t>
            </a:r>
            <a:r>
              <a:rPr lang="en-US" dirty="0"/>
              <a:t>: Only usable on water tiles; predator drinks to relieve thirst value. </a:t>
            </a:r>
            <a:endParaRPr lang="en-US" sz="2800" dirty="0"/>
          </a:p>
          <a:p>
            <a:pPr lvl="2"/>
            <a:r>
              <a:rPr lang="en-US" dirty="0"/>
              <a:t>	</a:t>
            </a:r>
            <a:r>
              <a:rPr lang="en-US" u="sng" dirty="0"/>
              <a:t>Formal Action</a:t>
            </a:r>
            <a:r>
              <a:rPr lang="en-US" dirty="0"/>
              <a:t>: Position(GridTileNeighboringWaterTile), {Drink()}</a:t>
            </a:r>
            <a:endParaRPr lang="en-US" sz="2400" dirty="0"/>
          </a:p>
          <a:p>
            <a:pPr lvl="2"/>
            <a:r>
              <a:rPr lang="en-US" dirty="0"/>
              <a:t>	</a:t>
            </a:r>
            <a:r>
              <a:rPr lang="en-US" u="sng" dirty="0"/>
              <a:t>Formal Result</a:t>
            </a:r>
            <a:r>
              <a:rPr lang="en-US" dirty="0"/>
              <a:t>: Position(GridTile), Drink() = (self.thirst = 100.0)</a:t>
            </a:r>
          </a:p>
          <a:p>
            <a:pPr lvl="2"/>
            <a:endParaRPr lang="en-US" dirty="0"/>
          </a:p>
          <a:p>
            <a:pPr lvl="1"/>
            <a:r>
              <a:rPr lang="en-US" u="sng" dirty="0"/>
              <a:t>Attack</a:t>
            </a:r>
            <a:r>
              <a:rPr lang="en-US" dirty="0"/>
              <a:t>: If at least one prey exists in an adjacent tile, predator attacks prey, prey disappears, and predator moves to prey’s previous location. This also relieves the predator’s hunger value.	</a:t>
            </a:r>
            <a:endParaRPr lang="en-US" sz="2800" dirty="0"/>
          </a:p>
          <a:p>
            <a:pPr lvl="2"/>
            <a:r>
              <a:rPr lang="en-US" dirty="0"/>
              <a:t>	</a:t>
            </a:r>
            <a:r>
              <a:rPr lang="en-US" u="sng" dirty="0"/>
              <a:t>Formal Action:</a:t>
            </a:r>
            <a:r>
              <a:rPr lang="en-US" dirty="0"/>
              <a:t> Position(GridTileNeighboringPrey), {Attack()} </a:t>
            </a:r>
            <a:endParaRPr lang="en-US" sz="2400" dirty="0"/>
          </a:p>
          <a:p>
            <a:pPr lvl="2"/>
            <a:r>
              <a:rPr lang="en-US" dirty="0"/>
              <a:t>	</a:t>
            </a:r>
            <a:r>
              <a:rPr lang="en-US" u="sng" dirty="0"/>
              <a:t>Formal Result: </a:t>
            </a:r>
            <a:r>
              <a:rPr lang="en-US" dirty="0"/>
              <a:t>Position(GridTileNeighboringPrey), Attack() = (</a:t>
            </a:r>
            <a:r>
              <a:rPr lang="en-US" dirty="0" err="1"/>
              <a:t>prey.removed</a:t>
            </a:r>
            <a:r>
              <a:rPr lang="en-US" dirty="0"/>
              <a:t> , 		Move(</a:t>
            </a:r>
            <a:r>
              <a:rPr lang="en-US" dirty="0" err="1"/>
              <a:t>prey.position</a:t>
            </a:r>
            <a:r>
              <a:rPr lang="en-US" dirty="0"/>
              <a:t>)</a:t>
            </a:r>
            <a:endParaRPr lang="en-US" sz="2400" dirty="0"/>
          </a:p>
          <a:p>
            <a:pPr lvl="2"/>
            <a:endParaRPr lang="en-US" sz="2400" dirty="0"/>
          </a:p>
          <a:p>
            <a:pPr lvl="2"/>
            <a:endParaRPr lang="en-US" sz="2400" dirty="0"/>
          </a:p>
          <a:p>
            <a:pPr lvl="1"/>
            <a:endParaRPr lang="en-US" b="1" dirty="0"/>
          </a:p>
        </p:txBody>
      </p:sp>
    </p:spTree>
    <p:extLst>
      <p:ext uri="{BB962C8B-B14F-4D97-AF65-F5344CB8AC3E}">
        <p14:creationId xmlns:p14="http://schemas.microsoft.com/office/powerpoint/2010/main" val="50087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5121"/>
          </a:xfrm>
        </p:spPr>
        <p:txBody>
          <a:bodyPr/>
          <a:lstStyle/>
          <a:p>
            <a:pPr algn="ctr"/>
            <a:r>
              <a:rPr lang="en-US" dirty="0"/>
              <a:t>The Problem (Cont.)</a:t>
            </a:r>
          </a:p>
        </p:txBody>
      </p:sp>
      <p:sp>
        <p:nvSpPr>
          <p:cNvPr id="3" name="Content Placeholder 2"/>
          <p:cNvSpPr>
            <a:spLocks noGrp="1"/>
          </p:cNvSpPr>
          <p:nvPr>
            <p:ph idx="1"/>
          </p:nvPr>
        </p:nvSpPr>
        <p:spPr>
          <a:xfrm>
            <a:off x="838200" y="1491517"/>
            <a:ext cx="10515600" cy="4351338"/>
          </a:xfrm>
        </p:spPr>
        <p:txBody>
          <a:bodyPr/>
          <a:lstStyle/>
          <a:p>
            <a:r>
              <a:rPr lang="en-US" b="1" dirty="0"/>
              <a:t>Actions and Transition Models (Cont.)</a:t>
            </a:r>
          </a:p>
          <a:p>
            <a:pPr lvl="1"/>
            <a:r>
              <a:rPr lang="en-US" dirty="0"/>
              <a:t>The prey have one action they can carry out every tick:</a:t>
            </a:r>
          </a:p>
          <a:p>
            <a:pPr lvl="1"/>
            <a:r>
              <a:rPr lang="en-US" dirty="0"/>
              <a:t> </a:t>
            </a:r>
            <a:r>
              <a:rPr lang="en-US" u="sng" dirty="0"/>
              <a:t>Move</a:t>
            </a:r>
            <a:r>
              <a:rPr lang="en-US" dirty="0"/>
              <a:t>: Moves one tile adjacent of current position of the predator.</a:t>
            </a:r>
            <a:endParaRPr lang="en-US" sz="2800" dirty="0"/>
          </a:p>
          <a:p>
            <a:pPr lvl="2"/>
            <a:r>
              <a:rPr lang="en-US" dirty="0"/>
              <a:t>	</a:t>
            </a:r>
            <a:r>
              <a:rPr lang="en-US" u="sng" dirty="0"/>
              <a:t>Formal Action</a:t>
            </a:r>
            <a:r>
              <a:rPr lang="en-US" dirty="0"/>
              <a:t>: Position(GridTile), {Move(NeighboringGridTile)}</a:t>
            </a:r>
            <a:endParaRPr lang="en-US" sz="2400" dirty="0"/>
          </a:p>
          <a:p>
            <a:pPr lvl="2"/>
            <a:r>
              <a:rPr lang="en-US" dirty="0"/>
              <a:t>	</a:t>
            </a:r>
            <a:r>
              <a:rPr lang="en-US" u="sng" dirty="0"/>
              <a:t>Formal Result</a:t>
            </a:r>
            <a:r>
              <a:rPr lang="en-US" dirty="0"/>
              <a:t>: Position (GridTile), Move(NeighboringGridTile) = 			Position(NeighboringGridTile)</a:t>
            </a:r>
            <a:endParaRPr lang="en-US" sz="2400" dirty="0"/>
          </a:p>
          <a:p>
            <a:endParaRPr lang="en-US" sz="3200" dirty="0"/>
          </a:p>
          <a:p>
            <a:pPr lvl="1"/>
            <a:endParaRPr lang="en-US" dirty="0"/>
          </a:p>
          <a:p>
            <a:pPr lvl="1"/>
            <a:endParaRPr lang="en-US" b="1" dirty="0"/>
          </a:p>
          <a:p>
            <a:endParaRPr lang="en-US" dirty="0"/>
          </a:p>
        </p:txBody>
      </p:sp>
    </p:spTree>
    <p:extLst>
      <p:ext uri="{BB962C8B-B14F-4D97-AF65-F5344CB8AC3E}">
        <p14:creationId xmlns:p14="http://schemas.microsoft.com/office/powerpoint/2010/main" val="205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3585" cy="707537"/>
          </a:xfrm>
        </p:spPr>
        <p:txBody>
          <a:bodyPr/>
          <a:lstStyle/>
          <a:p>
            <a:pPr algn="ctr"/>
            <a:r>
              <a:rPr lang="en-US" dirty="0"/>
              <a:t>The Problem (Cont.)</a:t>
            </a:r>
          </a:p>
        </p:txBody>
      </p:sp>
      <p:sp>
        <p:nvSpPr>
          <p:cNvPr id="3" name="Content Placeholder 2"/>
          <p:cNvSpPr>
            <a:spLocks noGrp="1"/>
          </p:cNvSpPr>
          <p:nvPr>
            <p:ph idx="1"/>
          </p:nvPr>
        </p:nvSpPr>
        <p:spPr>
          <a:xfrm>
            <a:off x="838200" y="1213338"/>
            <a:ext cx="10515600" cy="4963625"/>
          </a:xfrm>
        </p:spPr>
        <p:txBody>
          <a:bodyPr/>
          <a:lstStyle/>
          <a:p>
            <a:endParaRPr lang="en-US" b="1" dirty="0"/>
          </a:p>
          <a:p>
            <a:r>
              <a:rPr lang="en-US" b="1" dirty="0"/>
              <a:t>Goal Test: </a:t>
            </a:r>
            <a:endParaRPr lang="en-US" dirty="0"/>
          </a:p>
          <a:p>
            <a:pPr lvl="1"/>
            <a:r>
              <a:rPr lang="en-US" dirty="0"/>
              <a:t>Has the predator kept his hunger and thirst bars above 0% for the duration of the program?</a:t>
            </a:r>
          </a:p>
          <a:p>
            <a:endParaRPr lang="en-US" b="1" dirty="0"/>
          </a:p>
          <a:p>
            <a:endParaRPr lang="en-US" b="1" dirty="0"/>
          </a:p>
          <a:p>
            <a:r>
              <a:rPr lang="en-US" b="1" dirty="0"/>
              <a:t>Path Cost: </a:t>
            </a:r>
          </a:p>
          <a:p>
            <a:pPr lvl="1"/>
            <a:r>
              <a:rPr lang="en-US" dirty="0"/>
              <a:t>The number of ticks (or moves) taken for each action the predator takes.</a:t>
            </a:r>
          </a:p>
          <a:p>
            <a:pPr lvl="1"/>
            <a:endParaRPr lang="en-US" dirty="0"/>
          </a:p>
          <a:p>
            <a:pPr lvl="1"/>
            <a:endParaRPr lang="en-US" dirty="0"/>
          </a:p>
        </p:txBody>
      </p:sp>
    </p:spTree>
    <p:extLst>
      <p:ext uri="{BB962C8B-B14F-4D97-AF65-F5344CB8AC3E}">
        <p14:creationId xmlns:p14="http://schemas.microsoft.com/office/powerpoint/2010/main" val="312160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99431" cy="795460"/>
          </a:xfrm>
        </p:spPr>
        <p:txBody>
          <a:bodyPr/>
          <a:lstStyle/>
          <a:p>
            <a:pPr algn="ctr"/>
            <a:r>
              <a:rPr lang="en-US" dirty="0"/>
              <a:t>Implementation of Genetic Algorithm</a:t>
            </a:r>
          </a:p>
        </p:txBody>
      </p:sp>
      <p:sp>
        <p:nvSpPr>
          <p:cNvPr id="3" name="Content Placeholder 2"/>
          <p:cNvSpPr>
            <a:spLocks noGrp="1"/>
          </p:cNvSpPr>
          <p:nvPr>
            <p:ph idx="1"/>
          </p:nvPr>
        </p:nvSpPr>
        <p:spPr/>
        <p:txBody>
          <a:bodyPr/>
          <a:lstStyle/>
          <a:p>
            <a:endParaRPr lang="en-US" dirty="0"/>
          </a:p>
          <a:p>
            <a:endParaRPr lang="en-US" dirty="0"/>
          </a:p>
          <a:p>
            <a:pPr marL="0" indent="0">
              <a:buNone/>
            </a:pPr>
            <a:r>
              <a:rPr lang="en-US" dirty="0"/>
              <a:t>I use the genetic algorithm when the predator must decide which path to take to get to a water tile in the grid. Using the genetic algorithm in this way returns an entire path, which the predator can then use to travel efficiently to the closest water source. Each individual vector is a direction (left, right, up, down) and represents a move for </a:t>
            </a:r>
            <a:r>
              <a:rPr lang="en-US"/>
              <a:t>the predator.</a:t>
            </a:r>
            <a:endParaRPr lang="en-US" dirty="0"/>
          </a:p>
          <a:p>
            <a:endParaRPr lang="en-US" dirty="0"/>
          </a:p>
        </p:txBody>
      </p:sp>
    </p:spTree>
    <p:extLst>
      <p:ext uri="{BB962C8B-B14F-4D97-AF65-F5344CB8AC3E}">
        <p14:creationId xmlns:p14="http://schemas.microsoft.com/office/powerpoint/2010/main" val="138434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Implementation of Simulated Annealing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I use simulated annealing when the predator must decide which path to take to get to a prey object in the grid. Since the prey are constantly changing location, I have the simulated annealing algorithm simply return the best possible move </a:t>
            </a:r>
            <a:r>
              <a:rPr lang="en-US" i="1" dirty="0"/>
              <a:t>towards</a:t>
            </a:r>
            <a:r>
              <a:rPr lang="en-US" dirty="0"/>
              <a:t> the prey, so that the path is updated after every move by the predator.</a:t>
            </a:r>
          </a:p>
          <a:p>
            <a:endParaRPr lang="en-US" dirty="0"/>
          </a:p>
        </p:txBody>
      </p:sp>
    </p:spTree>
    <p:extLst>
      <p:ext uri="{BB962C8B-B14F-4D97-AF65-F5344CB8AC3E}">
        <p14:creationId xmlns:p14="http://schemas.microsoft.com/office/powerpoint/2010/main" val="335351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6521"/>
          </a:xfrm>
        </p:spPr>
        <p:txBody>
          <a:bodyPr>
            <a:normAutofit fontScale="90000"/>
          </a:bodyPr>
          <a:lstStyle/>
          <a:p>
            <a:pPr algn="ctr"/>
            <a:r>
              <a:rPr lang="en-US" dirty="0"/>
              <a:t>Mathematic Definition of Fitness Function(GA)</a:t>
            </a:r>
          </a:p>
        </p:txBody>
      </p:sp>
      <p:sp>
        <p:nvSpPr>
          <p:cNvPr id="3" name="Content Placeholder 2"/>
          <p:cNvSpPr>
            <a:spLocks noGrp="1"/>
          </p:cNvSpPr>
          <p:nvPr>
            <p:ph idx="1"/>
          </p:nvPr>
        </p:nvSpPr>
        <p:spPr>
          <a:xfrm>
            <a:off x="838200" y="861646"/>
            <a:ext cx="10515600" cy="5315317"/>
          </a:xfrm>
        </p:spPr>
        <p:txBody>
          <a:bodyPr>
            <a:normAutofit fontScale="85000" lnSpcReduction="20000"/>
          </a:bodyPr>
          <a:lstStyle/>
          <a:p>
            <a:pPr marL="0" indent="0">
              <a:buNone/>
            </a:pPr>
            <a:endParaRPr lang="en-US" u="sng" dirty="0"/>
          </a:p>
          <a:p>
            <a:pPr marL="0" indent="0">
              <a:buNone/>
            </a:pPr>
            <a:r>
              <a:rPr lang="en-US" u="sng" dirty="0"/>
              <a:t>In code, it is represented as:</a:t>
            </a:r>
            <a:endParaRPr lang="en-US" dirty="0"/>
          </a:p>
          <a:p>
            <a:endParaRPr lang="en-US" dirty="0"/>
          </a:p>
          <a:p>
            <a:pPr marL="0" indent="0">
              <a:buNone/>
            </a:pPr>
            <a:r>
              <a:rPr lang="en-US" dirty="0"/>
              <a:t> - SimulatedAnnealing.</a:t>
            </a:r>
            <a:r>
              <a:rPr lang="en-US" i="1" dirty="0"/>
              <a:t>distanceFormula</a:t>
            </a:r>
            <a:r>
              <a:rPr lang="en-US" dirty="0"/>
              <a:t>(finalLoc, this.goal)-(this.maxDistance/100);</a:t>
            </a:r>
          </a:p>
          <a:p>
            <a:pPr marL="0" indent="0">
              <a:buNone/>
            </a:pPr>
            <a:r>
              <a:rPr lang="en-US" dirty="0"/>
              <a:t> </a:t>
            </a:r>
          </a:p>
          <a:p>
            <a:pPr marL="0" indent="0">
              <a:buNone/>
            </a:pPr>
            <a:r>
              <a:rPr lang="en-US" u="sng" dirty="0"/>
              <a:t>Now to break it down:</a:t>
            </a:r>
            <a:endParaRPr lang="en-US" dirty="0"/>
          </a:p>
          <a:p>
            <a:pPr marL="457200" lvl="1" indent="0">
              <a:buNone/>
            </a:pPr>
            <a:endParaRPr lang="en-US" dirty="0"/>
          </a:p>
          <a:p>
            <a:pPr marL="457200" lvl="1" indent="0">
              <a:buNone/>
            </a:pPr>
            <a:r>
              <a:rPr lang="en-US" dirty="0"/>
              <a:t>First, we take the distance between the final location of the path and the goal location as a negative value (distance)</a:t>
            </a:r>
          </a:p>
          <a:p>
            <a:pPr marL="457200" lvl="1" indent="0">
              <a:buNone/>
            </a:pPr>
            <a:r>
              <a:rPr lang="en-US" dirty="0"/>
              <a:t>Then, we take the maximum number of moves allowed for a population and divide that by 100, so that we can have a more precise fitness value for use in comparisons (maxDistance/100)</a:t>
            </a:r>
          </a:p>
          <a:p>
            <a:pPr marL="0" indent="0">
              <a:buNone/>
            </a:pPr>
            <a:r>
              <a:rPr lang="en-US" dirty="0"/>
              <a:t> </a:t>
            </a:r>
          </a:p>
          <a:p>
            <a:pPr marL="0" indent="0">
              <a:buNone/>
            </a:pPr>
            <a:r>
              <a:rPr lang="en-US" u="sng" dirty="0"/>
              <a:t>Mathematical Representation:</a:t>
            </a:r>
            <a:endParaRPr lang="en-US" dirty="0"/>
          </a:p>
          <a:p>
            <a:pPr marL="0" indent="0">
              <a:buNone/>
            </a:pPr>
            <a:r>
              <a:rPr lang="en-US" dirty="0"/>
              <a:t> </a:t>
            </a:r>
          </a:p>
          <a:p>
            <a:pPr marL="0" indent="0">
              <a:buNone/>
            </a:pPr>
            <a:r>
              <a:rPr lang="en-US" dirty="0"/>
              <a:t>	-distance – (maxDistance/100)</a:t>
            </a:r>
          </a:p>
          <a:p>
            <a:endParaRPr lang="en-US" dirty="0"/>
          </a:p>
        </p:txBody>
      </p:sp>
    </p:spTree>
    <p:extLst>
      <p:ext uri="{BB962C8B-B14F-4D97-AF65-F5344CB8AC3E}">
        <p14:creationId xmlns:p14="http://schemas.microsoft.com/office/powerpoint/2010/main" val="207839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49000" cy="936137"/>
          </a:xfrm>
        </p:spPr>
        <p:txBody>
          <a:bodyPr>
            <a:normAutofit fontScale="90000"/>
          </a:bodyPr>
          <a:lstStyle/>
          <a:p>
            <a:pPr algn="ctr"/>
            <a:r>
              <a:rPr lang="en-US" dirty="0"/>
              <a:t>Mathematical Definition of Objective Function (SA)</a:t>
            </a:r>
          </a:p>
        </p:txBody>
      </p:sp>
      <p:sp>
        <p:nvSpPr>
          <p:cNvPr id="3" name="Content Placeholder 2"/>
          <p:cNvSpPr>
            <a:spLocks noGrp="1"/>
          </p:cNvSpPr>
          <p:nvPr>
            <p:ph idx="1"/>
          </p:nvPr>
        </p:nvSpPr>
        <p:spPr/>
        <p:txBody>
          <a:bodyPr>
            <a:normAutofit fontScale="85000" lnSpcReduction="20000"/>
          </a:bodyPr>
          <a:lstStyle/>
          <a:p>
            <a:pPr marL="0" indent="0">
              <a:buNone/>
            </a:pPr>
            <a:r>
              <a:rPr lang="en-US" u="sng" dirty="0"/>
              <a:t>In code, it is represented as:</a:t>
            </a:r>
            <a:endParaRPr lang="en-US" dirty="0"/>
          </a:p>
          <a:p>
            <a:pPr marL="0" indent="0">
              <a:buNone/>
            </a:pPr>
            <a:r>
              <a:rPr lang="en-US" dirty="0"/>
              <a:t> </a:t>
            </a:r>
          </a:p>
          <a:p>
            <a:pPr marL="0" indent="0">
              <a:buNone/>
            </a:pPr>
            <a:r>
              <a:rPr lang="en-US" dirty="0"/>
              <a:t> </a:t>
            </a:r>
            <a:r>
              <a:rPr lang="en-US" b="1" dirty="0"/>
              <a:t>Math</a:t>
            </a:r>
            <a:r>
              <a:rPr lang="en-US" dirty="0"/>
              <a:t>.</a:t>
            </a:r>
            <a:r>
              <a:rPr lang="en-US" i="1" dirty="0"/>
              <a:t>exp</a:t>
            </a:r>
            <a:r>
              <a:rPr lang="en-US" dirty="0"/>
              <a:t>( (currentEnergy - newEnergy) / temperature );</a:t>
            </a:r>
          </a:p>
          <a:p>
            <a:pPr marL="0" indent="0">
              <a:buNone/>
            </a:pPr>
            <a:r>
              <a:rPr lang="en-US" dirty="0"/>
              <a:t> </a:t>
            </a:r>
          </a:p>
          <a:p>
            <a:pPr marL="0" indent="0">
              <a:buNone/>
            </a:pPr>
            <a:r>
              <a:rPr lang="en-US" u="sng" dirty="0"/>
              <a:t>Now to break it down:</a:t>
            </a:r>
            <a:endParaRPr lang="en-US" dirty="0"/>
          </a:p>
          <a:p>
            <a:pPr marL="457200" lvl="1" indent="0">
              <a:buNone/>
            </a:pPr>
            <a:r>
              <a:rPr lang="en-US" dirty="0"/>
              <a:t>First, the current energy of the best solution (distance)</a:t>
            </a:r>
          </a:p>
          <a:p>
            <a:pPr marL="457200" lvl="1" indent="0">
              <a:buNone/>
            </a:pPr>
            <a:r>
              <a:rPr lang="en-US" dirty="0"/>
              <a:t>Then, we take the maximum number of moves allowed for a population and divide that by 100, so that we can have a more precise fitness value for use in comparisons (maxDistance/100)</a:t>
            </a:r>
          </a:p>
          <a:p>
            <a:pPr marL="0" indent="0">
              <a:buNone/>
            </a:pPr>
            <a:r>
              <a:rPr lang="en-US" dirty="0"/>
              <a:t> </a:t>
            </a:r>
          </a:p>
          <a:p>
            <a:pPr marL="0" indent="0">
              <a:buNone/>
            </a:pPr>
            <a:r>
              <a:rPr lang="en-US" u="sng" dirty="0"/>
              <a:t>Mathematical Representation:</a:t>
            </a:r>
            <a:endParaRPr lang="en-US" dirty="0"/>
          </a:p>
          <a:p>
            <a:pPr marL="0" indent="0">
              <a:buNone/>
            </a:pPr>
            <a:r>
              <a:rPr lang="en-US" dirty="0"/>
              <a:t> </a:t>
            </a:r>
          </a:p>
          <a:p>
            <a:pPr marL="0" indent="0">
              <a:buNone/>
            </a:pPr>
            <a:r>
              <a:rPr lang="en-US" dirty="0"/>
              <a:t>	-distance – (maxDistance/100)</a:t>
            </a:r>
          </a:p>
          <a:p>
            <a:endParaRPr lang="en-US" dirty="0"/>
          </a:p>
        </p:txBody>
      </p:sp>
    </p:spTree>
    <p:extLst>
      <p:ext uri="{BB962C8B-B14F-4D97-AF65-F5344CB8AC3E}">
        <p14:creationId xmlns:p14="http://schemas.microsoft.com/office/powerpoint/2010/main" val="211113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389</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Predator and Prey</vt:lpstr>
      <vt:lpstr>The Problem</vt:lpstr>
      <vt:lpstr>The Problem (Cont.)</vt:lpstr>
      <vt:lpstr>The Problem (Cont.)</vt:lpstr>
      <vt:lpstr>The Problem (Cont.)</vt:lpstr>
      <vt:lpstr>Implementation of Genetic Algorithm</vt:lpstr>
      <vt:lpstr>Implementation of Simulated Annealing</vt:lpstr>
      <vt:lpstr>Mathematic Definition of Fitness Function(GA)</vt:lpstr>
      <vt:lpstr>Mathematical Definition of Objective Function (SA)</vt:lpstr>
      <vt:lpstr>Comparison of Accuracy</vt:lpstr>
      <vt:lpstr>Comparison of Time Taken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Predator and Prey</dc:title>
  <dc:creator>Alex Ziegenhorn</dc:creator>
  <cp:lastModifiedBy>Alex Ziegenhorn</cp:lastModifiedBy>
  <cp:revision>4</cp:revision>
  <dcterms:created xsi:type="dcterms:W3CDTF">2017-04-24T00:38:11Z</dcterms:created>
  <dcterms:modified xsi:type="dcterms:W3CDTF">2017-04-26T07:06:34Z</dcterms:modified>
</cp:coreProperties>
</file>