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91" r:id="rId16"/>
    <p:sldId id="266" r:id="rId17"/>
    <p:sldId id="267" r:id="rId18"/>
    <p:sldId id="268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20" r:id="rId31"/>
    <p:sldId id="303" r:id="rId32"/>
    <p:sldId id="304" r:id="rId33"/>
    <p:sldId id="321" r:id="rId34"/>
    <p:sldId id="306" r:id="rId35"/>
    <p:sldId id="307" r:id="rId36"/>
    <p:sldId id="308" r:id="rId37"/>
    <p:sldId id="305" r:id="rId38"/>
    <p:sldId id="310" r:id="rId39"/>
    <p:sldId id="311" r:id="rId40"/>
    <p:sldId id="312" r:id="rId41"/>
    <p:sldId id="309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269" r:id="rId50"/>
    <p:sldId id="322" r:id="rId51"/>
    <p:sldId id="356" r:id="rId52"/>
    <p:sldId id="358" r:id="rId53"/>
    <p:sldId id="359" r:id="rId54"/>
    <p:sldId id="360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C7A4-14BD-4E3F-8341-BF767A443A33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45302-2824-4293-9943-CC7B2BDA8F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440B1-7A33-450C-8FA6-EB4803A6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2786F7-E3FE-4C3E-971A-AC5F632B8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494D-E781-46B1-BA1E-0659DAB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036D-771F-4FB7-BD33-A3CA9517B99F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76F89-79BE-4D24-ACF8-3D5178FD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6AA649-70B6-46AC-A7C6-DCA0BAD8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7E955-A0F0-4753-812F-20E396DF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F615D-C24A-4329-B177-530098A5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DF737-70B0-473C-B652-B6CAE469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7A01-9CFE-4C28-A838-BDAFA9BDC248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18BBE-E4C4-43CA-8E79-98870E6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C7D9E-7D85-4B3E-A264-7FDBBDA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90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AA940-F3C1-4307-AEE2-A7B11069A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5019E-5863-4D51-88C5-779E79FD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FAF69-FB25-426C-81A3-0888BD45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EEC6-DCE4-4408-AAF5-E8D8EEB90014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83EDA-4A55-426B-926A-50DF8880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4AF93-0E41-48CF-97A0-AB30283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FAD3D-9999-4AD5-A847-FBC56DF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AE486-77DB-4E14-A8A3-E7637198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9354B-63FF-4FE6-82B7-30DEEF3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CCE-4338-4E8A-9BDC-28FD344118C6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1AAC4-EF3C-46AD-994D-46C897BA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0E1B5-6D4D-47EB-BF76-5C06C396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0F4A2-2756-467D-B15B-78D48DC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2480E-9749-4AF4-A0C3-686B5B3D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B5A22-D133-44CD-91C3-F3697F10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B1E8-C531-4FA8-950E-EC8F306CB645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18D9E-3474-460A-894F-B86A5A5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FFDF10-7362-4CFD-B93F-200742B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5080-1EE6-4118-B4EF-052AB7B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6F56B-37FC-4A17-A976-E7BF4BB1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AC61BE-9A19-4558-8476-1F69762C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999106-9822-47E0-81EF-C17C7337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8B13-865D-4E2A-BCAE-73E3DD2AB42A}" type="datetime1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19B93-CFFC-482F-A91E-7AF36C7C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5B279-FEEE-4CA9-A47C-FFC6111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7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4F0A9-1DAD-45A3-A0F8-B6FE2B7C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61DE2-56D6-4AA7-A075-B5B20CFB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51C87D-0E55-4512-AD27-0BECE4F6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B24C2A-EDF5-4894-B0A8-65BCEF93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09F0EF-B838-4B36-B397-A840EB4D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27DE6-ADD3-484C-B422-56685813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D97-9900-4C1F-8828-AE5A1AE5E850}" type="datetime1">
              <a:rPr lang="de-DE" smtClean="0"/>
              <a:t>16.09.2023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D8990-FCE6-4CE8-A01B-8CD2BF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5690EB-B8CB-466D-A54C-E11B67D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56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78455-69E9-4009-AB5B-61782511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B6DA40-E204-442C-B8D2-E68F2B6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436-24E0-4F1D-95CD-D07FE8A24B24}" type="datetime1">
              <a:rPr lang="de-DE" smtClean="0"/>
              <a:t>16.09.2023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E5F32-A262-4A69-B5BD-8F8114C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33382-5D28-4633-82EF-A48BB981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3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0AC35-57D0-4494-804F-242B681E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F33D-C1C6-427A-8DD6-B0FDECE55254}" type="datetime1">
              <a:rPr lang="de-DE" smtClean="0"/>
              <a:t>16.09.2023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5715C8-5B81-4CB4-855B-1F0C8AD6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B35F8C-4E02-4E9C-9E33-74A3D695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E7DC6-1041-4615-B3B1-E1CE703E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0D9F0-6EEB-4897-AD43-1371083C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32BF0A-900A-4610-8A40-9E5D0EB4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8C660-8C03-4C60-B1B9-ABCED54B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5CB0-4273-48DE-9725-83470E8CFE76}" type="datetime1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D3DBA4-371B-49BA-A871-6C620249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53D3E-8C0F-4BBC-B12B-359240B1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7B08F-93EC-43BA-8683-3732027D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D9A4B7-D1DC-4C72-9F60-DA1821ABA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9DBE1-3835-4DFE-AE33-66C8E82A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8DFD3-2549-4D87-B5D7-FBBA980A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7F25-09D9-4FD5-8F00-11B92EB58AD1}" type="datetime1">
              <a:rPr lang="de-DE" smtClean="0"/>
              <a:t>16.09.2023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D5BA6-CAC8-4433-98C0-7F8F9C2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ADD3C-A071-41F6-95C8-2BAC389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9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75C3E0-3FB4-46A2-B238-6B0A5199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F7191-6A83-4A4D-9ECC-E8B3B38B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5E923-D1AB-4529-8B96-1F6BA4AE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55FE-925C-47F0-A3F9-AA30CB719356}" type="datetime1">
              <a:rPr lang="de-DE" smtClean="0"/>
              <a:t>16.09.2023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658B9-40B2-48F6-9433-C6F44902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Tutorial @ QCE23: Algorithmic Approaches for Finding Better QUBO Formulation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A5607-8F86-464D-AEB7-EF1FAB043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99A5-55F0-4885-ADDD-DC6B34F85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5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D812E-3477-4248-9362-ECD915E7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443"/>
            <a:ext cx="9144000" cy="108635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Algorithmic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endParaRPr lang="de-DE" dirty="0"/>
          </a:p>
        </p:txBody>
      </p:sp>
      <p:pic>
        <p:nvPicPr>
          <p:cNvPr id="1026" name="Picture 2" descr="Datei:TU Delft Logo.svg – Wikipedia">
            <a:extLst>
              <a:ext uri="{FF2B5EF4-FFF2-40B4-BE49-F238E27FC236}">
                <a16:creationId xmlns:a16="http://schemas.microsoft.com/office/drawing/2014/main" id="{118EED02-A616-47E6-A0FD-B5363B4D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1" y="293853"/>
            <a:ext cx="2138039" cy="8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MU Muenchen Logo.svg - Wikimedia Commons">
            <a:extLst>
              <a:ext uri="{FF2B5EF4-FFF2-40B4-BE49-F238E27FC236}">
                <a16:creationId xmlns:a16="http://schemas.microsoft.com/office/drawing/2014/main" id="{7B1579B3-5A26-4310-A366-C02CAD3E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0" y="136168"/>
            <a:ext cx="2854325" cy="14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42322-2EA6-487A-A8EA-37402339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9D0F29-DF2A-4DF4-B854-63961D8F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97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9" name="Abgerundetes Rechteck 2">
            <a:extLst>
              <a:ext uri="{FF2B5EF4-FFF2-40B4-BE49-F238E27FC236}">
                <a16:creationId xmlns:a16="http://schemas.microsoft.com/office/drawing/2014/main" id="{BF91849A-7485-45C2-8BC0-237E021C7C98}"/>
              </a:ext>
            </a:extLst>
          </p:cNvPr>
          <p:cNvSpPr/>
          <p:nvPr/>
        </p:nvSpPr>
        <p:spPr>
          <a:xfrm>
            <a:off x="1857480" y="3324957"/>
            <a:ext cx="3259952" cy="268475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2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FB348D00-ABF1-4FB4-ADEE-671C0719023B}"/>
              </a:ext>
            </a:extLst>
          </p:cNvPr>
          <p:cNvSpPr/>
          <p:nvPr/>
        </p:nvSpPr>
        <p:spPr>
          <a:xfrm>
            <a:off x="2082070" y="3557811"/>
            <a:ext cx="1511362" cy="420632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33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650F02F5-49C8-4C6D-AA58-6183C3204645}"/>
              </a:ext>
            </a:extLst>
          </p:cNvPr>
          <p:cNvSpPr/>
          <p:nvPr/>
        </p:nvSpPr>
        <p:spPr>
          <a:xfrm>
            <a:off x="2114154" y="3954714"/>
            <a:ext cx="1768035" cy="649370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7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E8E5BC3C-05F1-49FB-9037-01F98077BFB7}"/>
              </a:ext>
            </a:extLst>
          </p:cNvPr>
          <p:cNvSpPr/>
          <p:nvPr/>
        </p:nvSpPr>
        <p:spPr>
          <a:xfrm>
            <a:off x="2386870" y="4716379"/>
            <a:ext cx="1639698" cy="44917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65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3A0A5BD9-8C35-4271-B567-9FCFCAB5448C}"/>
              </a:ext>
            </a:extLst>
          </p:cNvPr>
          <p:cNvSpPr/>
          <p:nvPr/>
        </p:nvSpPr>
        <p:spPr>
          <a:xfrm>
            <a:off x="2361951" y="5185442"/>
            <a:ext cx="1340037" cy="229938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E7559B-AE82-4D27-9001-51158C023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66" y="4795541"/>
            <a:ext cx="4043824" cy="7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8D597706-F25C-4B74-A381-17F1DF63CE1E}"/>
              </a:ext>
            </a:extLst>
          </p:cNvPr>
          <p:cNvSpPr/>
          <p:nvPr/>
        </p:nvSpPr>
        <p:spPr>
          <a:xfrm>
            <a:off x="2394036" y="5386963"/>
            <a:ext cx="2044799" cy="436787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02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5A0D1094-5841-4B1D-8C92-4A969E90F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1902" y="1493536"/>
            <a:ext cx="5788698" cy="45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Advantages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Algorithmic</a:t>
            </a:r>
            <a:r>
              <a:rPr lang="de-DE" b="1" dirty="0"/>
              <a:t> QUBOs</a:t>
            </a:r>
            <a:r>
              <a:rPr lang="de-DE" dirty="0"/>
              <a:t>:</a:t>
            </a:r>
          </a:p>
          <a:p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more</a:t>
            </a:r>
            <a:r>
              <a:rPr lang="de-DE" dirty="0"/>
              <a:t> flexible</a:t>
            </a:r>
          </a:p>
          <a:p>
            <a:pPr marL="457200" lvl="1" indent="0">
              <a:buNone/>
            </a:pPr>
            <a:r>
              <a:rPr lang="de-DE" dirty="0"/>
              <a:t>		Use </a:t>
            </a:r>
            <a:r>
              <a:rPr lang="de-DE" dirty="0" err="1"/>
              <a:t>branching</a:t>
            </a:r>
            <a:r>
              <a:rPr lang="de-DE" dirty="0"/>
              <a:t> and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			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QUBO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2.	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/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QUBOs (</a:t>
            </a:r>
            <a:r>
              <a:rPr lang="de-DE" i="1" dirty="0" err="1"/>
              <a:t>imagine</a:t>
            </a:r>
            <a:r>
              <a:rPr lang="de-DE" i="1" dirty="0"/>
              <a:t> </a:t>
            </a:r>
            <a:r>
              <a:rPr lang="de-DE" i="1" dirty="0" err="1"/>
              <a:t>how</a:t>
            </a:r>
            <a:r>
              <a:rPr lang="de-DE" i="1" dirty="0"/>
              <a:t> </a:t>
            </a:r>
            <a:r>
              <a:rPr lang="de-DE" i="1" dirty="0" err="1"/>
              <a:t>many</a:t>
            </a:r>
            <a:r>
              <a:rPr lang="de-DE" i="1" dirty="0"/>
              <a:t>	</a:t>
            </a:r>
            <a:r>
              <a:rPr lang="de-DE" i="1" dirty="0" err="1"/>
              <a:t>indices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would</a:t>
            </a:r>
            <a:r>
              <a:rPr lang="de-DE" i="1" dirty="0"/>
              <a:t> </a:t>
            </a:r>
            <a:r>
              <a:rPr lang="de-DE" i="1" dirty="0" err="1"/>
              <a:t>need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write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recursion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an </a:t>
            </a:r>
            <a:r>
              <a:rPr lang="de-DE" i="1" dirty="0" err="1"/>
              <a:t>arithmetic</a:t>
            </a:r>
            <a:r>
              <a:rPr lang="de-DE" i="1" dirty="0"/>
              <a:t> QUBO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53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36" y="2766218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83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7EC332A-A1DF-42F5-9112-5FAE198E5585}"/>
                  </a:ext>
                </a:extLst>
              </p:cNvPr>
              <p:cNvSpPr txBox="1"/>
              <p:nvPr/>
            </p:nvSpPr>
            <p:spPr>
              <a:xfrm>
                <a:off x="491231" y="2651268"/>
                <a:ext cx="43260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4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7EC332A-A1DF-42F5-9112-5FAE198E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1" y="2651268"/>
                <a:ext cx="4326002" cy="1200329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FC281FB-EF66-47EC-AF7E-2B22E7B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9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Algorithmic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7DF21-A206-4AF4-B92F-40311A8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QUBO </a:t>
            </a:r>
            <a:r>
              <a:rPr lang="de-DE" dirty="0" err="1"/>
              <a:t>formulations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. E.g.: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Algorithmic</a:t>
            </a:r>
            <a:r>
              <a:rPr lang="de-DE" dirty="0"/>
              <a:t> QUBOs: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="1" i="1" dirty="0" err="1"/>
              <a:t>Don‘t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QUBO </a:t>
            </a:r>
            <a:r>
              <a:rPr lang="de-DE" b="1" i="1" dirty="0" err="1"/>
              <a:t>formulations</a:t>
            </a:r>
            <a:r>
              <a:rPr lang="de-DE" b="1" i="1" dirty="0"/>
              <a:t> </a:t>
            </a:r>
            <a:r>
              <a:rPr lang="de-DE" b="1" i="1" dirty="0" err="1"/>
              <a:t>directly</a:t>
            </a:r>
            <a:r>
              <a:rPr lang="de-DE" b="1" i="1" dirty="0"/>
              <a:t> – </a:t>
            </a:r>
            <a:r>
              <a:rPr lang="de-DE" b="1" i="1" dirty="0" err="1"/>
              <a:t>create</a:t>
            </a:r>
            <a:r>
              <a:rPr lang="de-DE" b="1" i="1" dirty="0"/>
              <a:t>	(</a:t>
            </a:r>
            <a:r>
              <a:rPr lang="de-DE" b="1" i="1" dirty="0" err="1"/>
              <a:t>parameterized</a:t>
            </a:r>
            <a:r>
              <a:rPr lang="de-DE" b="1" i="1" dirty="0"/>
              <a:t>) 	</a:t>
            </a:r>
            <a:r>
              <a:rPr lang="de-DE" b="1" i="1" dirty="0" err="1"/>
              <a:t>algorithms</a:t>
            </a:r>
            <a:r>
              <a:rPr lang="de-DE" b="1" i="1" dirty="0"/>
              <a:t>/</a:t>
            </a:r>
            <a:r>
              <a:rPr lang="de-DE" b="1" i="1" dirty="0" err="1"/>
              <a:t>functions</a:t>
            </a:r>
            <a:r>
              <a:rPr lang="de-DE" b="1" i="1" dirty="0"/>
              <a:t> </a:t>
            </a:r>
            <a:r>
              <a:rPr lang="de-DE" b="1" i="1" dirty="0" err="1"/>
              <a:t>which</a:t>
            </a:r>
            <a:r>
              <a:rPr lang="de-DE" b="1" i="1" dirty="0"/>
              <a:t> </a:t>
            </a:r>
            <a:r>
              <a:rPr lang="de-DE" b="1" i="1" dirty="0" err="1"/>
              <a:t>build</a:t>
            </a:r>
            <a:r>
              <a:rPr lang="de-DE" b="1" i="1" dirty="0"/>
              <a:t> QUBOs	</a:t>
            </a:r>
            <a:r>
              <a:rPr lang="de-DE" b="1" i="1" dirty="0" err="1"/>
              <a:t>using</a:t>
            </a:r>
            <a:r>
              <a:rPr lang="de-DE" b="1" i="1" dirty="0"/>
              <a:t> element-</a:t>
            </a:r>
            <a:r>
              <a:rPr lang="de-DE" b="1" i="1" dirty="0" err="1"/>
              <a:t>wise</a:t>
            </a:r>
            <a:r>
              <a:rPr lang="de-DE" b="1" i="1" dirty="0"/>
              <a:t> </a:t>
            </a:r>
            <a:r>
              <a:rPr lang="de-DE" b="1" i="1" dirty="0" err="1"/>
              <a:t>addition</a:t>
            </a:r>
            <a:r>
              <a:rPr lang="de-DE" b="1" i="1" dirty="0"/>
              <a:t> 	</a:t>
            </a:r>
            <a:r>
              <a:rPr lang="de-DE" b="1" i="1" dirty="0" err="1"/>
              <a:t>instructions</a:t>
            </a:r>
            <a:endParaRPr lang="de-DE" b="1" i="1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202809-4D3D-461D-9EE1-941ACFA4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68"/>
          <a:stretch/>
        </p:blipFill>
        <p:spPr>
          <a:xfrm>
            <a:off x="2946961" y="2413019"/>
            <a:ext cx="5059021" cy="16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7EC332A-A1DF-42F5-9112-5FAE198E5585}"/>
                  </a:ext>
                </a:extLst>
              </p:cNvPr>
              <p:cNvSpPr txBox="1"/>
              <p:nvPr/>
            </p:nvSpPr>
            <p:spPr>
              <a:xfrm>
                <a:off x="491231" y="2651268"/>
                <a:ext cx="43260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4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7EC332A-A1DF-42F5-9112-5FAE198E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1" y="2651268"/>
                <a:ext cx="4326002" cy="1200329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5056372" y="2136338"/>
                <a:ext cx="25567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∨−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372" y="2136338"/>
                <a:ext cx="2556769" cy="2308324"/>
              </a:xfrm>
              <a:prstGeom prst="rect">
                <a:avLst/>
              </a:prstGeom>
              <a:blipFill>
                <a:blip r:embed="rId3"/>
                <a:stretch>
                  <a:fillRect l="-1905" t="-1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4891A344-95E8-43AA-91FD-F96B3F08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7EC332A-A1DF-42F5-9112-5FAE198E5585}"/>
                  </a:ext>
                </a:extLst>
              </p:cNvPr>
              <p:cNvSpPr txBox="1"/>
              <p:nvPr/>
            </p:nvSpPr>
            <p:spPr>
              <a:xfrm>
                <a:off x="491231" y="2651268"/>
                <a:ext cx="43260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40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7EC332A-A1DF-42F5-9112-5FAE198E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1" y="2651268"/>
                <a:ext cx="4326002" cy="1200329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5056372" y="2136338"/>
                <a:ext cx="25567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∨−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372" y="2136338"/>
                <a:ext cx="2556769" cy="2308324"/>
              </a:xfrm>
              <a:prstGeom prst="rect">
                <a:avLst/>
              </a:prstGeom>
              <a:blipFill>
                <a:blip r:embed="rId3"/>
                <a:stretch>
                  <a:fillRect l="-1905" t="-15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81" y="887766"/>
            <a:ext cx="4339719" cy="4709829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F15E37E-B51A-416A-BF4F-B4BFFE37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88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BD6BD9C2-D322-4584-B09B-838BAAC5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98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Abgerundetes Rechteck 4">
            <a:extLst>
              <a:ext uri="{FF2B5EF4-FFF2-40B4-BE49-F238E27FC236}">
                <a16:creationId xmlns:a16="http://schemas.microsoft.com/office/drawing/2014/main" id="{2803EA1D-6A93-4836-87BD-BAACCD155EAF}"/>
              </a:ext>
            </a:extLst>
          </p:cNvPr>
          <p:cNvSpPr/>
          <p:nvPr/>
        </p:nvSpPr>
        <p:spPr>
          <a:xfrm>
            <a:off x="574268" y="2396972"/>
            <a:ext cx="2151177" cy="319595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87B905FD-BFB7-40C4-9CF7-E79C725E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48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Abgerundetes Rechteck 4">
            <a:extLst>
              <a:ext uri="{FF2B5EF4-FFF2-40B4-BE49-F238E27FC236}">
                <a16:creationId xmlns:a16="http://schemas.microsoft.com/office/drawing/2014/main" id="{2803EA1D-6A93-4836-87BD-BAACCD155EAF}"/>
              </a:ext>
            </a:extLst>
          </p:cNvPr>
          <p:cNvSpPr/>
          <p:nvPr/>
        </p:nvSpPr>
        <p:spPr>
          <a:xfrm>
            <a:off x="603518" y="2636669"/>
            <a:ext cx="2210703" cy="461638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201565F-9D50-418F-9360-32B2F7A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78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293484" y="3649623"/>
            <a:ext cx="3222073" cy="318695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99EB86B-7A12-4B85-BDAD-DBA4428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08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603519" y="3865658"/>
            <a:ext cx="1322936" cy="24560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E22703DB-7571-4210-859A-E0A031D5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54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603518" y="4281725"/>
            <a:ext cx="1589266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FC241A74-FFCA-4E78-9C91-007DD15B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1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603518" y="4876529"/>
            <a:ext cx="816909" cy="22813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A044CBE4-BEF0-4F35-B56C-B2DBA3D6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29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825460" y="5054083"/>
            <a:ext cx="1589266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72533E1-4E77-4E72-900C-4EE652DD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5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Arithmetic</a:t>
            </a:r>
            <a:r>
              <a:rPr lang="de-DE" dirty="0"/>
              <a:t> QUBOs      vs.    </a:t>
            </a:r>
            <a:r>
              <a:rPr lang="de-DE" dirty="0" err="1"/>
              <a:t>Algorithmic</a:t>
            </a:r>
            <a:r>
              <a:rPr lang="de-DE" dirty="0"/>
              <a:t> QUBOs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09F21CB-4B06-4792-B99A-4A992960CBB9}"/>
              </a:ext>
            </a:extLst>
          </p:cNvPr>
          <p:cNvCxnSpPr/>
          <p:nvPr/>
        </p:nvCxnSpPr>
        <p:spPr>
          <a:xfrm>
            <a:off x="6096000" y="1690688"/>
            <a:ext cx="0" cy="46081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/>
              <p:nvPr/>
            </p:nvSpPr>
            <p:spPr>
              <a:xfrm>
                <a:off x="1214582" y="2540000"/>
                <a:ext cx="4414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de-DE" dirty="0"/>
                  <a:t>	#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constraints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A75CFA-620E-4741-BF18-4A61D505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82" y="2540000"/>
                <a:ext cx="4414981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1901764-3857-4161-9C10-EF9DDD18E165}"/>
                  </a:ext>
                </a:extLst>
              </p:cNvPr>
              <p:cNvSpPr txBox="1"/>
              <p:nvPr/>
            </p:nvSpPr>
            <p:spPr>
              <a:xfrm>
                <a:off x="951346" y="4447649"/>
                <a:ext cx="4156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1901764-3857-4161-9C10-EF9DDD18E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6" y="4447649"/>
                <a:ext cx="415636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893AFE5A-479D-4BB9-9F2C-27B2A0EF12A0}"/>
              </a:ext>
            </a:extLst>
          </p:cNvPr>
          <p:cNvSpPr txBox="1"/>
          <p:nvPr/>
        </p:nvSpPr>
        <p:spPr>
          <a:xfrm>
            <a:off x="1214582" y="3500582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b="1" dirty="0" err="1"/>
              <a:t>weighted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86986AB-1598-4759-B829-A91940E64829}"/>
                  </a:ext>
                </a:extLst>
              </p:cNvPr>
              <p:cNvSpPr txBox="1"/>
              <p:nvPr/>
            </p:nvSpPr>
            <p:spPr>
              <a:xfrm>
                <a:off x="6871855" y="2007664"/>
                <a:ext cx="4414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de-DE" dirty="0"/>
                  <a:t>	#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constraints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86986AB-1598-4759-B829-A91940E6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55" y="2007664"/>
                <a:ext cx="441498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455CFD35-7294-4247-9805-217D6EC9C87C}"/>
              </a:ext>
            </a:extLst>
          </p:cNvPr>
          <p:cNvSpPr txBox="1"/>
          <p:nvPr/>
        </p:nvSpPr>
        <p:spPr>
          <a:xfrm>
            <a:off x="6788728" y="2693973"/>
            <a:ext cx="418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b="1" dirty="0" err="1"/>
              <a:t>algorithm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/>
              <a:t>element-</a:t>
            </a:r>
            <a:r>
              <a:rPr lang="de-DE" b="1" dirty="0" err="1"/>
              <a:t>wise</a:t>
            </a:r>
            <a:r>
              <a:rPr lang="de-DE" b="1" dirty="0"/>
              <a:t> </a:t>
            </a:r>
            <a:r>
              <a:rPr lang="de-DE" b="1" dirty="0" err="1"/>
              <a:t>addition</a:t>
            </a:r>
            <a:r>
              <a:rPr lang="de-DE" b="1" dirty="0"/>
              <a:t> </a:t>
            </a:r>
            <a:r>
              <a:rPr lang="de-DE" dirty="0" err="1"/>
              <a:t>instructions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CC84F5D-63A3-4F6D-AD2B-DB590BE31499}"/>
                  </a:ext>
                </a:extLst>
              </p:cNvPr>
              <p:cNvSpPr txBox="1"/>
              <p:nvPr/>
            </p:nvSpPr>
            <p:spPr>
              <a:xfrm>
                <a:off x="8148781" y="3616652"/>
                <a:ext cx="26693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onsolas" panose="020B0609020204030204" pitchFamily="49" charset="0"/>
                  </a:rPr>
                  <a:t>if … </a:t>
                </a:r>
                <a:r>
                  <a:rPr lang="de-DE" dirty="0" err="1">
                    <a:latin typeface="Consolas" panose="020B0609020204030204" pitchFamily="49" charset="0"/>
                  </a:rPr>
                  <a:t>then</a:t>
                </a:r>
                <a:r>
                  <a:rPr lang="de-DE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de-DE" dirty="0">
                    <a:latin typeface="Consolas" panose="020B0609020204030204" pitchFamily="49" charset="0"/>
                  </a:rPr>
                  <a:t>    Q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>
                  <a:latin typeface="Consolas" panose="020B0609020204030204" pitchFamily="49" charset="0"/>
                </a:endParaRPr>
              </a:p>
              <a:p>
                <a:r>
                  <a:rPr lang="de-DE" dirty="0" err="1">
                    <a:latin typeface="Consolas" panose="020B0609020204030204" pitchFamily="49" charset="0"/>
                  </a:rPr>
                  <a:t>else</a:t>
                </a:r>
                <a:r>
                  <a:rPr lang="de-DE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de-DE" dirty="0">
                    <a:latin typeface="Consolas" panose="020B0609020204030204" pitchFamily="49" charset="0"/>
                  </a:rPr>
                  <a:t>    Q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CC84F5D-63A3-4F6D-AD2B-DB590BE3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781" y="3616652"/>
                <a:ext cx="2669310" cy="1200329"/>
              </a:xfrm>
              <a:prstGeom prst="rect">
                <a:avLst/>
              </a:prstGeom>
              <a:blipFill>
                <a:blip r:embed="rId5"/>
                <a:stretch>
                  <a:fillRect l="-2055" t="-2538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99386A8-6A2E-4D4E-BE65-BD9C88439271}"/>
                  </a:ext>
                </a:extLst>
              </p:cNvPr>
              <p:cNvSpPr txBox="1"/>
              <p:nvPr/>
            </p:nvSpPr>
            <p:spPr>
              <a:xfrm>
                <a:off x="6871855" y="5098473"/>
                <a:ext cx="47474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parameterized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whole</a:t>
                </a:r>
                <a:r>
                  <a:rPr lang="de-DE" dirty="0"/>
                  <a:t> QUBO </a:t>
                </a:r>
                <a:r>
                  <a:rPr lang="de-DE" dirty="0" err="1"/>
                  <a:t>formulations</a:t>
                </a:r>
                <a:r>
                  <a:rPr lang="de-DE" dirty="0"/>
                  <a:t> (</a:t>
                </a:r>
                <a:r>
                  <a:rPr lang="de-DE" dirty="0" err="1"/>
                  <a:t>or</a:t>
                </a:r>
                <a:r>
                  <a:rPr lang="de-DE" dirty="0"/>
                  <a:t> QUBO </a:t>
                </a:r>
                <a:r>
                  <a:rPr lang="de-DE" dirty="0" err="1"/>
                  <a:t>algorithms</a:t>
                </a:r>
                <a:r>
                  <a:rPr lang="de-DE" dirty="0"/>
                  <a:t>/</a:t>
                </a:r>
                <a:r>
                  <a:rPr lang="de-DE" dirty="0" err="1"/>
                  <a:t>functions</a:t>
                </a:r>
                <a:r>
                  <a:rPr lang="de-DE" dirty="0"/>
                  <a:t>) </a:t>
                </a:r>
                <a:r>
                  <a:rPr lang="de-DE" dirty="0" err="1"/>
                  <a:t>itself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reuse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preexisting</a:t>
                </a:r>
                <a:r>
                  <a:rPr lang="de-DE" dirty="0">
                    <a:sym typeface="Wingdings" panose="05000000000000000000" pitchFamily="2" charset="2"/>
                  </a:rPr>
                  <a:t> QUBO </a:t>
                </a:r>
                <a:r>
                  <a:rPr lang="de-DE" dirty="0" err="1">
                    <a:sym typeface="Wingdings" panose="05000000000000000000" pitchFamily="2" charset="2"/>
                  </a:rPr>
                  <a:t>formulations</a:t>
                </a:r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99386A8-6A2E-4D4E-BE65-BD9C88439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55" y="5098473"/>
                <a:ext cx="4747490" cy="1200329"/>
              </a:xfrm>
              <a:prstGeom prst="rect">
                <a:avLst/>
              </a:prstGeom>
              <a:blipFill>
                <a:blip r:embed="rId6"/>
                <a:stretch>
                  <a:fillRect l="-770" t="-2538" r="-257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42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3528000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825460" y="5054083"/>
            <a:ext cx="1589266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A0C9D97-1569-4421-BD1C-9FB52C912BA0}"/>
                  </a:ext>
                </a:extLst>
              </p:cNvPr>
              <p:cNvSpPr txBox="1"/>
              <p:nvPr/>
            </p:nvSpPr>
            <p:spPr>
              <a:xfrm>
                <a:off x="4563122" y="4847208"/>
                <a:ext cx="2974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(6+1)</m:t>
                              </m:r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A0C9D97-1569-4421-BD1C-9FB52C91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22" y="4847208"/>
                <a:ext cx="29740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972533E1-4E77-4E72-900C-4EE652DD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711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59219" y="5239643"/>
            <a:ext cx="1589266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0E0EBF60-402E-4A2F-A2E5-9B25881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593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59219" y="5452707"/>
            <a:ext cx="1353666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93DFF49-B79A-4F6B-835B-5BAE8988F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789" y="5355165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58770F3-AA22-492E-B30F-7F6C9549E9A3}"/>
                  </a:ext>
                </a:extLst>
              </p:cNvPr>
              <p:cNvSpPr txBox="1"/>
              <p:nvPr/>
            </p:nvSpPr>
            <p:spPr>
              <a:xfrm>
                <a:off x="8254100" y="5467626"/>
                <a:ext cx="4026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2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200" dirty="0" err="1">
                    <a:sym typeface="Wingdings" panose="05000000000000000000" pitchFamily="2" charset="2"/>
                  </a:rPr>
                  <a:t>literals</a:t>
                </a:r>
                <a:endParaRPr lang="de-DE" sz="12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2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200" dirty="0" err="1">
                    <a:sym typeface="Wingdings" panose="05000000000000000000" pitchFamily="2" charset="2"/>
                  </a:rPr>
                  <a:t>of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:r>
                  <a:rPr lang="de-DE" sz="1200" dirty="0" err="1">
                    <a:sym typeface="Wingdings" panose="05000000000000000000" pitchFamily="2" charset="2"/>
                  </a:rPr>
                  <a:t>the</a:t>
                </a:r>
                <a:r>
                  <a:rPr lang="de-DE" sz="1200" dirty="0">
                    <a:sym typeface="Wingdings" panose="05000000000000000000" pitchFamily="2" charset="2"/>
                  </a:rPr>
                  <a:t> variable </a:t>
                </a:r>
                <a:r>
                  <a:rPr lang="de-DE" sz="12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:r>
                  <a:rPr lang="de-DE" sz="1200" dirty="0" err="1">
                    <a:sym typeface="Wingdings" panose="05000000000000000000" pitchFamily="2" charset="2"/>
                  </a:rPr>
                  <a:t>to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:r>
                  <a:rPr lang="de-DE" sz="12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2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sign of the literal</a:t>
                </a:r>
                <a:endParaRPr lang="de-DE" sz="1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58770F3-AA22-492E-B30F-7F6C9549E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00" y="5467626"/>
                <a:ext cx="4026676" cy="646331"/>
              </a:xfrm>
              <a:prstGeom prst="rect">
                <a:avLst/>
              </a:prstGeom>
              <a:blipFill>
                <a:blip r:embed="rId5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6F5057F6-F2EF-4B19-8BB8-8EA8937E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6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59219" y="5452707"/>
            <a:ext cx="1353666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93DFF49-B79A-4F6B-835B-5BAE8988F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789" y="5355165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58770F3-AA22-492E-B30F-7F6C9549E9A3}"/>
                  </a:ext>
                </a:extLst>
              </p:cNvPr>
              <p:cNvSpPr txBox="1"/>
              <p:nvPr/>
            </p:nvSpPr>
            <p:spPr>
              <a:xfrm>
                <a:off x="8254100" y="5467626"/>
                <a:ext cx="4026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2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200" dirty="0" err="1">
                    <a:sym typeface="Wingdings" panose="05000000000000000000" pitchFamily="2" charset="2"/>
                  </a:rPr>
                  <a:t>literals</a:t>
                </a:r>
                <a:endParaRPr lang="de-DE" sz="12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2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200" dirty="0" err="1">
                    <a:sym typeface="Wingdings" panose="05000000000000000000" pitchFamily="2" charset="2"/>
                  </a:rPr>
                  <a:t>of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:r>
                  <a:rPr lang="de-DE" sz="1200" dirty="0" err="1">
                    <a:sym typeface="Wingdings" panose="05000000000000000000" pitchFamily="2" charset="2"/>
                  </a:rPr>
                  <a:t>the</a:t>
                </a:r>
                <a:r>
                  <a:rPr lang="de-DE" sz="1200" dirty="0">
                    <a:sym typeface="Wingdings" panose="05000000000000000000" pitchFamily="2" charset="2"/>
                  </a:rPr>
                  <a:t> variable </a:t>
                </a:r>
                <a:r>
                  <a:rPr lang="de-DE" sz="12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:r>
                  <a:rPr lang="de-DE" sz="1200" dirty="0" err="1">
                    <a:sym typeface="Wingdings" panose="05000000000000000000" pitchFamily="2" charset="2"/>
                  </a:rPr>
                  <a:t>to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:r>
                  <a:rPr lang="de-DE" sz="12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2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sign of the literal</a:t>
                </a:r>
                <a:endParaRPr lang="de-DE" sz="1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558770F3-AA22-492E-B30F-7F6C9549E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00" y="5467626"/>
                <a:ext cx="4026676" cy="646331"/>
              </a:xfrm>
              <a:prstGeom prst="rect">
                <a:avLst/>
              </a:prstGeom>
              <a:blipFill>
                <a:blip r:embed="rId5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6F5057F6-F2EF-4B19-8BB8-8EA8937E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15" name="Abgerundetes Rechteck 4">
            <a:extLst>
              <a:ext uri="{FF2B5EF4-FFF2-40B4-BE49-F238E27FC236}">
                <a16:creationId xmlns:a16="http://schemas.microsoft.com/office/drawing/2014/main" id="{7B6A4956-6EB1-4A61-90DD-B34E5C57086D}"/>
              </a:ext>
            </a:extLst>
          </p:cNvPr>
          <p:cNvSpPr/>
          <p:nvPr/>
        </p:nvSpPr>
        <p:spPr>
          <a:xfrm>
            <a:off x="3625788" y="5233456"/>
            <a:ext cx="8432703" cy="10800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5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F610F6-EC2D-49A1-AB63-0D7FCD36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/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EE355DF0-B703-4258-A475-4BE45A2F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1" y="1540749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/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literals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variable </a:t>
                </a:r>
                <a:r>
                  <a:rPr lang="de-DE" sz="16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sign of the literal</a:t>
                </a:r>
                <a:endParaRPr lang="de-DE" sz="16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  <a:blipFill>
                <a:blip r:embed="rId4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08D4C5BA-6908-40D2-BD6C-69078CC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5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F610F6-EC2D-49A1-AB63-0D7FCD36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/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EE355DF0-B703-4258-A475-4BE45A2F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1" y="1540749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/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literals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variable </a:t>
                </a:r>
                <a:r>
                  <a:rPr lang="de-DE" sz="16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sign of the literal</a:t>
                </a:r>
                <a:endParaRPr lang="de-DE" sz="16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  <a:blipFill>
                <a:blip r:embed="rId4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/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gerundetes Rechteck 4">
            <a:extLst>
              <a:ext uri="{FF2B5EF4-FFF2-40B4-BE49-F238E27FC236}">
                <a16:creationId xmlns:a16="http://schemas.microsoft.com/office/drawing/2014/main" id="{643A7B19-BB8C-49DB-8752-65EC4C9BBBA5}"/>
              </a:ext>
            </a:extLst>
          </p:cNvPr>
          <p:cNvSpPr/>
          <p:nvPr/>
        </p:nvSpPr>
        <p:spPr>
          <a:xfrm>
            <a:off x="540017" y="1790399"/>
            <a:ext cx="534181" cy="34561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7520E4D4-ED63-414A-AC9D-DF9CB18C68F8}"/>
              </a:ext>
            </a:extLst>
          </p:cNvPr>
          <p:cNvSpPr/>
          <p:nvPr/>
        </p:nvSpPr>
        <p:spPr>
          <a:xfrm>
            <a:off x="6952533" y="2705924"/>
            <a:ext cx="300524" cy="30007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849C546E-2EF3-4F39-A9DD-E63EC552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8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F610F6-EC2D-49A1-AB63-0D7FCD36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/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EE355DF0-B703-4258-A475-4BE45A2F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1" y="1540749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/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literals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variable </a:t>
                </a:r>
                <a:r>
                  <a:rPr lang="de-DE" sz="16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sign of the literal</a:t>
                </a:r>
                <a:endParaRPr lang="de-DE" sz="16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  <a:blipFill>
                <a:blip r:embed="rId4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/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gerundetes Rechteck 4">
            <a:extLst>
              <a:ext uri="{FF2B5EF4-FFF2-40B4-BE49-F238E27FC236}">
                <a16:creationId xmlns:a16="http://schemas.microsoft.com/office/drawing/2014/main" id="{643A7B19-BB8C-49DB-8752-65EC4C9BBBA5}"/>
              </a:ext>
            </a:extLst>
          </p:cNvPr>
          <p:cNvSpPr/>
          <p:nvPr/>
        </p:nvSpPr>
        <p:spPr>
          <a:xfrm>
            <a:off x="1134821" y="1775535"/>
            <a:ext cx="1457459" cy="55041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7520E4D4-ED63-414A-AC9D-DF9CB18C68F8}"/>
              </a:ext>
            </a:extLst>
          </p:cNvPr>
          <p:cNvSpPr/>
          <p:nvPr/>
        </p:nvSpPr>
        <p:spPr>
          <a:xfrm>
            <a:off x="7378660" y="2636667"/>
            <a:ext cx="2244733" cy="36933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1DA0DBFE-D3E0-4E85-851E-D25FBB79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9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F610F6-EC2D-49A1-AB63-0D7FCD36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/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EE355DF0-B703-4258-A475-4BE45A2F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1" y="1540749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/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literals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variable </a:t>
                </a:r>
                <a:r>
                  <a:rPr lang="de-DE" sz="16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sign of the literal</a:t>
                </a:r>
                <a:endParaRPr lang="de-DE" sz="16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  <a:blipFill>
                <a:blip r:embed="rId4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/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gerundetes Rechteck 4">
            <a:extLst>
              <a:ext uri="{FF2B5EF4-FFF2-40B4-BE49-F238E27FC236}">
                <a16:creationId xmlns:a16="http://schemas.microsoft.com/office/drawing/2014/main" id="{643A7B19-BB8C-49DB-8752-65EC4C9BBBA5}"/>
              </a:ext>
            </a:extLst>
          </p:cNvPr>
          <p:cNvSpPr/>
          <p:nvPr/>
        </p:nvSpPr>
        <p:spPr>
          <a:xfrm>
            <a:off x="2573003" y="1630765"/>
            <a:ext cx="1475214" cy="78123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7520E4D4-ED63-414A-AC9D-DF9CB18C68F8}"/>
              </a:ext>
            </a:extLst>
          </p:cNvPr>
          <p:cNvSpPr/>
          <p:nvPr/>
        </p:nvSpPr>
        <p:spPr>
          <a:xfrm>
            <a:off x="9589201" y="2636667"/>
            <a:ext cx="1845238" cy="36933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79A57608-851E-4D7F-BE1A-F2D11BB7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1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F610F6-EC2D-49A1-AB63-0D7FCD36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/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215EC12-D315-432D-8BE2-6F65A8A9C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1" y="465623"/>
                <a:ext cx="27393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EE355DF0-B703-4258-A475-4BE45A2F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1" y="1540749"/>
            <a:ext cx="4518079" cy="87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/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literals</a:t>
                </a:r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6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600" dirty="0" err="1">
                    <a:sym typeface="Wingdings" panose="05000000000000000000" pitchFamily="2" charset="2"/>
                  </a:rPr>
                  <a:t>of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the</a:t>
                </a:r>
                <a:r>
                  <a:rPr lang="de-DE" sz="1600" dirty="0">
                    <a:sym typeface="Wingdings" panose="05000000000000000000" pitchFamily="2" charset="2"/>
                  </a:rPr>
                  <a:t> variable </a:t>
                </a:r>
                <a:r>
                  <a:rPr lang="de-DE" sz="16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to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6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sign of the literal</a:t>
                </a:r>
                <a:endParaRPr lang="de-DE" sz="16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2A95463-355C-49BC-9170-C4353F22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7" y="3713059"/>
                <a:ext cx="5234866" cy="830997"/>
              </a:xfrm>
              <a:prstGeom prst="rect">
                <a:avLst/>
              </a:prstGeom>
              <a:blipFill>
                <a:blip r:embed="rId4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/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7C4698C-C525-48C3-A150-CBCD08D8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1" y="2636668"/>
                <a:ext cx="514904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FB6590C4-FC1C-4BC3-8B2C-85DD8A8A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9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39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03518" y="683038"/>
            <a:ext cx="2210703" cy="23081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59219" y="5452707"/>
            <a:ext cx="1335911" cy="25476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17773047-C73A-4EDB-87FC-BDDB64E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2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be a clause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literals,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possible assignments, of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assignments satisfy the clause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does not.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 err="1">
                    <a:sym typeface="Wingdings" panose="05000000000000000000" pitchFamily="2" charset="2"/>
                  </a:rPr>
                  <a:t>Example</a:t>
                </a:r>
                <a:r>
                  <a:rPr lang="de-DE" dirty="0">
                    <a:sym typeface="Wingdings" panose="05000000000000000000" pitchFamily="2" charset="2"/>
                  </a:rPr>
                  <a:t>:  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D9BE974-3387-4B48-BC41-B251D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55950"/>
              </p:ext>
            </p:extLst>
          </p:nvPr>
        </p:nvGraphicFramePr>
        <p:xfrm>
          <a:off x="5446051" y="2996604"/>
          <a:ext cx="2170548" cy="3291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42637">
                  <a:extLst>
                    <a:ext uri="{9D8B030D-6E8A-4147-A177-3AD203B41FA5}">
                      <a16:colId xmlns:a16="http://schemas.microsoft.com/office/drawing/2014/main" val="72502777"/>
                    </a:ext>
                  </a:extLst>
                </a:gridCol>
                <a:gridCol w="542637">
                  <a:extLst>
                    <a:ext uri="{9D8B030D-6E8A-4147-A177-3AD203B41FA5}">
                      <a16:colId xmlns:a16="http://schemas.microsoft.com/office/drawing/2014/main" val="2641552526"/>
                    </a:ext>
                  </a:extLst>
                </a:gridCol>
                <a:gridCol w="542637">
                  <a:extLst>
                    <a:ext uri="{9D8B030D-6E8A-4147-A177-3AD203B41FA5}">
                      <a16:colId xmlns:a16="http://schemas.microsoft.com/office/drawing/2014/main" val="1481130928"/>
                    </a:ext>
                  </a:extLst>
                </a:gridCol>
                <a:gridCol w="542637">
                  <a:extLst>
                    <a:ext uri="{9D8B030D-6E8A-4147-A177-3AD203B41FA5}">
                      <a16:colId xmlns:a16="http://schemas.microsoft.com/office/drawing/2014/main" val="21537306"/>
                    </a:ext>
                  </a:extLst>
                </a:gridCol>
              </a:tblGrid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34226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69270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11656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03528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57255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3288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19092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8727"/>
                  </a:ext>
                </a:extLst>
              </a:tr>
              <a:tr h="3497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21331"/>
                  </a:ext>
                </a:extLst>
              </a:tr>
            </a:tbl>
          </a:graphicData>
        </a:graphic>
      </p:graphicFrame>
      <p:sp>
        <p:nvSpPr>
          <p:cNvPr id="8" name="Abgerundetes Rechteck 8">
            <a:extLst>
              <a:ext uri="{FF2B5EF4-FFF2-40B4-BE49-F238E27FC236}">
                <a16:creationId xmlns:a16="http://schemas.microsoft.com/office/drawing/2014/main" id="{111A2119-DA39-4D45-B1D2-2F1D6D8F1A50}"/>
              </a:ext>
            </a:extLst>
          </p:cNvPr>
          <p:cNvSpPr/>
          <p:nvPr/>
        </p:nvSpPr>
        <p:spPr>
          <a:xfrm>
            <a:off x="5349071" y="4050753"/>
            <a:ext cx="2350656" cy="480291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541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384995"/>
              </a:xfrm>
              <a:prstGeom prst="rect">
                <a:avLst/>
              </a:prstGeom>
              <a:blipFill>
                <a:blip r:embed="rId2"/>
                <a:stretch>
                  <a:fillRect l="-725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59218" y="5683526"/>
            <a:ext cx="1824183" cy="246757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EB90F6F0-E2FE-47FB-9CE1-D8F9B2F5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91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70" y="903496"/>
            <a:ext cx="1278296" cy="23616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59218" y="5683526"/>
            <a:ext cx="1824183" cy="246757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0ED5B7C1-84D2-4D46-8E35-D805D4D6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8937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70" y="903496"/>
            <a:ext cx="1278296" cy="23616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796777" y="5884391"/>
            <a:ext cx="2017444" cy="267834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38998682-7ABC-4404-983D-54EAB0BD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402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70" y="903496"/>
            <a:ext cx="1278296" cy="23616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545130" y="3869160"/>
            <a:ext cx="1416836" cy="250079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C568828-910C-4842-9A4F-EF8EB9E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70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040000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70" y="903496"/>
            <a:ext cx="1278296" cy="23616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545130" y="4281725"/>
            <a:ext cx="1647654" cy="22813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DFC7A792-CD42-4D60-A667-9C65821E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620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70" y="903496"/>
            <a:ext cx="1278296" cy="23616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616151" y="4468156"/>
            <a:ext cx="1088362" cy="22813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D3E78A72-EEAC-47F8-A76A-CC360FE4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081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70" y="903496"/>
            <a:ext cx="1278296" cy="236166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683670" y="4663465"/>
            <a:ext cx="1647654" cy="22813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4">
            <a:extLst>
              <a:ext uri="{FF2B5EF4-FFF2-40B4-BE49-F238E27FC236}">
                <a16:creationId xmlns:a16="http://schemas.microsoft.com/office/drawing/2014/main" id="{88932A3D-8738-4BF4-B20A-A9AB99FB844F}"/>
              </a:ext>
            </a:extLst>
          </p:cNvPr>
          <p:cNvSpPr/>
          <p:nvPr/>
        </p:nvSpPr>
        <p:spPr>
          <a:xfrm>
            <a:off x="7510553" y="3813389"/>
            <a:ext cx="2200093" cy="170015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83958828-1225-4535-98AB-2D6AB224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909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FD9C43-23AA-4F6B-8D2D-1CE8F2CE42F2}"/>
              </a:ext>
            </a:extLst>
          </p:cNvPr>
          <p:cNvSpPr txBox="1"/>
          <p:nvPr/>
        </p:nvSpPr>
        <p:spPr>
          <a:xfrm>
            <a:off x="4705165" y="583262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 </a:t>
            </a:r>
            <a:r>
              <a:rPr lang="de-DE" dirty="0" err="1"/>
              <a:t>ancilla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  </a:t>
            </a:r>
            <a:r>
              <a:rPr lang="de-DE" dirty="0">
                <a:sym typeface="Wingdings" panose="05000000000000000000" pitchFamily="2" charset="2"/>
              </a:rPr>
              <a:t>   4 </a:t>
            </a:r>
            <a:r>
              <a:rPr lang="de-DE" dirty="0" err="1">
                <a:sym typeface="Wingdings" panose="05000000000000000000" pitchFamily="2" charset="2"/>
              </a:rPr>
              <a:t>ancilla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qubits</a:t>
            </a:r>
            <a:endParaRPr lang="de-DE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3FB4AFE2-6686-4DA1-AB42-BB132870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AA048674-E84B-4926-A777-7B3EBD91675F}"/>
              </a:ext>
            </a:extLst>
          </p:cNvPr>
          <p:cNvSpPr/>
          <p:nvPr/>
        </p:nvSpPr>
        <p:spPr>
          <a:xfrm>
            <a:off x="4656638" y="5775621"/>
            <a:ext cx="3635105" cy="426340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019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48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20036BC-8D05-4873-AC8E-621C85B27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7"/>
          <a:stretch/>
        </p:blipFill>
        <p:spPr>
          <a:xfrm>
            <a:off x="133508" y="1926811"/>
            <a:ext cx="3382049" cy="4709829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/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1" name="Abgerundetes Rechteck 4">
            <a:extLst>
              <a:ext uri="{FF2B5EF4-FFF2-40B4-BE49-F238E27FC236}">
                <a16:creationId xmlns:a16="http://schemas.microsoft.com/office/drawing/2014/main" id="{47437135-F682-440E-B48D-E95CBD57E7BB}"/>
              </a:ext>
            </a:extLst>
          </p:cNvPr>
          <p:cNvSpPr/>
          <p:nvPr/>
        </p:nvSpPr>
        <p:spPr>
          <a:xfrm>
            <a:off x="683669" y="1093657"/>
            <a:ext cx="2041775" cy="282382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4">
            <a:extLst>
              <a:ext uri="{FF2B5EF4-FFF2-40B4-BE49-F238E27FC236}">
                <a16:creationId xmlns:a16="http://schemas.microsoft.com/office/drawing/2014/main" id="{15D37801-54F1-42D3-8E6E-4ACE86982B2C}"/>
              </a:ext>
            </a:extLst>
          </p:cNvPr>
          <p:cNvSpPr/>
          <p:nvPr/>
        </p:nvSpPr>
        <p:spPr>
          <a:xfrm>
            <a:off x="568260" y="2630478"/>
            <a:ext cx="2068408" cy="458951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8DB272A-15D9-4865-B462-D4715AC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79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3192440"/>
            <a:ext cx="10515600" cy="1325563"/>
          </a:xfrm>
        </p:spPr>
        <p:txBody>
          <a:bodyPr/>
          <a:lstStyle/>
          <a:p>
            <a:r>
              <a:rPr lang="en-US" dirty="0"/>
              <a:t>Let's get into the code ...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49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55298" name="Picture 2" descr="Python (programming language) - Wikipedia">
            <a:extLst>
              <a:ext uri="{FF2B5EF4-FFF2-40B4-BE49-F238E27FC236}">
                <a16:creationId xmlns:a16="http://schemas.microsoft.com/office/drawing/2014/main" id="{2C5059C7-9399-4114-8F8E-73F07DC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32" y="382657"/>
            <a:ext cx="2563927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0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de-DE" sz="3200" b="1" dirty="0"/>
                  <a:t>Idea</a:t>
                </a:r>
                <a:r>
                  <a:rPr lang="de-DE" sz="3200" dirty="0"/>
                  <a:t>:</a:t>
                </a:r>
              </a:p>
              <a:p>
                <a:pPr lvl="1"/>
                <a:r>
                  <a:rPr lang="en-US" sz="3200" dirty="0"/>
                  <a:t>all assignments that satisfy the clause </a:t>
                </a:r>
                <a14:m>
                  <m:oMath xmlns:m="http://schemas.openxmlformats.org/officeDocument/2006/math"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energy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de-DE" sz="3200" dirty="0"/>
              </a:p>
              <a:p>
                <a:pPr lvl="1"/>
                <a:r>
                  <a:rPr lang="en-US" sz="3200" dirty="0"/>
                  <a:t>the one assignment that does not satisfy the clause </a:t>
                </a:r>
                <a14:m>
                  <m:oMath xmlns:m="http://schemas.openxmlformats.org/officeDocument/2006/math"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energy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sz="3200" dirty="0"/>
              </a:p>
              <a:p>
                <a:pPr lvl="1"/>
                <a:r>
                  <a:rPr lang="de-DE" sz="3200" dirty="0" err="1"/>
                  <a:t>the</a:t>
                </a:r>
                <a:r>
                  <a:rPr lang="de-DE" sz="3200" dirty="0"/>
                  <a:t> </a:t>
                </a:r>
                <a:r>
                  <a:rPr lang="de-DE" sz="3200" dirty="0" err="1"/>
                  <a:t>assignment</a:t>
                </a:r>
                <a:r>
                  <a:rPr lang="de-DE" sz="3200" dirty="0"/>
                  <a:t> </a:t>
                </a:r>
                <a:r>
                  <a:rPr lang="de-DE" sz="3200" dirty="0" err="1"/>
                  <a:t>which</a:t>
                </a:r>
                <a:r>
                  <a:rPr lang="de-DE" sz="3200" dirty="0"/>
                  <a:t> </a:t>
                </a:r>
                <a:r>
                  <a:rPr lang="de-DE" sz="3200" dirty="0" err="1"/>
                  <a:t>satisfy</a:t>
                </a:r>
                <a:r>
                  <a:rPr lang="de-DE" sz="3200" dirty="0"/>
                  <a:t> all </a:t>
                </a:r>
                <a:r>
                  <a:rPr lang="de-DE" sz="3200" dirty="0" err="1"/>
                  <a:t>clauses</a:t>
                </a:r>
                <a:r>
                  <a:rPr lang="de-DE" sz="3200" dirty="0"/>
                  <a:t> </a:t>
                </a:r>
                <a:r>
                  <a:rPr lang="de-DE" sz="3200" dirty="0" err="1"/>
                  <a:t>has</a:t>
                </a:r>
                <a:r>
                  <a:rPr lang="de-DE" sz="3200" dirty="0"/>
                  <a:t> </a:t>
                </a:r>
                <a:r>
                  <a:rPr lang="de-DE" sz="3200" dirty="0" err="1"/>
                  <a:t>the</a:t>
                </a:r>
                <a:r>
                  <a:rPr lang="de-DE" sz="3200" dirty="0"/>
                  <a:t> </a:t>
                </a:r>
                <a:r>
                  <a:rPr lang="de-DE" sz="3200" dirty="0" err="1"/>
                  <a:t>lowest</a:t>
                </a:r>
                <a:r>
                  <a:rPr lang="de-DE" sz="3200" dirty="0"/>
                  <a:t> </a:t>
                </a:r>
                <a:r>
                  <a:rPr lang="de-DE" sz="3200" dirty="0" err="1"/>
                  <a:t>energy</a:t>
                </a:r>
                <a:endParaRPr lang="de-DE" sz="3200" dirty="0"/>
              </a:p>
              <a:p>
                <a:endParaRPr lang="de-DE" sz="3200" dirty="0"/>
              </a:p>
              <a:p>
                <a:r>
                  <a:rPr lang="de-DE" sz="3200" b="1" dirty="0" err="1"/>
                  <a:t>Our</a:t>
                </a:r>
                <a:r>
                  <a:rPr lang="de-DE" sz="3200" b="1" dirty="0"/>
                  <a:t> </a:t>
                </a:r>
                <a:r>
                  <a:rPr lang="de-DE" sz="3200" b="1" dirty="0" err="1"/>
                  <a:t>solution</a:t>
                </a:r>
                <a:r>
                  <a:rPr lang="de-DE" sz="3200" dirty="0"/>
                  <a:t>:</a:t>
                </a:r>
              </a:p>
              <a:p>
                <a:pPr marL="457200" lvl="1" indent="0">
                  <a:buNone/>
                </a:pPr>
                <a:endParaRPr lang="de-DE" sz="3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3200" dirty="0" err="1"/>
                  <a:t>We</a:t>
                </a:r>
                <a:r>
                  <a:rPr lang="de-DE" sz="3200" dirty="0"/>
                  <a:t> </a:t>
                </a:r>
                <a:r>
                  <a:rPr lang="de-DE" sz="3200" dirty="0" err="1"/>
                  <a:t>use</a:t>
                </a:r>
                <a:r>
                  <a:rPr lang="de-DE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de-DE" sz="3200" dirty="0"/>
                  <a:t> </a:t>
                </a:r>
                <a:r>
                  <a:rPr lang="en-US" sz="3200" dirty="0"/>
                  <a:t>binary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encode the number of literals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 panose="02040503050406030204" pitchFamily="18" charset="0"/>
                      </a:rPr>
                      <m:t>[0;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which evaluate to True (given an assignment)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3200" dirty="0"/>
                  <a:t>	Example:   </a:t>
                </a:r>
                <a14:m>
                  <m:oMath xmlns:m="http://schemas.openxmlformats.org/officeDocument/2006/math">
                    <m:r>
                      <a:rPr lang="de-DE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∨−</m:t>
                    </m:r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DE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32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DBC4C86A-D89F-46E2-AD7F-3C70F3AD5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011362"/>
                  </p:ext>
                </p:extLst>
              </p:nvPr>
            </p:nvGraphicFramePr>
            <p:xfrm>
              <a:off x="5059459" y="4713923"/>
              <a:ext cx="3823856" cy="146304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2428077">
                      <a:extLst>
                        <a:ext uri="{9D8B030D-6E8A-4147-A177-3AD203B41FA5}">
                          <a16:colId xmlns:a16="http://schemas.microsoft.com/office/drawing/2014/main" val="2366994305"/>
                        </a:ext>
                      </a:extLst>
                    </a:gridCol>
                    <a:gridCol w="1395779">
                      <a:extLst>
                        <a:ext uri="{9D8B030D-6E8A-4147-A177-3AD203B41FA5}">
                          <a16:colId xmlns:a16="http://schemas.microsoft.com/office/drawing/2014/main" val="563185450"/>
                        </a:ext>
                      </a:extLst>
                    </a:gridCol>
                  </a:tblGrid>
                  <a:tr h="3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Assignment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a,b,c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#SAT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879313"/>
                      </a:ext>
                    </a:extLst>
                  </a:tr>
                  <a:tr h="3201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(1,0,1)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79678"/>
                      </a:ext>
                    </a:extLst>
                  </a:tr>
                  <a:tr h="3201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(1,1,0)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671063"/>
                      </a:ext>
                    </a:extLst>
                  </a:tr>
                  <a:tr h="3201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(0,1,0)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3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DBC4C86A-D89F-46E2-AD7F-3C70F3AD5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011362"/>
                  </p:ext>
                </p:extLst>
              </p:nvPr>
            </p:nvGraphicFramePr>
            <p:xfrm>
              <a:off x="5059459" y="4713923"/>
              <a:ext cx="3823856" cy="146304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2428077">
                      <a:extLst>
                        <a:ext uri="{9D8B030D-6E8A-4147-A177-3AD203B41FA5}">
                          <a16:colId xmlns:a16="http://schemas.microsoft.com/office/drawing/2014/main" val="2366994305"/>
                        </a:ext>
                      </a:extLst>
                    </a:gridCol>
                    <a:gridCol w="1395779">
                      <a:extLst>
                        <a:ext uri="{9D8B030D-6E8A-4147-A177-3AD203B41FA5}">
                          <a16:colId xmlns:a16="http://schemas.microsoft.com/office/drawing/2014/main" val="56318545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Assignment</a:t>
                          </a:r>
                          <a:r>
                            <a:rPr lang="de-DE" dirty="0"/>
                            <a:t> (</a:t>
                          </a:r>
                          <a:r>
                            <a:rPr lang="de-DE" dirty="0" err="1"/>
                            <a:t>a,b,c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#SAT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879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51" t="-106557" r="-5814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796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51" t="-210000" r="-5814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6710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51" t="-310000" r="-581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32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87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BCD6-8664-427D-998D-AB0DF607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9" y="3192440"/>
            <a:ext cx="10515600" cy="1325563"/>
          </a:xfrm>
        </p:spPr>
        <p:txBody>
          <a:bodyPr/>
          <a:lstStyle/>
          <a:p>
            <a:r>
              <a:rPr lang="en-US" dirty="0"/>
              <a:t>Let's get into the code ... after the break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50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55298" name="Picture 2" descr="Python (programming language) - Wikipedia">
            <a:extLst>
              <a:ext uri="{FF2B5EF4-FFF2-40B4-BE49-F238E27FC236}">
                <a16:creationId xmlns:a16="http://schemas.microsoft.com/office/drawing/2014/main" id="{2C5059C7-9399-4114-8F8E-73F07DC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32" y="382657"/>
            <a:ext cx="2563927" cy="28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0" name="Picture 6" descr="Coffee cup logo design for sign and symbol of coffee company, template and  more 14829565 Vector Art at Vecteezy">
            <a:extLst>
              <a:ext uri="{FF2B5EF4-FFF2-40B4-BE49-F238E27FC236}">
                <a16:creationId xmlns:a16="http://schemas.microsoft.com/office/drawing/2014/main" id="{908E9608-74BB-43D4-AEDF-FAA66D776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0" b="11053"/>
          <a:stretch/>
        </p:blipFill>
        <p:spPr bwMode="auto">
          <a:xfrm>
            <a:off x="7945757" y="4305670"/>
            <a:ext cx="2534575" cy="18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2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51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21540"/>
              </p:ext>
            </p:extLst>
          </p:nvPr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8DB272A-15D9-4865-B462-D4715AC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0B3E333-E3E5-4214-81BA-C6D7E3C87888}"/>
                  </a:ext>
                </a:extLst>
              </p:cNvPr>
              <p:cNvSpPr txBox="1"/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[1, 0, 1, 1, 0, 1]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0B3E333-E3E5-4214-81BA-C6D7E3C8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134362-6701-45AD-9866-5AF0A79CA4C9}"/>
              </a:ext>
            </a:extLst>
          </p:cNvPr>
          <p:cNvCxnSpPr/>
          <p:nvPr/>
        </p:nvCxnSpPr>
        <p:spPr>
          <a:xfrm>
            <a:off x="10937289" y="3429000"/>
            <a:ext cx="0" cy="30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693B9E7-850A-4416-9345-B4D17F2AFAAD}"/>
                  </a:ext>
                </a:extLst>
              </p:cNvPr>
              <p:cNvSpPr txBox="1"/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 −5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693B9E7-850A-4416-9345-B4D17F2AF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03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52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73681"/>
              </p:ext>
            </p:extLst>
          </p:nvPr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8DB272A-15D9-4865-B462-D4715AC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63A2CD8-9D1E-4CF3-90B9-1673CC57822E}"/>
                  </a:ext>
                </a:extLst>
              </p:cNvPr>
              <p:cNvSpPr txBox="1"/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[1, 0, 1, 1, 0, 1]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63A2CD8-9D1E-4CF3-90B9-1673CC57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FFD5EBF-6B24-4726-AAFA-D9FEF2B6F7E0}"/>
              </a:ext>
            </a:extLst>
          </p:cNvPr>
          <p:cNvCxnSpPr/>
          <p:nvPr/>
        </p:nvCxnSpPr>
        <p:spPr>
          <a:xfrm>
            <a:off x="10937289" y="3429000"/>
            <a:ext cx="0" cy="30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6971DAC-417B-49B5-9B26-CED35CF8318D}"/>
                  </a:ext>
                </a:extLst>
              </p:cNvPr>
              <p:cNvSpPr txBox="1"/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 −5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6971DAC-417B-49B5-9B26-CED35CF83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9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53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11696"/>
              </p:ext>
            </p:extLst>
          </p:nvPr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8DB272A-15D9-4865-B462-D4715AC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C6FB1A1-2343-4F0C-BB5B-4FDA0203B02A}"/>
                  </a:ext>
                </a:extLst>
              </p:cNvPr>
              <p:cNvSpPr txBox="1"/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0,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0, 1]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C6FB1A1-2343-4F0C-BB5B-4FDA0203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6B1F231-686D-47F4-9862-EFB7F63A7DBD}"/>
              </a:ext>
            </a:extLst>
          </p:cNvPr>
          <p:cNvCxnSpPr/>
          <p:nvPr/>
        </p:nvCxnSpPr>
        <p:spPr>
          <a:xfrm>
            <a:off x="10937289" y="3429000"/>
            <a:ext cx="0" cy="30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B2045F3-CE64-4578-9DC1-702FF5F27AC4}"/>
                  </a:ext>
                </a:extLst>
              </p:cNvPr>
              <p:cNvSpPr txBox="1"/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 −5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B2045F3-CE64-4578-9DC1-702FF5F27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213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6009C6-F347-4DBF-AA14-50BB03DA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0D-55F2-4AE2-9FC9-1949B3F385B2}" type="slidenum">
              <a:rPr lang="de-DE" smtClean="0"/>
              <a:t>54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/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i="1" dirty="0">
                    <a:latin typeface="Cambria Math" panose="02040503050406030204" pitchFamily="18" charset="0"/>
                  </a:rPr>
                  <a:t>List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of</a:t>
                </a:r>
                <a:r>
                  <a:rPr lang="de-DE" sz="1400" b="1" i="1" dirty="0">
                    <a:latin typeface="Cambria Math" panose="02040503050406030204" pitchFamily="18" charset="0"/>
                  </a:rPr>
                  <a:t> </a:t>
                </a:r>
                <a:r>
                  <a:rPr lang="de-DE" sz="1400" b="1" i="1" dirty="0" err="1">
                    <a:latin typeface="Cambria Math" panose="02040503050406030204" pitchFamily="18" charset="0"/>
                  </a:rPr>
                  <a:t>clauses</a:t>
                </a:r>
                <a:r>
                  <a:rPr lang="de-DE" sz="1400" i="1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sz="140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2∨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sz="1400" dirty="0"/>
              </a:p>
              <a:p>
                <a:pPr marL="342900" indent="-342900">
                  <a:buAutoNum type="arabicPeriod"/>
                </a:pPr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EF71151-6836-49BF-97A7-4C09F56A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4" y="221360"/>
                <a:ext cx="2520737" cy="1600438"/>
              </a:xfrm>
              <a:prstGeom prst="rect">
                <a:avLst/>
              </a:prstGeom>
              <a:blipFill>
                <a:blip r:embed="rId2"/>
                <a:stretch>
                  <a:fillRect l="-725" t="-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CAAE2D-C6A3-4814-BC5E-4DC55510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2128"/>
              </p:ext>
            </p:extLst>
          </p:nvPr>
        </p:nvGraphicFramePr>
        <p:xfrm>
          <a:off x="4145009" y="1093657"/>
          <a:ext cx="5544000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7882038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22171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672290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43715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00539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00949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876954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9974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62301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124784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3789524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6419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658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70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9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09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07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29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934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037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616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de-DE" dirty="0"/>
                        <a:t>A4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5764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EBE285D8-7213-497B-8AEB-2137ED6D517F}"/>
              </a:ext>
            </a:extLst>
          </p:cNvPr>
          <p:cNvSpPr txBox="1"/>
          <p:nvPr/>
        </p:nvSpPr>
        <p:spPr>
          <a:xfrm>
            <a:off x="4145009" y="544525"/>
            <a:ext cx="18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QUBO Matrix Q:</a:t>
            </a: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28DB272A-15D9-4865-B462-D4715AC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50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55FD21E-8A6A-41E6-85FE-F3594C2F840D}"/>
                  </a:ext>
                </a:extLst>
              </p:cNvPr>
              <p:cNvSpPr txBox="1"/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55FD21E-8A6A-41E6-85FE-F3594C2F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753" y="2993540"/>
                <a:ext cx="192907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78B0FDB-A94E-4A6A-BEC3-7D9829E10439}"/>
              </a:ext>
            </a:extLst>
          </p:cNvPr>
          <p:cNvCxnSpPr/>
          <p:nvPr/>
        </p:nvCxnSpPr>
        <p:spPr>
          <a:xfrm>
            <a:off x="10937289" y="3429000"/>
            <a:ext cx="0" cy="30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638A794-EB11-4A06-9B8E-6E0FD68F2B2A}"/>
                  </a:ext>
                </a:extLst>
              </p:cNvPr>
              <p:cNvSpPr txBox="1"/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 −4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638A794-EB11-4A06-9B8E-6E0FD68F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997" y="3847421"/>
                <a:ext cx="1118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9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858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1700" b="1" dirty="0"/>
                  <a:t>Our </a:t>
                </a:r>
                <a:r>
                  <a:rPr lang="de-DE" sz="1700" b="1" dirty="0" err="1"/>
                  <a:t>solution</a:t>
                </a:r>
                <a:r>
                  <a:rPr lang="de-DE" sz="1700" dirty="0"/>
                  <a:t>:</a:t>
                </a:r>
              </a:p>
              <a:p>
                <a:pPr marL="457200" lvl="1" indent="0">
                  <a:buNone/>
                </a:pPr>
                <a:endParaRPr lang="de-DE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1700" dirty="0" err="1"/>
                  <a:t>We</a:t>
                </a:r>
                <a:r>
                  <a:rPr lang="de-DE" sz="1700" dirty="0"/>
                  <a:t> </a:t>
                </a:r>
                <a:r>
                  <a:rPr lang="de-DE" sz="1700" dirty="0" err="1"/>
                  <a:t>use</a:t>
                </a:r>
                <a:r>
                  <a:rPr lang="de-DE" sz="17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7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7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sz="17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7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de-DE" sz="1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7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7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de-DE" sz="1700" dirty="0"/>
                  <a:t> </a:t>
                </a:r>
                <a:r>
                  <a:rPr lang="en-US" sz="1700" dirty="0"/>
                  <a:t>binary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to encode the number of literals </a:t>
                </a:r>
                <a14:m>
                  <m:oMath xmlns:m="http://schemas.openxmlformats.org/officeDocument/2006/math">
                    <m:r>
                      <a:rPr lang="de-DE" sz="1700" i="1">
                        <a:latin typeface="Cambria Math" panose="02040503050406030204" pitchFamily="18" charset="0"/>
                      </a:rPr>
                      <m:t>[0;</m:t>
                    </m:r>
                    <m:r>
                      <a:rPr lang="de-DE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7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700" dirty="0"/>
                  <a:t> which evaluated to True</a:t>
                </a:r>
              </a:p>
              <a:p>
                <a:pPr marL="457200" lvl="1" indent="0">
                  <a:buNone/>
                </a:pPr>
                <a:r>
                  <a:rPr lang="en-US" sz="1700" dirty="0"/>
                  <a:t>	(given an assignment 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700" dirty="0"/>
              </a:p>
              <a:p>
                <a:pPr marL="457200" lvl="1" indent="0">
                  <a:buNone/>
                </a:pPr>
                <a:r>
                  <a:rPr lang="en-US" sz="1700" dirty="0"/>
                  <a:t>	Example: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7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∨−</m:t>
                        </m:r>
                        <m:r>
                          <a:rPr lang="de-DE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de-DE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de-DE" sz="17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DE" sz="17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de-DE" sz="17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de-DE" sz="17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de-DE" sz="1700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de-DE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d>
                    <m:r>
                      <a:rPr lang="de-DE" sz="17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700" dirty="0">
                    <a:sym typeface="Wingdings" panose="05000000000000000000" pitchFamily="2" charset="2"/>
                  </a:rPr>
                  <a:t> # negative </a:t>
                </a:r>
                <a:r>
                  <a:rPr lang="de-DE" sz="1700" dirty="0" err="1">
                    <a:sym typeface="Wingdings" panose="05000000000000000000" pitchFamily="2" charset="2"/>
                  </a:rPr>
                  <a:t>literals</a:t>
                </a:r>
                <a:r>
                  <a:rPr lang="de-DE" sz="1700" dirty="0">
                    <a:sym typeface="Wingdings" panose="05000000000000000000" pitchFamily="2" charset="2"/>
                  </a:rPr>
                  <a:t>				(in </a:t>
                </a:r>
                <a:r>
                  <a:rPr lang="de-DE" sz="1700" dirty="0" err="1">
                    <a:sym typeface="Wingdings" panose="05000000000000000000" pitchFamily="2" charset="2"/>
                  </a:rPr>
                  <a:t>the</a:t>
                </a:r>
                <a:r>
                  <a:rPr lang="de-DE" sz="1700" dirty="0">
                    <a:sym typeface="Wingdings" panose="05000000000000000000" pitchFamily="2" charset="2"/>
                  </a:rPr>
                  <a:t> </a:t>
                </a:r>
                <a:r>
                  <a:rPr lang="de-DE" sz="1700" dirty="0" err="1">
                    <a:sym typeface="Wingdings" panose="05000000000000000000" pitchFamily="2" charset="2"/>
                  </a:rPr>
                  <a:t>example</a:t>
                </a:r>
                <a:r>
                  <a:rPr lang="de-DE" sz="17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7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de-DE" sz="1700" dirty="0">
                    <a:sym typeface="Wingdings" panose="05000000000000000000" pitchFamily="2" charset="2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de-DE" sz="1700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</m:e>
                    </m:d>
                    <m:r>
                      <a:rPr lang="de-DE" sz="17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de-DE" sz="1700" dirty="0">
                    <a:sym typeface="Wingdings" panose="05000000000000000000" pitchFamily="2" charset="2"/>
                  </a:rPr>
                  <a:t> assignment </a:t>
                </a:r>
                <a:r>
                  <a:rPr lang="de-DE" sz="1700" dirty="0" err="1">
                    <a:sym typeface="Wingdings" panose="05000000000000000000" pitchFamily="2" charset="2"/>
                  </a:rPr>
                  <a:t>of</a:t>
                </a:r>
                <a:r>
                  <a:rPr lang="de-DE" sz="1700" dirty="0">
                    <a:sym typeface="Wingdings" panose="05000000000000000000" pitchFamily="2" charset="2"/>
                  </a:rPr>
                  <a:t> </a:t>
                </a:r>
                <a:r>
                  <a:rPr lang="de-DE" sz="1700" dirty="0" err="1">
                    <a:sym typeface="Wingdings" panose="05000000000000000000" pitchFamily="2" charset="2"/>
                  </a:rPr>
                  <a:t>the</a:t>
                </a:r>
                <a:r>
                  <a:rPr lang="de-DE" sz="1700" dirty="0">
                    <a:sym typeface="Wingdings" panose="05000000000000000000" pitchFamily="2" charset="2"/>
                  </a:rPr>
                  <a:t> variable </a:t>
                </a:r>
                <a:r>
                  <a:rPr lang="de-DE" sz="1700" dirty="0" err="1">
                    <a:sym typeface="Wingdings" panose="05000000000000000000" pitchFamily="2" charset="2"/>
                  </a:rPr>
                  <a:t>corresponding</a:t>
                </a:r>
                <a:r>
                  <a:rPr lang="de-DE" sz="1700" dirty="0">
                    <a:sym typeface="Wingdings" panose="05000000000000000000" pitchFamily="2" charset="2"/>
                  </a:rPr>
                  <a:t> </a:t>
                </a:r>
                <a:r>
                  <a:rPr lang="de-DE" sz="1700" dirty="0" err="1">
                    <a:sym typeface="Wingdings" panose="05000000000000000000" pitchFamily="2" charset="2"/>
                  </a:rPr>
                  <a:t>to</a:t>
                </a:r>
                <a:r>
                  <a:rPr lang="de-DE" sz="1700" dirty="0">
                    <a:sym typeface="Wingdings" panose="05000000000000000000" pitchFamily="2" charset="2"/>
                  </a:rPr>
                  <a:t> </a:t>
                </a:r>
                <a:r>
                  <a:rPr lang="de-DE" sz="1700" dirty="0" err="1">
                    <a:sym typeface="Wingdings" panose="05000000000000000000" pitchFamily="2" charset="2"/>
                  </a:rPr>
                  <a:t>literal</a:t>
                </a:r>
                <a:r>
                  <a:rPr lang="de-DE" sz="17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17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endParaRPr lang="de-DE" sz="17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700" dirty="0"/>
                  <a:t>	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700" dirty="0"/>
                  <a:t> sign of the literal 				(in the example: </a:t>
                </a:r>
                <a14:m>
                  <m:oMath xmlns:m="http://schemas.openxmlformats.org/officeDocument/2006/math"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de-DE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700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sz="17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7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700" dirty="0"/>
                  <a:t> </a:t>
                </a:r>
              </a:p>
              <a:p>
                <a:pPr marL="457200" lvl="1" indent="0">
                  <a:buNone/>
                </a:pPr>
                <a:endParaRPr lang="en-US" sz="1700" dirty="0"/>
              </a:p>
              <a:p>
                <a:pPr marL="457200" lvl="1" indent="0">
                  <a:buNone/>
                </a:pPr>
                <a:endParaRPr lang="en-US" sz="1700" dirty="0"/>
              </a:p>
              <a:p>
                <a:endParaRPr lang="de-DE" sz="17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8580" cy="4351338"/>
              </a:xfrm>
              <a:blipFill>
                <a:blip r:embed="rId3"/>
                <a:stretch>
                  <a:fillRect l="-392" t="-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17E7F5-24B5-4A51-87B5-EB953C625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85" y="5353785"/>
            <a:ext cx="4338902" cy="923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76D9F690-1785-4F4B-AB12-9F19B8B9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67691"/>
                  </p:ext>
                </p:extLst>
              </p:nvPr>
            </p:nvGraphicFramePr>
            <p:xfrm>
              <a:off x="5098471" y="2962909"/>
              <a:ext cx="3380512" cy="134112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2146562">
                      <a:extLst>
                        <a:ext uri="{9D8B030D-6E8A-4147-A177-3AD203B41FA5}">
                          <a16:colId xmlns:a16="http://schemas.microsoft.com/office/drawing/2014/main" val="2366994305"/>
                        </a:ext>
                      </a:extLst>
                    </a:gridCol>
                    <a:gridCol w="1233950">
                      <a:extLst>
                        <a:ext uri="{9D8B030D-6E8A-4147-A177-3AD203B41FA5}">
                          <a16:colId xmlns:a16="http://schemas.microsoft.com/office/drawing/2014/main" val="563185450"/>
                        </a:ext>
                      </a:extLst>
                    </a:gridCol>
                  </a:tblGrid>
                  <a:tr h="323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err="1"/>
                            <a:t>Assignment</a:t>
                          </a:r>
                          <a:r>
                            <a:rPr lang="de-DE" sz="1600" dirty="0"/>
                            <a:t> (</a:t>
                          </a:r>
                          <a:r>
                            <a:rPr lang="de-DE" sz="1600" dirty="0" err="1"/>
                            <a:t>a,b,c</a:t>
                          </a:r>
                          <a:r>
                            <a:rPr lang="de-DE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#SAT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879313"/>
                      </a:ext>
                    </a:extLst>
                  </a:tr>
                  <a:tr h="323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smtClean="0">
                                    <a:latin typeface="Cambria Math" panose="02040503050406030204" pitchFamily="18" charset="0"/>
                                  </a:rPr>
                                  <m:t>(1,0,1)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79678"/>
                      </a:ext>
                    </a:extLst>
                  </a:tr>
                  <a:tr h="323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smtClean="0">
                                    <a:latin typeface="Cambria Math" panose="02040503050406030204" pitchFamily="18" charset="0"/>
                                  </a:rPr>
                                  <m:t>(1,1,0)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671063"/>
                      </a:ext>
                    </a:extLst>
                  </a:tr>
                  <a:tr h="323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smtClean="0">
                                    <a:latin typeface="Cambria Math" panose="02040503050406030204" pitchFamily="18" charset="0"/>
                                  </a:rPr>
                                  <m:t>(0,1,0)</m:t>
                                </m:r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3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76D9F690-1785-4F4B-AB12-9F19B8B9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67691"/>
                  </p:ext>
                </p:extLst>
              </p:nvPr>
            </p:nvGraphicFramePr>
            <p:xfrm>
              <a:off x="5098471" y="2962909"/>
              <a:ext cx="3380512" cy="1341120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2146562">
                      <a:extLst>
                        <a:ext uri="{9D8B030D-6E8A-4147-A177-3AD203B41FA5}">
                          <a16:colId xmlns:a16="http://schemas.microsoft.com/office/drawing/2014/main" val="2366994305"/>
                        </a:ext>
                      </a:extLst>
                    </a:gridCol>
                    <a:gridCol w="1233950">
                      <a:extLst>
                        <a:ext uri="{9D8B030D-6E8A-4147-A177-3AD203B41FA5}">
                          <a16:colId xmlns:a16="http://schemas.microsoft.com/office/drawing/2014/main" val="56318545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err="1"/>
                            <a:t>Assignment</a:t>
                          </a:r>
                          <a:r>
                            <a:rPr lang="de-DE" sz="1600" dirty="0"/>
                            <a:t> (</a:t>
                          </a:r>
                          <a:r>
                            <a:rPr lang="de-DE" sz="1600" dirty="0" err="1"/>
                            <a:t>a,b,c</a:t>
                          </a:r>
                          <a:r>
                            <a:rPr lang="de-DE" sz="16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#SAT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78793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84" t="-103571" r="-58239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1796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84" t="-207273" r="-58239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67106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84" t="-307273" r="-58239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3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EE6249E6-CB72-49CB-B0C8-3CC8CDC70A5B}"/>
              </a:ext>
            </a:extLst>
          </p:cNvPr>
          <p:cNvSpPr/>
          <p:nvPr/>
        </p:nvSpPr>
        <p:spPr>
          <a:xfrm>
            <a:off x="7163376" y="2863907"/>
            <a:ext cx="1375065" cy="557530"/>
          </a:xfrm>
          <a:prstGeom prst="ellipse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4271638-3392-41C5-96BB-D08DD8897638}"/>
              </a:ext>
            </a:extLst>
          </p:cNvPr>
          <p:cNvSpPr/>
          <p:nvPr/>
        </p:nvSpPr>
        <p:spPr>
          <a:xfrm>
            <a:off x="6475959" y="5285623"/>
            <a:ext cx="1911928" cy="1059926"/>
          </a:xfrm>
          <a:prstGeom prst="ellipse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1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000" b="1" dirty="0"/>
                  <a:t>Our </a:t>
                </a:r>
                <a:r>
                  <a:rPr lang="de-DE" sz="2000" b="1" dirty="0" err="1"/>
                  <a:t>solution</a:t>
                </a:r>
                <a:r>
                  <a:rPr lang="de-DE" sz="2000" dirty="0"/>
                  <a:t>:</a:t>
                </a:r>
              </a:p>
              <a:p>
                <a:pPr marL="457200" lvl="1" indent="0">
                  <a:buNone/>
                </a:pPr>
                <a:endParaRPr lang="de-DE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1800" dirty="0" err="1"/>
                  <a:t>We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use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de-DE" sz="1800" dirty="0"/>
                  <a:t> </a:t>
                </a:r>
                <a:r>
                  <a:rPr lang="en-US" sz="1800" dirty="0"/>
                  <a:t>binary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to encode the number of literals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[0;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which evaluate to True (given an assignment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de-DE" dirty="0"/>
                  <a:t>		</a:t>
                </a:r>
                <a:r>
                  <a:rPr lang="de-DE" sz="1800" dirty="0" err="1"/>
                  <a:t>Rewrite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equation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an </a:t>
                </a:r>
                <a:r>
                  <a:rPr lang="de-DE" sz="1800" dirty="0" err="1"/>
                  <a:t>optimization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problem</a:t>
                </a:r>
                <a:r>
                  <a:rPr lang="de-DE" sz="1800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12BF7B-BEFA-4D20-87DD-21EB08B9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8" y="3562721"/>
            <a:ext cx="4358061" cy="90643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7051BE9-BCBE-4955-A4C3-60EB85AC2FB2}"/>
              </a:ext>
            </a:extLst>
          </p:cNvPr>
          <p:cNvCxnSpPr>
            <a:cxnSpLocks/>
          </p:cNvCxnSpPr>
          <p:nvPr/>
        </p:nvCxnSpPr>
        <p:spPr>
          <a:xfrm>
            <a:off x="6208295" y="4696481"/>
            <a:ext cx="8383" cy="28941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5BCF9C8-41C7-4F02-9A07-A639CB127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550" y="5019754"/>
            <a:ext cx="5432477" cy="10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2400" b="1" dirty="0"/>
                  <a:t>Our </a:t>
                </a:r>
                <a:r>
                  <a:rPr lang="de-DE" sz="2400" b="1" dirty="0" err="1"/>
                  <a:t>solution</a:t>
                </a:r>
                <a:r>
                  <a:rPr lang="de-DE" sz="2400" dirty="0"/>
                  <a:t>:</a:t>
                </a:r>
              </a:p>
              <a:p>
                <a:pPr marL="457200" lvl="1" indent="0">
                  <a:buNone/>
                </a:pPr>
                <a:endParaRPr lang="de-D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000" dirty="0" err="1"/>
                  <a:t>We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use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de-DE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de-DE" sz="2000" i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de-DE" sz="2000" dirty="0"/>
                  <a:t> </a:t>
                </a:r>
                <a:r>
                  <a:rPr lang="en-US" sz="2000" dirty="0"/>
                  <a:t>binary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to encode the number of literals </a:t>
                </a:r>
                <a14:m>
                  <m:oMath xmlns:m="http://schemas.openxmlformats.org/officeDocument/2006/math">
                    <m:r>
                      <a:rPr lang="de-DE" sz="2000" i="0">
                        <a:latin typeface="Cambria Math" panose="02040503050406030204" pitchFamily="18" charset="0"/>
                      </a:rPr>
                      <m:t>[0;</m:t>
                    </m:r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sz="2000" i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which evaluate to True (given an assignment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0" dirty="0"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 </m:t>
                    </m:r>
                  </m:oMath>
                </a14:m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0">
                        <a:latin typeface="Cambria Math" panose="02040503050406030204" pitchFamily="18" charset="0"/>
                      </a:rPr>
                      <m:t>newC</m:t>
                    </m:r>
                    <m:r>
                      <a:rPr lang="de-DE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de-DE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We continue recursively (anchor of the recursion is 2-SAT and 3-SAT, for which we use the well-known QUBO formulations).</a:t>
                </a:r>
                <a:r>
                  <a:rPr lang="de-DE" dirty="0"/>
                  <a:t>	</a:t>
                </a:r>
                <a:endParaRPr lang="de-DE" sz="1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F7DF21-A206-4AF4-B92F-40311A851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75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Algorithmic QUBO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-SAT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4E0BCD6-8664-427D-998D-AB0DF607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759CC-FEDD-4FB9-B17A-9969816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99A5-55F0-4885-ADDD-DC6B34F854B6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B8CC79-F73E-485C-B75A-D6B635B1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41" y="6356349"/>
            <a:ext cx="5744591" cy="365125"/>
          </a:xfrm>
        </p:spPr>
        <p:txBody>
          <a:bodyPr/>
          <a:lstStyle/>
          <a:p>
            <a:r>
              <a:rPr lang="en-US" dirty="0"/>
              <a:t>Tutorial @ QCE23: Algorithmic Approaches for Finding Better QUBO Formulation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BBDF22-618E-46A6-AF62-EAF981F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5" y="1553081"/>
            <a:ext cx="4425815" cy="4803267"/>
          </a:xfrm>
          <a:prstGeom prst="rect">
            <a:avLst/>
          </a:prstGeom>
        </p:spPr>
      </p:pic>
      <p:sp>
        <p:nvSpPr>
          <p:cNvPr id="8" name="Abgerundetes Rechteck 2">
            <a:extLst>
              <a:ext uri="{FF2B5EF4-FFF2-40B4-BE49-F238E27FC236}">
                <a16:creationId xmlns:a16="http://schemas.microsoft.com/office/drawing/2014/main" id="{B9295C5B-1FDF-4D2F-B4D7-FBB95B2F9FB7}"/>
              </a:ext>
            </a:extLst>
          </p:cNvPr>
          <p:cNvSpPr/>
          <p:nvPr/>
        </p:nvSpPr>
        <p:spPr>
          <a:xfrm>
            <a:off x="2049986" y="2294021"/>
            <a:ext cx="2185130" cy="465707"/>
          </a:xfrm>
          <a:prstGeom prst="round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25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3606</Words>
  <Application>Microsoft Office PowerPoint</Application>
  <PresentationFormat>Breitbild</PresentationFormat>
  <Paragraphs>1540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Wingdings</vt:lpstr>
      <vt:lpstr>Office</vt:lpstr>
      <vt:lpstr>Algorithmic QUBO Formulations</vt:lpstr>
      <vt:lpstr>Algorithmic QUBO Formulations</vt:lpstr>
      <vt:lpstr>Arithmetic QUBOs      vs.    Algorithmic QUBOs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 k-SAT</vt:lpstr>
      <vt:lpstr>Algorithmic QUBO Formulations</vt:lpstr>
      <vt:lpstr>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Let's get into the code ...</vt:lpstr>
      <vt:lpstr>Let's get into the code ... after the break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Nüßlein</dc:creator>
  <cp:lastModifiedBy>Jonas Nüßlein</cp:lastModifiedBy>
  <cp:revision>61</cp:revision>
  <dcterms:created xsi:type="dcterms:W3CDTF">2023-08-14T09:52:08Z</dcterms:created>
  <dcterms:modified xsi:type="dcterms:W3CDTF">2023-09-16T12:24:41Z</dcterms:modified>
</cp:coreProperties>
</file>