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23" r:id="rId2"/>
    <p:sldId id="363" r:id="rId3"/>
    <p:sldId id="271" r:id="rId4"/>
    <p:sldId id="332" r:id="rId5"/>
    <p:sldId id="324" r:id="rId6"/>
    <p:sldId id="325" r:id="rId7"/>
    <p:sldId id="326" r:id="rId8"/>
    <p:sldId id="327" r:id="rId9"/>
    <p:sldId id="333" r:id="rId10"/>
    <p:sldId id="328" r:id="rId11"/>
    <p:sldId id="334" r:id="rId12"/>
    <p:sldId id="336" r:id="rId13"/>
    <p:sldId id="335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30" r:id="rId22"/>
    <p:sldId id="331" r:id="rId23"/>
    <p:sldId id="354" r:id="rId24"/>
    <p:sldId id="355" r:id="rId25"/>
    <p:sldId id="344" r:id="rId26"/>
    <p:sldId id="352" r:id="rId27"/>
    <p:sldId id="347" r:id="rId28"/>
    <p:sldId id="345" r:id="rId29"/>
    <p:sldId id="346" r:id="rId30"/>
    <p:sldId id="348" r:id="rId31"/>
    <p:sldId id="349" r:id="rId32"/>
    <p:sldId id="272" r:id="rId33"/>
    <p:sldId id="350" r:id="rId34"/>
    <p:sldId id="351" r:id="rId35"/>
    <p:sldId id="273" r:id="rId36"/>
    <p:sldId id="274" r:id="rId37"/>
    <p:sldId id="361" r:id="rId38"/>
    <p:sldId id="353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4T12:46:59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0 360,'0'0'2529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4T12:46:59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22 3505,'0'0'7465,"-10"9"-1805,10 13-4524,1 1-1,6 41 0,-5-54-915,1 0 0,1-1 0,-1 1 0,1 0 0,1-1 1,0 0-1,0 0 0,11 13 0,18 15 394,1-1 0,2-2 0,49 37 0,-71-61-565,0 0 0,1-1 1,0-1-1,0 0 0,1-1 0,0-1 0,0 0 0,0-2 0,34 6 0,-7-6-77,0-1-1,85-6 1,-95-2-7,-1-1 1,0-3 0,-1 0-1,0-2 1,-1-1 0,0-2-1,54-33 1,-58 30 41,0-1 0,-1-1 0,-1-1 0,-1-2 0,42-48 1,-20 22 21,-36 39 1,1-2 1,-1 1-1,-1-1 0,0 0 0,0-1 0,-1 0 1,-1-1-1,10-19 0,-15-5-3134,-2 24-4153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4T12:46:59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4201,'0'0'5517,"-1"8"54,-3 30-4595,3 53 818,3 99 189,4-157-1343,4-16-2351,-1-13-3846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4T12:46:59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5033,'0'0'7778,"11"-8"-7105,5-3-177,0 1-1,0 0 1,1 1-1,1 1 1,0 1-1,32-9 1,-28 11-13,1 1 1,-1 1-1,1 1 0,0 1 0,39 3 1,-54-1-406,1 1 1,-1-1 0,0 1-1,1 1 1,-1 0 0,0 0-1,-1 0 1,1 1 0,0 0-1,-1 1 1,0-1 0,0 2-1,-1-1 1,1 1 0,-1 0-1,0 0 1,-1 0 0,8 12-1,-9-12-20,0 2-1,-1-1 0,0 0 1,0 1-1,-1-1 0,0 1 1,-1 0-1,1 0 1,-1 0-1,-1 0 0,1 0 1,-2 0-1,1 0 0,-1 0 1,0 0-1,-4 14 1,0-6 51,0 0 1,-1 0-1,-1 0 0,0-1 1,-1 0-1,-19 26 1,12-21-35,-1 1 0,-1-2 0,-34 31 0,42-43-50,0-1 0,0 0 1,0 0-1,-1-1 0,1 0 1,-1-1-1,-1 0 1,1 0-1,0-1 0,-1-1 1,-16 3-1,-60-3-660,60-2-5325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4T12:46:59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4521,'2'-2'12648,"4"1"-12400,22 1 93,1 1-1,0 1 1,-1 1-1,0 1 1,0 2-1,0 1 1,-1 1 0,0 1-1,0 2 1,40 22-1,-6 1-95,139 86 1053,-185-109-1221,-1 2-1,-1-1 1,0 2-1,-1 0 0,-1 0 1,0 1-1,-1 0 1,11 23-1,57 142 577,-56-123-444,-4-8 10,-2 2 0,-2 0 0,-3 0 0,-2 1 0,-2 1 0,1 104 1,-8-151-212,1 71 65,-3-1 1,-3 0 0,-25 127-1,3-96-4,-5-1-1,-5-1 0,-50 101 1,-75 79 33,149-261-88,-29 36 1,-7 13 22,46-69-449,0-1 1,0 0-1,0 0 1,0 0-1,0-1 1,-1 1-1,1-1 1,-1 0 0,1 0-1,-6 2 1,-10 7-1550,6 1-2207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4T12:46:5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3937,'0'0'3903,"0"-4"-3767,0 1-44,1-21 1145,-1 23-1063,0 1 1,0-1-1,-1 0 1,2 1 0,-1-1-1,0 0 1,0 1 0,0-1-1,0 0 1,0 1 0,0-1-1,1 1 1,-1-1 0,0 0-1,1 1 1,-1-1 0,0 1-1,1-1 1,-1 1 0,1-1-1,-1 1 1,1-1 0,-1 1-1,1-1 1,-1 1 0,3-1 2301,-3 0-2453,0 1 0,0 0 0,1 0-1,-1 0 1,0 0 0,0 0 0,0-1 0,1 1-1,-1 0 1,0 0 0,0 0 0,1 0 0,-1 0 0,0 0-1,0 0 1,1 0 0,-1 0 0,0 0 0,0 0-1,0 0 1,1 0 0,-1 0 0,0 0 0,0 0 0,1 0-1,-1 0 1,0 0 0,0 0 0,0 0 0,1 1-1,-1-1 1,0 0 0,0 0 0,0 0 0,1 0 0,-1 0-1,0 1 1,0-1 0,0 0 0,0 0 0,0 0-1,1 1 1,-1-1 0,0 0 0,0 0 0,0 0-1,0 1 1,0-1 0,0 0 0,0 0 0,0 1 0,10 11 532,-2 10 39,-1 0 0,-2 1 1,0 0-1,3 42 0,0 2-72,16 26 62,-13-53-535,-10-39-22,-1 1-1,1 0 1,0 0 0,0 0-1,-1-1 1,1 1 0,0 0-1,1-1 1,-1 1-1,0-1 1,0 1 0,1-1-1,-1 0 1,0 1 0,1-1-1,-1 0 1,1 0-1,0 0 1,-1 0 0,1 0-1,0-1 1,0 1 0,0 0-1,-1-1 1,1 1 0,0-1-1,3 1 1,5-1 149,-1 0 0,1-1 0,-1 0 0,16-3 0,-10 1-179,-2 1 59,0 0-1,0 1 0,1 1 1,-1 0-1,0 0 1,0 2-1,0-1 1,0 2-1,0 0 0,0 0 1,-1 1-1,1 1 1,-1 0-1,0 0 1,13 10-1,-9-7 7,1 0 1,0-1-1,27 8 1,24 9 176,-65-23-233,-1 0 0,1 0-1,-1 0 1,1 0-1,-1 1 1,0-1 0,0 1-1,0 0 1,0 0 0,0-1-1,0 1 1,0 0-1,2 4 1,-4-5-27,-32 0-5589,18-2 2307,-16 1-5933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4T12:46:5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1039 2650 616,'-10'0'18516,"-28"0"-15633,13-8-2379,1-2-1,0 0 1,0-1 0,-39-26-1,28 17-496,-18-13 242,2-2 0,-89-79 0,55 40 194,-128-125 137,212 197-579,-43-43 57,3-3 1,-40-57-1,70 87-54,0 0 1,1-1-1,1 0 1,1-1-1,0 0 1,2 0-1,0 0 1,2-1-1,0 0 1,-1-25-1,1-349-61,8 365 48,1 1 1,2-1 0,19-55-1,1 1-4,-14 38-20,3 1-1,1 1 1,2 0 0,2 2-1,2 0 1,2 1 0,47-58-1,180-240-99,-225 306 87,2 1 0,63-53 1,-53 50 43,-31 27 5,-1 0 0,0 0-1,0 0 1,-1-1 0,7-12-1,-13 21-118,0 0-1,1-1 0,-1 1 1,0 0-1,0 0 1,0-1-1,1 1 0,-1 0 1,0-1-1,0 1 1,0 0-1,0-1 0,0 1 1,0 0-1,1-1 1,-1 1-1,0 0 0,0-1 1,0 1-1,0-1 1,0 1-1,0 0 0,-1-1 1,1 1-1,0 0 1,0-1-1,0 1 0,0 0 1,0-1-1,0 1 1,-1 0-1,1-1 0,0 1 1,0 0-1,0 0 1,-1-1-1,1 1 0,0 0 1,0 0-1,-1-1 1,1 1-1,-16-1-6444,0 4 657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4T12:46:59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5049,'-2'0'8757,"140"0"-4237,185 0-2347,-323 0-2180,0 39-2,-3-28 17,1-1 1,-1 1-1,-1-1 0,-4 11 1,-12 38 22,15-31-50,-4 21 253,2 1-1,-1 56 1,8-106-210,-2 0 12,-22 0-6119,12 0 2278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08-14T12:46:59.24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92 1306 0,'-11'-11'203,"0"-23"-188,0 1-15,11 11 16,-11 0-16,11-11 16,0 0-16,0 11 15,0-11-15,0 11 16,0 0-16,-11-34 16,11 23-16,0-11 15,-11 0-15,11 22 16,0-11-16,0 11 15,-11 0-15,11 0 16,0 0-16,0 11 16,0 0-16,0 0 0,0-23 15,0 23-15,0 0 16,0-11-16,0 0 16,0-11-1,0-11-15,0 11 16,0 11-16,0-22 0,0 11 15,0 21-15,0-10 16,0-11-16,0 22 16,0-11-16,0-11 15,11 11-15,-11 0 16,11 0-16,-11 11 16,0 0-1,11 0-15,-11 0 16,11-11-1,0 11 1,11-11-16,-11 22 16,11-11-16,0-1 15,11 1-15,-33 0 16,22 0-16,-11 11 16,0 0-16,0 0 15,22 0-15,-22 0 16,0 0-16,0 0 15,0 0 1,0 0-16,0 0 16,0 0-16,0 11 15,0 0-15,0-11 16,0 0 15,-11 11 0,0 1 63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08-14T12:46:59.24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0 30 0,'33'-11'172,"-12"11"-172,23 0 16,-22-11-16,-11 11 15,0 0 1,0 0 0,0 0 140,-1 0-109,1 0-32,0 0 1,0 0-16,0 0 16,11 0-16,-11 0 15,11 0-15,-11 0 16,-1 0-1,1 0 1,0 0 78,0 0-79,0 0 17,0 0 93,11 0-78,-11 0-1,0 0-30,0 0 15,-1 0-15,1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4T12:46:59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1776,'0'-59'1561,"0"24"5831,12 45-5569,-4 18-988,-1 0-1,-1 1 1,-1 0 0,1 55 0,3 20-1121,-7-98-91,0-1-1290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4T12:46:59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5329,'0'0'8993,"0"-1"-8952,0 1 0,1 0 0,-1 0 0,0 0 0,0-1 0,0 1 0,1 0 0,-1 0 1,0 0-1,0 0 0,1 0 0,-1 0 0,0-1 0,0 1 0,1 0 0,-1 0 0,0 0 0,0 0 0,1 0 1,-1 0-1,0 0 0,1 0 0,-1 0 0,0 0 0,0 0 0,1 0 0,-1 0 0,0 1 0,0-1 0,1 0 1,-1 0-1,0 0 0,0 0 0,1 0 0,-1 0 0,0 1 0,-2 57 1019,0-37-1240,1 1 1,2 0 0,-1-1 0,7 34 0,-6-51-598,1-1 1,-1 1-1,1-1 0,0 0 1,0 0-1,0 1 0,4 4 1,0-1-4120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4T12:46:5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7154,'0'0'6534,"0"0"-6493,1 0 0,-1 0 0,1 0 0,-1 0 0,0 0 0,1 0 0,-1 0 1,1 0-1,-1 1 0,0-1 0,1 0 0,-1 0 0,1 0 0,-1 1 0,0-1 0,1 0 0,-1 0 0,0 1 0,0-1 0,1 0 0,-1 1 0,0-1 0,1 0 0,-1 1 0,0-1 0,0 0 0,0 1 0,0-1 0,1 1 0,1 36 1181,-2 46-1,0 21-1562,0-101 141,1 0 0,-1 0 0,1 0 0,-1 0 0,1-1 1,0 1-1,0 0 0,1 0 0,1 3 0,-2-5-227,-1 0 1,1 0-1,0 0 1,-1 0-1,1 0 1,0-1-1,0 1 1,0 0-1,0 0 1,0-1-1,0 1 0,0-1 1,0 1-1,0-1 1,0 0-1,0 1 1,2-1-1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4T12:46:59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714 132 2513,'0'0'9109,"-22"-36"-3595,13 27-5280,0 1 0,-1 1 0,0 0 0,0 0 1,-1 1-1,0 0 0,0 1 0,0 0 0,-1 1 1,1 0-1,-1 1 0,-17-3 0,-35-3 46,-1 3 0,0 2 0,-69 6 1,125-1-249,0-1 1,1 2-1,-1-1 0,0 1 1,1 0-1,0 1 1,-1 0-1,1 0 1,0 1-1,1 0 1,-1 0-1,1 1 1,0 0-1,0 0 1,0 1-1,0 0 1,1 0-1,-10 13 1,10-9 61,-1 1 1,1 0 0,1 0 0,0 1 0,0 0 0,1-1-1,1 1 1,0 1 0,1-1 0,0 0 0,1 1-1,0 18 1,1-19 6,0-1-1,1 1 1,0-1-1,1 1 0,0-1 1,1 1-1,6 17 1,-5-21-48,0-1 1,1 0 0,-1 0 0,2 0-1,-1 0 1,1-1 0,0 0 0,0 0-1,0 0 1,1-1 0,9 6 0,13 6 111,0 0 0,2-2 0,-1-1 1,2-2-1,0-1 0,1-1 1,-1-2-1,59 7 0,3-7 40,176-7 0,-250-3-191,-1-1 1,0 0-1,0-1 0,31-12 0,73-36 5,-109 46-9,13-6 16,0-2 0,-1-1-1,27-20 1,-44 29-13,-1-1-1,0 0 1,0 0-1,-1 0 1,0-1 0,0 0-1,-1 0 1,0-1 0,0 0-1,-1 0 1,0 0-1,5-17 1,-8 21-7,-1-1-1,0 1 0,0-1 1,0 1-1,-1-1 1,0 1-1,0-1 1,0 1-1,0 0 1,-1-1-1,0 1 1,0-1-1,-1 1 1,0 0-1,0 0 0,0 0 1,-4-8-1,1 6-2,0 1-1,-1-1 1,1 1 0,-1 1-1,0-1 1,-1 1-1,1 0 1,-1 0-1,0 1 1,-12-7 0,-4 2-17,0 0 0,-1 2 0,1 0 1,-2 1-1,1 2 0,-47-3 1,-104 7-229,-17-1-4616,159-4 1055,2-4-1585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4T12:46:5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22 6425,'0'0'7079,"-3"-3"-6520,0 1-494,1 0 1,-1 0-1,0 0 0,-1 1 1,1-1-1,0 1 0,0-1 1,-1 1-1,1 0 0,0 1 1,-1-1-1,1 0 0,-1 1 0,1 0 1,-1 0-1,1 0 0,-1 0 1,1 1-1,-1-1 0,1 1 1,-1 0-1,1 0 0,0 0 1,-4 2-1,-10 3 206,0 0-1,0 2 1,-24 14-1,20-8-28,0 1-1,1 1 0,1 1 1,1 1-1,0 0 0,1 2 1,1 0-1,1 0 0,1 2 1,1 0-1,1 0 0,0 1 0,-7 25 1,4-8 61,3 0 0,1 1 0,2 1 0,2 0 0,2 0 0,1 0 0,3 47 0,2-77-192,0 1 0,1 0 0,0 0 0,1-1 0,1 1 0,0-1 0,0 0 0,1 0 1,1 0-1,11 17 0,-6-13-29,1-1 0,0-1 0,1 0 0,0 0 0,1-1 1,28 19-1,-20-17-21,1-2 0,0 0 1,0-2-1,1 0 0,1-2 1,0-1-1,0 0 0,0-2 0,1-1 1,44 3-1,-41-7 10,0-1 0,53-8 0,-67 5-51,-1 0 0,1-2-1,-1 0 1,0 0 0,0-1-1,-1-1 1,17-10 0,-8 1 5,0 0 1,-1-1 0,0-1 0,-2-1-1,0-1 1,-1-1 0,-1 0 0,-1-2-1,-1 1 1,-1-2 0,-1 0-1,-2-1 1,0 0 0,-1 0 0,-2-1-1,0 0 1,-2-1 0,-1 0-1,-1 0 1,1-54 0,-4 73-20,-1-1 0,0 0 0,0 1 0,-1-1 0,0 0 0,0 1 0,-1-1 0,0 1 0,-1-1 0,0 1 0,0 0 0,0 0 0,-1 0 1,-10-13-1,13 20-6,-24-34 23,-44-45 0,59 69-42,-1 2 1,-1-1-1,1 2 0,-1-1 1,-1 2-1,1-1 0,-1 2 1,-17-7-1,-230-70-2119,257 82 1565,-1 0 0,1 1-1,0-1 1,-1 1-1,1 0 1,-1 0-1,1 0 1,0 0-1,-1 1 1,1-1-1,0 1 1,-1 0 0,1 0-1,0 0 1,0 0-1,-1 0 1,1 1-1,0 0 1,1 0-1,-5 3 1,-14 10-5642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4T12:46:5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6249,'0'0'8754,"10"23"-5912,83 139 768,-55-101-3008,86 106 1,-107-146-606,-13-14-81,1-1 0,0 1 0,1-1 0,-1 0 1,1-1-1,0 1 0,13 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4T12:46:5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1 992,'0'0'5796,"-7"1"-1946,-22 6-1563,27 6 3764,2 22-5627,0-29 204,-2 103 1375,-1-40-1232,9 88 0,34 68 197,-29-133-769,6 122 458,-12-22-479,-1-145-49,-3-47-288,8-12-5311,-2-6-1135,0-1-3832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4T12:46:59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 1672,'-10'-16'18264,"15"478"-14094,-1-350-3811,30 173-1,-28-231-292,-1 92 1,-4-49-975,-9-129-8158,2 17 1886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6C7A4-14BD-4E3F-8341-BF767A443A33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45302-2824-4293-9943-CC7B2BDA8F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23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440B1-7A33-450C-8FA6-EB4803A6A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2786F7-E3FE-4C3E-971A-AC5F632B8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AE494D-E781-46B1-BA1E-0659DAB2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036D-771F-4FB7-BD33-A3CA9517B99F}" type="datetime1">
              <a:rPr lang="de-DE" smtClean="0"/>
              <a:t>16.09.2023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376F89-79BE-4D24-ACF8-3D5178FD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6AA649-70B6-46AC-A7C6-DCA0BAD8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21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7E955-A0F0-4753-812F-20E396DF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2F615D-C24A-4329-B177-530098A5B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CDF737-70B0-473C-B652-B6CAE469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7A01-9CFE-4C28-A838-BDAFA9BDC248}" type="datetime1">
              <a:rPr lang="de-DE" smtClean="0"/>
              <a:t>16.09.2023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418BBE-E4C4-43CA-8E79-98870E6B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BC7D9E-7D85-4B3E-A264-7FDBBDA2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90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EFAA940-F3C1-4307-AEE2-A7B11069A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15019E-5863-4D51-88C5-779E79FDE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1FAF69-FB25-426C-81A3-0888BD45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EEC6-DCE4-4408-AAF5-E8D8EEB90014}" type="datetime1">
              <a:rPr lang="de-DE" smtClean="0"/>
              <a:t>16.09.2023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83EDA-4A55-426B-926A-50DF8880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24AF93-0E41-48CF-97A0-AB302835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27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FAD3D-9999-4AD5-A847-FBC56DF1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BAE486-77DB-4E14-A8A3-E76371981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69354B-63FF-4FE6-82B7-30DEEF3C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CCCE-4338-4E8A-9BDC-28FD344118C6}" type="datetime1">
              <a:rPr lang="de-DE" smtClean="0"/>
              <a:t>16.09.2023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31AAC4-EF3C-46AD-994D-46C897BA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0E1B5-6D4D-47EB-BF76-5C06C396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29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0F4A2-2756-467D-B15B-78D48DC6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B2480E-9749-4AF4-A0C3-686B5B3DE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1B5A22-D133-44CD-91C3-F3697F10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B1E8-C531-4FA8-950E-EC8F306CB645}" type="datetime1">
              <a:rPr lang="de-DE" smtClean="0"/>
              <a:t>16.09.2023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E18D9E-3474-460A-894F-B86A5A56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FFDF10-7362-4CFD-B93F-200742B9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6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65080-1EE6-4118-B4EF-052AB7BD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56F56B-37FC-4A17-A976-E7BF4BB1C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AC61BE-9A19-4558-8476-1F69762C6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999106-9822-47E0-81EF-C17C7337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8B13-865D-4E2A-BCAE-73E3DD2AB42A}" type="datetime1">
              <a:rPr lang="de-DE" smtClean="0"/>
              <a:t>16.09.2023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D19B93-CFFC-482F-A91E-7AF36C7C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65B279-FEEE-4CA9-A47C-FFC61119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75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4F0A9-1DAD-45A3-A0F8-B6FE2B7C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B61DE2-56D6-4AA7-A075-B5B20CFB2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51C87D-0E55-4512-AD27-0BECE4F68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B24C2A-EDF5-4894-B0A8-65BCEF937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09F0EF-B838-4B36-B397-A840EB4D3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E27DE6-ADD3-484C-B422-56685813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0D97-9900-4C1F-8828-AE5A1AE5E850}" type="datetime1">
              <a:rPr lang="de-DE" smtClean="0"/>
              <a:t>16.09.2023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9FD8990-FCE6-4CE8-A01B-8CD2BFEF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5690EB-B8CB-466D-A54C-E11B67D9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56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78455-69E9-4009-AB5B-61782511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B6DA40-E204-442C-B8D2-E68F2B62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9436-24E0-4F1D-95CD-D07FE8A24B24}" type="datetime1">
              <a:rPr lang="de-DE" smtClean="0"/>
              <a:t>16.09.2023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EE5F32-A262-4A69-B5BD-8F8114C6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933382-5D28-4633-82EF-A48BB981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35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20AC35-57D0-4494-804F-242B681E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F33D-C1C6-427A-8DD6-B0FDECE55254}" type="datetime1">
              <a:rPr lang="de-DE" smtClean="0"/>
              <a:t>16.09.2023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5715C8-5B81-4CB4-855B-1F0C8AD6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B35F8C-4E02-4E9C-9E33-74A3D695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0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E7DC6-1041-4615-B3B1-E1CE703E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60D9F0-6EEB-4897-AD43-1371083CE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32BF0A-900A-4610-8A40-9E5D0EB45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58C660-8C03-4C60-B1B9-ABCED54B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5CB0-4273-48DE-9725-83470E8CFE76}" type="datetime1">
              <a:rPr lang="de-DE" smtClean="0"/>
              <a:t>16.09.2023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D3DBA4-371B-49BA-A871-6C620249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B53D3E-8C0F-4BBC-B12B-359240B1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57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47B08F-93EC-43BA-8683-3732027D4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D9A4B7-D1DC-4C72-9F60-DA1821ABA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E9DBE1-3835-4DFE-AE33-66C8E82A6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A8DFD3-2549-4D87-B5D7-FBBA980A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7F25-09D9-4FD5-8F00-11B92EB58AD1}" type="datetime1">
              <a:rPr lang="de-DE" smtClean="0"/>
              <a:t>16.09.2023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0D5BA6-CAC8-4433-98C0-7F8F9C2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CADD3C-A071-41F6-95C8-2BAC389B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98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75C3E0-3FB4-46A2-B238-6B0A5199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4F7191-6A83-4A4D-9ECC-E8B3B38BC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45E923-D1AB-4529-8B96-1F6BA4AE4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255FE-925C-47F0-A3F9-AA30CB719356}" type="datetime1">
              <a:rPr lang="de-DE" smtClean="0"/>
              <a:t>16.09.2023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7658B9-40B2-48F6-9433-C6F44902B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7A5607-8F86-464D-AEB7-EF1FAB043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54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7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7.pn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7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47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47.png"/><Relationship Id="rId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47.png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47.png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77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7.png"/><Relationship Id="rId4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image" Target="NULL"/><Relationship Id="rId26" Type="http://schemas.openxmlformats.org/officeDocument/2006/relationships/image" Target="NULL"/><Relationship Id="rId39" Type="http://schemas.openxmlformats.org/officeDocument/2006/relationships/customXml" Target="../ink/ink17.xml"/><Relationship Id="rId21" Type="http://schemas.openxmlformats.org/officeDocument/2006/relationships/customXml" Target="../ink/ink8.xml"/><Relationship Id="rId34" Type="http://schemas.openxmlformats.org/officeDocument/2006/relationships/image" Target="../media/image10.emf"/><Relationship Id="rId42" Type="http://schemas.openxmlformats.org/officeDocument/2006/relationships/image" Target="../media/image12.emf"/><Relationship Id="rId12" Type="http://schemas.openxmlformats.org/officeDocument/2006/relationships/image" Target="NULL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image" Target="NULL"/><Relationship Id="rId2" Type="http://schemas.openxmlformats.org/officeDocument/2006/relationships/image" Target="../media/image85.png"/><Relationship Id="rId16" Type="http://schemas.openxmlformats.org/officeDocument/2006/relationships/image" Target="../media/image9.emf"/><Relationship Id="rId20" Type="http://schemas.openxmlformats.org/officeDocument/2006/relationships/image" Target="NULL"/><Relationship Id="rId29" Type="http://schemas.openxmlformats.org/officeDocument/2006/relationships/customXml" Target="../ink/ink12.xml"/><Relationship Id="rId41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3.xml"/><Relationship Id="rId24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customXml" Target="../ink/ink16.xml"/><Relationship Id="rId40" Type="http://schemas.openxmlformats.org/officeDocument/2006/relationships/image" Target="../media/image11.emf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NULL"/><Relationship Id="rId36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customXml" Target="../ink/ink7.xml"/><Relationship Id="rId31" Type="http://schemas.openxmlformats.org/officeDocument/2006/relationships/customXml" Target="../ink/ink13.xml"/><Relationship Id="rId9" Type="http://schemas.openxmlformats.org/officeDocument/2006/relationships/customXml" Target="../ink/ink2.xm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customXml" Target="../ink/ink11.xml"/><Relationship Id="rId30" Type="http://schemas.openxmlformats.org/officeDocument/2006/relationships/image" Target="NULL"/><Relationship Id="rId35" Type="http://schemas.openxmlformats.org/officeDocument/2006/relationships/customXml" Target="../ink/ink15.xml"/><Relationship Id="rId8" Type="http://schemas.openxmlformats.org/officeDocument/2006/relationships/image" Target="NULL"/><Relationship Id="rId3" Type="http://schemas.openxmlformats.org/officeDocument/2006/relationships/customXml" Target="../ink/ink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D812E-3477-4248-9362-ECD915E7E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7443"/>
            <a:ext cx="9144000" cy="108635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Automated</a:t>
            </a:r>
            <a:r>
              <a:rPr lang="de-DE" dirty="0"/>
              <a:t> QUBO Generation</a:t>
            </a:r>
          </a:p>
        </p:txBody>
      </p:sp>
      <p:pic>
        <p:nvPicPr>
          <p:cNvPr id="1026" name="Picture 2" descr="Datei:TU Delft Logo.svg – Wikipedia">
            <a:extLst>
              <a:ext uri="{FF2B5EF4-FFF2-40B4-BE49-F238E27FC236}">
                <a16:creationId xmlns:a16="http://schemas.microsoft.com/office/drawing/2014/main" id="{118EED02-A616-47E6-A0FD-B5363B4D9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191" y="293853"/>
            <a:ext cx="2138039" cy="8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LMU Muenchen Logo.svg - Wikimedia Commons">
            <a:extLst>
              <a:ext uri="{FF2B5EF4-FFF2-40B4-BE49-F238E27FC236}">
                <a16:creationId xmlns:a16="http://schemas.microsoft.com/office/drawing/2014/main" id="{7B1579B3-5A26-4310-A366-C02CAD3E6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70" y="136168"/>
            <a:ext cx="2854325" cy="149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B42322-2EA6-487A-A8EA-37402339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9D0F29-DF2A-4DF4-B854-63961D8F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82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10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5">
                <a:extLst>
                  <a:ext uri="{FF2B5EF4-FFF2-40B4-BE49-F238E27FC236}">
                    <a16:creationId xmlns:a16="http://schemas.microsoft.com/office/drawing/2014/main" id="{5A0734F2-404F-4C14-8A9C-41BA0291E2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2418" y="1023230"/>
                <a:ext cx="11303000" cy="8860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de-DE" dirty="0">
                  <a:solidFill>
                    <a:schemeClr val="tx1"/>
                  </a:solidFill>
                </a:endParaRPr>
              </a:p>
              <a:p>
                <a:r>
                  <a:rPr lang="de-DE" sz="2400" dirty="0">
                    <a:solidFill>
                      <a:schemeClr val="tx1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et</m:t>
                    </m:r>
                    <m:r>
                      <a:rPr lang="de-DE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2400" dirty="0">
                    <a:solidFill>
                      <a:schemeClr val="tx1"/>
                    </a:solidFill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</a:rPr>
                  <a:t>be</a:t>
                </a:r>
                <a:r>
                  <a:rPr lang="de-DE" sz="2400" dirty="0">
                    <a:solidFill>
                      <a:schemeClr val="tx1"/>
                    </a:solidFill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</a:rPr>
                  <a:t>two</a:t>
                </a:r>
                <a:r>
                  <a:rPr lang="de-DE" sz="2400" dirty="0">
                    <a:solidFill>
                      <a:schemeClr val="tx1"/>
                    </a:solidFill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</a:rPr>
                  <a:t>numbers</a:t>
                </a:r>
                <a:r>
                  <a:rPr lang="de-DE" sz="2400" dirty="0">
                    <a:solidFill>
                      <a:schemeClr val="tx1"/>
                    </a:solidFill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</a:rPr>
                  <a:t>represented</a:t>
                </a:r>
                <a:r>
                  <a:rPr lang="de-DE" sz="2400" dirty="0">
                    <a:solidFill>
                      <a:schemeClr val="tx1"/>
                    </a:solidFill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</a:rPr>
                  <a:t>using</a:t>
                </a:r>
                <a:r>
                  <a:rPr lang="de-DE" sz="2400" dirty="0">
                    <a:solidFill>
                      <a:schemeClr val="tx1"/>
                    </a:solidFill>
                  </a:rPr>
                  <a:t> 5 </a:t>
                </a:r>
                <a:r>
                  <a:rPr lang="de-DE" sz="2400" dirty="0" err="1">
                    <a:solidFill>
                      <a:schemeClr val="tx1"/>
                    </a:solidFill>
                  </a:rPr>
                  <a:t>qubits</a:t>
                </a:r>
                <a:r>
                  <a:rPr lang="de-DE" sz="2400" dirty="0">
                    <a:solidFill>
                      <a:schemeClr val="tx1"/>
                    </a:solidFill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</a:rPr>
                  <a:t>each</a:t>
                </a:r>
                <a:r>
                  <a:rPr lang="de-DE" sz="24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</a:t>
                </a:r>
                <a:r>
                  <a:rPr lang="de-D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value</a:t>
                </a:r>
                <a:r>
                  <a:rPr lang="de-D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range</a:t>
                </a:r>
                <a:r>
                  <a:rPr lang="de-D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[0;31]</m:t>
                    </m:r>
                  </m:oMath>
                </a14:m>
                <a:endParaRPr lang="de-DE" sz="2400" dirty="0">
                  <a:solidFill>
                    <a:schemeClr val="tx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Inhaltsplatzhalter 5">
                <a:extLst>
                  <a:ext uri="{FF2B5EF4-FFF2-40B4-BE49-F238E27FC236}">
                    <a16:creationId xmlns:a16="http://schemas.microsoft.com/office/drawing/2014/main" id="{5A0734F2-404F-4C14-8A9C-41BA0291E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18" y="1023230"/>
                <a:ext cx="11303000" cy="886025"/>
              </a:xfrm>
              <a:prstGeom prst="rect">
                <a:avLst/>
              </a:prstGeom>
              <a:blipFill>
                <a:blip r:embed="rId2"/>
                <a:stretch>
                  <a:fillRect l="-8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0657E45C-A8A7-4BE7-A1F6-F7BA081D3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702239"/>
              </p:ext>
            </p:extLst>
          </p:nvPr>
        </p:nvGraphicFramePr>
        <p:xfrm>
          <a:off x="2781201" y="3954764"/>
          <a:ext cx="5021950" cy="3962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2195">
                  <a:extLst>
                    <a:ext uri="{9D8B030D-6E8A-4147-A177-3AD203B41FA5}">
                      <a16:colId xmlns:a16="http://schemas.microsoft.com/office/drawing/2014/main" val="81660375"/>
                    </a:ext>
                  </a:extLst>
                </a:gridCol>
                <a:gridCol w="502195">
                  <a:extLst>
                    <a:ext uri="{9D8B030D-6E8A-4147-A177-3AD203B41FA5}">
                      <a16:colId xmlns:a16="http://schemas.microsoft.com/office/drawing/2014/main" val="598706654"/>
                    </a:ext>
                  </a:extLst>
                </a:gridCol>
                <a:gridCol w="502195">
                  <a:extLst>
                    <a:ext uri="{9D8B030D-6E8A-4147-A177-3AD203B41FA5}">
                      <a16:colId xmlns:a16="http://schemas.microsoft.com/office/drawing/2014/main" val="1441943502"/>
                    </a:ext>
                  </a:extLst>
                </a:gridCol>
                <a:gridCol w="502195">
                  <a:extLst>
                    <a:ext uri="{9D8B030D-6E8A-4147-A177-3AD203B41FA5}">
                      <a16:colId xmlns:a16="http://schemas.microsoft.com/office/drawing/2014/main" val="1453715617"/>
                    </a:ext>
                  </a:extLst>
                </a:gridCol>
                <a:gridCol w="502195">
                  <a:extLst>
                    <a:ext uri="{9D8B030D-6E8A-4147-A177-3AD203B41FA5}">
                      <a16:colId xmlns:a16="http://schemas.microsoft.com/office/drawing/2014/main" val="3304023588"/>
                    </a:ext>
                  </a:extLst>
                </a:gridCol>
                <a:gridCol w="502195">
                  <a:extLst>
                    <a:ext uri="{9D8B030D-6E8A-4147-A177-3AD203B41FA5}">
                      <a16:colId xmlns:a16="http://schemas.microsoft.com/office/drawing/2014/main" val="1652443674"/>
                    </a:ext>
                  </a:extLst>
                </a:gridCol>
                <a:gridCol w="502195">
                  <a:extLst>
                    <a:ext uri="{9D8B030D-6E8A-4147-A177-3AD203B41FA5}">
                      <a16:colId xmlns:a16="http://schemas.microsoft.com/office/drawing/2014/main" val="1312103543"/>
                    </a:ext>
                  </a:extLst>
                </a:gridCol>
                <a:gridCol w="502195">
                  <a:extLst>
                    <a:ext uri="{9D8B030D-6E8A-4147-A177-3AD203B41FA5}">
                      <a16:colId xmlns:a16="http://schemas.microsoft.com/office/drawing/2014/main" val="3249354421"/>
                    </a:ext>
                  </a:extLst>
                </a:gridCol>
                <a:gridCol w="502195">
                  <a:extLst>
                    <a:ext uri="{9D8B030D-6E8A-4147-A177-3AD203B41FA5}">
                      <a16:colId xmlns:a16="http://schemas.microsoft.com/office/drawing/2014/main" val="3656821962"/>
                    </a:ext>
                  </a:extLst>
                </a:gridCol>
                <a:gridCol w="502195">
                  <a:extLst>
                    <a:ext uri="{9D8B030D-6E8A-4147-A177-3AD203B41FA5}">
                      <a16:colId xmlns:a16="http://schemas.microsoft.com/office/drawing/2014/main" val="4074562044"/>
                    </a:ext>
                  </a:extLst>
                </a:gridCol>
              </a:tblGrid>
              <a:tr h="37979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0</a:t>
                      </a:r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0</a:t>
                      </a:r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1</a:t>
                      </a:r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1</a:t>
                      </a:r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1</a:t>
                      </a:r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1</a:t>
                      </a:r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0</a:t>
                      </a:r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1</a:t>
                      </a:r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0</a:t>
                      </a:r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0</a:t>
                      </a:r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143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F9F12F5D-D565-412C-B37B-2E778E313ABB}"/>
              </a:ext>
            </a:extLst>
          </p:cNvPr>
          <p:cNvSpPr/>
          <p:nvPr/>
        </p:nvSpPr>
        <p:spPr>
          <a:xfrm rot="5400000" flipV="1">
            <a:off x="3913148" y="3375314"/>
            <a:ext cx="250712" cy="2507344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C08707E4-A4A7-444C-A31A-8C4B1691E17C}"/>
              </a:ext>
            </a:extLst>
          </p:cNvPr>
          <p:cNvSpPr/>
          <p:nvPr/>
        </p:nvSpPr>
        <p:spPr>
          <a:xfrm rot="5400000" flipV="1">
            <a:off x="6427748" y="3375314"/>
            <a:ext cx="250712" cy="2507344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F06730E-085E-441F-BB7F-52F65EC299CC}"/>
                  </a:ext>
                </a:extLst>
              </p:cNvPr>
              <p:cNvSpPr txBox="1"/>
              <p:nvPr/>
            </p:nvSpPr>
            <p:spPr>
              <a:xfrm>
                <a:off x="3488775" y="4905578"/>
                <a:ext cx="10994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F06730E-085E-441F-BB7F-52F65EC29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775" y="4905578"/>
                <a:ext cx="1099457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0AA9D0CB-6143-4E6A-B4CA-F71471DDFD27}"/>
                  </a:ext>
                </a:extLst>
              </p:cNvPr>
              <p:cNvSpPr txBox="1"/>
              <p:nvPr/>
            </p:nvSpPr>
            <p:spPr>
              <a:xfrm>
                <a:off x="6003375" y="4906968"/>
                <a:ext cx="10994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0AA9D0CB-6143-4E6A-B4CA-F71471DDF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375" y="4906968"/>
                <a:ext cx="109945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6396B0FD-2F0F-4FCD-9F20-255A24084DCA}"/>
                  </a:ext>
                </a:extLst>
              </p:cNvPr>
              <p:cNvSpPr txBox="1"/>
              <p:nvPr/>
            </p:nvSpPr>
            <p:spPr>
              <a:xfrm>
                <a:off x="3072140" y="2714266"/>
                <a:ext cx="1740413" cy="777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4−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6396B0FD-2F0F-4FCD-9F20-255A24084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140" y="2714266"/>
                <a:ext cx="1740413" cy="7778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BA808586-4857-485C-8C72-4514059DA22F}"/>
                  </a:ext>
                </a:extLst>
              </p:cNvPr>
              <p:cNvSpPr txBox="1"/>
              <p:nvPr/>
            </p:nvSpPr>
            <p:spPr>
              <a:xfrm>
                <a:off x="5682896" y="2710259"/>
                <a:ext cx="1740926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=5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9−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BA808586-4857-485C-8C72-4514059DA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896" y="2710259"/>
                <a:ext cx="1740926" cy="778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3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11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5">
                <a:extLst>
                  <a:ext uri="{FF2B5EF4-FFF2-40B4-BE49-F238E27FC236}">
                    <a16:creationId xmlns:a16="http://schemas.microsoft.com/office/drawing/2014/main" id="{5A0734F2-404F-4C14-8A9C-41BA0291E2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2418" y="1023230"/>
                <a:ext cx="11303000" cy="8860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de-DE" dirty="0">
                  <a:solidFill>
                    <a:schemeClr val="tx1"/>
                  </a:solidFill>
                </a:endParaRPr>
              </a:p>
              <a:p>
                <a:r>
                  <a:rPr lang="de-DE" sz="2400" dirty="0">
                    <a:solidFill>
                      <a:schemeClr val="tx1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et</m:t>
                    </m:r>
                    <m:r>
                      <a:rPr lang="de-DE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2400" dirty="0">
                    <a:solidFill>
                      <a:schemeClr val="tx1"/>
                    </a:solidFill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</a:rPr>
                  <a:t>be</a:t>
                </a:r>
                <a:r>
                  <a:rPr lang="de-DE" sz="2400" dirty="0">
                    <a:solidFill>
                      <a:schemeClr val="tx1"/>
                    </a:solidFill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</a:rPr>
                  <a:t>two</a:t>
                </a:r>
                <a:r>
                  <a:rPr lang="de-DE" sz="2400" dirty="0">
                    <a:solidFill>
                      <a:schemeClr val="tx1"/>
                    </a:solidFill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</a:rPr>
                  <a:t>numbers</a:t>
                </a:r>
                <a:r>
                  <a:rPr lang="de-DE" sz="2400" dirty="0">
                    <a:solidFill>
                      <a:schemeClr val="tx1"/>
                    </a:solidFill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</a:rPr>
                  <a:t>represented</a:t>
                </a:r>
                <a:r>
                  <a:rPr lang="de-DE" sz="2400" dirty="0">
                    <a:solidFill>
                      <a:schemeClr val="tx1"/>
                    </a:solidFill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</a:rPr>
                  <a:t>using</a:t>
                </a:r>
                <a:r>
                  <a:rPr lang="de-DE" sz="2400" dirty="0">
                    <a:solidFill>
                      <a:schemeClr val="tx1"/>
                    </a:solidFill>
                  </a:rPr>
                  <a:t> 5 </a:t>
                </a:r>
                <a:r>
                  <a:rPr lang="de-DE" sz="2400" dirty="0" err="1">
                    <a:solidFill>
                      <a:schemeClr val="tx1"/>
                    </a:solidFill>
                  </a:rPr>
                  <a:t>qubits</a:t>
                </a:r>
                <a:r>
                  <a:rPr lang="de-DE" sz="2400" dirty="0">
                    <a:solidFill>
                      <a:schemeClr val="tx1"/>
                    </a:solidFill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</a:rPr>
                  <a:t>each</a:t>
                </a:r>
                <a:r>
                  <a:rPr lang="de-DE" sz="24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</a:t>
                </a:r>
                <a:r>
                  <a:rPr lang="de-D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value</a:t>
                </a:r>
                <a:r>
                  <a:rPr lang="de-D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range</a:t>
                </a:r>
                <a:r>
                  <a:rPr lang="de-D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[0;31]</m:t>
                    </m:r>
                  </m:oMath>
                </a14:m>
                <a:endParaRPr lang="de-DE" sz="2400" dirty="0">
                  <a:solidFill>
                    <a:schemeClr val="tx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Inhaltsplatzhalter 5">
                <a:extLst>
                  <a:ext uri="{FF2B5EF4-FFF2-40B4-BE49-F238E27FC236}">
                    <a16:creationId xmlns:a16="http://schemas.microsoft.com/office/drawing/2014/main" id="{5A0734F2-404F-4C14-8A9C-41BA0291E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18" y="1023230"/>
                <a:ext cx="11303000" cy="886025"/>
              </a:xfrm>
              <a:prstGeom prst="rect">
                <a:avLst/>
              </a:prstGeom>
              <a:blipFill>
                <a:blip r:embed="rId2"/>
                <a:stretch>
                  <a:fillRect l="-8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7EB53B5D-6C91-40BC-A18C-E1E04A80D4D2}"/>
                  </a:ext>
                </a:extLst>
              </p:cNvPr>
              <p:cNvSpPr/>
              <p:nvPr/>
            </p:nvSpPr>
            <p:spPr>
              <a:xfrm>
                <a:off x="712418" y="2690336"/>
                <a:ext cx="6096000" cy="267765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de-D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We</a:t>
                </a:r>
                <a:r>
                  <a:rPr lang="de-D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want</a:t>
                </a:r>
                <a:r>
                  <a:rPr lang="de-D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to</a:t>
                </a:r>
                <a:r>
                  <a:rPr lang="de-D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encode</a:t>
                </a:r>
                <a:endParaRPr lang="de-DE" sz="2400" dirty="0">
                  <a:sym typeface="Wingdings" panose="05000000000000000000" pitchFamily="2" charset="2"/>
                </a:endParaRPr>
              </a:p>
              <a:p>
                <a:r>
                  <a:rPr lang="de-D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this</a:t>
                </a:r>
                <a:r>
                  <a:rPr lang="de-D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constraint</a:t>
                </a:r>
                <a:r>
                  <a:rPr lang="de-D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sz="2400" dirty="0">
                  <a:solidFill>
                    <a:schemeClr val="tx1"/>
                  </a:solidFill>
                </a:endParaRPr>
              </a:p>
              <a:p>
                <a:endParaRPr lang="de-DE" sz="2400" dirty="0">
                  <a:solidFill>
                    <a:schemeClr val="tx1"/>
                  </a:solidFill>
                </a:endParaRPr>
              </a:p>
              <a:p>
                <a:endParaRPr lang="de-DE" sz="2400" dirty="0">
                  <a:solidFill>
                    <a:schemeClr val="tx1"/>
                  </a:solidFill>
                </a:endParaRPr>
              </a:p>
              <a:p>
                <a:r>
                  <a:rPr lang="de-DE" sz="2400" dirty="0">
                    <a:solidFill>
                      <a:schemeClr val="tx1"/>
                    </a:solidFill>
                  </a:rPr>
                  <a:t>Solution: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endParaRPr lang="de-DE" sz="2400" dirty="0">
                  <a:solidFill>
                    <a:schemeClr val="tx1"/>
                  </a:solidFill>
                </a:endParaRPr>
              </a:p>
              <a:p>
                <a:endParaRPr lang="de-DE" sz="2400" dirty="0">
                  <a:solidFill>
                    <a:schemeClr val="tx1"/>
                  </a:solidFill>
                </a:endParaRPr>
              </a:p>
              <a:p>
                <a:r>
                  <a:rPr lang="de-DE" sz="2400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7EB53B5D-6C91-40BC-A18C-E1E04A80D4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18" y="2690336"/>
                <a:ext cx="6096000" cy="2677656"/>
              </a:xfrm>
              <a:prstGeom prst="rect">
                <a:avLst/>
              </a:prstGeom>
              <a:blipFill>
                <a:blip r:embed="rId3"/>
                <a:stretch>
                  <a:fillRect l="-1600" t="-18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503CF23-223F-4841-8747-F2997F64B624}"/>
                  </a:ext>
                </a:extLst>
              </p:cNvPr>
              <p:cNvSpPr txBox="1"/>
              <p:nvPr/>
            </p:nvSpPr>
            <p:spPr>
              <a:xfrm>
                <a:off x="1697575" y="4743399"/>
                <a:ext cx="4125686" cy="1249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de-DE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de-DE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de-DE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4−</m:t>
                                      </m:r>
                                      <m:r>
                                        <a:rPr lang="de-DE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de-DE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de-DE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de-DE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de-DE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=5</m:t>
                                  </m:r>
                                </m:sub>
                                <m:sup>
                                  <m:r>
                                    <a:rPr lang="de-DE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de-DE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de-DE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9−</m:t>
                                      </m:r>
                                      <m:r>
                                        <a:rPr lang="de-DE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de-DE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de-DE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de-DE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503CF23-223F-4841-8747-F2997F64B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575" y="4743399"/>
                <a:ext cx="4125686" cy="12491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7715D3F7-5F91-4AF0-AADB-2084077A3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176499"/>
              </p:ext>
            </p:extLst>
          </p:nvPr>
        </p:nvGraphicFramePr>
        <p:xfrm>
          <a:off x="6189240" y="2786770"/>
          <a:ext cx="5495700" cy="3048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49570">
                  <a:extLst>
                    <a:ext uri="{9D8B030D-6E8A-4147-A177-3AD203B41FA5}">
                      <a16:colId xmlns:a16="http://schemas.microsoft.com/office/drawing/2014/main" val="1521715429"/>
                    </a:ext>
                  </a:extLst>
                </a:gridCol>
                <a:gridCol w="549570">
                  <a:extLst>
                    <a:ext uri="{9D8B030D-6E8A-4147-A177-3AD203B41FA5}">
                      <a16:colId xmlns:a16="http://schemas.microsoft.com/office/drawing/2014/main" val="2923610430"/>
                    </a:ext>
                  </a:extLst>
                </a:gridCol>
                <a:gridCol w="549570">
                  <a:extLst>
                    <a:ext uri="{9D8B030D-6E8A-4147-A177-3AD203B41FA5}">
                      <a16:colId xmlns:a16="http://schemas.microsoft.com/office/drawing/2014/main" val="3111434328"/>
                    </a:ext>
                  </a:extLst>
                </a:gridCol>
                <a:gridCol w="549570">
                  <a:extLst>
                    <a:ext uri="{9D8B030D-6E8A-4147-A177-3AD203B41FA5}">
                      <a16:colId xmlns:a16="http://schemas.microsoft.com/office/drawing/2014/main" val="2125027952"/>
                    </a:ext>
                  </a:extLst>
                </a:gridCol>
                <a:gridCol w="549570">
                  <a:extLst>
                    <a:ext uri="{9D8B030D-6E8A-4147-A177-3AD203B41FA5}">
                      <a16:colId xmlns:a16="http://schemas.microsoft.com/office/drawing/2014/main" val="1008689404"/>
                    </a:ext>
                  </a:extLst>
                </a:gridCol>
                <a:gridCol w="549570">
                  <a:extLst>
                    <a:ext uri="{9D8B030D-6E8A-4147-A177-3AD203B41FA5}">
                      <a16:colId xmlns:a16="http://schemas.microsoft.com/office/drawing/2014/main" val="3812038315"/>
                    </a:ext>
                  </a:extLst>
                </a:gridCol>
                <a:gridCol w="549570">
                  <a:extLst>
                    <a:ext uri="{9D8B030D-6E8A-4147-A177-3AD203B41FA5}">
                      <a16:colId xmlns:a16="http://schemas.microsoft.com/office/drawing/2014/main" val="3671521448"/>
                    </a:ext>
                  </a:extLst>
                </a:gridCol>
                <a:gridCol w="549570">
                  <a:extLst>
                    <a:ext uri="{9D8B030D-6E8A-4147-A177-3AD203B41FA5}">
                      <a16:colId xmlns:a16="http://schemas.microsoft.com/office/drawing/2014/main" val="3538909671"/>
                    </a:ext>
                  </a:extLst>
                </a:gridCol>
                <a:gridCol w="549570">
                  <a:extLst>
                    <a:ext uri="{9D8B030D-6E8A-4147-A177-3AD203B41FA5}">
                      <a16:colId xmlns:a16="http://schemas.microsoft.com/office/drawing/2014/main" val="2113111474"/>
                    </a:ext>
                  </a:extLst>
                </a:gridCol>
                <a:gridCol w="549570">
                  <a:extLst>
                    <a:ext uri="{9D8B030D-6E8A-4147-A177-3AD203B41FA5}">
                      <a16:colId xmlns:a16="http://schemas.microsoft.com/office/drawing/2014/main" val="2262877795"/>
                    </a:ext>
                  </a:extLst>
                </a:gridCol>
              </a:tblGrid>
              <a:tr h="295136"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128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-512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-256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-128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0144"/>
                  </a:ext>
                </a:extLst>
              </a:tr>
              <a:tr h="295136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-256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-128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75500"/>
                  </a:ext>
                </a:extLst>
              </a:tr>
              <a:tr h="295136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-128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00252"/>
                  </a:ext>
                </a:extLst>
              </a:tr>
              <a:tr h="295136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57817"/>
                  </a:ext>
                </a:extLst>
              </a:tr>
              <a:tr h="295136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34503"/>
                  </a:ext>
                </a:extLst>
              </a:tr>
              <a:tr h="295136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128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14329"/>
                  </a:ext>
                </a:extLst>
              </a:tr>
              <a:tr h="295136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09561"/>
                  </a:ext>
                </a:extLst>
              </a:tr>
              <a:tr h="295136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12459"/>
                  </a:ext>
                </a:extLst>
              </a:tr>
              <a:tr h="295136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050391"/>
                  </a:ext>
                </a:extLst>
              </a:tr>
              <a:tr h="295136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32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15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12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53A2B50-1282-4AD4-957C-7B91A80AB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230214"/>
              </p:ext>
            </p:extLst>
          </p:nvPr>
        </p:nvGraphicFramePr>
        <p:xfrm>
          <a:off x="2332620" y="1646084"/>
          <a:ext cx="5940000" cy="3960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7852994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217154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2361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14343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250279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086894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12038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15214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389096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3111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287779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01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256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256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128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64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32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-512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-256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-128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-64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-32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755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64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64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32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16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-256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-128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-64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-32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-16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002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16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16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-128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-64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-32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-16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-8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578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-64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-32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-16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-8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-4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34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-32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-16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-8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-4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-2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143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256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256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128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64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32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095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64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64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32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16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124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16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16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0503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323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72725"/>
                  </a:ext>
                </a:extLst>
              </a:tr>
            </a:tbl>
          </a:graphicData>
        </a:graphic>
      </p:graphicFrame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4F86C350-4A71-4953-90AB-89696818C5C6}"/>
              </a:ext>
            </a:extLst>
          </p:cNvPr>
          <p:cNvSpPr/>
          <p:nvPr/>
        </p:nvSpPr>
        <p:spPr>
          <a:xfrm rot="10800000" flipV="1">
            <a:off x="1798042" y="2040993"/>
            <a:ext cx="221516" cy="1740894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07BE5101-3370-41AD-9204-AFEEECD8389A}"/>
              </a:ext>
            </a:extLst>
          </p:cNvPr>
          <p:cNvSpPr/>
          <p:nvPr/>
        </p:nvSpPr>
        <p:spPr>
          <a:xfrm rot="16200000" flipV="1">
            <a:off x="4144219" y="59063"/>
            <a:ext cx="195943" cy="265825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F938FDB9-46EC-43A3-BC93-822071F717C5}"/>
              </a:ext>
            </a:extLst>
          </p:cNvPr>
          <p:cNvSpPr/>
          <p:nvPr/>
        </p:nvSpPr>
        <p:spPr>
          <a:xfrm rot="16200000" flipV="1">
            <a:off x="6847386" y="60929"/>
            <a:ext cx="220190" cy="263027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952CEBE1-A5C8-436A-8A47-43BF16E73868}"/>
              </a:ext>
            </a:extLst>
          </p:cNvPr>
          <p:cNvSpPr/>
          <p:nvPr/>
        </p:nvSpPr>
        <p:spPr>
          <a:xfrm rot="10800000" flipV="1">
            <a:off x="1798040" y="3854904"/>
            <a:ext cx="221517" cy="175693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72186E8-F8DC-46AD-A4D7-442572976E7E}"/>
                  </a:ext>
                </a:extLst>
              </p:cNvPr>
              <p:cNvSpPr txBox="1"/>
              <p:nvPr/>
            </p:nvSpPr>
            <p:spPr>
              <a:xfrm>
                <a:off x="3774104" y="709960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72186E8-F8DC-46AD-A4D7-442572976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104" y="709960"/>
                <a:ext cx="93617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A2C8A77-B49A-484E-B583-2429499EA001}"/>
                  </a:ext>
                </a:extLst>
              </p:cNvPr>
              <p:cNvSpPr txBox="1"/>
              <p:nvPr/>
            </p:nvSpPr>
            <p:spPr>
              <a:xfrm>
                <a:off x="6453884" y="705943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A2C8A77-B49A-484E-B583-2429499EA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884" y="705943"/>
                <a:ext cx="936172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D0AF3A3-A3A0-478C-920A-7B0D1B25ACEB}"/>
                  </a:ext>
                </a:extLst>
              </p:cNvPr>
              <p:cNvSpPr txBox="1"/>
              <p:nvPr/>
            </p:nvSpPr>
            <p:spPr>
              <a:xfrm>
                <a:off x="692459" y="2711385"/>
                <a:ext cx="9490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D0AF3A3-A3A0-478C-920A-7B0D1B25A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59" y="2711385"/>
                <a:ext cx="9490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AF731FD-1B38-40BC-BF75-FFD47B737691}"/>
                  </a:ext>
                </a:extLst>
              </p:cNvPr>
              <p:cNvSpPr txBox="1"/>
              <p:nvPr/>
            </p:nvSpPr>
            <p:spPr>
              <a:xfrm>
                <a:off x="705336" y="4533318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AF731FD-1B38-40BC-BF75-FFD47B737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6" y="4533318"/>
                <a:ext cx="936172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014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13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53A2B50-1282-4AD4-957C-7B91A80AB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20760"/>
              </p:ext>
            </p:extLst>
          </p:nvPr>
        </p:nvGraphicFramePr>
        <p:xfrm>
          <a:off x="2332620" y="1646084"/>
          <a:ext cx="5940000" cy="3960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7852994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217154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2361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14343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250279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086894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12038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15214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389096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3111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287779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01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755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002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-32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578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34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9143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095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124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0503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323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972725"/>
                  </a:ext>
                </a:extLst>
              </a:tr>
            </a:tbl>
          </a:graphicData>
        </a:graphic>
      </p:graphicFrame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4F86C350-4A71-4953-90AB-89696818C5C6}"/>
              </a:ext>
            </a:extLst>
          </p:cNvPr>
          <p:cNvSpPr/>
          <p:nvPr/>
        </p:nvSpPr>
        <p:spPr>
          <a:xfrm rot="10800000" flipV="1">
            <a:off x="1798042" y="2040993"/>
            <a:ext cx="221516" cy="1740894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07BE5101-3370-41AD-9204-AFEEECD8389A}"/>
              </a:ext>
            </a:extLst>
          </p:cNvPr>
          <p:cNvSpPr/>
          <p:nvPr/>
        </p:nvSpPr>
        <p:spPr>
          <a:xfrm rot="16200000" flipV="1">
            <a:off x="4144219" y="59063"/>
            <a:ext cx="195943" cy="265825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F938FDB9-46EC-43A3-BC93-822071F717C5}"/>
              </a:ext>
            </a:extLst>
          </p:cNvPr>
          <p:cNvSpPr/>
          <p:nvPr/>
        </p:nvSpPr>
        <p:spPr>
          <a:xfrm rot="16200000" flipV="1">
            <a:off x="6847386" y="60929"/>
            <a:ext cx="220190" cy="263027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952CEBE1-A5C8-436A-8A47-43BF16E73868}"/>
              </a:ext>
            </a:extLst>
          </p:cNvPr>
          <p:cNvSpPr/>
          <p:nvPr/>
        </p:nvSpPr>
        <p:spPr>
          <a:xfrm rot="10800000" flipV="1">
            <a:off x="1798040" y="3854904"/>
            <a:ext cx="221517" cy="175693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72186E8-F8DC-46AD-A4D7-442572976E7E}"/>
                  </a:ext>
                </a:extLst>
              </p:cNvPr>
              <p:cNvSpPr txBox="1"/>
              <p:nvPr/>
            </p:nvSpPr>
            <p:spPr>
              <a:xfrm>
                <a:off x="3774104" y="709960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72186E8-F8DC-46AD-A4D7-442572976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104" y="709960"/>
                <a:ext cx="93617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A2C8A77-B49A-484E-B583-2429499EA001}"/>
                  </a:ext>
                </a:extLst>
              </p:cNvPr>
              <p:cNvSpPr txBox="1"/>
              <p:nvPr/>
            </p:nvSpPr>
            <p:spPr>
              <a:xfrm>
                <a:off x="6453884" y="705943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A2C8A77-B49A-484E-B583-2429499EA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884" y="705943"/>
                <a:ext cx="936172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D0AF3A3-A3A0-478C-920A-7B0D1B25ACEB}"/>
                  </a:ext>
                </a:extLst>
              </p:cNvPr>
              <p:cNvSpPr txBox="1"/>
              <p:nvPr/>
            </p:nvSpPr>
            <p:spPr>
              <a:xfrm>
                <a:off x="692459" y="2711385"/>
                <a:ext cx="9490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D0AF3A3-A3A0-478C-920A-7B0D1B25A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59" y="2711385"/>
                <a:ext cx="9490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AF731FD-1B38-40BC-BF75-FFD47B737691}"/>
                  </a:ext>
                </a:extLst>
              </p:cNvPr>
              <p:cNvSpPr txBox="1"/>
              <p:nvPr/>
            </p:nvSpPr>
            <p:spPr>
              <a:xfrm>
                <a:off x="705336" y="4533318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AF731FD-1B38-40BC-BF75-FFD47B737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6" y="4533318"/>
                <a:ext cx="936172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C4000F22-FC4D-4E5C-912E-E2015A06170B}"/>
                  </a:ext>
                </a:extLst>
              </p:cNvPr>
              <p:cNvSpPr txBox="1"/>
              <p:nvPr/>
            </p:nvSpPr>
            <p:spPr>
              <a:xfrm>
                <a:off x="9238381" y="2911440"/>
                <a:ext cx="2261160" cy="1181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16+8−32−8+1−8−2+16+8+1 = </m:t>
                      </m:r>
                      <m:r>
                        <a:rPr lang="de-DE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C4000F22-FC4D-4E5C-912E-E2015A061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381" y="2911440"/>
                <a:ext cx="2261160" cy="11812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066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14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53A2B50-1282-4AD4-957C-7B91A80AB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305005"/>
              </p:ext>
            </p:extLst>
          </p:nvPr>
        </p:nvGraphicFramePr>
        <p:xfrm>
          <a:off x="2332620" y="1646084"/>
          <a:ext cx="5940000" cy="3960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7852994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217154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2361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14343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250279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086894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12038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15214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389096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3111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287779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01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256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256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128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64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32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-512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-256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-128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-64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-32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755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64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64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32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16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-256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-128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-64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-32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-16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002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16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16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-128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-64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-32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-16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-8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578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-64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-32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-16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-8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-4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334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-32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-16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-8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-4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-2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9143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256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256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128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64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32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095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64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64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32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16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124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16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16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0503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323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972725"/>
                  </a:ext>
                </a:extLst>
              </a:tr>
            </a:tbl>
          </a:graphicData>
        </a:graphic>
      </p:graphicFrame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4F86C350-4A71-4953-90AB-89696818C5C6}"/>
              </a:ext>
            </a:extLst>
          </p:cNvPr>
          <p:cNvSpPr/>
          <p:nvPr/>
        </p:nvSpPr>
        <p:spPr>
          <a:xfrm rot="10800000" flipV="1">
            <a:off x="1798042" y="2040993"/>
            <a:ext cx="221516" cy="1740894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07BE5101-3370-41AD-9204-AFEEECD8389A}"/>
              </a:ext>
            </a:extLst>
          </p:cNvPr>
          <p:cNvSpPr/>
          <p:nvPr/>
        </p:nvSpPr>
        <p:spPr>
          <a:xfrm rot="16200000" flipV="1">
            <a:off x="4144219" y="59063"/>
            <a:ext cx="195943" cy="265825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F938FDB9-46EC-43A3-BC93-822071F717C5}"/>
              </a:ext>
            </a:extLst>
          </p:cNvPr>
          <p:cNvSpPr/>
          <p:nvPr/>
        </p:nvSpPr>
        <p:spPr>
          <a:xfrm rot="16200000" flipV="1">
            <a:off x="6847386" y="60929"/>
            <a:ext cx="220190" cy="263027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952CEBE1-A5C8-436A-8A47-43BF16E73868}"/>
              </a:ext>
            </a:extLst>
          </p:cNvPr>
          <p:cNvSpPr/>
          <p:nvPr/>
        </p:nvSpPr>
        <p:spPr>
          <a:xfrm rot="10800000" flipV="1">
            <a:off x="1798040" y="3854904"/>
            <a:ext cx="221517" cy="175693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72186E8-F8DC-46AD-A4D7-442572976E7E}"/>
                  </a:ext>
                </a:extLst>
              </p:cNvPr>
              <p:cNvSpPr txBox="1"/>
              <p:nvPr/>
            </p:nvSpPr>
            <p:spPr>
              <a:xfrm>
                <a:off x="3774104" y="709960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72186E8-F8DC-46AD-A4D7-442572976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104" y="709960"/>
                <a:ext cx="93617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A2C8A77-B49A-484E-B583-2429499EA001}"/>
                  </a:ext>
                </a:extLst>
              </p:cNvPr>
              <p:cNvSpPr txBox="1"/>
              <p:nvPr/>
            </p:nvSpPr>
            <p:spPr>
              <a:xfrm>
                <a:off x="6453884" y="705943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A2C8A77-B49A-484E-B583-2429499EA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884" y="705943"/>
                <a:ext cx="936172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D0AF3A3-A3A0-478C-920A-7B0D1B25ACEB}"/>
                  </a:ext>
                </a:extLst>
              </p:cNvPr>
              <p:cNvSpPr txBox="1"/>
              <p:nvPr/>
            </p:nvSpPr>
            <p:spPr>
              <a:xfrm>
                <a:off x="692459" y="2711385"/>
                <a:ext cx="9490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D0AF3A3-A3A0-478C-920A-7B0D1B25A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59" y="2711385"/>
                <a:ext cx="9490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AF731FD-1B38-40BC-BF75-FFD47B737691}"/>
                  </a:ext>
                </a:extLst>
              </p:cNvPr>
              <p:cNvSpPr txBox="1"/>
              <p:nvPr/>
            </p:nvSpPr>
            <p:spPr>
              <a:xfrm>
                <a:off x="705336" y="4533318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AF731FD-1B38-40BC-BF75-FFD47B737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6" y="4533318"/>
                <a:ext cx="936172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C4000F22-FC4D-4E5C-912E-E2015A06170B}"/>
                  </a:ext>
                </a:extLst>
              </p:cNvPr>
              <p:cNvSpPr txBox="1"/>
              <p:nvPr/>
            </p:nvSpPr>
            <p:spPr>
              <a:xfrm>
                <a:off x="9238381" y="2911440"/>
                <a:ext cx="2261160" cy="1187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4+4−16−4+1−8−2+16+8+1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C4000F22-FC4D-4E5C-912E-E2015A061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381" y="2911440"/>
                <a:ext cx="2261160" cy="11876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857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15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5">
                <a:extLst>
                  <a:ext uri="{FF2B5EF4-FFF2-40B4-BE49-F238E27FC236}">
                    <a16:creationId xmlns:a16="http://schemas.microsoft.com/office/drawing/2014/main" id="{5A0734F2-404F-4C14-8A9C-41BA0291E2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2418" y="1023230"/>
                <a:ext cx="11303000" cy="8860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de-DE" dirty="0">
                  <a:solidFill>
                    <a:schemeClr val="tx1"/>
                  </a:solidFill>
                </a:endParaRPr>
              </a:p>
              <a:p>
                <a:r>
                  <a:rPr lang="de-DE" sz="2400" dirty="0">
                    <a:solidFill>
                      <a:schemeClr val="tx1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et</m:t>
                    </m:r>
                    <m:r>
                      <a:rPr lang="de-DE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2400" dirty="0">
                    <a:solidFill>
                      <a:schemeClr val="tx1"/>
                    </a:solidFill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</a:rPr>
                  <a:t>be</a:t>
                </a:r>
                <a:r>
                  <a:rPr lang="de-DE" sz="2400" dirty="0">
                    <a:solidFill>
                      <a:schemeClr val="tx1"/>
                    </a:solidFill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</a:rPr>
                  <a:t>two</a:t>
                </a:r>
                <a:r>
                  <a:rPr lang="de-DE" sz="2400" dirty="0">
                    <a:solidFill>
                      <a:schemeClr val="tx1"/>
                    </a:solidFill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</a:rPr>
                  <a:t>numbers</a:t>
                </a:r>
                <a:r>
                  <a:rPr lang="de-DE" sz="2400" dirty="0">
                    <a:solidFill>
                      <a:schemeClr val="tx1"/>
                    </a:solidFill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</a:rPr>
                  <a:t>represented</a:t>
                </a:r>
                <a:r>
                  <a:rPr lang="de-DE" sz="2400" dirty="0">
                    <a:solidFill>
                      <a:schemeClr val="tx1"/>
                    </a:solidFill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</a:rPr>
                  <a:t>using</a:t>
                </a:r>
                <a:r>
                  <a:rPr lang="de-DE" sz="2400" dirty="0">
                    <a:solidFill>
                      <a:schemeClr val="tx1"/>
                    </a:solidFill>
                  </a:rPr>
                  <a:t> 5 </a:t>
                </a:r>
                <a:r>
                  <a:rPr lang="de-DE" sz="2400" dirty="0" err="1">
                    <a:solidFill>
                      <a:schemeClr val="tx1"/>
                    </a:solidFill>
                  </a:rPr>
                  <a:t>qubits</a:t>
                </a:r>
                <a:r>
                  <a:rPr lang="de-DE" sz="2400" dirty="0">
                    <a:solidFill>
                      <a:schemeClr val="tx1"/>
                    </a:solidFill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</a:rPr>
                  <a:t>each</a:t>
                </a:r>
                <a:r>
                  <a:rPr lang="de-DE" sz="24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</a:t>
                </a:r>
                <a:r>
                  <a:rPr lang="de-D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value</a:t>
                </a:r>
                <a:r>
                  <a:rPr lang="de-D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range</a:t>
                </a:r>
                <a:r>
                  <a:rPr lang="de-D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[0;31]</m:t>
                    </m:r>
                  </m:oMath>
                </a14:m>
                <a:endParaRPr lang="de-DE" sz="2400" dirty="0">
                  <a:solidFill>
                    <a:schemeClr val="tx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Inhaltsplatzhalter 5">
                <a:extLst>
                  <a:ext uri="{FF2B5EF4-FFF2-40B4-BE49-F238E27FC236}">
                    <a16:creationId xmlns:a16="http://schemas.microsoft.com/office/drawing/2014/main" id="{5A0734F2-404F-4C14-8A9C-41BA0291E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18" y="1023230"/>
                <a:ext cx="11303000" cy="886025"/>
              </a:xfrm>
              <a:prstGeom prst="rect">
                <a:avLst/>
              </a:prstGeom>
              <a:blipFill>
                <a:blip r:embed="rId2"/>
                <a:stretch>
                  <a:fillRect l="-8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7EB53B5D-6C91-40BC-A18C-E1E04A80D4D2}"/>
                  </a:ext>
                </a:extLst>
              </p:cNvPr>
              <p:cNvSpPr/>
              <p:nvPr/>
            </p:nvSpPr>
            <p:spPr>
              <a:xfrm>
                <a:off x="712418" y="2690336"/>
                <a:ext cx="6096000" cy="267765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de-D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We </a:t>
                </a:r>
                <a:r>
                  <a:rPr lang="de-D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want</a:t>
                </a:r>
                <a:r>
                  <a:rPr lang="de-D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to</a:t>
                </a:r>
                <a:r>
                  <a:rPr lang="de-D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encode</a:t>
                </a:r>
                <a:endParaRPr lang="de-DE" sz="2400" dirty="0">
                  <a:sym typeface="Wingdings" panose="05000000000000000000" pitchFamily="2" charset="2"/>
                </a:endParaRPr>
              </a:p>
              <a:p>
                <a:r>
                  <a:rPr lang="de-D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this</a:t>
                </a:r>
                <a:r>
                  <a:rPr lang="de-D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constraint</a:t>
                </a:r>
                <a:r>
                  <a:rPr lang="de-D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:    </a:t>
                </a:r>
                <a14:m>
                  <m:oMath xmlns:m="http://schemas.openxmlformats.org/officeDocument/2006/math">
                    <m:r>
                      <a:rPr lang="de-DE" sz="240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de-DE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sSub>
                      <m:sSubPr>
                        <m:ctrlPr>
                          <a:rPr lang="de-DE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endParaRPr lang="de-DE" sz="2400" dirty="0">
                  <a:solidFill>
                    <a:schemeClr val="tx1"/>
                  </a:solidFill>
                </a:endParaRPr>
              </a:p>
              <a:p>
                <a:endParaRPr lang="de-DE" sz="2400" dirty="0">
                  <a:solidFill>
                    <a:schemeClr val="tx1"/>
                  </a:solidFill>
                </a:endParaRPr>
              </a:p>
              <a:p>
                <a:endParaRPr lang="de-DE" sz="2400" dirty="0">
                  <a:solidFill>
                    <a:schemeClr val="tx1"/>
                  </a:solidFill>
                </a:endParaRPr>
              </a:p>
              <a:p>
                <a:r>
                  <a:rPr lang="de-DE" sz="2400" dirty="0">
                    <a:solidFill>
                      <a:schemeClr val="tx1"/>
                    </a:solidFill>
                  </a:rPr>
                  <a:t>Solution: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endParaRPr lang="de-DE" sz="2400" dirty="0">
                  <a:solidFill>
                    <a:schemeClr val="tx1"/>
                  </a:solidFill>
                </a:endParaRPr>
              </a:p>
              <a:p>
                <a:endParaRPr lang="de-DE" sz="2400" dirty="0">
                  <a:solidFill>
                    <a:schemeClr val="tx1"/>
                  </a:solidFill>
                </a:endParaRPr>
              </a:p>
              <a:p>
                <a:r>
                  <a:rPr lang="de-DE" sz="2400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7EB53B5D-6C91-40BC-A18C-E1E04A80D4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18" y="2690336"/>
                <a:ext cx="6096000" cy="2677656"/>
              </a:xfrm>
              <a:prstGeom prst="rect">
                <a:avLst/>
              </a:prstGeom>
              <a:blipFill>
                <a:blip r:embed="rId3"/>
                <a:stretch>
                  <a:fillRect l="-1600" t="-18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503CF23-223F-4841-8747-F2997F64B624}"/>
                  </a:ext>
                </a:extLst>
              </p:cNvPr>
              <p:cNvSpPr txBox="1"/>
              <p:nvPr/>
            </p:nvSpPr>
            <p:spPr>
              <a:xfrm>
                <a:off x="507060" y="4743399"/>
                <a:ext cx="5316201" cy="1249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de-DE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de-DE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de-DE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4−</m:t>
                                      </m:r>
                                      <m:r>
                                        <a:rPr lang="de-DE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de-DE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de-DE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de-DE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de-DE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=5</m:t>
                                  </m:r>
                                </m:sub>
                                <m:sup>
                                  <m:r>
                                    <a:rPr lang="de-DE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de-DE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de-DE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9−</m:t>
                                      </m:r>
                                      <m:r>
                                        <a:rPr lang="de-DE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de-DE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de-DE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de-DE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de-DE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503CF23-223F-4841-8747-F2997F64B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0" y="4743399"/>
                <a:ext cx="5316201" cy="12491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296BEF3-310A-4141-9F20-906174D08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92565"/>
              </p:ext>
            </p:extLst>
          </p:nvPr>
        </p:nvGraphicFramePr>
        <p:xfrm>
          <a:off x="5627546" y="2690336"/>
          <a:ext cx="6461064" cy="36576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38422">
                  <a:extLst>
                    <a:ext uri="{9D8B030D-6E8A-4147-A177-3AD203B41FA5}">
                      <a16:colId xmlns:a16="http://schemas.microsoft.com/office/drawing/2014/main" val="1521715429"/>
                    </a:ext>
                  </a:extLst>
                </a:gridCol>
                <a:gridCol w="538422">
                  <a:extLst>
                    <a:ext uri="{9D8B030D-6E8A-4147-A177-3AD203B41FA5}">
                      <a16:colId xmlns:a16="http://schemas.microsoft.com/office/drawing/2014/main" val="2923610430"/>
                    </a:ext>
                  </a:extLst>
                </a:gridCol>
                <a:gridCol w="538422">
                  <a:extLst>
                    <a:ext uri="{9D8B030D-6E8A-4147-A177-3AD203B41FA5}">
                      <a16:colId xmlns:a16="http://schemas.microsoft.com/office/drawing/2014/main" val="3111434328"/>
                    </a:ext>
                  </a:extLst>
                </a:gridCol>
                <a:gridCol w="538422">
                  <a:extLst>
                    <a:ext uri="{9D8B030D-6E8A-4147-A177-3AD203B41FA5}">
                      <a16:colId xmlns:a16="http://schemas.microsoft.com/office/drawing/2014/main" val="2125027952"/>
                    </a:ext>
                  </a:extLst>
                </a:gridCol>
                <a:gridCol w="538422">
                  <a:extLst>
                    <a:ext uri="{9D8B030D-6E8A-4147-A177-3AD203B41FA5}">
                      <a16:colId xmlns:a16="http://schemas.microsoft.com/office/drawing/2014/main" val="1008689404"/>
                    </a:ext>
                  </a:extLst>
                </a:gridCol>
                <a:gridCol w="538422">
                  <a:extLst>
                    <a:ext uri="{9D8B030D-6E8A-4147-A177-3AD203B41FA5}">
                      <a16:colId xmlns:a16="http://schemas.microsoft.com/office/drawing/2014/main" val="3812038315"/>
                    </a:ext>
                  </a:extLst>
                </a:gridCol>
                <a:gridCol w="538422">
                  <a:extLst>
                    <a:ext uri="{9D8B030D-6E8A-4147-A177-3AD203B41FA5}">
                      <a16:colId xmlns:a16="http://schemas.microsoft.com/office/drawing/2014/main" val="3671521448"/>
                    </a:ext>
                  </a:extLst>
                </a:gridCol>
                <a:gridCol w="538422">
                  <a:extLst>
                    <a:ext uri="{9D8B030D-6E8A-4147-A177-3AD203B41FA5}">
                      <a16:colId xmlns:a16="http://schemas.microsoft.com/office/drawing/2014/main" val="3538909671"/>
                    </a:ext>
                  </a:extLst>
                </a:gridCol>
                <a:gridCol w="538422">
                  <a:extLst>
                    <a:ext uri="{9D8B030D-6E8A-4147-A177-3AD203B41FA5}">
                      <a16:colId xmlns:a16="http://schemas.microsoft.com/office/drawing/2014/main" val="2113111474"/>
                    </a:ext>
                  </a:extLst>
                </a:gridCol>
                <a:gridCol w="538422">
                  <a:extLst>
                    <a:ext uri="{9D8B030D-6E8A-4147-A177-3AD203B41FA5}">
                      <a16:colId xmlns:a16="http://schemas.microsoft.com/office/drawing/2014/main" val="2262877795"/>
                    </a:ext>
                  </a:extLst>
                </a:gridCol>
                <a:gridCol w="538422">
                  <a:extLst>
                    <a:ext uri="{9D8B030D-6E8A-4147-A177-3AD203B41FA5}">
                      <a16:colId xmlns:a16="http://schemas.microsoft.com/office/drawing/2014/main" val="3561952083"/>
                    </a:ext>
                  </a:extLst>
                </a:gridCol>
                <a:gridCol w="538422">
                  <a:extLst>
                    <a:ext uri="{9D8B030D-6E8A-4147-A177-3AD203B41FA5}">
                      <a16:colId xmlns:a16="http://schemas.microsoft.com/office/drawing/2014/main" val="3543772451"/>
                    </a:ext>
                  </a:extLst>
                </a:gridCol>
              </a:tblGrid>
              <a:tr h="295136"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-512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0144"/>
                  </a:ext>
                </a:extLst>
              </a:tr>
              <a:tr h="295136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75500"/>
                  </a:ext>
                </a:extLst>
              </a:tr>
              <a:tr h="295136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00252"/>
                  </a:ext>
                </a:extLst>
              </a:tr>
              <a:tr h="295136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57817"/>
                  </a:ext>
                </a:extLst>
              </a:tr>
              <a:tr h="295136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34503"/>
                  </a:ext>
                </a:extLst>
              </a:tr>
              <a:tr h="295136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14329"/>
                  </a:ext>
                </a:extLst>
              </a:tr>
              <a:tr h="295136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09561"/>
                  </a:ext>
                </a:extLst>
              </a:tr>
              <a:tr h="295136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12459"/>
                  </a:ext>
                </a:extLst>
              </a:tr>
              <a:tr h="295136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050391"/>
                  </a:ext>
                </a:extLst>
              </a:tr>
              <a:tr h="295136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32363"/>
                  </a:ext>
                </a:extLst>
              </a:tr>
              <a:tr h="295136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457675"/>
                  </a:ext>
                </a:extLst>
              </a:tr>
              <a:tr h="295136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008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08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16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53A2B50-1282-4AD4-957C-7B91A80AB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697311"/>
              </p:ext>
            </p:extLst>
          </p:nvPr>
        </p:nvGraphicFramePr>
        <p:xfrm>
          <a:off x="2332620" y="1646084"/>
          <a:ext cx="7020000" cy="4680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7852994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217154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2361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14343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250279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086894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12038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15214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389096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3111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2877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689030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992216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01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-512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755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002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578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34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143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095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124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0503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323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727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731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49536"/>
                  </a:ext>
                </a:extLst>
              </a:tr>
            </a:tbl>
          </a:graphicData>
        </a:graphic>
      </p:graphicFrame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4F86C350-4A71-4953-90AB-89696818C5C6}"/>
              </a:ext>
            </a:extLst>
          </p:cNvPr>
          <p:cNvSpPr/>
          <p:nvPr/>
        </p:nvSpPr>
        <p:spPr>
          <a:xfrm rot="10800000" flipV="1">
            <a:off x="1798042" y="2040993"/>
            <a:ext cx="221516" cy="1740894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07BE5101-3370-41AD-9204-AFEEECD8389A}"/>
              </a:ext>
            </a:extLst>
          </p:cNvPr>
          <p:cNvSpPr/>
          <p:nvPr/>
        </p:nvSpPr>
        <p:spPr>
          <a:xfrm rot="16200000" flipV="1">
            <a:off x="4144219" y="59063"/>
            <a:ext cx="195943" cy="265825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F938FDB9-46EC-43A3-BC93-822071F717C5}"/>
              </a:ext>
            </a:extLst>
          </p:cNvPr>
          <p:cNvSpPr/>
          <p:nvPr/>
        </p:nvSpPr>
        <p:spPr>
          <a:xfrm rot="16200000" flipV="1">
            <a:off x="6847386" y="60929"/>
            <a:ext cx="220190" cy="263027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952CEBE1-A5C8-436A-8A47-43BF16E73868}"/>
              </a:ext>
            </a:extLst>
          </p:cNvPr>
          <p:cNvSpPr/>
          <p:nvPr/>
        </p:nvSpPr>
        <p:spPr>
          <a:xfrm rot="10800000" flipV="1">
            <a:off x="1798040" y="3854904"/>
            <a:ext cx="221517" cy="175693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72186E8-F8DC-46AD-A4D7-442572976E7E}"/>
                  </a:ext>
                </a:extLst>
              </p:cNvPr>
              <p:cNvSpPr txBox="1"/>
              <p:nvPr/>
            </p:nvSpPr>
            <p:spPr>
              <a:xfrm>
                <a:off x="3774104" y="709960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72186E8-F8DC-46AD-A4D7-442572976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104" y="709960"/>
                <a:ext cx="93617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A2C8A77-B49A-484E-B583-2429499EA001}"/>
                  </a:ext>
                </a:extLst>
              </p:cNvPr>
              <p:cNvSpPr txBox="1"/>
              <p:nvPr/>
            </p:nvSpPr>
            <p:spPr>
              <a:xfrm>
                <a:off x="6453884" y="705943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A2C8A77-B49A-484E-B583-2429499EA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884" y="705943"/>
                <a:ext cx="936172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D0AF3A3-A3A0-478C-920A-7B0D1B25ACEB}"/>
                  </a:ext>
                </a:extLst>
              </p:cNvPr>
              <p:cNvSpPr txBox="1"/>
              <p:nvPr/>
            </p:nvSpPr>
            <p:spPr>
              <a:xfrm>
                <a:off x="692459" y="2711385"/>
                <a:ext cx="9490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D0AF3A3-A3A0-478C-920A-7B0D1B25A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59" y="2711385"/>
                <a:ext cx="9490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AF731FD-1B38-40BC-BF75-FFD47B737691}"/>
                  </a:ext>
                </a:extLst>
              </p:cNvPr>
              <p:cNvSpPr txBox="1"/>
              <p:nvPr/>
            </p:nvSpPr>
            <p:spPr>
              <a:xfrm>
                <a:off x="705336" y="4533318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AF731FD-1B38-40BC-BF75-FFD47B737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6" y="4533318"/>
                <a:ext cx="936172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D12B3AF-6011-4C98-B797-4C654B0A0069}"/>
                  </a:ext>
                </a:extLst>
              </p:cNvPr>
              <p:cNvSpPr txBox="1"/>
              <p:nvPr/>
            </p:nvSpPr>
            <p:spPr>
              <a:xfrm>
                <a:off x="9665681" y="3597221"/>
                <a:ext cx="2261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D12B3AF-6011-4C98-B797-4C654B0A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681" y="3597221"/>
                <a:ext cx="22611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61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17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53A2B50-1282-4AD4-957C-7B91A80AB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475584"/>
              </p:ext>
            </p:extLst>
          </p:nvPr>
        </p:nvGraphicFramePr>
        <p:xfrm>
          <a:off x="2332620" y="1646084"/>
          <a:ext cx="7020000" cy="4680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7852994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217154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2361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14343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250279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086894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12038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15214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389096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3111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2877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689030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992216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01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-512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755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002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578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34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143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095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124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0503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323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727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731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49536"/>
                  </a:ext>
                </a:extLst>
              </a:tr>
            </a:tbl>
          </a:graphicData>
        </a:graphic>
      </p:graphicFrame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4F86C350-4A71-4953-90AB-89696818C5C6}"/>
              </a:ext>
            </a:extLst>
          </p:cNvPr>
          <p:cNvSpPr/>
          <p:nvPr/>
        </p:nvSpPr>
        <p:spPr>
          <a:xfrm rot="10800000" flipV="1">
            <a:off x="1798042" y="2040993"/>
            <a:ext cx="221516" cy="1740894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07BE5101-3370-41AD-9204-AFEEECD8389A}"/>
              </a:ext>
            </a:extLst>
          </p:cNvPr>
          <p:cNvSpPr/>
          <p:nvPr/>
        </p:nvSpPr>
        <p:spPr>
          <a:xfrm rot="16200000" flipV="1">
            <a:off x="4144219" y="59063"/>
            <a:ext cx="195943" cy="265825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F938FDB9-46EC-43A3-BC93-822071F717C5}"/>
              </a:ext>
            </a:extLst>
          </p:cNvPr>
          <p:cNvSpPr/>
          <p:nvPr/>
        </p:nvSpPr>
        <p:spPr>
          <a:xfrm rot="16200000" flipV="1">
            <a:off x="6847386" y="60929"/>
            <a:ext cx="220190" cy="263027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952CEBE1-A5C8-436A-8A47-43BF16E73868}"/>
              </a:ext>
            </a:extLst>
          </p:cNvPr>
          <p:cNvSpPr/>
          <p:nvPr/>
        </p:nvSpPr>
        <p:spPr>
          <a:xfrm rot="10800000" flipV="1">
            <a:off x="1798040" y="3854904"/>
            <a:ext cx="221517" cy="175693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72186E8-F8DC-46AD-A4D7-442572976E7E}"/>
                  </a:ext>
                </a:extLst>
              </p:cNvPr>
              <p:cNvSpPr txBox="1"/>
              <p:nvPr/>
            </p:nvSpPr>
            <p:spPr>
              <a:xfrm>
                <a:off x="3774104" y="709960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72186E8-F8DC-46AD-A4D7-442572976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104" y="709960"/>
                <a:ext cx="93617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A2C8A77-B49A-484E-B583-2429499EA001}"/>
                  </a:ext>
                </a:extLst>
              </p:cNvPr>
              <p:cNvSpPr txBox="1"/>
              <p:nvPr/>
            </p:nvSpPr>
            <p:spPr>
              <a:xfrm>
                <a:off x="6453884" y="705943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A2C8A77-B49A-484E-B583-2429499EA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884" y="705943"/>
                <a:ext cx="936172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D0AF3A3-A3A0-478C-920A-7B0D1B25ACEB}"/>
                  </a:ext>
                </a:extLst>
              </p:cNvPr>
              <p:cNvSpPr txBox="1"/>
              <p:nvPr/>
            </p:nvSpPr>
            <p:spPr>
              <a:xfrm>
                <a:off x="692459" y="2711385"/>
                <a:ext cx="9490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D0AF3A3-A3A0-478C-920A-7B0D1B25A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59" y="2711385"/>
                <a:ext cx="949049" cy="400110"/>
              </a:xfrm>
              <a:prstGeom prst="rect">
                <a:avLst/>
              </a:prstGeom>
              <a:blipFill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AF731FD-1B38-40BC-BF75-FFD47B737691}"/>
                  </a:ext>
                </a:extLst>
              </p:cNvPr>
              <p:cNvSpPr txBox="1"/>
              <p:nvPr/>
            </p:nvSpPr>
            <p:spPr>
              <a:xfrm>
                <a:off x="705336" y="4533318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AF731FD-1B38-40BC-BF75-FFD47B737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6" y="4533318"/>
                <a:ext cx="936172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D12B3AF-6011-4C98-B797-4C654B0A0069}"/>
                  </a:ext>
                </a:extLst>
              </p:cNvPr>
              <p:cNvSpPr txBox="1"/>
              <p:nvPr/>
            </p:nvSpPr>
            <p:spPr>
              <a:xfrm>
                <a:off x="9665681" y="3597221"/>
                <a:ext cx="2261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D12B3AF-6011-4C98-B797-4C654B0A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681" y="3597221"/>
                <a:ext cx="22611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348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18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53A2B50-1282-4AD4-957C-7B91A80AB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71295"/>
              </p:ext>
            </p:extLst>
          </p:nvPr>
        </p:nvGraphicFramePr>
        <p:xfrm>
          <a:off x="2332620" y="1646084"/>
          <a:ext cx="7020000" cy="4680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7852994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217154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2361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14343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250279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086894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12038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15214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389096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3111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2877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689030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992216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01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-512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755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002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578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34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143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095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124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0503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323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727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731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49536"/>
                  </a:ext>
                </a:extLst>
              </a:tr>
            </a:tbl>
          </a:graphicData>
        </a:graphic>
      </p:graphicFrame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4F86C350-4A71-4953-90AB-89696818C5C6}"/>
              </a:ext>
            </a:extLst>
          </p:cNvPr>
          <p:cNvSpPr/>
          <p:nvPr/>
        </p:nvSpPr>
        <p:spPr>
          <a:xfrm rot="10800000" flipV="1">
            <a:off x="1798042" y="2040993"/>
            <a:ext cx="221516" cy="1740894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07BE5101-3370-41AD-9204-AFEEECD8389A}"/>
              </a:ext>
            </a:extLst>
          </p:cNvPr>
          <p:cNvSpPr/>
          <p:nvPr/>
        </p:nvSpPr>
        <p:spPr>
          <a:xfrm rot="16200000" flipV="1">
            <a:off x="4144219" y="59063"/>
            <a:ext cx="195943" cy="265825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F938FDB9-46EC-43A3-BC93-822071F717C5}"/>
              </a:ext>
            </a:extLst>
          </p:cNvPr>
          <p:cNvSpPr/>
          <p:nvPr/>
        </p:nvSpPr>
        <p:spPr>
          <a:xfrm rot="16200000" flipV="1">
            <a:off x="6847386" y="60929"/>
            <a:ext cx="220190" cy="263027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952CEBE1-A5C8-436A-8A47-43BF16E73868}"/>
              </a:ext>
            </a:extLst>
          </p:cNvPr>
          <p:cNvSpPr/>
          <p:nvPr/>
        </p:nvSpPr>
        <p:spPr>
          <a:xfrm rot="10800000" flipV="1">
            <a:off x="1798040" y="3854904"/>
            <a:ext cx="221517" cy="175693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72186E8-F8DC-46AD-A4D7-442572976E7E}"/>
                  </a:ext>
                </a:extLst>
              </p:cNvPr>
              <p:cNvSpPr txBox="1"/>
              <p:nvPr/>
            </p:nvSpPr>
            <p:spPr>
              <a:xfrm>
                <a:off x="3774104" y="709960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72186E8-F8DC-46AD-A4D7-442572976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104" y="709960"/>
                <a:ext cx="93617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A2C8A77-B49A-484E-B583-2429499EA001}"/>
                  </a:ext>
                </a:extLst>
              </p:cNvPr>
              <p:cNvSpPr txBox="1"/>
              <p:nvPr/>
            </p:nvSpPr>
            <p:spPr>
              <a:xfrm>
                <a:off x="6453884" y="705943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A2C8A77-B49A-484E-B583-2429499EA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884" y="705943"/>
                <a:ext cx="936172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D0AF3A3-A3A0-478C-920A-7B0D1B25ACEB}"/>
                  </a:ext>
                </a:extLst>
              </p:cNvPr>
              <p:cNvSpPr txBox="1"/>
              <p:nvPr/>
            </p:nvSpPr>
            <p:spPr>
              <a:xfrm>
                <a:off x="692459" y="2711385"/>
                <a:ext cx="9490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D0AF3A3-A3A0-478C-920A-7B0D1B25A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59" y="2711385"/>
                <a:ext cx="9490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AF731FD-1B38-40BC-BF75-FFD47B737691}"/>
                  </a:ext>
                </a:extLst>
              </p:cNvPr>
              <p:cNvSpPr txBox="1"/>
              <p:nvPr/>
            </p:nvSpPr>
            <p:spPr>
              <a:xfrm>
                <a:off x="705336" y="4533318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AF731FD-1B38-40BC-BF75-FFD47B737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6" y="4533318"/>
                <a:ext cx="936172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D12B3AF-6011-4C98-B797-4C654B0A0069}"/>
                  </a:ext>
                </a:extLst>
              </p:cNvPr>
              <p:cNvSpPr txBox="1"/>
              <p:nvPr/>
            </p:nvSpPr>
            <p:spPr>
              <a:xfrm>
                <a:off x="9665681" y="3597221"/>
                <a:ext cx="2261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D12B3AF-6011-4C98-B797-4C654B0A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681" y="3597221"/>
                <a:ext cx="22611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877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19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53A2B50-1282-4AD4-957C-7B91A80AB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436899"/>
              </p:ext>
            </p:extLst>
          </p:nvPr>
        </p:nvGraphicFramePr>
        <p:xfrm>
          <a:off x="2332620" y="1646084"/>
          <a:ext cx="7020000" cy="4680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7852994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217154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2361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14343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250279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086894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12038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15214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389096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3111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2877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689030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992216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01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-512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755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002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578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34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143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095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124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0503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323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727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731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49536"/>
                  </a:ext>
                </a:extLst>
              </a:tr>
            </a:tbl>
          </a:graphicData>
        </a:graphic>
      </p:graphicFrame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4F86C350-4A71-4953-90AB-89696818C5C6}"/>
              </a:ext>
            </a:extLst>
          </p:cNvPr>
          <p:cNvSpPr/>
          <p:nvPr/>
        </p:nvSpPr>
        <p:spPr>
          <a:xfrm rot="10800000" flipV="1">
            <a:off x="1798042" y="2040993"/>
            <a:ext cx="221516" cy="1740894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07BE5101-3370-41AD-9204-AFEEECD8389A}"/>
              </a:ext>
            </a:extLst>
          </p:cNvPr>
          <p:cNvSpPr/>
          <p:nvPr/>
        </p:nvSpPr>
        <p:spPr>
          <a:xfrm rot="16200000" flipV="1">
            <a:off x="4144219" y="59063"/>
            <a:ext cx="195943" cy="265825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F938FDB9-46EC-43A3-BC93-822071F717C5}"/>
              </a:ext>
            </a:extLst>
          </p:cNvPr>
          <p:cNvSpPr/>
          <p:nvPr/>
        </p:nvSpPr>
        <p:spPr>
          <a:xfrm rot="16200000" flipV="1">
            <a:off x="6847386" y="60929"/>
            <a:ext cx="220190" cy="263027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952CEBE1-A5C8-436A-8A47-43BF16E73868}"/>
              </a:ext>
            </a:extLst>
          </p:cNvPr>
          <p:cNvSpPr/>
          <p:nvPr/>
        </p:nvSpPr>
        <p:spPr>
          <a:xfrm rot="10800000" flipV="1">
            <a:off x="1798040" y="3854904"/>
            <a:ext cx="221517" cy="175693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72186E8-F8DC-46AD-A4D7-442572976E7E}"/>
                  </a:ext>
                </a:extLst>
              </p:cNvPr>
              <p:cNvSpPr txBox="1"/>
              <p:nvPr/>
            </p:nvSpPr>
            <p:spPr>
              <a:xfrm>
                <a:off x="3774104" y="709960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72186E8-F8DC-46AD-A4D7-442572976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104" y="709960"/>
                <a:ext cx="93617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A2C8A77-B49A-484E-B583-2429499EA001}"/>
                  </a:ext>
                </a:extLst>
              </p:cNvPr>
              <p:cNvSpPr txBox="1"/>
              <p:nvPr/>
            </p:nvSpPr>
            <p:spPr>
              <a:xfrm>
                <a:off x="6453884" y="705943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A2C8A77-B49A-484E-B583-2429499EA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884" y="705943"/>
                <a:ext cx="936172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D0AF3A3-A3A0-478C-920A-7B0D1B25ACEB}"/>
                  </a:ext>
                </a:extLst>
              </p:cNvPr>
              <p:cNvSpPr txBox="1"/>
              <p:nvPr/>
            </p:nvSpPr>
            <p:spPr>
              <a:xfrm>
                <a:off x="692459" y="2711385"/>
                <a:ext cx="9490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D0AF3A3-A3A0-478C-920A-7B0D1B25A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59" y="2711385"/>
                <a:ext cx="9490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AF731FD-1B38-40BC-BF75-FFD47B737691}"/>
                  </a:ext>
                </a:extLst>
              </p:cNvPr>
              <p:cNvSpPr txBox="1"/>
              <p:nvPr/>
            </p:nvSpPr>
            <p:spPr>
              <a:xfrm>
                <a:off x="705336" y="4533318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AF731FD-1B38-40BC-BF75-FFD47B737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6" y="4533318"/>
                <a:ext cx="936172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D12B3AF-6011-4C98-B797-4C654B0A0069}"/>
                  </a:ext>
                </a:extLst>
              </p:cNvPr>
              <p:cNvSpPr txBox="1"/>
              <p:nvPr/>
            </p:nvSpPr>
            <p:spPr>
              <a:xfrm>
                <a:off x="9665681" y="3597221"/>
                <a:ext cx="2261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=1&gt;0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D12B3AF-6011-4C98-B797-4C654B0A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681" y="3597221"/>
                <a:ext cx="22611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28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Automated</a:t>
            </a:r>
            <a:r>
              <a:rPr lang="de-DE" dirty="0"/>
              <a:t> QUBO Generation: BOX-QUBO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2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B300548-CEEF-4B4C-B0EC-158388311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122" y="1548644"/>
            <a:ext cx="5070628" cy="436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46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20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53A2B50-1282-4AD4-957C-7B91A80AB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941106"/>
              </p:ext>
            </p:extLst>
          </p:nvPr>
        </p:nvGraphicFramePr>
        <p:xfrm>
          <a:off x="2332620" y="1646084"/>
          <a:ext cx="7020000" cy="4680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7852994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217154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2361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14343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250279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086894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12038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15214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389096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3111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2877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689030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992216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01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-512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755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002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578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34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143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095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124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0503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323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727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731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49536"/>
                  </a:ext>
                </a:extLst>
              </a:tr>
            </a:tbl>
          </a:graphicData>
        </a:graphic>
      </p:graphicFrame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4F86C350-4A71-4953-90AB-89696818C5C6}"/>
              </a:ext>
            </a:extLst>
          </p:cNvPr>
          <p:cNvSpPr/>
          <p:nvPr/>
        </p:nvSpPr>
        <p:spPr>
          <a:xfrm rot="10800000" flipV="1">
            <a:off x="1798042" y="2040993"/>
            <a:ext cx="221516" cy="1740894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07BE5101-3370-41AD-9204-AFEEECD8389A}"/>
              </a:ext>
            </a:extLst>
          </p:cNvPr>
          <p:cNvSpPr/>
          <p:nvPr/>
        </p:nvSpPr>
        <p:spPr>
          <a:xfrm rot="16200000" flipV="1">
            <a:off x="4144219" y="59063"/>
            <a:ext cx="195943" cy="265825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F938FDB9-46EC-43A3-BC93-822071F717C5}"/>
              </a:ext>
            </a:extLst>
          </p:cNvPr>
          <p:cNvSpPr/>
          <p:nvPr/>
        </p:nvSpPr>
        <p:spPr>
          <a:xfrm rot="16200000" flipV="1">
            <a:off x="6847386" y="60929"/>
            <a:ext cx="220190" cy="263027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952CEBE1-A5C8-436A-8A47-43BF16E73868}"/>
              </a:ext>
            </a:extLst>
          </p:cNvPr>
          <p:cNvSpPr/>
          <p:nvPr/>
        </p:nvSpPr>
        <p:spPr>
          <a:xfrm rot="10800000" flipV="1">
            <a:off x="1798040" y="3854904"/>
            <a:ext cx="221517" cy="175693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72186E8-F8DC-46AD-A4D7-442572976E7E}"/>
                  </a:ext>
                </a:extLst>
              </p:cNvPr>
              <p:cNvSpPr txBox="1"/>
              <p:nvPr/>
            </p:nvSpPr>
            <p:spPr>
              <a:xfrm>
                <a:off x="3774104" y="709960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72186E8-F8DC-46AD-A4D7-442572976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104" y="709960"/>
                <a:ext cx="93617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A2C8A77-B49A-484E-B583-2429499EA001}"/>
                  </a:ext>
                </a:extLst>
              </p:cNvPr>
              <p:cNvSpPr txBox="1"/>
              <p:nvPr/>
            </p:nvSpPr>
            <p:spPr>
              <a:xfrm>
                <a:off x="6326296" y="705943"/>
                <a:ext cx="12623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=29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A2C8A77-B49A-484E-B583-2429499EA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296" y="705943"/>
                <a:ext cx="1262369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D0AF3A3-A3A0-478C-920A-7B0D1B25ACEB}"/>
                  </a:ext>
                </a:extLst>
              </p:cNvPr>
              <p:cNvSpPr txBox="1"/>
              <p:nvPr/>
            </p:nvSpPr>
            <p:spPr>
              <a:xfrm>
                <a:off x="692459" y="2711385"/>
                <a:ext cx="9490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D0AF3A3-A3A0-478C-920A-7B0D1B25A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59" y="2711385"/>
                <a:ext cx="9490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AF731FD-1B38-40BC-BF75-FFD47B737691}"/>
                  </a:ext>
                </a:extLst>
              </p:cNvPr>
              <p:cNvSpPr txBox="1"/>
              <p:nvPr/>
            </p:nvSpPr>
            <p:spPr>
              <a:xfrm>
                <a:off x="368968" y="4533318"/>
                <a:ext cx="12725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=29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AF731FD-1B38-40BC-BF75-FFD47B737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68" y="4533318"/>
                <a:ext cx="1272540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D12B3AF-6011-4C98-B797-4C654B0A0069}"/>
                  </a:ext>
                </a:extLst>
              </p:cNvPr>
              <p:cNvSpPr txBox="1"/>
              <p:nvPr/>
            </p:nvSpPr>
            <p:spPr>
              <a:xfrm>
                <a:off x="9665681" y="3597221"/>
                <a:ext cx="2261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=729&gt;0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D12B3AF-6011-4C98-B797-4C654B0A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681" y="3597221"/>
                <a:ext cx="22611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449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E4E0BCD6-8664-427D-998D-AB0DF607C0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562894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de-DE" sz="3000" b="1" dirty="0" err="1"/>
                  <a:t>Now</a:t>
                </a:r>
                <a:r>
                  <a:rPr lang="de-DE" sz="3000" dirty="0"/>
                  <a:t>: </a:t>
                </a:r>
                <a:r>
                  <a:rPr lang="de-DE" sz="3000" dirty="0" err="1"/>
                  <a:t>using</a:t>
                </a:r>
                <a:r>
                  <a:rPr lang="de-DE" sz="3000" dirty="0"/>
                  <a:t> BOX-QUBO </a:t>
                </a:r>
                <a:r>
                  <a:rPr lang="de-DE" sz="3000" dirty="0" err="1"/>
                  <a:t>we</a:t>
                </a:r>
                <a:r>
                  <a:rPr lang="de-DE" sz="3000" dirty="0"/>
                  <a:t> </a:t>
                </a:r>
                <a:r>
                  <a:rPr lang="de-DE" sz="3000" dirty="0" err="1"/>
                  <a:t>can</a:t>
                </a:r>
                <a:r>
                  <a:rPr lang="de-DE" sz="3000" dirty="0"/>
                  <a:t> find a QUBO </a:t>
                </a:r>
                <a:r>
                  <a:rPr lang="de-DE" sz="3000" dirty="0" err="1"/>
                  <a:t>which</a:t>
                </a:r>
                <a:r>
                  <a:rPr lang="de-DE" sz="3000" dirty="0"/>
                  <a:t> </a:t>
                </a:r>
                <a:r>
                  <a:rPr lang="de-DE" sz="3000" dirty="0" err="1"/>
                  <a:t>encodes</a:t>
                </a:r>
                <a:r>
                  <a:rPr lang="de-DE" sz="3000" dirty="0"/>
                  <a:t> </a:t>
                </a:r>
                <a:r>
                  <a:rPr lang="de-DE" sz="3000" dirty="0" err="1"/>
                  <a:t>the</a:t>
                </a:r>
                <a:r>
                  <a:rPr lang="de-DE" sz="3000" dirty="0"/>
                  <a:t> </a:t>
                </a:r>
                <a:r>
                  <a:rPr lang="de-DE" sz="3000" dirty="0" err="1"/>
                  <a:t>constraint</a:t>
                </a:r>
                <a:r>
                  <a:rPr lang="de-DE" sz="3000" dirty="0"/>
                  <a:t> </a:t>
                </a:r>
                <a14:m>
                  <m:oMath xmlns:m="http://schemas.openxmlformats.org/officeDocument/2006/math">
                    <m:r>
                      <a:rPr lang="de-DE" sz="300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de-DE" sz="3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sSub>
                      <m:sSubPr>
                        <m:ctrlPr>
                          <a:rPr lang="de-DE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3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3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3000" i="1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de-DE" sz="3000" dirty="0"/>
                  <a:t> </a:t>
                </a:r>
                <a:r>
                  <a:rPr lang="de-DE" sz="3000" dirty="0" err="1"/>
                  <a:t>without</a:t>
                </a:r>
                <a:r>
                  <a:rPr lang="de-DE" sz="3000" dirty="0"/>
                  <a:t> </a:t>
                </a:r>
                <a:r>
                  <a:rPr lang="de-DE" sz="3000" dirty="0" err="1"/>
                  <a:t>the</a:t>
                </a:r>
                <a:r>
                  <a:rPr lang="de-DE" sz="3000" dirty="0"/>
                  <a:t> </a:t>
                </a:r>
                <a:r>
                  <a:rPr lang="de-DE" sz="3000" dirty="0" err="1"/>
                  <a:t>ancilla</a:t>
                </a:r>
                <a:r>
                  <a:rPr lang="de-DE" sz="3000" dirty="0"/>
                  <a:t> </a:t>
                </a:r>
                <a:r>
                  <a:rPr lang="de-DE" sz="3000" dirty="0" err="1"/>
                  <a:t>qubits</a:t>
                </a:r>
                <a:endParaRPr lang="de-DE" sz="3000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E4E0BCD6-8664-427D-998D-AB0DF607C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562894"/>
                <a:ext cx="10515600" cy="1325563"/>
              </a:xfrm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21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016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22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B2A63024-207D-4DE1-8021-A7A016A04004}"/>
              </a:ext>
            </a:extLst>
          </p:cNvPr>
          <p:cNvSpPr txBox="1">
            <a:spLocks/>
          </p:cNvSpPr>
          <p:nvPr/>
        </p:nvSpPr>
        <p:spPr>
          <a:xfrm>
            <a:off x="808681" y="96309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/>
          </a:p>
          <a:p>
            <a:pPr marL="0" indent="0">
              <a:buFont typeface="Arial" panose="020B0604020202020204" pitchFamily="34" charset="0"/>
              <a:buNone/>
            </a:pPr>
            <a:endParaRPr lang="de-DE"/>
          </a:p>
          <a:p>
            <a:pPr marL="0" indent="0">
              <a:buFont typeface="Arial" panose="020B0604020202020204" pitchFamily="34" charset="0"/>
              <a:buNone/>
            </a:pPr>
            <a:r>
              <a:rPr lang="de-DE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6B3EBF2-0E0F-4467-99CA-1133467B2425}"/>
              </a:ext>
            </a:extLst>
          </p:cNvPr>
          <p:cNvSpPr/>
          <p:nvPr/>
        </p:nvSpPr>
        <p:spPr>
          <a:xfrm>
            <a:off x="1783676" y="1130989"/>
            <a:ext cx="22926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>
                <a:solidFill>
                  <a:srgbClr val="202321"/>
                </a:solidFill>
                <a:latin typeface="Freestyle Script" panose="030804020302050B0404" pitchFamily="66" charset="0"/>
              </a:rPr>
              <a:t>Hand-</a:t>
            </a:r>
            <a:r>
              <a:rPr lang="de-DE" sz="2800" dirty="0" err="1">
                <a:solidFill>
                  <a:srgbClr val="202321"/>
                </a:solidFill>
                <a:latin typeface="Freestyle Script" panose="030804020302050B0404" pitchFamily="66" charset="0"/>
              </a:rPr>
              <a:t>designed</a:t>
            </a:r>
            <a:r>
              <a:rPr lang="de-DE" sz="2800" dirty="0">
                <a:solidFill>
                  <a:srgbClr val="202321"/>
                </a:solidFill>
                <a:latin typeface="Freestyle Script" panose="030804020302050B0404" pitchFamily="66" charset="0"/>
              </a:rPr>
              <a:t> Encoding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32AD397-0893-451A-9B76-C4D59250FCEB}"/>
              </a:ext>
            </a:extLst>
          </p:cNvPr>
          <p:cNvSpPr txBox="1"/>
          <p:nvPr/>
        </p:nvSpPr>
        <p:spPr>
          <a:xfrm>
            <a:off x="6935270" y="1198632"/>
            <a:ext cx="5327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+mj-lt"/>
              </a:rPr>
              <a:t>Encoding learned with BOX-QUBO</a:t>
            </a:r>
            <a:endParaRPr lang="de-DE" sz="2000" b="1" dirty="0">
              <a:solidFill>
                <a:srgbClr val="00B05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22D36215-295B-4070-8445-AA56D235F96A}"/>
                  </a:ext>
                </a:extLst>
              </p:cNvPr>
              <p:cNvSpPr/>
              <p:nvPr/>
            </p:nvSpPr>
            <p:spPr>
              <a:xfrm>
                <a:off x="3786230" y="548757"/>
                <a:ext cx="44902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b="1" dirty="0">
                    <a:solidFill>
                      <a:srgbClr val="202321"/>
                    </a:solidFill>
                    <a:sym typeface="Wingdings" panose="05000000000000000000" pitchFamily="2" charset="2"/>
                  </a:rPr>
                  <a:t>Constraint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solidFill>
                              <a:srgbClr val="2023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20232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de-DE" b="1" i="1" smtClean="0">
                            <a:solidFill>
                              <a:srgbClr val="20232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de-DE" b="1" i="1" smtClean="0">
                            <a:solidFill>
                              <a:srgbClr val="20232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20232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de-DE" b="1" i="1" smtClean="0">
                        <a:solidFill>
                          <a:srgbClr val="20232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1" i="1" smtClean="0">
                            <a:solidFill>
                              <a:srgbClr val="2023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20232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20232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de-DE" b="1" i="1" smtClean="0">
                        <a:solidFill>
                          <a:srgbClr val="20232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b="1" i="1" smtClean="0">
                        <a:solidFill>
                          <a:srgbClr val="20232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de-DE" b="1" dirty="0">
                    <a:solidFill>
                      <a:srgbClr val="202321"/>
                    </a:solidFill>
                  </a:rPr>
                  <a:t>   as QUBO:</a:t>
                </a:r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22D36215-295B-4070-8445-AA56D235F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230" y="548757"/>
                <a:ext cx="4490204" cy="369332"/>
              </a:xfrm>
              <a:prstGeom prst="rect">
                <a:avLst/>
              </a:prstGeom>
              <a:blipFill>
                <a:blip r:embed="rId3"/>
                <a:stretch>
                  <a:fillRect l="-1085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44D9CED2-D8AD-4BE2-9AE5-618A714CC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892483"/>
              </p:ext>
            </p:extLst>
          </p:nvPr>
        </p:nvGraphicFramePr>
        <p:xfrm>
          <a:off x="6380521" y="1671456"/>
          <a:ext cx="5735510" cy="3048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73551">
                  <a:extLst>
                    <a:ext uri="{9D8B030D-6E8A-4147-A177-3AD203B41FA5}">
                      <a16:colId xmlns:a16="http://schemas.microsoft.com/office/drawing/2014/main" val="1063525138"/>
                    </a:ext>
                  </a:extLst>
                </a:gridCol>
                <a:gridCol w="573551">
                  <a:extLst>
                    <a:ext uri="{9D8B030D-6E8A-4147-A177-3AD203B41FA5}">
                      <a16:colId xmlns:a16="http://schemas.microsoft.com/office/drawing/2014/main" val="2173337761"/>
                    </a:ext>
                  </a:extLst>
                </a:gridCol>
                <a:gridCol w="573551">
                  <a:extLst>
                    <a:ext uri="{9D8B030D-6E8A-4147-A177-3AD203B41FA5}">
                      <a16:colId xmlns:a16="http://schemas.microsoft.com/office/drawing/2014/main" val="2370241300"/>
                    </a:ext>
                  </a:extLst>
                </a:gridCol>
                <a:gridCol w="573551">
                  <a:extLst>
                    <a:ext uri="{9D8B030D-6E8A-4147-A177-3AD203B41FA5}">
                      <a16:colId xmlns:a16="http://schemas.microsoft.com/office/drawing/2014/main" val="1546760923"/>
                    </a:ext>
                  </a:extLst>
                </a:gridCol>
                <a:gridCol w="573551">
                  <a:extLst>
                    <a:ext uri="{9D8B030D-6E8A-4147-A177-3AD203B41FA5}">
                      <a16:colId xmlns:a16="http://schemas.microsoft.com/office/drawing/2014/main" val="1752855537"/>
                    </a:ext>
                  </a:extLst>
                </a:gridCol>
                <a:gridCol w="573551">
                  <a:extLst>
                    <a:ext uri="{9D8B030D-6E8A-4147-A177-3AD203B41FA5}">
                      <a16:colId xmlns:a16="http://schemas.microsoft.com/office/drawing/2014/main" val="3555384228"/>
                    </a:ext>
                  </a:extLst>
                </a:gridCol>
                <a:gridCol w="573551">
                  <a:extLst>
                    <a:ext uri="{9D8B030D-6E8A-4147-A177-3AD203B41FA5}">
                      <a16:colId xmlns:a16="http://schemas.microsoft.com/office/drawing/2014/main" val="1237392590"/>
                    </a:ext>
                  </a:extLst>
                </a:gridCol>
                <a:gridCol w="573551">
                  <a:extLst>
                    <a:ext uri="{9D8B030D-6E8A-4147-A177-3AD203B41FA5}">
                      <a16:colId xmlns:a16="http://schemas.microsoft.com/office/drawing/2014/main" val="2459300017"/>
                    </a:ext>
                  </a:extLst>
                </a:gridCol>
                <a:gridCol w="573551">
                  <a:extLst>
                    <a:ext uri="{9D8B030D-6E8A-4147-A177-3AD203B41FA5}">
                      <a16:colId xmlns:a16="http://schemas.microsoft.com/office/drawing/2014/main" val="3773927234"/>
                    </a:ext>
                  </a:extLst>
                </a:gridCol>
                <a:gridCol w="573551">
                  <a:extLst>
                    <a:ext uri="{9D8B030D-6E8A-4147-A177-3AD203B41FA5}">
                      <a16:colId xmlns:a16="http://schemas.microsoft.com/office/drawing/2014/main" val="3846060247"/>
                    </a:ext>
                  </a:extLst>
                </a:gridCol>
              </a:tblGrid>
              <a:tr h="303682"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065375"/>
                  </a:ext>
                </a:extLst>
              </a:tr>
              <a:tr h="303682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3363"/>
                  </a:ext>
                </a:extLst>
              </a:tr>
              <a:tr h="303682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417863"/>
                  </a:ext>
                </a:extLst>
              </a:tr>
              <a:tr h="303682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16922"/>
                  </a:ext>
                </a:extLst>
              </a:tr>
              <a:tr h="303682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573557"/>
                  </a:ext>
                </a:extLst>
              </a:tr>
              <a:tr h="303682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931264"/>
                  </a:ext>
                </a:extLst>
              </a:tr>
              <a:tr h="303682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031607"/>
                  </a:ext>
                </a:extLst>
              </a:tr>
              <a:tr h="303682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02157"/>
                  </a:ext>
                </a:extLst>
              </a:tr>
              <a:tr h="303682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87572"/>
                  </a:ext>
                </a:extLst>
              </a:tr>
              <a:tr h="303682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72845"/>
                  </a:ext>
                </a:extLst>
              </a:tr>
            </a:tbl>
          </a:graphicData>
        </a:graphic>
      </p:graphicFrame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A626615F-CAC1-497D-9104-A74297DA9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59707"/>
              </p:ext>
            </p:extLst>
          </p:nvPr>
        </p:nvGraphicFramePr>
        <p:xfrm>
          <a:off x="84065" y="1695025"/>
          <a:ext cx="6130200" cy="366440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10850">
                  <a:extLst>
                    <a:ext uri="{9D8B030D-6E8A-4147-A177-3AD203B41FA5}">
                      <a16:colId xmlns:a16="http://schemas.microsoft.com/office/drawing/2014/main" val="1086625521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1823348396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1632506049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1522541406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2390332736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4165213498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2037881670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1506156455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791096418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800597589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612167155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605029123"/>
                    </a:ext>
                  </a:extLst>
                </a:gridCol>
              </a:tblGrid>
              <a:tr h="305367"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-512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876154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655883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63234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024179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580960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76399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166232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79550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133203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24640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13060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94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23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23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B2A63024-207D-4DE1-8021-A7A016A04004}"/>
              </a:ext>
            </a:extLst>
          </p:cNvPr>
          <p:cNvSpPr txBox="1">
            <a:spLocks/>
          </p:cNvSpPr>
          <p:nvPr/>
        </p:nvSpPr>
        <p:spPr>
          <a:xfrm>
            <a:off x="808681" y="96309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/>
          </a:p>
          <a:p>
            <a:pPr marL="0" indent="0">
              <a:buFont typeface="Arial" panose="020B0604020202020204" pitchFamily="34" charset="0"/>
              <a:buNone/>
            </a:pPr>
            <a:endParaRPr lang="de-DE"/>
          </a:p>
          <a:p>
            <a:pPr marL="0" indent="0">
              <a:buFont typeface="Arial" panose="020B0604020202020204" pitchFamily="34" charset="0"/>
              <a:buNone/>
            </a:pPr>
            <a:r>
              <a:rPr lang="de-DE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6B3EBF2-0E0F-4467-99CA-1133467B2425}"/>
              </a:ext>
            </a:extLst>
          </p:cNvPr>
          <p:cNvSpPr/>
          <p:nvPr/>
        </p:nvSpPr>
        <p:spPr>
          <a:xfrm>
            <a:off x="1783676" y="1130989"/>
            <a:ext cx="22926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>
                <a:solidFill>
                  <a:srgbClr val="202321"/>
                </a:solidFill>
                <a:latin typeface="Freestyle Script" panose="030804020302050B0404" pitchFamily="66" charset="0"/>
              </a:rPr>
              <a:t>Hand-</a:t>
            </a:r>
            <a:r>
              <a:rPr lang="de-DE" sz="2800" dirty="0" err="1">
                <a:solidFill>
                  <a:srgbClr val="202321"/>
                </a:solidFill>
                <a:latin typeface="Freestyle Script" panose="030804020302050B0404" pitchFamily="66" charset="0"/>
              </a:rPr>
              <a:t>designed</a:t>
            </a:r>
            <a:r>
              <a:rPr lang="de-DE" sz="2800" dirty="0">
                <a:solidFill>
                  <a:srgbClr val="202321"/>
                </a:solidFill>
                <a:latin typeface="Freestyle Script" panose="030804020302050B0404" pitchFamily="66" charset="0"/>
              </a:rPr>
              <a:t> Encoding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32AD397-0893-451A-9B76-C4D59250FCEB}"/>
              </a:ext>
            </a:extLst>
          </p:cNvPr>
          <p:cNvSpPr txBox="1"/>
          <p:nvPr/>
        </p:nvSpPr>
        <p:spPr>
          <a:xfrm>
            <a:off x="6935270" y="1198632"/>
            <a:ext cx="5327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+mj-lt"/>
              </a:rPr>
              <a:t>Encoding learned with BOX-QUBO</a:t>
            </a:r>
            <a:endParaRPr lang="de-DE" sz="2000" b="1" dirty="0">
              <a:solidFill>
                <a:srgbClr val="00B05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22D36215-295B-4070-8445-AA56D235F96A}"/>
                  </a:ext>
                </a:extLst>
              </p:cNvPr>
              <p:cNvSpPr/>
              <p:nvPr/>
            </p:nvSpPr>
            <p:spPr>
              <a:xfrm>
                <a:off x="3786230" y="548757"/>
                <a:ext cx="44902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b="1" dirty="0">
                    <a:solidFill>
                      <a:srgbClr val="202321"/>
                    </a:solidFill>
                    <a:sym typeface="Wingdings" panose="05000000000000000000" pitchFamily="2" charset="2"/>
                  </a:rPr>
                  <a:t>Constraint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solidFill>
                              <a:srgbClr val="2023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20232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de-DE" b="1" i="1" smtClean="0">
                            <a:solidFill>
                              <a:srgbClr val="20232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de-DE" b="1" i="1" smtClean="0">
                            <a:solidFill>
                              <a:srgbClr val="20232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20232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de-DE" b="1" i="1" smtClean="0">
                        <a:solidFill>
                          <a:srgbClr val="20232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1" i="1" smtClean="0">
                            <a:solidFill>
                              <a:srgbClr val="2023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20232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20232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de-DE" b="1" i="1" smtClean="0">
                        <a:solidFill>
                          <a:srgbClr val="20232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b="1" i="1" smtClean="0">
                        <a:solidFill>
                          <a:srgbClr val="20232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de-DE" b="1" dirty="0">
                    <a:solidFill>
                      <a:srgbClr val="202321"/>
                    </a:solidFill>
                  </a:rPr>
                  <a:t>   as QUBO:</a:t>
                </a:r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22D36215-295B-4070-8445-AA56D235F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230" y="548757"/>
                <a:ext cx="4490204" cy="369332"/>
              </a:xfrm>
              <a:prstGeom prst="rect">
                <a:avLst/>
              </a:prstGeom>
              <a:blipFill>
                <a:blip r:embed="rId3"/>
                <a:stretch>
                  <a:fillRect l="-1085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44D9CED2-D8AD-4BE2-9AE5-618A714CCA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80521" y="1671456"/>
          <a:ext cx="5735510" cy="3048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73551">
                  <a:extLst>
                    <a:ext uri="{9D8B030D-6E8A-4147-A177-3AD203B41FA5}">
                      <a16:colId xmlns:a16="http://schemas.microsoft.com/office/drawing/2014/main" val="1063525138"/>
                    </a:ext>
                  </a:extLst>
                </a:gridCol>
                <a:gridCol w="573551">
                  <a:extLst>
                    <a:ext uri="{9D8B030D-6E8A-4147-A177-3AD203B41FA5}">
                      <a16:colId xmlns:a16="http://schemas.microsoft.com/office/drawing/2014/main" val="2173337761"/>
                    </a:ext>
                  </a:extLst>
                </a:gridCol>
                <a:gridCol w="573551">
                  <a:extLst>
                    <a:ext uri="{9D8B030D-6E8A-4147-A177-3AD203B41FA5}">
                      <a16:colId xmlns:a16="http://schemas.microsoft.com/office/drawing/2014/main" val="2370241300"/>
                    </a:ext>
                  </a:extLst>
                </a:gridCol>
                <a:gridCol w="573551">
                  <a:extLst>
                    <a:ext uri="{9D8B030D-6E8A-4147-A177-3AD203B41FA5}">
                      <a16:colId xmlns:a16="http://schemas.microsoft.com/office/drawing/2014/main" val="1546760923"/>
                    </a:ext>
                  </a:extLst>
                </a:gridCol>
                <a:gridCol w="573551">
                  <a:extLst>
                    <a:ext uri="{9D8B030D-6E8A-4147-A177-3AD203B41FA5}">
                      <a16:colId xmlns:a16="http://schemas.microsoft.com/office/drawing/2014/main" val="1752855537"/>
                    </a:ext>
                  </a:extLst>
                </a:gridCol>
                <a:gridCol w="573551">
                  <a:extLst>
                    <a:ext uri="{9D8B030D-6E8A-4147-A177-3AD203B41FA5}">
                      <a16:colId xmlns:a16="http://schemas.microsoft.com/office/drawing/2014/main" val="3555384228"/>
                    </a:ext>
                  </a:extLst>
                </a:gridCol>
                <a:gridCol w="573551">
                  <a:extLst>
                    <a:ext uri="{9D8B030D-6E8A-4147-A177-3AD203B41FA5}">
                      <a16:colId xmlns:a16="http://schemas.microsoft.com/office/drawing/2014/main" val="1237392590"/>
                    </a:ext>
                  </a:extLst>
                </a:gridCol>
                <a:gridCol w="573551">
                  <a:extLst>
                    <a:ext uri="{9D8B030D-6E8A-4147-A177-3AD203B41FA5}">
                      <a16:colId xmlns:a16="http://schemas.microsoft.com/office/drawing/2014/main" val="2459300017"/>
                    </a:ext>
                  </a:extLst>
                </a:gridCol>
                <a:gridCol w="573551">
                  <a:extLst>
                    <a:ext uri="{9D8B030D-6E8A-4147-A177-3AD203B41FA5}">
                      <a16:colId xmlns:a16="http://schemas.microsoft.com/office/drawing/2014/main" val="3773927234"/>
                    </a:ext>
                  </a:extLst>
                </a:gridCol>
                <a:gridCol w="573551">
                  <a:extLst>
                    <a:ext uri="{9D8B030D-6E8A-4147-A177-3AD203B41FA5}">
                      <a16:colId xmlns:a16="http://schemas.microsoft.com/office/drawing/2014/main" val="3846060247"/>
                    </a:ext>
                  </a:extLst>
                </a:gridCol>
              </a:tblGrid>
              <a:tr h="303682"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065375"/>
                  </a:ext>
                </a:extLst>
              </a:tr>
              <a:tr h="303682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3363"/>
                  </a:ext>
                </a:extLst>
              </a:tr>
              <a:tr h="303682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417863"/>
                  </a:ext>
                </a:extLst>
              </a:tr>
              <a:tr h="303682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16922"/>
                  </a:ext>
                </a:extLst>
              </a:tr>
              <a:tr h="303682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573557"/>
                  </a:ext>
                </a:extLst>
              </a:tr>
              <a:tr h="303682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931264"/>
                  </a:ext>
                </a:extLst>
              </a:tr>
              <a:tr h="303682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031607"/>
                  </a:ext>
                </a:extLst>
              </a:tr>
              <a:tr h="303682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02157"/>
                  </a:ext>
                </a:extLst>
              </a:tr>
              <a:tr h="303682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87572"/>
                  </a:ext>
                </a:extLst>
              </a:tr>
              <a:tr h="303682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72845"/>
                  </a:ext>
                </a:extLst>
              </a:tr>
            </a:tbl>
          </a:graphicData>
        </a:graphic>
      </p:graphicFrame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A626615F-CAC1-497D-9104-A74297DA95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065" y="1695025"/>
          <a:ext cx="6130200" cy="366440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10850">
                  <a:extLst>
                    <a:ext uri="{9D8B030D-6E8A-4147-A177-3AD203B41FA5}">
                      <a16:colId xmlns:a16="http://schemas.microsoft.com/office/drawing/2014/main" val="1086625521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1823348396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1632506049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1522541406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2390332736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4165213498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2037881670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1506156455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791096418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800597589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612167155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605029123"/>
                    </a:ext>
                  </a:extLst>
                </a:gridCol>
              </a:tblGrid>
              <a:tr h="305367"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-512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876154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655883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63234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024179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580960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76399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166232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79550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133203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24640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13060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94488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FC376F8C-F1C4-4161-BDD6-8ED4F27D2E95}"/>
              </a:ext>
            </a:extLst>
          </p:cNvPr>
          <p:cNvSpPr txBox="1"/>
          <p:nvPr/>
        </p:nvSpPr>
        <p:spPr>
          <a:xfrm>
            <a:off x="4956186" y="5743852"/>
            <a:ext cx="332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Fewer</a:t>
            </a:r>
            <a:r>
              <a:rPr lang="de-DE" b="1" dirty="0"/>
              <a:t> </a:t>
            </a:r>
            <a:r>
              <a:rPr lang="de-DE" b="1" dirty="0" err="1"/>
              <a:t>qubits</a:t>
            </a:r>
            <a:r>
              <a:rPr lang="de-DE" b="1" dirty="0"/>
              <a:t> and </a:t>
            </a:r>
            <a:r>
              <a:rPr lang="de-DE" b="1" dirty="0" err="1"/>
              <a:t>smaller</a:t>
            </a:r>
            <a:r>
              <a:rPr lang="de-DE" b="1" dirty="0"/>
              <a:t> </a:t>
            </a:r>
            <a:r>
              <a:rPr lang="de-DE" b="1" dirty="0" err="1"/>
              <a:t>values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275242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24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B2A63024-207D-4DE1-8021-A7A016A04004}"/>
              </a:ext>
            </a:extLst>
          </p:cNvPr>
          <p:cNvSpPr txBox="1">
            <a:spLocks/>
          </p:cNvSpPr>
          <p:nvPr/>
        </p:nvSpPr>
        <p:spPr>
          <a:xfrm>
            <a:off x="808681" y="96309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/>
          </a:p>
          <a:p>
            <a:pPr marL="0" indent="0">
              <a:buFont typeface="Arial" panose="020B0604020202020204" pitchFamily="34" charset="0"/>
              <a:buNone/>
            </a:pPr>
            <a:endParaRPr lang="de-DE"/>
          </a:p>
          <a:p>
            <a:pPr marL="0" indent="0">
              <a:buFont typeface="Arial" panose="020B0604020202020204" pitchFamily="34" charset="0"/>
              <a:buNone/>
            </a:pPr>
            <a:r>
              <a:rPr lang="de-DE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6B3EBF2-0E0F-4467-99CA-1133467B2425}"/>
              </a:ext>
            </a:extLst>
          </p:cNvPr>
          <p:cNvSpPr/>
          <p:nvPr/>
        </p:nvSpPr>
        <p:spPr>
          <a:xfrm>
            <a:off x="1783676" y="1130989"/>
            <a:ext cx="22926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>
                <a:solidFill>
                  <a:srgbClr val="202321"/>
                </a:solidFill>
                <a:latin typeface="Freestyle Script" panose="030804020302050B0404" pitchFamily="66" charset="0"/>
              </a:rPr>
              <a:t>Hand-</a:t>
            </a:r>
            <a:r>
              <a:rPr lang="de-DE" sz="2800" dirty="0" err="1">
                <a:solidFill>
                  <a:srgbClr val="202321"/>
                </a:solidFill>
                <a:latin typeface="Freestyle Script" panose="030804020302050B0404" pitchFamily="66" charset="0"/>
              </a:rPr>
              <a:t>designed</a:t>
            </a:r>
            <a:r>
              <a:rPr lang="de-DE" sz="2800" dirty="0">
                <a:solidFill>
                  <a:srgbClr val="202321"/>
                </a:solidFill>
                <a:latin typeface="Freestyle Script" panose="030804020302050B0404" pitchFamily="66" charset="0"/>
              </a:rPr>
              <a:t> Encoding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32AD397-0893-451A-9B76-C4D59250FCEB}"/>
              </a:ext>
            </a:extLst>
          </p:cNvPr>
          <p:cNvSpPr txBox="1"/>
          <p:nvPr/>
        </p:nvSpPr>
        <p:spPr>
          <a:xfrm>
            <a:off x="6935270" y="1198632"/>
            <a:ext cx="5327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+mj-lt"/>
              </a:rPr>
              <a:t>Encoding learned with BOX-QUBO</a:t>
            </a:r>
            <a:endParaRPr lang="de-DE" sz="2000" b="1" dirty="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11" name="Picture 4" descr="Schulterzucken - Illustrationen und Vektorgrafiken - iStock">
            <a:extLst>
              <a:ext uri="{FF2B5EF4-FFF2-40B4-BE49-F238E27FC236}">
                <a16:creationId xmlns:a16="http://schemas.microsoft.com/office/drawing/2014/main" id="{ECBA9A6F-E03E-4721-AC35-9CC7609C33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2" t="6856" r="23443" b="6572"/>
          <a:stretch/>
        </p:blipFill>
        <p:spPr bwMode="auto">
          <a:xfrm>
            <a:off x="9397782" y="4944140"/>
            <a:ext cx="584418" cy="95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22D36215-295B-4070-8445-AA56D235F96A}"/>
                  </a:ext>
                </a:extLst>
              </p:cNvPr>
              <p:cNvSpPr/>
              <p:nvPr/>
            </p:nvSpPr>
            <p:spPr>
              <a:xfrm>
                <a:off x="3786230" y="548757"/>
                <a:ext cx="44902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b="1" dirty="0">
                    <a:solidFill>
                      <a:srgbClr val="202321"/>
                    </a:solidFill>
                    <a:sym typeface="Wingdings" panose="05000000000000000000" pitchFamily="2" charset="2"/>
                  </a:rPr>
                  <a:t>Constraint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solidFill>
                              <a:srgbClr val="2023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20232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de-DE" b="1" i="1" smtClean="0">
                            <a:solidFill>
                              <a:srgbClr val="20232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de-DE" b="1" i="1" smtClean="0">
                            <a:solidFill>
                              <a:srgbClr val="20232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20232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de-DE" b="1" i="1" smtClean="0">
                        <a:solidFill>
                          <a:srgbClr val="20232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1" i="1" smtClean="0">
                            <a:solidFill>
                              <a:srgbClr val="2023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20232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20232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de-DE" b="1" i="1" smtClean="0">
                        <a:solidFill>
                          <a:srgbClr val="20232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b="1" i="1" smtClean="0">
                        <a:solidFill>
                          <a:srgbClr val="20232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de-DE" b="1" dirty="0">
                    <a:solidFill>
                      <a:srgbClr val="202321"/>
                    </a:solidFill>
                  </a:rPr>
                  <a:t>   as QUBO:</a:t>
                </a:r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22D36215-295B-4070-8445-AA56D235F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230" y="548757"/>
                <a:ext cx="4490204" cy="369332"/>
              </a:xfrm>
              <a:prstGeom prst="rect">
                <a:avLst/>
              </a:prstGeom>
              <a:blipFill>
                <a:blip r:embed="rId3"/>
                <a:stretch>
                  <a:fillRect l="-1085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44D9CED2-D8AD-4BE2-9AE5-618A714CCA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80521" y="1671456"/>
          <a:ext cx="5735510" cy="3048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73551">
                  <a:extLst>
                    <a:ext uri="{9D8B030D-6E8A-4147-A177-3AD203B41FA5}">
                      <a16:colId xmlns:a16="http://schemas.microsoft.com/office/drawing/2014/main" val="1063525138"/>
                    </a:ext>
                  </a:extLst>
                </a:gridCol>
                <a:gridCol w="573551">
                  <a:extLst>
                    <a:ext uri="{9D8B030D-6E8A-4147-A177-3AD203B41FA5}">
                      <a16:colId xmlns:a16="http://schemas.microsoft.com/office/drawing/2014/main" val="2173337761"/>
                    </a:ext>
                  </a:extLst>
                </a:gridCol>
                <a:gridCol w="573551">
                  <a:extLst>
                    <a:ext uri="{9D8B030D-6E8A-4147-A177-3AD203B41FA5}">
                      <a16:colId xmlns:a16="http://schemas.microsoft.com/office/drawing/2014/main" val="2370241300"/>
                    </a:ext>
                  </a:extLst>
                </a:gridCol>
                <a:gridCol w="573551">
                  <a:extLst>
                    <a:ext uri="{9D8B030D-6E8A-4147-A177-3AD203B41FA5}">
                      <a16:colId xmlns:a16="http://schemas.microsoft.com/office/drawing/2014/main" val="1546760923"/>
                    </a:ext>
                  </a:extLst>
                </a:gridCol>
                <a:gridCol w="573551">
                  <a:extLst>
                    <a:ext uri="{9D8B030D-6E8A-4147-A177-3AD203B41FA5}">
                      <a16:colId xmlns:a16="http://schemas.microsoft.com/office/drawing/2014/main" val="1752855537"/>
                    </a:ext>
                  </a:extLst>
                </a:gridCol>
                <a:gridCol w="573551">
                  <a:extLst>
                    <a:ext uri="{9D8B030D-6E8A-4147-A177-3AD203B41FA5}">
                      <a16:colId xmlns:a16="http://schemas.microsoft.com/office/drawing/2014/main" val="3555384228"/>
                    </a:ext>
                  </a:extLst>
                </a:gridCol>
                <a:gridCol w="573551">
                  <a:extLst>
                    <a:ext uri="{9D8B030D-6E8A-4147-A177-3AD203B41FA5}">
                      <a16:colId xmlns:a16="http://schemas.microsoft.com/office/drawing/2014/main" val="1237392590"/>
                    </a:ext>
                  </a:extLst>
                </a:gridCol>
                <a:gridCol w="573551">
                  <a:extLst>
                    <a:ext uri="{9D8B030D-6E8A-4147-A177-3AD203B41FA5}">
                      <a16:colId xmlns:a16="http://schemas.microsoft.com/office/drawing/2014/main" val="2459300017"/>
                    </a:ext>
                  </a:extLst>
                </a:gridCol>
                <a:gridCol w="573551">
                  <a:extLst>
                    <a:ext uri="{9D8B030D-6E8A-4147-A177-3AD203B41FA5}">
                      <a16:colId xmlns:a16="http://schemas.microsoft.com/office/drawing/2014/main" val="3773927234"/>
                    </a:ext>
                  </a:extLst>
                </a:gridCol>
                <a:gridCol w="573551">
                  <a:extLst>
                    <a:ext uri="{9D8B030D-6E8A-4147-A177-3AD203B41FA5}">
                      <a16:colId xmlns:a16="http://schemas.microsoft.com/office/drawing/2014/main" val="3846060247"/>
                    </a:ext>
                  </a:extLst>
                </a:gridCol>
              </a:tblGrid>
              <a:tr h="303682"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065375"/>
                  </a:ext>
                </a:extLst>
              </a:tr>
              <a:tr h="303682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3363"/>
                  </a:ext>
                </a:extLst>
              </a:tr>
              <a:tr h="303682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417863"/>
                  </a:ext>
                </a:extLst>
              </a:tr>
              <a:tr h="303682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16922"/>
                  </a:ext>
                </a:extLst>
              </a:tr>
              <a:tr h="303682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573557"/>
                  </a:ext>
                </a:extLst>
              </a:tr>
              <a:tr h="303682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931264"/>
                  </a:ext>
                </a:extLst>
              </a:tr>
              <a:tr h="303682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031607"/>
                  </a:ext>
                </a:extLst>
              </a:tr>
              <a:tr h="303682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02157"/>
                  </a:ext>
                </a:extLst>
              </a:tr>
              <a:tr h="303682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87572"/>
                  </a:ext>
                </a:extLst>
              </a:tr>
              <a:tr h="303682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72845"/>
                  </a:ext>
                </a:extLst>
              </a:tr>
            </a:tbl>
          </a:graphicData>
        </a:graphic>
      </p:graphicFrame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A626615F-CAC1-497D-9104-A74297DA95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065" y="1695025"/>
          <a:ext cx="6130200" cy="366440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10850">
                  <a:extLst>
                    <a:ext uri="{9D8B030D-6E8A-4147-A177-3AD203B41FA5}">
                      <a16:colId xmlns:a16="http://schemas.microsoft.com/office/drawing/2014/main" val="1086625521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1823348396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1632506049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1522541406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2390332736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4165213498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2037881670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1506156455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791096418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800597589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612167155"/>
                    </a:ext>
                  </a:extLst>
                </a:gridCol>
                <a:gridCol w="510850">
                  <a:extLst>
                    <a:ext uri="{9D8B030D-6E8A-4147-A177-3AD203B41FA5}">
                      <a16:colId xmlns:a16="http://schemas.microsoft.com/office/drawing/2014/main" val="605029123"/>
                    </a:ext>
                  </a:extLst>
                </a:gridCol>
              </a:tblGrid>
              <a:tr h="305367"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-512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876154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655883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63234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024179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-2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580960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256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128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76399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64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32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166232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16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8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79550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4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133203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24640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2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13060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1</a:t>
                      </a:r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94488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FC376F8C-F1C4-4161-BDD6-8ED4F27D2E95}"/>
              </a:ext>
            </a:extLst>
          </p:cNvPr>
          <p:cNvSpPr txBox="1"/>
          <p:nvPr/>
        </p:nvSpPr>
        <p:spPr>
          <a:xfrm>
            <a:off x="4956186" y="5743852"/>
            <a:ext cx="332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Fewer</a:t>
            </a:r>
            <a:r>
              <a:rPr lang="de-DE" b="1" dirty="0"/>
              <a:t> </a:t>
            </a:r>
            <a:r>
              <a:rPr lang="de-DE" b="1" dirty="0" err="1"/>
              <a:t>qubits</a:t>
            </a:r>
            <a:r>
              <a:rPr lang="de-DE" b="1" dirty="0"/>
              <a:t> and </a:t>
            </a:r>
            <a:r>
              <a:rPr lang="de-DE" b="1" dirty="0" err="1"/>
              <a:t>smaller</a:t>
            </a:r>
            <a:r>
              <a:rPr lang="de-DE" b="1" dirty="0"/>
              <a:t> </a:t>
            </a:r>
            <a:r>
              <a:rPr lang="de-DE" b="1" dirty="0" err="1"/>
              <a:t>values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951560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25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53A2B50-1282-4AD4-957C-7B91A80AB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89716"/>
              </p:ext>
            </p:extLst>
          </p:nvPr>
        </p:nvGraphicFramePr>
        <p:xfrm>
          <a:off x="2332620" y="1646084"/>
          <a:ext cx="5940000" cy="3960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7852994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217154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2361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14343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250279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086894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12038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15214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389096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3111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287779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01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755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002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578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34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143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095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124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0503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323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72725"/>
                  </a:ext>
                </a:extLst>
              </a:tr>
            </a:tbl>
          </a:graphicData>
        </a:graphic>
      </p:graphicFrame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4F86C350-4A71-4953-90AB-89696818C5C6}"/>
              </a:ext>
            </a:extLst>
          </p:cNvPr>
          <p:cNvSpPr/>
          <p:nvPr/>
        </p:nvSpPr>
        <p:spPr>
          <a:xfrm rot="10800000" flipV="1">
            <a:off x="1798042" y="2040993"/>
            <a:ext cx="221516" cy="1740894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07BE5101-3370-41AD-9204-AFEEECD8389A}"/>
              </a:ext>
            </a:extLst>
          </p:cNvPr>
          <p:cNvSpPr/>
          <p:nvPr/>
        </p:nvSpPr>
        <p:spPr>
          <a:xfrm rot="16200000" flipV="1">
            <a:off x="4144219" y="59063"/>
            <a:ext cx="195943" cy="265825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F938FDB9-46EC-43A3-BC93-822071F717C5}"/>
              </a:ext>
            </a:extLst>
          </p:cNvPr>
          <p:cNvSpPr/>
          <p:nvPr/>
        </p:nvSpPr>
        <p:spPr>
          <a:xfrm rot="16200000" flipV="1">
            <a:off x="6847386" y="60929"/>
            <a:ext cx="220190" cy="263027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952CEBE1-A5C8-436A-8A47-43BF16E73868}"/>
              </a:ext>
            </a:extLst>
          </p:cNvPr>
          <p:cNvSpPr/>
          <p:nvPr/>
        </p:nvSpPr>
        <p:spPr>
          <a:xfrm rot="10800000" flipV="1">
            <a:off x="1798040" y="3854904"/>
            <a:ext cx="221517" cy="175693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72186E8-F8DC-46AD-A4D7-442572976E7E}"/>
                  </a:ext>
                </a:extLst>
              </p:cNvPr>
              <p:cNvSpPr txBox="1"/>
              <p:nvPr/>
            </p:nvSpPr>
            <p:spPr>
              <a:xfrm>
                <a:off x="3774104" y="709960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72186E8-F8DC-46AD-A4D7-442572976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104" y="709960"/>
                <a:ext cx="93617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A2C8A77-B49A-484E-B583-2429499EA001}"/>
                  </a:ext>
                </a:extLst>
              </p:cNvPr>
              <p:cNvSpPr txBox="1"/>
              <p:nvPr/>
            </p:nvSpPr>
            <p:spPr>
              <a:xfrm>
                <a:off x="6453884" y="705943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A2C8A77-B49A-484E-B583-2429499EA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884" y="705943"/>
                <a:ext cx="936172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D0AF3A3-A3A0-478C-920A-7B0D1B25ACEB}"/>
                  </a:ext>
                </a:extLst>
              </p:cNvPr>
              <p:cNvSpPr txBox="1"/>
              <p:nvPr/>
            </p:nvSpPr>
            <p:spPr>
              <a:xfrm>
                <a:off x="692459" y="2711385"/>
                <a:ext cx="9490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D0AF3A3-A3A0-478C-920A-7B0D1B25A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59" y="2711385"/>
                <a:ext cx="9490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AF731FD-1B38-40BC-BF75-FFD47B737691}"/>
                  </a:ext>
                </a:extLst>
              </p:cNvPr>
              <p:cNvSpPr txBox="1"/>
              <p:nvPr/>
            </p:nvSpPr>
            <p:spPr>
              <a:xfrm>
                <a:off x="705336" y="4533318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AF731FD-1B38-40BC-BF75-FFD47B737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6" y="4533318"/>
                <a:ext cx="936172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DF2D3AE-28ED-41F4-8BA2-435A21190FFE}"/>
                  </a:ext>
                </a:extLst>
              </p:cNvPr>
              <p:cNvSpPr txBox="1"/>
              <p:nvPr/>
            </p:nvSpPr>
            <p:spPr>
              <a:xfrm>
                <a:off x="9292597" y="3256752"/>
                <a:ext cx="1839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20232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solidFill>
                            <a:srgbClr val="20232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rgbClr val="20232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DF2D3AE-28ED-41F4-8BA2-435A2119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597" y="3256752"/>
                <a:ext cx="18396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302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26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53A2B50-1282-4AD4-957C-7B91A80AB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435769"/>
              </p:ext>
            </p:extLst>
          </p:nvPr>
        </p:nvGraphicFramePr>
        <p:xfrm>
          <a:off x="2332620" y="1646084"/>
          <a:ext cx="5940000" cy="3960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7852994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217154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2361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14343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250279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086894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12038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15214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389096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3111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287779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01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755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002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578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34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9143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095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124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0503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323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972725"/>
                  </a:ext>
                </a:extLst>
              </a:tr>
            </a:tbl>
          </a:graphicData>
        </a:graphic>
      </p:graphicFrame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4F86C350-4A71-4953-90AB-89696818C5C6}"/>
              </a:ext>
            </a:extLst>
          </p:cNvPr>
          <p:cNvSpPr/>
          <p:nvPr/>
        </p:nvSpPr>
        <p:spPr>
          <a:xfrm rot="10800000" flipV="1">
            <a:off x="1798042" y="2040993"/>
            <a:ext cx="221516" cy="1740894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07BE5101-3370-41AD-9204-AFEEECD8389A}"/>
              </a:ext>
            </a:extLst>
          </p:cNvPr>
          <p:cNvSpPr/>
          <p:nvPr/>
        </p:nvSpPr>
        <p:spPr>
          <a:xfrm rot="16200000" flipV="1">
            <a:off x="4144219" y="59063"/>
            <a:ext cx="195943" cy="265825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F938FDB9-46EC-43A3-BC93-822071F717C5}"/>
              </a:ext>
            </a:extLst>
          </p:cNvPr>
          <p:cNvSpPr/>
          <p:nvPr/>
        </p:nvSpPr>
        <p:spPr>
          <a:xfrm rot="16200000" flipV="1">
            <a:off x="6847386" y="60929"/>
            <a:ext cx="220190" cy="263027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952CEBE1-A5C8-436A-8A47-43BF16E73868}"/>
              </a:ext>
            </a:extLst>
          </p:cNvPr>
          <p:cNvSpPr/>
          <p:nvPr/>
        </p:nvSpPr>
        <p:spPr>
          <a:xfrm rot="10800000" flipV="1">
            <a:off x="1798040" y="3854904"/>
            <a:ext cx="221517" cy="175693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72186E8-F8DC-46AD-A4D7-442572976E7E}"/>
                  </a:ext>
                </a:extLst>
              </p:cNvPr>
              <p:cNvSpPr txBox="1"/>
              <p:nvPr/>
            </p:nvSpPr>
            <p:spPr>
              <a:xfrm>
                <a:off x="3774104" y="709960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72186E8-F8DC-46AD-A4D7-442572976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104" y="709960"/>
                <a:ext cx="93617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A2C8A77-B49A-484E-B583-2429499EA001}"/>
                  </a:ext>
                </a:extLst>
              </p:cNvPr>
              <p:cNvSpPr txBox="1"/>
              <p:nvPr/>
            </p:nvSpPr>
            <p:spPr>
              <a:xfrm>
                <a:off x="6453884" y="705943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A2C8A77-B49A-484E-B583-2429499EA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884" y="705943"/>
                <a:ext cx="936172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D0AF3A3-A3A0-478C-920A-7B0D1B25ACEB}"/>
                  </a:ext>
                </a:extLst>
              </p:cNvPr>
              <p:cNvSpPr txBox="1"/>
              <p:nvPr/>
            </p:nvSpPr>
            <p:spPr>
              <a:xfrm>
                <a:off x="692459" y="2711385"/>
                <a:ext cx="9490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D0AF3A3-A3A0-478C-920A-7B0D1B25A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59" y="2711385"/>
                <a:ext cx="9490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AF731FD-1B38-40BC-BF75-FFD47B737691}"/>
                  </a:ext>
                </a:extLst>
              </p:cNvPr>
              <p:cNvSpPr txBox="1"/>
              <p:nvPr/>
            </p:nvSpPr>
            <p:spPr>
              <a:xfrm>
                <a:off x="705336" y="4533318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AF731FD-1B38-40BC-BF75-FFD47B737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6" y="4533318"/>
                <a:ext cx="936172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DF2D3AE-28ED-41F4-8BA2-435A21190FFE}"/>
                  </a:ext>
                </a:extLst>
              </p:cNvPr>
              <p:cNvSpPr txBox="1"/>
              <p:nvPr/>
            </p:nvSpPr>
            <p:spPr>
              <a:xfrm>
                <a:off x="9292597" y="3256752"/>
                <a:ext cx="1839686" cy="1181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20232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solidFill>
                            <a:srgbClr val="202321"/>
                          </a:solidFill>
                          <a:latin typeface="Cambria Math" panose="02040503050406030204" pitchFamily="18" charset="0"/>
                        </a:rPr>
                        <m:t>=2+2−8−2+0−2−1+6+2+1=</m:t>
                      </m:r>
                      <m:r>
                        <a:rPr lang="de-DE" b="1" i="1" dirty="0" smtClean="0">
                          <a:solidFill>
                            <a:srgbClr val="20232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de-DE" b="1" dirty="0">
                  <a:solidFill>
                    <a:srgbClr val="20232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DF2D3AE-28ED-41F4-8BA2-435A2119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597" y="3256752"/>
                <a:ext cx="1839686" cy="11812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631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27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53A2B50-1282-4AD4-957C-7B91A80AB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3966"/>
              </p:ext>
            </p:extLst>
          </p:nvPr>
        </p:nvGraphicFramePr>
        <p:xfrm>
          <a:off x="2332620" y="1646084"/>
          <a:ext cx="5940000" cy="3960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7852994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217154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2361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14343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250279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086894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12038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15214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389096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3111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287779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01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755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002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578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334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143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095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124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0503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323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972725"/>
                  </a:ext>
                </a:extLst>
              </a:tr>
            </a:tbl>
          </a:graphicData>
        </a:graphic>
      </p:graphicFrame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4F86C350-4A71-4953-90AB-89696818C5C6}"/>
              </a:ext>
            </a:extLst>
          </p:cNvPr>
          <p:cNvSpPr/>
          <p:nvPr/>
        </p:nvSpPr>
        <p:spPr>
          <a:xfrm rot="10800000" flipV="1">
            <a:off x="1798042" y="2040993"/>
            <a:ext cx="221516" cy="1740894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07BE5101-3370-41AD-9204-AFEEECD8389A}"/>
              </a:ext>
            </a:extLst>
          </p:cNvPr>
          <p:cNvSpPr/>
          <p:nvPr/>
        </p:nvSpPr>
        <p:spPr>
          <a:xfrm rot="16200000" flipV="1">
            <a:off x="4144219" y="59063"/>
            <a:ext cx="195943" cy="265825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F938FDB9-46EC-43A3-BC93-822071F717C5}"/>
              </a:ext>
            </a:extLst>
          </p:cNvPr>
          <p:cNvSpPr/>
          <p:nvPr/>
        </p:nvSpPr>
        <p:spPr>
          <a:xfrm rot="16200000" flipV="1">
            <a:off x="6847386" y="60929"/>
            <a:ext cx="220190" cy="263027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952CEBE1-A5C8-436A-8A47-43BF16E73868}"/>
              </a:ext>
            </a:extLst>
          </p:cNvPr>
          <p:cNvSpPr/>
          <p:nvPr/>
        </p:nvSpPr>
        <p:spPr>
          <a:xfrm rot="10800000" flipV="1">
            <a:off x="1798040" y="3854904"/>
            <a:ext cx="221517" cy="175693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72186E8-F8DC-46AD-A4D7-442572976E7E}"/>
                  </a:ext>
                </a:extLst>
              </p:cNvPr>
              <p:cNvSpPr txBox="1"/>
              <p:nvPr/>
            </p:nvSpPr>
            <p:spPr>
              <a:xfrm>
                <a:off x="3774104" y="709960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72186E8-F8DC-46AD-A4D7-442572976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104" y="709960"/>
                <a:ext cx="93617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A2C8A77-B49A-484E-B583-2429499EA001}"/>
                  </a:ext>
                </a:extLst>
              </p:cNvPr>
              <p:cNvSpPr txBox="1"/>
              <p:nvPr/>
            </p:nvSpPr>
            <p:spPr>
              <a:xfrm>
                <a:off x="6453884" y="705943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A2C8A77-B49A-484E-B583-2429499EA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884" y="705943"/>
                <a:ext cx="936172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D0AF3A3-A3A0-478C-920A-7B0D1B25ACEB}"/>
                  </a:ext>
                </a:extLst>
              </p:cNvPr>
              <p:cNvSpPr txBox="1"/>
              <p:nvPr/>
            </p:nvSpPr>
            <p:spPr>
              <a:xfrm>
                <a:off x="692459" y="2711385"/>
                <a:ext cx="9490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 6</a:t>
                </a: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D0AF3A3-A3A0-478C-920A-7B0D1B25A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59" y="2711385"/>
                <a:ext cx="949049" cy="400110"/>
              </a:xfrm>
              <a:prstGeom prst="rect">
                <a:avLst/>
              </a:prstGeom>
              <a:blipFill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AF731FD-1B38-40BC-BF75-FFD47B737691}"/>
                  </a:ext>
                </a:extLst>
              </p:cNvPr>
              <p:cNvSpPr txBox="1"/>
              <p:nvPr/>
            </p:nvSpPr>
            <p:spPr>
              <a:xfrm>
                <a:off x="705336" y="4533318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AF731FD-1B38-40BC-BF75-FFD47B737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6" y="4533318"/>
                <a:ext cx="936172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DF2D3AE-28ED-41F4-8BA2-435A21190FFE}"/>
                  </a:ext>
                </a:extLst>
              </p:cNvPr>
              <p:cNvSpPr txBox="1"/>
              <p:nvPr/>
            </p:nvSpPr>
            <p:spPr>
              <a:xfrm>
                <a:off x="9292597" y="3256752"/>
                <a:ext cx="1839686" cy="1181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20232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solidFill>
                            <a:srgbClr val="202321"/>
                          </a:solidFill>
                          <a:latin typeface="Cambria Math" panose="02040503050406030204" pitchFamily="18" charset="0"/>
                        </a:rPr>
                        <m:t>=2+4−8−2−4−1+6+2+1=</m:t>
                      </m:r>
                      <m:r>
                        <a:rPr lang="de-DE" b="1" i="1" dirty="0" smtClean="0">
                          <a:solidFill>
                            <a:srgbClr val="20232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de-DE" b="1" dirty="0">
                  <a:solidFill>
                    <a:srgbClr val="20232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DF2D3AE-28ED-41F4-8BA2-435A2119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597" y="3256752"/>
                <a:ext cx="1839686" cy="11812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741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28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53A2B50-1282-4AD4-957C-7B91A80AB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31848"/>
              </p:ext>
            </p:extLst>
          </p:nvPr>
        </p:nvGraphicFramePr>
        <p:xfrm>
          <a:off x="2332620" y="1646084"/>
          <a:ext cx="5940000" cy="3960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7852994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217154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2361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14343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250279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086894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12038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15214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389096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3111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287779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01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755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002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578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334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9143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095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124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0503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323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972725"/>
                  </a:ext>
                </a:extLst>
              </a:tr>
            </a:tbl>
          </a:graphicData>
        </a:graphic>
      </p:graphicFrame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4F86C350-4A71-4953-90AB-89696818C5C6}"/>
              </a:ext>
            </a:extLst>
          </p:cNvPr>
          <p:cNvSpPr/>
          <p:nvPr/>
        </p:nvSpPr>
        <p:spPr>
          <a:xfrm rot="10800000" flipV="1">
            <a:off x="1798042" y="2040993"/>
            <a:ext cx="221516" cy="1740894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07BE5101-3370-41AD-9204-AFEEECD8389A}"/>
              </a:ext>
            </a:extLst>
          </p:cNvPr>
          <p:cNvSpPr/>
          <p:nvPr/>
        </p:nvSpPr>
        <p:spPr>
          <a:xfrm rot="16200000" flipV="1">
            <a:off x="4144219" y="59063"/>
            <a:ext cx="195943" cy="265825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F938FDB9-46EC-43A3-BC93-822071F717C5}"/>
              </a:ext>
            </a:extLst>
          </p:cNvPr>
          <p:cNvSpPr/>
          <p:nvPr/>
        </p:nvSpPr>
        <p:spPr>
          <a:xfrm rot="16200000" flipV="1">
            <a:off x="6847386" y="60929"/>
            <a:ext cx="220190" cy="263027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952CEBE1-A5C8-436A-8A47-43BF16E73868}"/>
              </a:ext>
            </a:extLst>
          </p:cNvPr>
          <p:cNvSpPr/>
          <p:nvPr/>
        </p:nvSpPr>
        <p:spPr>
          <a:xfrm rot="10800000" flipV="1">
            <a:off x="1798040" y="3854904"/>
            <a:ext cx="221517" cy="175693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72186E8-F8DC-46AD-A4D7-442572976E7E}"/>
                  </a:ext>
                </a:extLst>
              </p:cNvPr>
              <p:cNvSpPr txBox="1"/>
              <p:nvPr/>
            </p:nvSpPr>
            <p:spPr>
              <a:xfrm>
                <a:off x="3774104" y="709960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72186E8-F8DC-46AD-A4D7-442572976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104" y="709960"/>
                <a:ext cx="93617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A2C8A77-B49A-484E-B583-2429499EA001}"/>
                  </a:ext>
                </a:extLst>
              </p:cNvPr>
              <p:cNvSpPr txBox="1"/>
              <p:nvPr/>
            </p:nvSpPr>
            <p:spPr>
              <a:xfrm>
                <a:off x="6453884" y="705943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A2C8A77-B49A-484E-B583-2429499EA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884" y="705943"/>
                <a:ext cx="936172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D0AF3A3-A3A0-478C-920A-7B0D1B25ACEB}"/>
                  </a:ext>
                </a:extLst>
              </p:cNvPr>
              <p:cNvSpPr txBox="1"/>
              <p:nvPr/>
            </p:nvSpPr>
            <p:spPr>
              <a:xfrm>
                <a:off x="692459" y="2711385"/>
                <a:ext cx="9490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D0AF3A3-A3A0-478C-920A-7B0D1B25A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59" y="2711385"/>
                <a:ext cx="9490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AF731FD-1B38-40BC-BF75-FFD47B737691}"/>
                  </a:ext>
                </a:extLst>
              </p:cNvPr>
              <p:cNvSpPr txBox="1"/>
              <p:nvPr/>
            </p:nvSpPr>
            <p:spPr>
              <a:xfrm>
                <a:off x="705336" y="4533318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AF731FD-1B38-40BC-BF75-FFD47B737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6" y="4533318"/>
                <a:ext cx="936172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DF2D3AE-28ED-41F4-8BA2-435A21190FFE}"/>
                  </a:ext>
                </a:extLst>
              </p:cNvPr>
              <p:cNvSpPr txBox="1"/>
              <p:nvPr/>
            </p:nvSpPr>
            <p:spPr>
              <a:xfrm>
                <a:off x="9292597" y="3256752"/>
                <a:ext cx="1839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20232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solidFill>
                            <a:srgbClr val="20232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rgbClr val="20232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DF2D3AE-28ED-41F4-8BA2-435A2119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597" y="3256752"/>
                <a:ext cx="18396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788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29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53A2B50-1282-4AD4-957C-7B91A80AB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75777"/>
              </p:ext>
            </p:extLst>
          </p:nvPr>
        </p:nvGraphicFramePr>
        <p:xfrm>
          <a:off x="2332620" y="1646084"/>
          <a:ext cx="5940000" cy="3960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7852994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217154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2361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14343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250279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086894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12038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15214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389096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3111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287779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01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755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7002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578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34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143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095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124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0503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323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972725"/>
                  </a:ext>
                </a:extLst>
              </a:tr>
            </a:tbl>
          </a:graphicData>
        </a:graphic>
      </p:graphicFrame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4F86C350-4A71-4953-90AB-89696818C5C6}"/>
              </a:ext>
            </a:extLst>
          </p:cNvPr>
          <p:cNvSpPr/>
          <p:nvPr/>
        </p:nvSpPr>
        <p:spPr>
          <a:xfrm rot="10800000" flipV="1">
            <a:off x="1798042" y="2040993"/>
            <a:ext cx="221516" cy="1740894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07BE5101-3370-41AD-9204-AFEEECD8389A}"/>
              </a:ext>
            </a:extLst>
          </p:cNvPr>
          <p:cNvSpPr/>
          <p:nvPr/>
        </p:nvSpPr>
        <p:spPr>
          <a:xfrm rot="16200000" flipV="1">
            <a:off x="4144219" y="59063"/>
            <a:ext cx="195943" cy="265825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F938FDB9-46EC-43A3-BC93-822071F717C5}"/>
              </a:ext>
            </a:extLst>
          </p:cNvPr>
          <p:cNvSpPr/>
          <p:nvPr/>
        </p:nvSpPr>
        <p:spPr>
          <a:xfrm rot="16200000" flipV="1">
            <a:off x="6847386" y="60929"/>
            <a:ext cx="220190" cy="263027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952CEBE1-A5C8-436A-8A47-43BF16E73868}"/>
              </a:ext>
            </a:extLst>
          </p:cNvPr>
          <p:cNvSpPr/>
          <p:nvPr/>
        </p:nvSpPr>
        <p:spPr>
          <a:xfrm rot="10800000" flipV="1">
            <a:off x="1798040" y="3854904"/>
            <a:ext cx="221517" cy="175693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72186E8-F8DC-46AD-A4D7-442572976E7E}"/>
                  </a:ext>
                </a:extLst>
              </p:cNvPr>
              <p:cNvSpPr txBox="1"/>
              <p:nvPr/>
            </p:nvSpPr>
            <p:spPr>
              <a:xfrm>
                <a:off x="3774104" y="709960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72186E8-F8DC-46AD-A4D7-442572976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104" y="709960"/>
                <a:ext cx="93617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A2C8A77-B49A-484E-B583-2429499EA001}"/>
                  </a:ext>
                </a:extLst>
              </p:cNvPr>
              <p:cNvSpPr txBox="1"/>
              <p:nvPr/>
            </p:nvSpPr>
            <p:spPr>
              <a:xfrm>
                <a:off x="6453884" y="705943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A2C8A77-B49A-484E-B583-2429499EA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884" y="705943"/>
                <a:ext cx="936172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D0AF3A3-A3A0-478C-920A-7B0D1B25ACEB}"/>
                  </a:ext>
                </a:extLst>
              </p:cNvPr>
              <p:cNvSpPr txBox="1"/>
              <p:nvPr/>
            </p:nvSpPr>
            <p:spPr>
              <a:xfrm>
                <a:off x="692459" y="2711385"/>
                <a:ext cx="9490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 8</a:t>
                </a: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D0AF3A3-A3A0-478C-920A-7B0D1B25A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59" y="2711385"/>
                <a:ext cx="949049" cy="400110"/>
              </a:xfrm>
              <a:prstGeom prst="rect">
                <a:avLst/>
              </a:prstGeom>
              <a:blipFill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AF731FD-1B38-40BC-BF75-FFD47B737691}"/>
                  </a:ext>
                </a:extLst>
              </p:cNvPr>
              <p:cNvSpPr txBox="1"/>
              <p:nvPr/>
            </p:nvSpPr>
            <p:spPr>
              <a:xfrm>
                <a:off x="705336" y="4533318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AF731FD-1B38-40BC-BF75-FFD47B737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6" y="4533318"/>
                <a:ext cx="936172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DF2D3AE-28ED-41F4-8BA2-435A21190FFE}"/>
                  </a:ext>
                </a:extLst>
              </p:cNvPr>
              <p:cNvSpPr txBox="1"/>
              <p:nvPr/>
            </p:nvSpPr>
            <p:spPr>
              <a:xfrm>
                <a:off x="9292597" y="3256752"/>
                <a:ext cx="1839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20232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solidFill>
                            <a:srgbClr val="202321"/>
                          </a:solidFill>
                          <a:latin typeface="Cambria Math" panose="02040503050406030204" pitchFamily="18" charset="0"/>
                        </a:rPr>
                        <m:t>=1&gt;0</m:t>
                      </m:r>
                    </m:oMath>
                  </m:oMathPara>
                </a14:m>
                <a:endParaRPr lang="de-DE" dirty="0">
                  <a:solidFill>
                    <a:srgbClr val="20232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DF2D3AE-28ED-41F4-8BA2-435A2119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597" y="3256752"/>
                <a:ext cx="18396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64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so </a:t>
            </a:r>
            <a:r>
              <a:rPr lang="de-DE" dirty="0" err="1"/>
              <a:t>far</a:t>
            </a:r>
            <a:r>
              <a:rPr lang="de-DE" dirty="0"/>
              <a:t>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F7DF21-A206-4AF4-B92F-40311A851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Manual, </a:t>
            </a:r>
            <a:r>
              <a:rPr lang="de-DE" dirty="0" err="1"/>
              <a:t>arithmetic</a:t>
            </a:r>
            <a:r>
              <a:rPr lang="de-DE" dirty="0"/>
              <a:t> QUBO </a:t>
            </a:r>
            <a:r>
              <a:rPr lang="de-DE" dirty="0" err="1"/>
              <a:t>formulations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Semi-</a:t>
            </a:r>
            <a:r>
              <a:rPr lang="de-DE" dirty="0" err="1"/>
              <a:t>automated</a:t>
            </a:r>
            <a:r>
              <a:rPr lang="de-DE" dirty="0"/>
              <a:t> QUBO </a:t>
            </a:r>
            <a:r>
              <a:rPr lang="de-DE" dirty="0" err="1"/>
              <a:t>formulations</a:t>
            </a:r>
            <a:r>
              <a:rPr lang="de-DE" dirty="0"/>
              <a:t>: 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brute</a:t>
            </a:r>
            <a:r>
              <a:rPr lang="de-DE" dirty="0"/>
              <a:t> </a:t>
            </a:r>
            <a:r>
              <a:rPr lang="de-DE" dirty="0" err="1"/>
              <a:t>force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Algorithmic</a:t>
            </a:r>
            <a:r>
              <a:rPr lang="de-DE" dirty="0"/>
              <a:t> QUBO </a:t>
            </a:r>
            <a:r>
              <a:rPr lang="de-DE" dirty="0" err="1"/>
              <a:t>formulations</a:t>
            </a:r>
            <a:r>
              <a:rPr lang="de-DE" dirty="0"/>
              <a:t>: a </a:t>
            </a:r>
            <a:r>
              <a:rPr lang="de-DE" dirty="0" err="1"/>
              <a:t>more</a:t>
            </a:r>
            <a:r>
              <a:rPr lang="de-DE" dirty="0"/>
              <a:t> expressive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formulate</a:t>
            </a:r>
            <a:r>
              <a:rPr lang="de-DE" dirty="0"/>
              <a:t> QUBOs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3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416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30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53A2B50-1282-4AD4-957C-7B91A80AB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149293"/>
              </p:ext>
            </p:extLst>
          </p:nvPr>
        </p:nvGraphicFramePr>
        <p:xfrm>
          <a:off x="2332620" y="1646084"/>
          <a:ext cx="5940000" cy="3960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7852994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217154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2361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14343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250279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086894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12038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15214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389096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3111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287779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01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755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002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578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334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9143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095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124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0503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323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972725"/>
                  </a:ext>
                </a:extLst>
              </a:tr>
            </a:tbl>
          </a:graphicData>
        </a:graphic>
      </p:graphicFrame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4F86C350-4A71-4953-90AB-89696818C5C6}"/>
              </a:ext>
            </a:extLst>
          </p:cNvPr>
          <p:cNvSpPr/>
          <p:nvPr/>
        </p:nvSpPr>
        <p:spPr>
          <a:xfrm rot="10800000" flipV="1">
            <a:off x="1798042" y="2040993"/>
            <a:ext cx="221516" cy="1740894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07BE5101-3370-41AD-9204-AFEEECD8389A}"/>
              </a:ext>
            </a:extLst>
          </p:cNvPr>
          <p:cNvSpPr/>
          <p:nvPr/>
        </p:nvSpPr>
        <p:spPr>
          <a:xfrm rot="16200000" flipV="1">
            <a:off x="4144219" y="59063"/>
            <a:ext cx="195943" cy="265825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F938FDB9-46EC-43A3-BC93-822071F717C5}"/>
              </a:ext>
            </a:extLst>
          </p:cNvPr>
          <p:cNvSpPr/>
          <p:nvPr/>
        </p:nvSpPr>
        <p:spPr>
          <a:xfrm rot="16200000" flipV="1">
            <a:off x="6847386" y="60929"/>
            <a:ext cx="220190" cy="263027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952CEBE1-A5C8-436A-8A47-43BF16E73868}"/>
              </a:ext>
            </a:extLst>
          </p:cNvPr>
          <p:cNvSpPr/>
          <p:nvPr/>
        </p:nvSpPr>
        <p:spPr>
          <a:xfrm rot="10800000" flipV="1">
            <a:off x="1798040" y="3854904"/>
            <a:ext cx="221517" cy="175693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72186E8-F8DC-46AD-A4D7-442572976E7E}"/>
                  </a:ext>
                </a:extLst>
              </p:cNvPr>
              <p:cNvSpPr txBox="1"/>
              <p:nvPr/>
            </p:nvSpPr>
            <p:spPr>
              <a:xfrm>
                <a:off x="3774104" y="709960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72186E8-F8DC-46AD-A4D7-442572976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104" y="709960"/>
                <a:ext cx="93617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A2C8A77-B49A-484E-B583-2429499EA001}"/>
                  </a:ext>
                </a:extLst>
              </p:cNvPr>
              <p:cNvSpPr txBox="1"/>
              <p:nvPr/>
            </p:nvSpPr>
            <p:spPr>
              <a:xfrm>
                <a:off x="6453884" y="705943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A2C8A77-B49A-484E-B583-2429499EA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884" y="705943"/>
                <a:ext cx="936172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D0AF3A3-A3A0-478C-920A-7B0D1B25ACEB}"/>
                  </a:ext>
                </a:extLst>
              </p:cNvPr>
              <p:cNvSpPr txBox="1"/>
              <p:nvPr/>
            </p:nvSpPr>
            <p:spPr>
              <a:xfrm>
                <a:off x="692459" y="2711385"/>
                <a:ext cx="9490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D0AF3A3-A3A0-478C-920A-7B0D1B25A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59" y="2711385"/>
                <a:ext cx="9490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AF731FD-1B38-40BC-BF75-FFD47B737691}"/>
                  </a:ext>
                </a:extLst>
              </p:cNvPr>
              <p:cNvSpPr txBox="1"/>
              <p:nvPr/>
            </p:nvSpPr>
            <p:spPr>
              <a:xfrm>
                <a:off x="705336" y="4533318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AF731FD-1B38-40BC-BF75-FFD47B737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6" y="4533318"/>
                <a:ext cx="936172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DF2D3AE-28ED-41F4-8BA2-435A21190FFE}"/>
                  </a:ext>
                </a:extLst>
              </p:cNvPr>
              <p:cNvSpPr txBox="1"/>
              <p:nvPr/>
            </p:nvSpPr>
            <p:spPr>
              <a:xfrm>
                <a:off x="9292597" y="3256752"/>
                <a:ext cx="1839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20232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solidFill>
                            <a:srgbClr val="20232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rgbClr val="20232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DF2D3AE-28ED-41F4-8BA2-435A2119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597" y="3256752"/>
                <a:ext cx="18396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513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31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53A2B50-1282-4AD4-957C-7B91A80AB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253804"/>
              </p:ext>
            </p:extLst>
          </p:nvPr>
        </p:nvGraphicFramePr>
        <p:xfrm>
          <a:off x="2332620" y="1646084"/>
          <a:ext cx="5940000" cy="3960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7852994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217154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23610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14343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250279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086894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12038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15214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389096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3111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287779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01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755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002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578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34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9143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095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124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0503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0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323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sz="1400" b="1" dirty="0"/>
                        <a:t>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rgbClr val="2023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20232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972725"/>
                  </a:ext>
                </a:extLst>
              </a:tr>
            </a:tbl>
          </a:graphicData>
        </a:graphic>
      </p:graphicFrame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4F86C350-4A71-4953-90AB-89696818C5C6}"/>
              </a:ext>
            </a:extLst>
          </p:cNvPr>
          <p:cNvSpPr/>
          <p:nvPr/>
        </p:nvSpPr>
        <p:spPr>
          <a:xfrm rot="10800000" flipV="1">
            <a:off x="1798042" y="2040993"/>
            <a:ext cx="221516" cy="1740894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07BE5101-3370-41AD-9204-AFEEECD8389A}"/>
              </a:ext>
            </a:extLst>
          </p:cNvPr>
          <p:cNvSpPr/>
          <p:nvPr/>
        </p:nvSpPr>
        <p:spPr>
          <a:xfrm rot="16200000" flipV="1">
            <a:off x="4144219" y="59063"/>
            <a:ext cx="195943" cy="265825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F938FDB9-46EC-43A3-BC93-822071F717C5}"/>
              </a:ext>
            </a:extLst>
          </p:cNvPr>
          <p:cNvSpPr/>
          <p:nvPr/>
        </p:nvSpPr>
        <p:spPr>
          <a:xfrm rot="16200000" flipV="1">
            <a:off x="6847386" y="60929"/>
            <a:ext cx="220190" cy="263027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952CEBE1-A5C8-436A-8A47-43BF16E73868}"/>
              </a:ext>
            </a:extLst>
          </p:cNvPr>
          <p:cNvSpPr/>
          <p:nvPr/>
        </p:nvSpPr>
        <p:spPr>
          <a:xfrm rot="10800000" flipV="1">
            <a:off x="1798040" y="3854904"/>
            <a:ext cx="221517" cy="1756939"/>
          </a:xfrm>
          <a:prstGeom prst="rightBrace">
            <a:avLst/>
          </a:prstGeom>
          <a:ln w="19050">
            <a:solidFill>
              <a:srgbClr val="20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72186E8-F8DC-46AD-A4D7-442572976E7E}"/>
                  </a:ext>
                </a:extLst>
              </p:cNvPr>
              <p:cNvSpPr txBox="1"/>
              <p:nvPr/>
            </p:nvSpPr>
            <p:spPr>
              <a:xfrm>
                <a:off x="3682821" y="705943"/>
                <a:ext cx="1118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17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72186E8-F8DC-46AD-A4D7-442572976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821" y="705943"/>
                <a:ext cx="1118738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A2C8A77-B49A-484E-B583-2429499EA001}"/>
                  </a:ext>
                </a:extLst>
              </p:cNvPr>
              <p:cNvSpPr txBox="1"/>
              <p:nvPr/>
            </p:nvSpPr>
            <p:spPr>
              <a:xfrm>
                <a:off x="6453884" y="705943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A2C8A77-B49A-484E-B583-2429499EA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884" y="705943"/>
                <a:ext cx="936172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D0AF3A3-A3A0-478C-920A-7B0D1B25ACEB}"/>
                  </a:ext>
                </a:extLst>
              </p:cNvPr>
              <p:cNvSpPr txBox="1"/>
              <p:nvPr/>
            </p:nvSpPr>
            <p:spPr>
              <a:xfrm>
                <a:off x="449179" y="2711385"/>
                <a:ext cx="11923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D0AF3A3-A3A0-478C-920A-7B0D1B25A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79" y="2711385"/>
                <a:ext cx="119232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AF731FD-1B38-40BC-BF75-FFD47B737691}"/>
                  </a:ext>
                </a:extLst>
              </p:cNvPr>
              <p:cNvSpPr txBox="1"/>
              <p:nvPr/>
            </p:nvSpPr>
            <p:spPr>
              <a:xfrm>
                <a:off x="705336" y="4533318"/>
                <a:ext cx="936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AF731FD-1B38-40BC-BF75-FFD47B737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6" y="4533318"/>
                <a:ext cx="936172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DF2D3AE-28ED-41F4-8BA2-435A21190FFE}"/>
                  </a:ext>
                </a:extLst>
              </p:cNvPr>
              <p:cNvSpPr txBox="1"/>
              <p:nvPr/>
            </p:nvSpPr>
            <p:spPr>
              <a:xfrm>
                <a:off x="9292597" y="3256752"/>
                <a:ext cx="1839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20232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solidFill>
                            <a:srgbClr val="202321"/>
                          </a:solidFill>
                          <a:latin typeface="Cambria Math" panose="02040503050406030204" pitchFamily="18" charset="0"/>
                        </a:rPr>
                        <m:t>=35&gt;0</m:t>
                      </m:r>
                    </m:oMath>
                  </m:oMathPara>
                </a14:m>
                <a:endParaRPr lang="de-DE" dirty="0">
                  <a:solidFill>
                    <a:srgbClr val="20232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DF2D3AE-28ED-41F4-8BA2-435A2119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597" y="3256752"/>
                <a:ext cx="18396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206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F7DF21-A206-4AF4-B92F-40311A8514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5453"/>
                <a:ext cx="10515600" cy="4861510"/>
              </a:xfrm>
            </p:spPr>
            <p:txBody>
              <a:bodyPr>
                <a:normAutofit lnSpcReduction="10000"/>
              </a:bodyPr>
              <a:lstStyle/>
              <a:p>
                <a:pPr marL="285750" indent="-285750"/>
                <a:r>
                  <a:rPr lang="en-US" dirty="0"/>
                  <a:t>The QUBO found with BOX-QUBO is correct for all states</a:t>
                </a:r>
              </a:p>
              <a:p>
                <a:pPr marL="285750" indent="-285750"/>
                <a:endParaRPr lang="de-DE" sz="36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		</a:t>
                </a:r>
                <a:r>
                  <a:rPr lang="en-US" b="1" dirty="0">
                    <a:sym typeface="Wingdings" panose="05000000000000000000" pitchFamily="2" charset="2"/>
                  </a:rPr>
                  <a:t> Modeling of inequalities possible without </a:t>
                </a:r>
                <a:r>
                  <a:rPr lang="en-US" b="1" dirty="0" err="1">
                    <a:sym typeface="Wingdings" panose="05000000000000000000" pitchFamily="2" charset="2"/>
                  </a:rPr>
                  <a:t>ancillae</a:t>
                </a:r>
                <a:endParaRPr lang="de-DE" b="1" dirty="0"/>
              </a:p>
              <a:p>
                <a:pPr marL="285750" indent="-285750"/>
                <a:endParaRPr lang="de-DE" dirty="0"/>
              </a:p>
              <a:p>
                <a:pPr marL="285750" indent="-285750"/>
                <a:endParaRPr lang="de-DE" sz="3200" dirty="0"/>
              </a:p>
              <a:p>
                <a:pPr marL="285750" indent="-285750"/>
                <a:r>
                  <a:rPr lang="en-US" dirty="0"/>
                  <a:t>It saves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qubits here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(12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→10)</m:t>
                    </m:r>
                  </m:oMath>
                </a14:m>
                <a:r>
                  <a:rPr lang="en-US" dirty="0"/>
                  <a:t> compared to the hand-designed QUBO</a:t>
                </a:r>
              </a:p>
              <a:p>
                <a:pPr marL="285750" indent="-285750"/>
                <a:endParaRPr lang="de-DE" sz="105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de-DE" sz="1050" dirty="0">
                    <a:sym typeface="Wingdings" panose="05000000000000000000" pitchFamily="2" charset="2"/>
                  </a:rPr>
                  <a:t>	</a:t>
                </a:r>
                <a:endParaRPr lang="de-DE" dirty="0"/>
              </a:p>
              <a:p>
                <a:pPr marL="285750" indent="-285750"/>
                <a:r>
                  <a:rPr lang="en-US" dirty="0"/>
                  <a:t>Trained QUBO is hard to interpret for humans</a:t>
                </a:r>
              </a:p>
              <a:p>
                <a:pPr marL="0" indent="0">
                  <a:buNone/>
                </a:pPr>
                <a:r>
                  <a:rPr lang="en-US" dirty="0"/>
                  <a:t>	(analogy to neural networks)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F7DF21-A206-4AF4-B92F-40311A851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5453"/>
                <a:ext cx="10515600" cy="4861510"/>
              </a:xfrm>
              <a:blipFill>
                <a:blip r:embed="rId2"/>
                <a:stretch>
                  <a:fillRect l="-1043" t="-2886" b="-7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32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49D1095F-B3F8-4716-9B1A-F2B5E61E09D7}"/>
              </a:ext>
            </a:extLst>
          </p:cNvPr>
          <p:cNvSpPr/>
          <p:nvPr/>
        </p:nvSpPr>
        <p:spPr>
          <a:xfrm>
            <a:off x="2641124" y="2152448"/>
            <a:ext cx="7870038" cy="790854"/>
          </a:xfrm>
          <a:prstGeom prst="roundRect">
            <a:avLst/>
          </a:prstGeom>
          <a:noFill/>
          <a:ln w="19050">
            <a:solidFill>
              <a:srgbClr val="20232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188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509" y="3192440"/>
            <a:ext cx="10515600" cy="1325563"/>
          </a:xfrm>
        </p:spPr>
        <p:txBody>
          <a:bodyPr/>
          <a:lstStyle/>
          <a:p>
            <a:r>
              <a:rPr lang="en-US" dirty="0"/>
              <a:t>Let's get into the code ...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33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pic>
        <p:nvPicPr>
          <p:cNvPr id="55298" name="Picture 2" descr="Python (programming language) - Wikipedia">
            <a:extLst>
              <a:ext uri="{FF2B5EF4-FFF2-40B4-BE49-F238E27FC236}">
                <a16:creationId xmlns:a16="http://schemas.microsoft.com/office/drawing/2014/main" id="{2C5059C7-9399-4114-8F8E-73F07DC4D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32" y="382657"/>
            <a:ext cx="2563927" cy="280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600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D812E-3477-4248-9362-ECD915E7E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147" y="3007443"/>
            <a:ext cx="10154653" cy="1086359"/>
          </a:xfrm>
        </p:spPr>
        <p:txBody>
          <a:bodyPr>
            <a:normAutofit fontScale="90000"/>
          </a:bodyPr>
          <a:lstStyle/>
          <a:p>
            <a:r>
              <a:rPr lang="de-DE" dirty="0"/>
              <a:t>Black-Box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QUBO</a:t>
            </a:r>
          </a:p>
        </p:txBody>
      </p:sp>
      <p:pic>
        <p:nvPicPr>
          <p:cNvPr id="1026" name="Picture 2" descr="Datei:TU Delft Logo.svg – Wikipedia">
            <a:extLst>
              <a:ext uri="{FF2B5EF4-FFF2-40B4-BE49-F238E27FC236}">
                <a16:creationId xmlns:a16="http://schemas.microsoft.com/office/drawing/2014/main" id="{118EED02-A616-47E6-A0FD-B5363B4D9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191" y="293853"/>
            <a:ext cx="2138039" cy="8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LMU Muenchen Logo.svg - Wikimedia Commons">
            <a:extLst>
              <a:ext uri="{FF2B5EF4-FFF2-40B4-BE49-F238E27FC236}">
                <a16:creationId xmlns:a16="http://schemas.microsoft.com/office/drawing/2014/main" id="{7B1579B3-5A26-4310-A366-C02CAD3E6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70" y="136168"/>
            <a:ext cx="2854325" cy="149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B42322-2EA6-487A-A8EA-37402339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9D0F29-DF2A-4DF4-B854-63961D8F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308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White Box vs. Black Box </a:t>
            </a:r>
            <a:r>
              <a:rPr lang="de-DE" dirty="0" err="1"/>
              <a:t>Optimization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35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209C4A8-2D3C-4EFC-8566-F278B6FE1014}"/>
                  </a:ext>
                </a:extLst>
              </p:cNvPr>
              <p:cNvSpPr txBox="1"/>
              <p:nvPr/>
            </p:nvSpPr>
            <p:spPr>
              <a:xfrm>
                <a:off x="3650726" y="1840492"/>
                <a:ext cx="5135419" cy="933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b="1" dirty="0" err="1"/>
                  <a:t>Optimization</a:t>
                </a:r>
                <a:r>
                  <a:rPr lang="de-DE" sz="2200" dirty="0"/>
                  <a:t>: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sz="2200" b="0" i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de-DE" sz="2200" dirty="0"/>
              </a:p>
              <a:p>
                <a:endParaRPr lang="de-DE" sz="22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209C4A8-2D3C-4EFC-8566-F278B6FE1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726" y="1840492"/>
                <a:ext cx="5135419" cy="933204"/>
              </a:xfrm>
              <a:prstGeom prst="rect">
                <a:avLst/>
              </a:prstGeom>
              <a:blipFill>
                <a:blip r:embed="rId2"/>
                <a:stretch>
                  <a:fillRect l="-1544" t="-39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034C833-EA54-4203-A32D-F28ED309938B}"/>
                  </a:ext>
                </a:extLst>
              </p:cNvPr>
              <p:cNvSpPr txBox="1"/>
              <p:nvPr/>
            </p:nvSpPr>
            <p:spPr>
              <a:xfrm>
                <a:off x="1223661" y="2769184"/>
                <a:ext cx="5264726" cy="3139321"/>
              </a:xfrm>
              <a:prstGeom prst="rect">
                <a:avLst/>
              </a:prstGeom>
              <a:solidFill>
                <a:srgbClr val="000000">
                  <a:alpha val="2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2200" b="1" dirty="0"/>
                  <a:t>White Box </a:t>
                </a:r>
                <a:r>
                  <a:rPr lang="de-DE" sz="2200" b="1" dirty="0" err="1"/>
                  <a:t>Optimization</a:t>
                </a:r>
                <a:r>
                  <a:rPr lang="de-DE" sz="2200" dirty="0"/>
                  <a:t>:</a:t>
                </a:r>
              </a:p>
              <a:p>
                <a:endParaRPr lang="de-DE" sz="2200" dirty="0"/>
              </a:p>
              <a:p>
                <a:r>
                  <a:rPr lang="en-US" sz="2200" dirty="0"/>
                  <a:t>Mathematical calculation of 𝑓(𝑥) is completely known. Example</a:t>
                </a:r>
                <a:r>
                  <a:rPr lang="de-DE" sz="2200" dirty="0"/>
                  <a:t>:</a:t>
                </a:r>
              </a:p>
              <a:p>
                <a:endParaRPr lang="de-DE" sz="2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200" dirty="0"/>
              </a:p>
              <a:p>
                <a:endParaRPr lang="de-DE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de-DE" sz="2200" b="0" i="0" smtClean="0">
                          <a:latin typeface="Cambria Math" panose="02040503050406030204" pitchFamily="18" charset="0"/>
                        </a:rPr>
                        <m:t># </m:t>
                      </m:r>
                      <m:r>
                        <m:rPr>
                          <m:sty m:val="p"/>
                        </m:rPr>
                        <a:rPr lang="de-DE" sz="2200" b="0" i="0" smtClean="0">
                          <a:latin typeface="Cambria Math" panose="02040503050406030204" pitchFamily="18" charset="0"/>
                        </a:rPr>
                        <m:t>satisfied</m:t>
                      </m:r>
                      <m:r>
                        <a:rPr lang="de-DE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200" b="0" i="0" smtClean="0">
                          <a:latin typeface="Cambria Math" panose="02040503050406030204" pitchFamily="18" charset="0"/>
                        </a:rPr>
                        <m:t>clauses</m:t>
                      </m:r>
                      <m:r>
                        <a:rPr lang="de-DE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de-DE" sz="2200" i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de-DE" sz="2200" b="0" dirty="0">
                  <a:latin typeface="Cambria Math" panose="02040503050406030204" pitchFamily="18" charset="0"/>
                </a:endParaRPr>
              </a:p>
              <a:p>
                <a:r>
                  <a:rPr lang="de-DE" sz="2200" dirty="0"/>
                  <a:t>                       </a:t>
                </a: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2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2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034C833-EA54-4203-A32D-F28ED3099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61" y="2769184"/>
                <a:ext cx="5264726" cy="3139321"/>
              </a:xfrm>
              <a:prstGeom prst="rect">
                <a:avLst/>
              </a:prstGeom>
              <a:blipFill>
                <a:blip r:embed="rId3"/>
                <a:stretch>
                  <a:fillRect l="-1506" t="-1165" b="-13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34EA21DC-8FD0-45D9-BFE2-4CDD5713F457}"/>
                  </a:ext>
                </a:extLst>
              </p:cNvPr>
              <p:cNvSpPr txBox="1"/>
              <p:nvPr/>
            </p:nvSpPr>
            <p:spPr>
              <a:xfrm>
                <a:off x="6945585" y="2769184"/>
                <a:ext cx="4290293" cy="3139321"/>
              </a:xfrm>
              <a:prstGeom prst="rect">
                <a:avLst/>
              </a:prstGeom>
              <a:solidFill>
                <a:srgbClr val="000000">
                  <a:alpha val="2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2200" b="1" dirty="0"/>
                  <a:t>Black Box </a:t>
                </a:r>
                <a:r>
                  <a:rPr lang="de-DE" sz="2200" b="1" dirty="0" err="1"/>
                  <a:t>Optimization</a:t>
                </a:r>
                <a:r>
                  <a:rPr lang="de-DE" sz="2200" dirty="0"/>
                  <a:t>:</a:t>
                </a:r>
              </a:p>
              <a:p>
                <a:endParaRPr lang="de-DE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Mathematical calculation of 𝑓(𝑥) is not known.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But we can query </a:t>
                </a: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2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like an oracle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22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34EA21DC-8FD0-45D9-BFE2-4CDD5713F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585" y="2769184"/>
                <a:ext cx="4290293" cy="3139321"/>
              </a:xfrm>
              <a:prstGeom prst="rect">
                <a:avLst/>
              </a:prstGeom>
              <a:blipFill>
                <a:blip r:embed="rId4"/>
                <a:stretch>
                  <a:fillRect l="-1847" t="-1165" r="-1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856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Black-Box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QUBO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F7DF21-A206-4AF4-B92F-40311A8514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140116" cy="4351338"/>
              </a:xfrm>
            </p:spPr>
            <p:txBody>
              <a:bodyPr/>
              <a:lstStyle/>
              <a:p>
                <a:r>
                  <a:rPr lang="de-DE" sz="2200" dirty="0"/>
                  <a:t>Let</a:t>
                </a:r>
                <a14:m>
                  <m:oMath xmlns:m="http://schemas.openxmlformats.org/officeDocument/2006/math">
                    <m:r>
                      <a:rPr lang="de-DE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:r>
                  <a:rPr lang="de-DE" sz="2200" dirty="0" err="1"/>
                  <a:t>be</a:t>
                </a:r>
                <a:r>
                  <a:rPr lang="de-DE" sz="2200" dirty="0"/>
                  <a:t> an </a:t>
                </a:r>
                <a:r>
                  <a:rPr lang="de-DE" sz="2200" dirty="0" err="1"/>
                  <a:t>unknown</a:t>
                </a:r>
                <a:r>
                  <a:rPr lang="de-DE" sz="2200" dirty="0"/>
                  <a:t> </a:t>
                </a:r>
                <a:r>
                  <a:rPr lang="de-DE" sz="2200" dirty="0" err="1"/>
                  <a:t>function</a:t>
                </a:r>
                <a:endParaRPr lang="de-DE" sz="2200" dirty="0"/>
              </a:p>
              <a:p>
                <a:r>
                  <a:rPr lang="de-DE" sz="2200" dirty="0"/>
                  <a:t>Goal: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𝑎𝑟𝑔𝑚𝑖𝑛</m:t>
                              </m:r>
                            </m:e>
                            <m:lim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de-DE" sz="2200" dirty="0"/>
              </a:p>
              <a:p>
                <a:endParaRPr lang="de-DE" sz="500" dirty="0"/>
              </a:p>
              <a:p>
                <a:r>
                  <a:rPr lang="de-DE" sz="2200" dirty="0"/>
                  <a:t>Problem: </a:t>
                </a:r>
                <a:r>
                  <a:rPr lang="de-DE" sz="2200" dirty="0" err="1"/>
                  <a:t>we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can‘t</a:t>
                </a:r>
                <a:r>
                  <a:rPr lang="de-DE" sz="2200" dirty="0"/>
                  <a:t> </a:t>
                </a:r>
                <a:r>
                  <a:rPr lang="de-DE" sz="2200" dirty="0" err="1"/>
                  <a:t>formulate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200" dirty="0" err="1"/>
                  <a:t>directly</a:t>
                </a:r>
                <a:r>
                  <a:rPr lang="de-DE" sz="2200" dirty="0"/>
                  <a:t> </a:t>
                </a:r>
                <a:r>
                  <a:rPr lang="de-DE" sz="2200" dirty="0" err="1"/>
                  <a:t>as</a:t>
                </a:r>
                <a:r>
                  <a:rPr lang="de-DE" sz="2200" dirty="0"/>
                  <a:t> a QUBO (</a:t>
                </a:r>
                <a:r>
                  <a:rPr lang="de-DE" sz="2200" dirty="0" err="1"/>
                  <a:t>since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we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don‘t</a:t>
                </a:r>
                <a:r>
                  <a:rPr lang="de-DE" sz="2200" dirty="0"/>
                  <a:t> </a:t>
                </a:r>
                <a:r>
                  <a:rPr lang="de-DE" sz="2200" dirty="0" err="1"/>
                  <a:t>know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sz="2200" dirty="0"/>
                  <a:t>)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Solution:</a:t>
                </a:r>
              </a:p>
              <a:p>
                <a:pPr lvl="1"/>
                <a:r>
                  <a:rPr lang="de-DE" sz="2200" dirty="0" err="1"/>
                  <a:t>Learn</a:t>
                </a:r>
                <a:r>
                  <a:rPr lang="de-DE" sz="2200" dirty="0"/>
                  <a:t> a </a:t>
                </a:r>
                <a:r>
                  <a:rPr lang="de-DE" sz="2200" dirty="0" err="1"/>
                  <a:t>surrogate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model</a:t>
                </a:r>
                <a:r>
                  <a:rPr lang="de-DE" sz="2200" dirty="0"/>
                  <a:t> Q (QUBO </a:t>
                </a:r>
                <a:r>
                  <a:rPr lang="de-DE" sz="2200" dirty="0" err="1"/>
                  <a:t>matrix</a:t>
                </a:r>
                <a:r>
                  <a:rPr lang="de-DE" sz="2200" dirty="0"/>
                  <a:t>)</a:t>
                </a:r>
              </a:p>
              <a:p>
                <a:pPr lvl="1"/>
                <a:r>
                  <a:rPr lang="en-US" sz="2200" dirty="0"/>
                  <a:t>Iterate between update and optimization of this surrogate model</a:t>
                </a:r>
                <a:endParaRPr lang="de-DE" sz="22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F7DF21-A206-4AF4-B92F-40311A851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140116" cy="4351338"/>
              </a:xfrm>
              <a:blipFill>
                <a:blip r:embed="rId2"/>
                <a:stretch>
                  <a:fillRect l="-1192" t="-1541" r="-7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36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1ABAB26-8054-4B6A-9E19-A41FB5DF7152}"/>
              </a:ext>
            </a:extLst>
          </p:cNvPr>
          <p:cNvGrpSpPr/>
          <p:nvPr/>
        </p:nvGrpSpPr>
        <p:grpSpPr>
          <a:xfrm>
            <a:off x="7151567" y="2656355"/>
            <a:ext cx="4671465" cy="2506680"/>
            <a:chOff x="6975104" y="2759722"/>
            <a:chExt cx="4671465" cy="2506680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67753799-4353-4A4D-9C10-6A07F9998588}"/>
                </a:ext>
              </a:extLst>
            </p:cNvPr>
            <p:cNvGrpSpPr/>
            <p:nvPr/>
          </p:nvGrpSpPr>
          <p:grpSpPr>
            <a:xfrm>
              <a:off x="9299482" y="2759722"/>
              <a:ext cx="43560" cy="530640"/>
              <a:chOff x="9270606" y="2538341"/>
              <a:chExt cx="43560" cy="530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25" name="Freihand 24">
                    <a:extLst>
                      <a:ext uri="{FF2B5EF4-FFF2-40B4-BE49-F238E27FC236}">
                        <a16:creationId xmlns:a16="http://schemas.microsoft.com/office/drawing/2014/main" id="{504B57A5-AA48-41D5-80E0-BEE2CD86A0D7}"/>
                      </a:ext>
                    </a:extLst>
                  </p14:cNvPr>
                  <p14:cNvContentPartPr/>
                  <p14:nvPr/>
                </p14:nvContentPartPr>
                <p14:xfrm>
                  <a:off x="9270606" y="2572181"/>
                  <a:ext cx="360" cy="36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6FE83C80-56F7-905B-00D8-17A2442643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261606" y="256318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6" name="Freihand 25">
                    <a:extLst>
                      <a:ext uri="{FF2B5EF4-FFF2-40B4-BE49-F238E27FC236}">
                        <a16:creationId xmlns:a16="http://schemas.microsoft.com/office/drawing/2014/main" id="{3A50D2FC-D967-4E78-851C-2DDFD9EBA8C7}"/>
                      </a:ext>
                    </a:extLst>
                  </p14:cNvPr>
                  <p14:cNvContentPartPr/>
                  <p14:nvPr/>
                </p14:nvContentPartPr>
                <p14:xfrm>
                  <a:off x="9270606" y="2538341"/>
                  <a:ext cx="20880" cy="11664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4789F173-3D97-4F76-823A-0B7E35DD767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9261606" y="2529341"/>
                    <a:ext cx="3852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7" name="Freihand 26">
                    <a:extLst>
                      <a:ext uri="{FF2B5EF4-FFF2-40B4-BE49-F238E27FC236}">
                        <a16:creationId xmlns:a16="http://schemas.microsoft.com/office/drawing/2014/main" id="{EB102D08-74CA-4BFE-BE3F-DFE1DB4FFA2C}"/>
                      </a:ext>
                    </a:extLst>
                  </p14:cNvPr>
                  <p14:cNvContentPartPr/>
                  <p14:nvPr/>
                </p14:nvContentPartPr>
                <p14:xfrm>
                  <a:off x="9295086" y="2773061"/>
                  <a:ext cx="13320" cy="8676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25ABF477-C896-8A13-6BBA-762C6522A328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9286446" y="2764061"/>
                    <a:ext cx="30960" cy="10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8" name="Freihand 27">
                    <a:extLst>
                      <a:ext uri="{FF2B5EF4-FFF2-40B4-BE49-F238E27FC236}">
                        <a16:creationId xmlns:a16="http://schemas.microsoft.com/office/drawing/2014/main" id="{1152A428-C44C-4924-A0A8-6D65B552B39F}"/>
                      </a:ext>
                    </a:extLst>
                  </p14:cNvPr>
                  <p14:cNvContentPartPr/>
                  <p14:nvPr/>
                </p14:nvContentPartPr>
                <p14:xfrm>
                  <a:off x="9299406" y="2969261"/>
                  <a:ext cx="14760" cy="997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28848243-4846-B819-F86A-3AC28A8CA28D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9290766" y="2960621"/>
                    <a:ext cx="3240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08B6B775-DAC1-497A-A49F-1864C0D917D2}"/>
                    </a:ext>
                  </a:extLst>
                </p14:cNvPr>
                <p14:cNvContentPartPr/>
                <p14:nvPr/>
              </p14:nvContentPartPr>
              <p14:xfrm>
                <a:off x="9237562" y="4599322"/>
                <a:ext cx="465480" cy="20700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0062F2B2-82C9-BA9E-AE44-2D2522B024A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25673" y="4588541"/>
                  <a:ext cx="490700" cy="23107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EAA72515-3E45-4B7F-ADDD-3BF3B57A034E}"/>
                </a:ext>
              </a:extLst>
            </p:cNvPr>
            <p:cNvGrpSpPr/>
            <p:nvPr/>
          </p:nvGrpSpPr>
          <p:grpSpPr>
            <a:xfrm>
              <a:off x="9188962" y="3455602"/>
              <a:ext cx="896760" cy="1810800"/>
              <a:chOff x="9160086" y="3234221"/>
              <a:chExt cx="896760" cy="1810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7" name="Freihand 16">
                    <a:extLst>
                      <a:ext uri="{FF2B5EF4-FFF2-40B4-BE49-F238E27FC236}">
                        <a16:creationId xmlns:a16="http://schemas.microsoft.com/office/drawing/2014/main" id="{618D21AF-6F13-41EA-AF07-4C33BA132578}"/>
                      </a:ext>
                    </a:extLst>
                  </p14:cNvPr>
                  <p14:cNvContentPartPr/>
                  <p14:nvPr/>
                </p14:nvContentPartPr>
                <p14:xfrm>
                  <a:off x="9160086" y="3234221"/>
                  <a:ext cx="371880" cy="39708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3FA5E990-6B5B-FCFC-5F20-6E61C1BEA9BF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9151446" y="3225581"/>
                    <a:ext cx="389520" cy="41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8" name="Freihand 17">
                    <a:extLst>
                      <a:ext uri="{FF2B5EF4-FFF2-40B4-BE49-F238E27FC236}">
                        <a16:creationId xmlns:a16="http://schemas.microsoft.com/office/drawing/2014/main" id="{35EA2312-953A-476D-83E8-B92FA604170C}"/>
                      </a:ext>
                    </a:extLst>
                  </p14:cNvPr>
                  <p14:cNvContentPartPr/>
                  <p14:nvPr/>
                </p14:nvContentPartPr>
                <p14:xfrm>
                  <a:off x="9416046" y="3482981"/>
                  <a:ext cx="121680" cy="17640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64BC3D2A-1F3B-4196-C19D-5D918E98C808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9407046" y="3473981"/>
                    <a:ext cx="139320" cy="19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9" name="Freihand 18">
                    <a:extLst>
                      <a:ext uri="{FF2B5EF4-FFF2-40B4-BE49-F238E27FC236}">
                        <a16:creationId xmlns:a16="http://schemas.microsoft.com/office/drawing/2014/main" id="{88C9D2D1-81C2-499A-9C52-504A1363DE71}"/>
                      </a:ext>
                    </a:extLst>
                  </p14:cNvPr>
                  <p14:cNvContentPartPr/>
                  <p14:nvPr/>
                </p14:nvContentPartPr>
                <p14:xfrm>
                  <a:off x="9198606" y="4476221"/>
                  <a:ext cx="38880" cy="42084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6A2ED7A3-4AD5-9C85-E885-DE9E148C6FCF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9189606" y="4467581"/>
                    <a:ext cx="56520" cy="43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0" name="Freihand 19">
                    <a:extLst>
                      <a:ext uri="{FF2B5EF4-FFF2-40B4-BE49-F238E27FC236}">
                        <a16:creationId xmlns:a16="http://schemas.microsoft.com/office/drawing/2014/main" id="{FB686740-AD73-41D6-9A88-9F816E680203}"/>
                      </a:ext>
                    </a:extLst>
                  </p14:cNvPr>
                  <p14:cNvContentPartPr/>
                  <p14:nvPr/>
                </p14:nvContentPartPr>
                <p14:xfrm>
                  <a:off x="9654726" y="4457861"/>
                  <a:ext cx="20160" cy="41688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4B79E7A6-94E3-A47F-6E5D-30C3697F0447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9645726" y="4449221"/>
                    <a:ext cx="37800" cy="43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1" name="Freihand 20">
                    <a:extLst>
                      <a:ext uri="{FF2B5EF4-FFF2-40B4-BE49-F238E27FC236}">
                        <a16:creationId xmlns:a16="http://schemas.microsoft.com/office/drawing/2014/main" id="{E2206708-8402-4AB2-84B1-9583EA341572}"/>
                      </a:ext>
                    </a:extLst>
                  </p14:cNvPr>
                  <p14:cNvContentPartPr/>
                  <p14:nvPr/>
                </p14:nvContentPartPr>
                <p14:xfrm>
                  <a:off x="9227406" y="4864301"/>
                  <a:ext cx="470160" cy="180720"/>
                </p14:xfrm>
              </p:contentPart>
            </mc:Choice>
            <mc:Fallback xmlns="">
              <p:pic>
                <p:nvPicPr>
                  <p:cNvPr id="98" name="Freihand 97">
                    <a:extLst>
                      <a:ext uri="{FF2B5EF4-FFF2-40B4-BE49-F238E27FC236}">
                        <a16:creationId xmlns:a16="http://schemas.microsoft.com/office/drawing/2014/main" id="{26708946-27CF-8B2A-0840-04CCB807A02F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9218766" y="4855301"/>
                    <a:ext cx="487800" cy="19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1020E55D-5224-425C-831A-19C7704383E3}"/>
                      </a:ext>
                    </a:extLst>
                  </p14:cNvPr>
                  <p14:cNvContentPartPr/>
                  <p14:nvPr/>
                </p14:nvContentPartPr>
                <p14:xfrm>
                  <a:off x="9411006" y="4707341"/>
                  <a:ext cx="10080" cy="137520"/>
                </p14:xfrm>
              </p:contentPart>
            </mc:Choice>
            <mc:Fallback xmlns="">
              <p:pic>
                <p:nvPicPr>
                  <p:cNvPr id="100" name="Freihand 99">
                    <a:extLst>
                      <a:ext uri="{FF2B5EF4-FFF2-40B4-BE49-F238E27FC236}">
                        <a16:creationId xmlns:a16="http://schemas.microsoft.com/office/drawing/2014/main" id="{AFBAC6C7-E693-7020-623A-EC7CF35EC899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9402366" y="4698341"/>
                    <a:ext cx="27720" cy="15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9640FD44-D323-4A2E-AC21-0BE3371F86ED}"/>
                      </a:ext>
                    </a:extLst>
                  </p14:cNvPr>
                  <p14:cNvContentPartPr/>
                  <p14:nvPr/>
                </p14:nvContentPartPr>
                <p14:xfrm>
                  <a:off x="9363846" y="4660181"/>
                  <a:ext cx="182880" cy="1944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D595CD57-3562-101C-52D2-45D1F4588FA7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9354846" y="4651541"/>
                    <a:ext cx="200520" cy="21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4" name="Freihand 23">
                    <a:extLst>
                      <a:ext uri="{FF2B5EF4-FFF2-40B4-BE49-F238E27FC236}">
                        <a16:creationId xmlns:a16="http://schemas.microsoft.com/office/drawing/2014/main" id="{CD89ED89-C000-4A23-8153-D5FBD2DE321A}"/>
                      </a:ext>
                    </a:extLst>
                  </p14:cNvPr>
                  <p14:cNvContentPartPr/>
                  <p14:nvPr/>
                </p14:nvContentPartPr>
                <p14:xfrm>
                  <a:off x="9725646" y="3498821"/>
                  <a:ext cx="331200" cy="915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CFBAAFB6-D77D-CF46-803D-091D3D3F26B5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9716646" y="3490181"/>
                    <a:ext cx="348840" cy="933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8B4BA02F-2039-4CF2-B23D-464B3338CDEE}"/>
                    </a:ext>
                  </a:extLst>
                </p14:cNvPr>
                <p14:cNvContentPartPr/>
                <p14:nvPr/>
              </p14:nvContentPartPr>
              <p14:xfrm>
                <a:off x="9816082" y="4502842"/>
                <a:ext cx="229680" cy="190080"/>
              </p14:xfrm>
            </p:contentPart>
          </mc:Choice>
          <mc:Fallback xmlns="">
            <p:pic>
              <p:nvPicPr>
                <p:cNvPr id="107" name="Freihand 106">
                  <a:extLst>
                    <a:ext uri="{FF2B5EF4-FFF2-40B4-BE49-F238E27FC236}">
                      <a16:creationId xmlns:a16="http://schemas.microsoft.com/office/drawing/2014/main" id="{77FCE72D-4438-0AA1-C87A-85FBF9E7E20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09602" y="4493482"/>
                  <a:ext cx="248760" cy="211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4C112CE9-7DCD-481D-A49F-79B905CBF6ED}"/>
                </a:ext>
              </a:extLst>
            </p:cNvPr>
            <p:cNvGrpSpPr/>
            <p:nvPr/>
          </p:nvGrpSpPr>
          <p:grpSpPr>
            <a:xfrm>
              <a:off x="8704762" y="3787522"/>
              <a:ext cx="374040" cy="974880"/>
              <a:chOff x="8675886" y="3566141"/>
              <a:chExt cx="374040" cy="97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8BFC18D4-18C1-443E-9654-5C5F3E49FA56}"/>
                      </a:ext>
                    </a:extLst>
                  </p14:cNvPr>
                  <p14:cNvContentPartPr/>
                  <p14:nvPr/>
                </p14:nvContentPartPr>
                <p14:xfrm>
                  <a:off x="8675886" y="3587021"/>
                  <a:ext cx="374040" cy="9540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E5B90145-19F5-9D6E-0661-8622E4A56C0E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8667246" y="3578381"/>
                    <a:ext cx="391680" cy="9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16" name="Freihand 15">
                    <a:extLst>
                      <a:ext uri="{FF2B5EF4-FFF2-40B4-BE49-F238E27FC236}">
                        <a16:creationId xmlns:a16="http://schemas.microsoft.com/office/drawing/2014/main" id="{A6B8B0D2-1574-4F52-A20E-1CA699934D18}"/>
                      </a:ext>
                    </a:extLst>
                  </p14:cNvPr>
                  <p14:cNvContentPartPr/>
                  <p14:nvPr/>
                </p14:nvContentPartPr>
                <p14:xfrm>
                  <a:off x="8831766" y="3566141"/>
                  <a:ext cx="166320" cy="142200"/>
                </p14:xfrm>
              </p:contentPart>
            </mc:Choice>
            <mc:Fallback xmlns="">
              <p:pic>
                <p:nvPicPr>
                  <p:cNvPr id="115" name="Freihand 114">
                    <a:extLst>
                      <a:ext uri="{FF2B5EF4-FFF2-40B4-BE49-F238E27FC236}">
                        <a16:creationId xmlns:a16="http://schemas.microsoft.com/office/drawing/2014/main" id="{57839086-FC7B-1835-188C-39A09E76BCC4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8822766" y="3557141"/>
                    <a:ext cx="183960" cy="159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4D01422-2F82-4763-82A7-B140F9323A09}"/>
                </a:ext>
              </a:extLst>
            </p:cNvPr>
            <p:cNvSpPr txBox="1"/>
            <p:nvPr/>
          </p:nvSpPr>
          <p:spPr>
            <a:xfrm>
              <a:off x="10318282" y="3929722"/>
              <a:ext cx="1328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sample x*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27C074A4-123F-4CDE-8EA6-0204E0B95B8C}"/>
                </a:ext>
              </a:extLst>
            </p:cNvPr>
            <p:cNvSpPr txBox="1"/>
            <p:nvPr/>
          </p:nvSpPr>
          <p:spPr>
            <a:xfrm>
              <a:off x="6975104" y="3896678"/>
              <a:ext cx="16133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update Q </a:t>
              </a:r>
              <a:r>
                <a:rPr lang="de-DE" dirty="0" err="1"/>
                <a:t>using</a:t>
              </a:r>
              <a:r>
                <a:rPr lang="de-DE" dirty="0"/>
                <a:t> (x*, y*=f(x*))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66F8D99A-F474-40F0-BC1C-9283EA8FF634}"/>
              </a:ext>
            </a:extLst>
          </p:cNvPr>
          <p:cNvGrpSpPr/>
          <p:nvPr/>
        </p:nvGrpSpPr>
        <p:grpSpPr>
          <a:xfrm>
            <a:off x="9303595" y="2046155"/>
            <a:ext cx="200700" cy="470520"/>
            <a:chOff x="6934240" y="2223480"/>
            <a:chExt cx="259560" cy="60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EFFA695D-4C6A-4EB9-B09A-0B1C267B76A8}"/>
                    </a:ext>
                  </a:extLst>
                </p14:cNvPr>
                <p14:cNvContentPartPr/>
                <p14:nvPr/>
              </p14:nvContentPartPr>
              <p14:xfrm>
                <a:off x="7013800" y="2223480"/>
                <a:ext cx="180000" cy="601200"/>
              </p14:xfrm>
            </p:contentPart>
          </mc:Choice>
          <mc:Fallback xmlns="">
            <p:pic>
              <p:nvPicPr>
                <p:cNvPr id="15" name="Freihand 14"/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000312" y="2210140"/>
                  <a:ext cx="206977" cy="6278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8C479A20-C4DC-411E-B42F-ED5D92D5EB72}"/>
                    </a:ext>
                  </a:extLst>
                </p14:cNvPr>
                <p14:cNvContentPartPr/>
                <p14:nvPr/>
              </p14:nvContentPartPr>
              <p14:xfrm>
                <a:off x="6934240" y="2505720"/>
                <a:ext cx="198360" cy="14400"/>
              </p14:xfrm>
            </p:contentPart>
          </mc:Choice>
          <mc:Fallback xmlns="">
            <p:pic>
              <p:nvPicPr>
                <p:cNvPr id="17" name="Freihand 16"/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920737" y="2492249"/>
                  <a:ext cx="225367" cy="41342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900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Advantages </a:t>
            </a:r>
            <a:r>
              <a:rPr lang="de-DE" dirty="0" err="1"/>
              <a:t>of</a:t>
            </a:r>
            <a:r>
              <a:rPr lang="de-DE" dirty="0"/>
              <a:t> BBO </a:t>
            </a:r>
            <a:r>
              <a:rPr lang="de-DE" dirty="0" err="1"/>
              <a:t>for</a:t>
            </a:r>
            <a:r>
              <a:rPr lang="de-DE" dirty="0"/>
              <a:t> QUBO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F7DF21-A206-4AF4-B92F-40311A851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7792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Easy </a:t>
            </a:r>
            <a:r>
              <a:rPr lang="de-DE" dirty="0" err="1"/>
              <a:t>application</a:t>
            </a:r>
            <a:r>
              <a:rPr lang="de-DE" dirty="0"/>
              <a:t>: just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oracle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encode</a:t>
            </a:r>
            <a:r>
              <a:rPr lang="de-DE" dirty="0"/>
              <a:t> an </a:t>
            </a:r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QUBO)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Smaller</a:t>
            </a:r>
            <a:r>
              <a:rPr lang="de-DE" dirty="0"/>
              <a:t> QUBO </a:t>
            </a:r>
            <a:r>
              <a:rPr lang="de-DE" dirty="0" err="1"/>
              <a:t>sizes</a:t>
            </a:r>
            <a:r>
              <a:rPr lang="de-DE" dirty="0"/>
              <a:t>. E.g.: in </a:t>
            </a:r>
            <a:r>
              <a:rPr lang="de-DE" dirty="0" err="1"/>
              <a:t>our</a:t>
            </a:r>
            <a:r>
              <a:rPr lang="de-DE" dirty="0"/>
              <a:t> 3-SAT </a:t>
            </a:r>
            <a:r>
              <a:rPr lang="de-DE" dirty="0" err="1"/>
              <a:t>example</a:t>
            </a:r>
            <a:r>
              <a:rPr lang="de-DE" dirty="0"/>
              <a:t> (V=15, C=100)</a:t>
            </a:r>
          </a:p>
          <a:p>
            <a:pPr marL="514350" indent="-514350">
              <a:buFont typeface="+mj-lt"/>
              <a:buAutoNum type="arabicPeriod"/>
            </a:pPr>
            <a:endParaRPr lang="de-DE" sz="1000" dirty="0"/>
          </a:p>
          <a:p>
            <a:pPr lvl="1"/>
            <a:r>
              <a:rPr lang="de-DE" dirty="0"/>
              <a:t>SOTA: 115 </a:t>
            </a:r>
            <a:r>
              <a:rPr lang="de-DE" dirty="0" err="1"/>
              <a:t>logical</a:t>
            </a:r>
            <a:r>
              <a:rPr lang="de-DE" dirty="0"/>
              <a:t> </a:t>
            </a:r>
            <a:r>
              <a:rPr lang="de-DE" dirty="0" err="1"/>
              <a:t>qubits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variable +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clause</a:t>
            </a:r>
            <a:r>
              <a:rPr lang="de-DE" dirty="0"/>
              <a:t>)</a:t>
            </a:r>
          </a:p>
          <a:p>
            <a:pPr lvl="1"/>
            <a:endParaRPr lang="de-DE" sz="500" dirty="0"/>
          </a:p>
          <a:p>
            <a:pPr lvl="1"/>
            <a:r>
              <a:rPr lang="de-DE" dirty="0"/>
              <a:t>BBO: 15 </a:t>
            </a:r>
            <a:r>
              <a:rPr lang="de-DE" dirty="0" err="1"/>
              <a:t>logical</a:t>
            </a:r>
            <a:r>
              <a:rPr lang="de-DE" dirty="0"/>
              <a:t> </a:t>
            </a:r>
            <a:r>
              <a:rPr lang="de-DE" dirty="0" err="1"/>
              <a:t>qubits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variable)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37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3048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509" y="3192440"/>
            <a:ext cx="10515600" cy="1325563"/>
          </a:xfrm>
        </p:spPr>
        <p:txBody>
          <a:bodyPr/>
          <a:lstStyle/>
          <a:p>
            <a:r>
              <a:rPr lang="en-US" dirty="0"/>
              <a:t>Let's get into the code ...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38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pic>
        <p:nvPicPr>
          <p:cNvPr id="55298" name="Picture 2" descr="Python (programming language) - Wikipedia">
            <a:extLst>
              <a:ext uri="{FF2B5EF4-FFF2-40B4-BE49-F238E27FC236}">
                <a16:creationId xmlns:a16="http://schemas.microsoft.com/office/drawing/2014/main" id="{2C5059C7-9399-4114-8F8E-73F07DC4D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32" y="382657"/>
            <a:ext cx="2563927" cy="280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89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so </a:t>
            </a:r>
            <a:r>
              <a:rPr lang="de-DE" dirty="0" err="1"/>
              <a:t>far</a:t>
            </a:r>
            <a:r>
              <a:rPr lang="de-DE" dirty="0"/>
              <a:t>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F7DF21-A206-4AF4-B92F-40311A851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Manual, </a:t>
            </a:r>
            <a:r>
              <a:rPr lang="de-DE" dirty="0" err="1"/>
              <a:t>arithmetic</a:t>
            </a:r>
            <a:r>
              <a:rPr lang="de-DE" dirty="0"/>
              <a:t> QUBO </a:t>
            </a:r>
            <a:r>
              <a:rPr lang="de-DE" dirty="0" err="1"/>
              <a:t>formulations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Semi-</a:t>
            </a:r>
            <a:r>
              <a:rPr lang="de-DE" dirty="0" err="1"/>
              <a:t>automated</a:t>
            </a:r>
            <a:r>
              <a:rPr lang="de-DE" dirty="0"/>
              <a:t> QUBO </a:t>
            </a:r>
            <a:r>
              <a:rPr lang="de-DE" dirty="0" err="1"/>
              <a:t>formulations</a:t>
            </a:r>
            <a:r>
              <a:rPr lang="de-DE" dirty="0"/>
              <a:t>: 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brute</a:t>
            </a:r>
            <a:r>
              <a:rPr lang="de-DE" dirty="0"/>
              <a:t> </a:t>
            </a:r>
            <a:r>
              <a:rPr lang="de-DE" dirty="0" err="1"/>
              <a:t>force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Algorithmic</a:t>
            </a:r>
            <a:r>
              <a:rPr lang="de-DE" dirty="0"/>
              <a:t> QUBO </a:t>
            </a:r>
            <a:r>
              <a:rPr lang="de-DE" dirty="0" err="1"/>
              <a:t>formulations</a:t>
            </a:r>
            <a:r>
              <a:rPr lang="de-DE" dirty="0"/>
              <a:t>: a </a:t>
            </a:r>
            <a:r>
              <a:rPr lang="de-DE" dirty="0" err="1"/>
              <a:t>more</a:t>
            </a:r>
            <a:r>
              <a:rPr lang="de-DE" dirty="0"/>
              <a:t> expressive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formulate</a:t>
            </a:r>
            <a:r>
              <a:rPr lang="de-DE" dirty="0"/>
              <a:t> QUBOs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Now</a:t>
            </a:r>
            <a:r>
              <a:rPr lang="de-DE" b="1" dirty="0"/>
              <a:t>: fully-</a:t>
            </a:r>
            <a:r>
              <a:rPr lang="de-DE" b="1" dirty="0" err="1"/>
              <a:t>automated</a:t>
            </a:r>
            <a:r>
              <a:rPr lang="de-DE" b="1" dirty="0"/>
              <a:t> </a:t>
            </a:r>
            <a:r>
              <a:rPr lang="de-DE" b="1" dirty="0" err="1"/>
              <a:t>process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creating</a:t>
            </a:r>
            <a:r>
              <a:rPr lang="de-DE" b="1" dirty="0"/>
              <a:t> QUBOs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4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291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setting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F7DF21-A206-4AF4-B92F-40311A8514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Let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{(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a </a:t>
                </a:r>
                <a:r>
                  <a:rPr lang="de-DE" dirty="0" err="1"/>
                  <a:t>set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tuples</a:t>
                </a:r>
                <a:r>
                  <a:rPr lang="de-DE" dirty="0"/>
                  <a:t> </a:t>
                </a:r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 </a:t>
                </a:r>
                <a:r>
                  <a:rPr lang="de-DE" dirty="0" err="1"/>
                  <a:t>binary</a:t>
                </a:r>
                <a:r>
                  <a:rPr lang="de-DE" dirty="0"/>
                  <a:t> </a:t>
                </a:r>
                <a:r>
                  <a:rPr lang="de-DE" dirty="0" err="1"/>
                  <a:t>vector</a:t>
                </a:r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 </a:t>
                </a:r>
                <a:r>
                  <a:rPr lang="de-DE" dirty="0" err="1"/>
                  <a:t>scalar</a:t>
                </a:r>
                <a:r>
                  <a:rPr lang="de-DE" dirty="0"/>
                  <a:t> (</a:t>
                </a:r>
                <a:r>
                  <a:rPr lang="de-DE" dirty="0" err="1"/>
                  <a:t>thus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describes</a:t>
                </a:r>
                <a:r>
                  <a:rPr lang="de-DE" dirty="0"/>
                  <a:t> an </a:t>
                </a:r>
                <a:r>
                  <a:rPr lang="de-DE" dirty="0" err="1"/>
                  <a:t>energy</a:t>
                </a:r>
                <a:r>
                  <a:rPr lang="de-DE" dirty="0"/>
                  <a:t> </a:t>
                </a:r>
                <a:r>
                  <a:rPr lang="de-DE" dirty="0" err="1"/>
                  <a:t>spectrum</a:t>
                </a:r>
                <a:r>
                  <a:rPr lang="de-DE" dirty="0"/>
                  <a:t>)</a:t>
                </a:r>
              </a:p>
              <a:p>
                <a:endParaRPr lang="de-DE" sz="500" dirty="0"/>
              </a:p>
              <a:p>
                <a:r>
                  <a:rPr lang="de-DE" dirty="0"/>
                  <a:t>Goal:</a:t>
                </a:r>
              </a:p>
              <a:p>
                <a:pPr lvl="1"/>
                <a:endParaRPr lang="de-DE" sz="500" dirty="0"/>
              </a:p>
              <a:p>
                <a:pPr marL="914400" lvl="2" indent="0">
                  <a:buNone/>
                </a:pPr>
                <a:r>
                  <a:rPr lang="de-DE" sz="2200" dirty="0"/>
                  <a:t>Find a </a:t>
                </a:r>
                <a14:m>
                  <m:oMath xmlns:m="http://schemas.openxmlformats.org/officeDocument/2006/math">
                    <m:r>
                      <a:rPr lang="de-DE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2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2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such </a:t>
                </a:r>
                <a:r>
                  <a:rPr lang="de-DE" sz="2200" dirty="0" err="1"/>
                  <a:t>that</a:t>
                </a:r>
                <a:r>
                  <a:rPr lang="de-DE" sz="2200" dirty="0"/>
                  <a:t>:</a:t>
                </a:r>
              </a:p>
              <a:p>
                <a:pPr marL="914400" lvl="2" indent="0">
                  <a:buNone/>
                </a:pPr>
                <a:endParaRPr lang="de-DE" sz="22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𝑄𝑥</m:t>
                      </m:r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de-DE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d>
                        <m:dPr>
                          <m:ctrlPr>
                            <a:rPr lang="de-DE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sz="2200" b="0" dirty="0"/>
              </a:p>
              <a:p>
                <a:pPr marL="457200" lvl="1" indent="0">
                  <a:buNone/>
                </a:pPr>
                <a:endParaRPr lang="de-DE" sz="2200" dirty="0"/>
              </a:p>
              <a:p>
                <a:pPr marL="457200" lvl="1" indent="0">
                  <a:buNone/>
                </a:pPr>
                <a:r>
                  <a:rPr lang="de-DE" sz="2200" b="0" dirty="0"/>
                  <a:t>	Simple </a:t>
                </a:r>
                <a:r>
                  <a:rPr lang="de-DE" sz="2200" b="0" dirty="0" err="1"/>
                  <a:t>solution</a:t>
                </a:r>
                <a:r>
                  <a:rPr lang="de-DE" sz="2200" b="0" dirty="0"/>
                  <a:t>:</a:t>
                </a:r>
              </a:p>
              <a:p>
                <a:pPr marL="457200" lvl="1" indent="0">
                  <a:buNone/>
                </a:pPr>
                <a:endParaRPr lang="de-DE" sz="22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2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lim>
                          </m:limLow>
                        </m:fName>
                        <m:e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de-DE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200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DE" sz="2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de-DE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de-DE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brk m:alnAt="23"/>
                                    </m:rPr>
                                    <a:rPr lang="de-DE" sz="2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e-DE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23"/>
                                </m:rPr>
                                <a:rPr lang="de-DE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 </m:t>
                              </m:r>
                              <m:r>
                                <a:rPr lang="de-DE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de-DE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de-DE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2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2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de-DE" sz="22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de-DE" sz="22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sSub>
                                        <m:sSubPr>
                                          <m:ctrlPr>
                                            <a:rPr lang="de-DE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sz="2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e-DE" sz="22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de-DE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de-DE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de-DE" sz="2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DE" sz="2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de-DE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de-DE" sz="22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F7DF21-A206-4AF4-B92F-40311A851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5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398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F7DF21-A206-4AF4-B92F-40311A8514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QUBO </a:t>
                </a:r>
                <a:r>
                  <a:rPr lang="de-DE" dirty="0" err="1"/>
                  <a:t>matrices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low</a:t>
                </a:r>
                <a:r>
                  <a:rPr lang="de-DE" dirty="0"/>
                  <a:t> </a:t>
                </a:r>
                <a:r>
                  <a:rPr lang="de-DE" dirty="0" err="1"/>
                  <a:t>capacities</a:t>
                </a:r>
                <a:r>
                  <a:rPr lang="de-DE" dirty="0"/>
                  <a:t> (</a:t>
                </a:r>
                <a:r>
                  <a:rPr lang="de-DE" dirty="0" err="1"/>
                  <a:t>amount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information</a:t>
                </a:r>
                <a:r>
                  <a:rPr lang="de-DE" dirty="0"/>
                  <a:t> </a:t>
                </a:r>
                <a:r>
                  <a:rPr lang="de-DE" dirty="0" err="1"/>
                  <a:t>they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store</a:t>
                </a:r>
                <a:r>
                  <a:rPr lang="de-DE" dirty="0"/>
                  <a:t>):</a:t>
                </a:r>
              </a:p>
              <a:p>
                <a:endParaRPr lang="de-DE" sz="1000" dirty="0"/>
              </a:p>
              <a:p>
                <a:pPr marL="0" indent="0">
                  <a:buNone/>
                </a:pPr>
                <a:r>
                  <a:rPr lang="de-DE" dirty="0"/>
                  <a:t>	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dirty="0"/>
                  <a:t>  </a:t>
                </a:r>
                <a:r>
                  <a:rPr lang="de-DE" dirty="0" err="1"/>
                  <a:t>trainable</a:t>
                </a:r>
                <a:r>
                  <a:rPr lang="de-DE" dirty="0"/>
                  <a:t> </a:t>
                </a:r>
                <a:r>
                  <a:rPr lang="de-DE" dirty="0" err="1"/>
                  <a:t>parameters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de-DE" dirty="0"/>
                  <a:t> matrix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The larger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worse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regression</a:t>
                </a:r>
                <a:r>
                  <a:rPr lang="de-DE" dirty="0"/>
                  <a:t> (larger </a:t>
                </a:r>
                <a:r>
                  <a:rPr lang="de-DE" dirty="0" err="1"/>
                  <a:t>mean</a:t>
                </a:r>
                <a:r>
                  <a:rPr lang="de-DE" dirty="0"/>
                  <a:t> </a:t>
                </a:r>
                <a:r>
                  <a:rPr lang="de-DE" dirty="0" err="1"/>
                  <a:t>squared</a:t>
                </a:r>
                <a:r>
                  <a:rPr lang="de-DE" dirty="0"/>
                  <a:t> </a:t>
                </a:r>
                <a:r>
                  <a:rPr lang="de-DE" dirty="0" err="1"/>
                  <a:t>error</a:t>
                </a:r>
                <a:r>
                  <a:rPr lang="de-DE" dirty="0"/>
                  <a:t>)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F7DF21-A206-4AF4-B92F-40311A851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6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418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BOX-QUBO - </a:t>
            </a:r>
            <a:r>
              <a:rPr lang="de-DE" dirty="0" err="1"/>
              <a:t>Idea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F7DF21-A206-4AF4-B92F-40311A8514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Simultaneous </a:t>
                </a:r>
                <a:r>
                  <a:rPr lang="en-US" b="1" dirty="0"/>
                  <a:t>regression</a:t>
                </a:r>
                <a:r>
                  <a:rPr lang="en-US" dirty="0"/>
                  <a:t> and </a:t>
                </a:r>
                <a:r>
                  <a:rPr lang="en-US" b="1" dirty="0"/>
                  <a:t>classification</a:t>
                </a:r>
                <a:r>
                  <a:rPr lang="en-US" dirty="0"/>
                  <a:t>, instead of regression alone</a:t>
                </a:r>
              </a:p>
              <a:p>
                <a:endParaRPr lang="en-US" dirty="0"/>
              </a:p>
              <a:p>
                <a:r>
                  <a:rPr lang="de-DE" dirty="0" err="1"/>
                  <a:t>Sort</a:t>
                </a:r>
                <a:r>
                  <a:rPr lang="de-DE" dirty="0"/>
                  <a:t>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dirty="0"/>
                  <a:t>      </a:t>
                </a:r>
                <a:r>
                  <a:rPr lang="de-DE" dirty="0" err="1"/>
                  <a:t>according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Divide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de-DE" dirty="0"/>
                  <a:t>  </a:t>
                </a:r>
                <a:r>
                  <a:rPr lang="de-DE" dirty="0" err="1"/>
                  <a:t>into</a:t>
                </a:r>
                <a:r>
                  <a:rPr lang="de-DE" dirty="0"/>
                  <a:t> </a:t>
                </a:r>
                <a:r>
                  <a:rPr lang="de-DE" dirty="0" err="1"/>
                  <a:t>two</a:t>
                </a:r>
                <a:r>
                  <a:rPr lang="de-DE" dirty="0"/>
                  <a:t> </a:t>
                </a:r>
                <a:r>
                  <a:rPr lang="de-DE" dirty="0" err="1"/>
                  <a:t>sets</a:t>
                </a:r>
                <a:r>
                  <a:rPr lang="de-DE" dirty="0"/>
                  <a:t>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de-DE" dirty="0"/>
                  <a:t>  und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)≥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Training </a:t>
                </a:r>
                <a:r>
                  <a:rPr lang="de-DE" dirty="0" err="1"/>
                  <a:t>for</a:t>
                </a:r>
                <a:r>
                  <a:rPr lang="de-DE" dirty="0"/>
                  <a:t> QUBO-matrix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de-DE" dirty="0"/>
                  <a:t>:</a:t>
                </a:r>
              </a:p>
              <a:p>
                <a:pPr lvl="1"/>
                <a:r>
                  <a:rPr lang="de-DE" dirty="0"/>
                  <a:t>Regression 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Classification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F7DF21-A206-4AF4-B92F-40311A851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7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8D56488-3F16-4E32-AA01-753C77265501}"/>
              </a:ext>
            </a:extLst>
          </p:cNvPr>
          <p:cNvSpPr txBox="1"/>
          <p:nvPr/>
        </p:nvSpPr>
        <p:spPr>
          <a:xfrm>
            <a:off x="8012303" y="4001294"/>
            <a:ext cx="3509818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 err="1"/>
              <a:t>Effect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places lower demands on capacity than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makes the remaining regression on 𝐿 more accurate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629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BOX-QUBO - </a:t>
            </a:r>
            <a:r>
              <a:rPr lang="de-DE" dirty="0" err="1"/>
              <a:t>Idea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F7DF21-A206-4AF4-B92F-40311A8514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𝑄𝑥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𝑄𝑥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𝑄𝑥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F7DF21-A206-4AF4-B92F-40311A851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8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F58F2BF1-5F1D-430C-89E9-B27E238285F2}"/>
              </a:ext>
            </a:extLst>
          </p:cNvPr>
          <p:cNvSpPr/>
          <p:nvPr/>
        </p:nvSpPr>
        <p:spPr>
          <a:xfrm>
            <a:off x="5990692" y="2778711"/>
            <a:ext cx="455487" cy="650289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8636552-B175-4CB2-8591-814AE4C4736D}"/>
                  </a:ext>
                </a:extLst>
              </p:cNvPr>
              <p:cNvSpPr txBox="1"/>
              <p:nvPr/>
            </p:nvSpPr>
            <p:spPr>
              <a:xfrm>
                <a:off x="9671095" y="4001294"/>
                <a:ext cx="168270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8636552-B175-4CB2-8591-814AE4C47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095" y="4001294"/>
                <a:ext cx="1682704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05E76BCB-EC82-4CBA-B92C-E6A1EF22E476}"/>
              </a:ext>
            </a:extLst>
          </p:cNvPr>
          <p:cNvSpPr/>
          <p:nvPr/>
        </p:nvSpPr>
        <p:spPr>
          <a:xfrm>
            <a:off x="9090732" y="3693111"/>
            <a:ext cx="266328" cy="1491448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28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36" y="2766218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9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130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3964</Words>
  <Application>Microsoft Office PowerPoint</Application>
  <PresentationFormat>Breitbild</PresentationFormat>
  <Paragraphs>2110</Paragraphs>
  <Slides>38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Freestyle Script</vt:lpstr>
      <vt:lpstr>Wingdings</vt:lpstr>
      <vt:lpstr>Office</vt:lpstr>
      <vt:lpstr>Automated QUBO Generation</vt:lpstr>
      <vt:lpstr>Automated QUBO Generation: BOX-QUBO</vt:lpstr>
      <vt:lpstr>What we have seen so far…</vt:lpstr>
      <vt:lpstr>What we have seen so far…</vt:lpstr>
      <vt:lpstr>Problem setting</vt:lpstr>
      <vt:lpstr>Problem</vt:lpstr>
      <vt:lpstr>BOX-QUBO - Idea</vt:lpstr>
      <vt:lpstr>BOX-QUBO - Idea</vt:lpstr>
      <vt:lpstr>Example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Now: using BOX-QUBO we can find a QUBO which encodes the constraint 0≤z_1-z_2≤2 without the ancilla qubits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Let's get into the code ...</vt:lpstr>
      <vt:lpstr>Black-Box Optimization using QUBO</vt:lpstr>
      <vt:lpstr>White Box vs. Black Box Optimization</vt:lpstr>
      <vt:lpstr>Black-Box Optimization using QUBO</vt:lpstr>
      <vt:lpstr>Advantages of BBO for QUBO</vt:lpstr>
      <vt:lpstr>Let's get into the code 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Nüßlein</dc:creator>
  <cp:lastModifiedBy>Jonas Nüßlein</cp:lastModifiedBy>
  <cp:revision>61</cp:revision>
  <dcterms:created xsi:type="dcterms:W3CDTF">2023-08-14T09:52:08Z</dcterms:created>
  <dcterms:modified xsi:type="dcterms:W3CDTF">2023-09-16T12:25:14Z</dcterms:modified>
</cp:coreProperties>
</file>