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hwQfd8Z22YYUUCrqQkisK56g61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01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1099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587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3681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Break somewhere in part 3</a:t>
            </a:r>
            <a:endParaRPr dirty="0"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3419302" y="6356350"/>
            <a:ext cx="53533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2678970"/>
            <a:ext cx="9144000" cy="108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Algorithmic Approaches for Finding Better QUBO Formulations</a:t>
            </a:r>
            <a:endParaRPr/>
          </a:p>
        </p:txBody>
      </p:sp>
      <p:pic>
        <p:nvPicPr>
          <p:cNvPr id="89" name="Google Shape;89;p1" descr="Datei:TU Delft Logo.svg –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3191" y="293853"/>
            <a:ext cx="2138039" cy="83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 descr="File:LMU Muenchen Logo.svg - Wikimedia Comm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770" y="136168"/>
            <a:ext cx="2854325" cy="149517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3841889" y="5338092"/>
            <a:ext cx="450822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IEEE Quantum Week (IEEE QCE’23)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September 18, 2023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3541198" y="4360940"/>
            <a:ext cx="510960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Jonas Nüßlein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Sebastian Zielinski,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Sebastian Feld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Claudia Linnhoff-Popien</a:t>
            </a:r>
            <a:endParaRPr/>
          </a:p>
        </p:txBody>
      </p:sp>
      <p:sp>
        <p:nvSpPr>
          <p:cNvPr id="2" name="Google Shape;100;p2">
            <a:extLst>
              <a:ext uri="{FF2B5EF4-FFF2-40B4-BE49-F238E27FC236}">
                <a16:creationId xmlns:a16="http://schemas.microsoft.com/office/drawing/2014/main" id="{56A3BE29-730F-9CFA-BD36-D11C193F625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419302" y="6356350"/>
            <a:ext cx="53533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Tutorial @ QCE23: Algorithmic Approaches for Finding Better QUBO Formulation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Intuition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5143131" y="0"/>
            <a:ext cx="704886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upload.wikimedia.org/wikipedia/commons/b/b0/Scrumbled_Rubik%27s_Cube.jpg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arxiv.org/pdf/1811.07403.pdf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upload.wikimedia.org/wikipedia/commons/4/4e/Rubiks_Cube_%2811913013374%29.jpg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3931D2-79AA-6A6A-96FE-D0FE40491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69" y="2684040"/>
            <a:ext cx="2360350" cy="249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00;p2">
            <a:extLst>
              <a:ext uri="{FF2B5EF4-FFF2-40B4-BE49-F238E27FC236}">
                <a16:creationId xmlns:a16="http://schemas.microsoft.com/office/drawing/2014/main" id="{9ECF0A10-5612-BBE2-EBFF-7E6F3F10B90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419302" y="6356350"/>
            <a:ext cx="53533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Tutorial @ QCE23: Algorithmic Approaches for Finding Better QUBO Formulation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Intuition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ftr" idx="11"/>
          </p:nvPr>
        </p:nvSpPr>
        <p:spPr>
          <a:xfrm>
            <a:off x="3419302" y="6356350"/>
            <a:ext cx="53533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Tutorial @ QCE23: Algorithmic Approaches for Finding Better QUBO Formulation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5143131" y="0"/>
            <a:ext cx="704886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upload.wikimedia.org/wikipedia/commons/b/b0/Scrumbled_Rubik%27s_Cube.jpg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arxiv.org/pdf/1811.07403.pdf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upload.wikimedia.org/wikipedia/commons/4/4e/Rubiks_Cube_%2811913013374%29.jpg</a:t>
            </a:r>
            <a:endParaRPr dirty="0"/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0577" y="2665435"/>
            <a:ext cx="2783498" cy="252968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/>
          <p:nvPr/>
        </p:nvSpPr>
        <p:spPr>
          <a:xfrm>
            <a:off x="3496050" y="3675900"/>
            <a:ext cx="682396" cy="508755"/>
          </a:xfrm>
          <a:custGeom>
            <a:avLst/>
            <a:gdLst/>
            <a:ahLst/>
            <a:cxnLst/>
            <a:rect l="l" t="t" r="r" b="b"/>
            <a:pathLst>
              <a:path w="682396" h="508755" fill="none" extrusionOk="0">
                <a:moveTo>
                  <a:pt x="0" y="127189"/>
                </a:moveTo>
                <a:cubicBezTo>
                  <a:pt x="107643" y="104831"/>
                  <a:pt x="224392" y="134638"/>
                  <a:pt x="428019" y="127189"/>
                </a:cubicBezTo>
                <a:cubicBezTo>
                  <a:pt x="416632" y="87858"/>
                  <a:pt x="438098" y="33584"/>
                  <a:pt x="428019" y="0"/>
                </a:cubicBezTo>
                <a:cubicBezTo>
                  <a:pt x="483448" y="47299"/>
                  <a:pt x="593102" y="191976"/>
                  <a:pt x="682396" y="254378"/>
                </a:cubicBezTo>
                <a:cubicBezTo>
                  <a:pt x="598640" y="349847"/>
                  <a:pt x="479285" y="446234"/>
                  <a:pt x="428019" y="508755"/>
                </a:cubicBezTo>
                <a:cubicBezTo>
                  <a:pt x="421459" y="453629"/>
                  <a:pt x="436881" y="439110"/>
                  <a:pt x="428019" y="381566"/>
                </a:cubicBezTo>
                <a:cubicBezTo>
                  <a:pt x="334026" y="387411"/>
                  <a:pt x="190952" y="348921"/>
                  <a:pt x="0" y="381566"/>
                </a:cubicBezTo>
                <a:cubicBezTo>
                  <a:pt x="-15345" y="294125"/>
                  <a:pt x="24219" y="253529"/>
                  <a:pt x="0" y="127189"/>
                </a:cubicBezTo>
                <a:close/>
              </a:path>
              <a:path w="682396" h="508755" extrusionOk="0">
                <a:moveTo>
                  <a:pt x="0" y="127189"/>
                </a:moveTo>
                <a:cubicBezTo>
                  <a:pt x="97086" y="99639"/>
                  <a:pt x="313602" y="167060"/>
                  <a:pt x="428019" y="127189"/>
                </a:cubicBezTo>
                <a:cubicBezTo>
                  <a:pt x="418077" y="69955"/>
                  <a:pt x="440955" y="60412"/>
                  <a:pt x="428019" y="0"/>
                </a:cubicBezTo>
                <a:cubicBezTo>
                  <a:pt x="497497" y="62055"/>
                  <a:pt x="533567" y="163629"/>
                  <a:pt x="682396" y="254378"/>
                </a:cubicBezTo>
                <a:cubicBezTo>
                  <a:pt x="596617" y="386748"/>
                  <a:pt x="503892" y="429462"/>
                  <a:pt x="428019" y="508755"/>
                </a:cubicBezTo>
                <a:cubicBezTo>
                  <a:pt x="418916" y="464824"/>
                  <a:pt x="441851" y="428375"/>
                  <a:pt x="428019" y="381566"/>
                </a:cubicBezTo>
                <a:cubicBezTo>
                  <a:pt x="297653" y="393341"/>
                  <a:pt x="110865" y="347964"/>
                  <a:pt x="0" y="381566"/>
                </a:cubicBezTo>
                <a:cubicBezTo>
                  <a:pt x="-5361" y="267890"/>
                  <a:pt x="15799" y="209180"/>
                  <a:pt x="0" y="127189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3931D2-79AA-6A6A-96FE-D0FE40491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69" y="2684040"/>
            <a:ext cx="2360350" cy="249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Intuition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ftr" idx="11"/>
          </p:nvPr>
        </p:nvSpPr>
        <p:spPr>
          <a:xfrm>
            <a:off x="3419302" y="6356350"/>
            <a:ext cx="53533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Tutorial @ QCE23: Algorithmic Approaches for Finding Better QUBO Formulation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5143131" y="0"/>
            <a:ext cx="704886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upload.wikimedia.org/wikipedia/commons/b/b0/Scrumbled_Rubik%27s_Cube.jpg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arxiv.org/pdf/1811.07403.pdf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upload.wikimedia.org/wikipedia/commons/4/4e/Rubiks_Cube_%2811913013374%29.jpg</a:t>
            </a:r>
            <a:endParaRPr dirty="0"/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0577" y="2665435"/>
            <a:ext cx="2783498" cy="252968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/>
          <p:nvPr/>
        </p:nvSpPr>
        <p:spPr>
          <a:xfrm>
            <a:off x="3496050" y="3675900"/>
            <a:ext cx="682396" cy="508755"/>
          </a:xfrm>
          <a:custGeom>
            <a:avLst/>
            <a:gdLst/>
            <a:ahLst/>
            <a:cxnLst/>
            <a:rect l="l" t="t" r="r" b="b"/>
            <a:pathLst>
              <a:path w="682396" h="508755" fill="none" extrusionOk="0">
                <a:moveTo>
                  <a:pt x="0" y="127189"/>
                </a:moveTo>
                <a:cubicBezTo>
                  <a:pt x="107643" y="104831"/>
                  <a:pt x="224392" y="134638"/>
                  <a:pt x="428019" y="127189"/>
                </a:cubicBezTo>
                <a:cubicBezTo>
                  <a:pt x="416632" y="87858"/>
                  <a:pt x="438098" y="33584"/>
                  <a:pt x="428019" y="0"/>
                </a:cubicBezTo>
                <a:cubicBezTo>
                  <a:pt x="483448" y="47299"/>
                  <a:pt x="593102" y="191976"/>
                  <a:pt x="682396" y="254378"/>
                </a:cubicBezTo>
                <a:cubicBezTo>
                  <a:pt x="598640" y="349847"/>
                  <a:pt x="479285" y="446234"/>
                  <a:pt x="428019" y="508755"/>
                </a:cubicBezTo>
                <a:cubicBezTo>
                  <a:pt x="421459" y="453629"/>
                  <a:pt x="436881" y="439110"/>
                  <a:pt x="428019" y="381566"/>
                </a:cubicBezTo>
                <a:cubicBezTo>
                  <a:pt x="334026" y="387411"/>
                  <a:pt x="190952" y="348921"/>
                  <a:pt x="0" y="381566"/>
                </a:cubicBezTo>
                <a:cubicBezTo>
                  <a:pt x="-15345" y="294125"/>
                  <a:pt x="24219" y="253529"/>
                  <a:pt x="0" y="127189"/>
                </a:cubicBezTo>
                <a:close/>
              </a:path>
              <a:path w="682396" h="508755" extrusionOk="0">
                <a:moveTo>
                  <a:pt x="0" y="127189"/>
                </a:moveTo>
                <a:cubicBezTo>
                  <a:pt x="97086" y="99639"/>
                  <a:pt x="313602" y="167060"/>
                  <a:pt x="428019" y="127189"/>
                </a:cubicBezTo>
                <a:cubicBezTo>
                  <a:pt x="418077" y="69955"/>
                  <a:pt x="440955" y="60412"/>
                  <a:pt x="428019" y="0"/>
                </a:cubicBezTo>
                <a:cubicBezTo>
                  <a:pt x="497497" y="62055"/>
                  <a:pt x="533567" y="163629"/>
                  <a:pt x="682396" y="254378"/>
                </a:cubicBezTo>
                <a:cubicBezTo>
                  <a:pt x="596617" y="386748"/>
                  <a:pt x="503892" y="429462"/>
                  <a:pt x="428019" y="508755"/>
                </a:cubicBezTo>
                <a:cubicBezTo>
                  <a:pt x="418916" y="464824"/>
                  <a:pt x="441851" y="428375"/>
                  <a:pt x="428019" y="381566"/>
                </a:cubicBezTo>
                <a:cubicBezTo>
                  <a:pt x="297653" y="393341"/>
                  <a:pt x="110865" y="347964"/>
                  <a:pt x="0" y="381566"/>
                </a:cubicBezTo>
                <a:cubicBezTo>
                  <a:pt x="-5361" y="267890"/>
                  <a:pt x="15799" y="209180"/>
                  <a:pt x="0" y="127189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7846206" y="3675900"/>
            <a:ext cx="682396" cy="508755"/>
          </a:xfrm>
          <a:custGeom>
            <a:avLst/>
            <a:gdLst/>
            <a:ahLst/>
            <a:cxnLst/>
            <a:rect l="l" t="t" r="r" b="b"/>
            <a:pathLst>
              <a:path w="682396" h="508755" fill="none" extrusionOk="0">
                <a:moveTo>
                  <a:pt x="0" y="127189"/>
                </a:moveTo>
                <a:cubicBezTo>
                  <a:pt x="107643" y="104831"/>
                  <a:pt x="224392" y="134638"/>
                  <a:pt x="428019" y="127189"/>
                </a:cubicBezTo>
                <a:cubicBezTo>
                  <a:pt x="416632" y="87858"/>
                  <a:pt x="438098" y="33584"/>
                  <a:pt x="428019" y="0"/>
                </a:cubicBezTo>
                <a:cubicBezTo>
                  <a:pt x="483448" y="47299"/>
                  <a:pt x="593102" y="191976"/>
                  <a:pt x="682396" y="254378"/>
                </a:cubicBezTo>
                <a:cubicBezTo>
                  <a:pt x="598640" y="349847"/>
                  <a:pt x="479285" y="446234"/>
                  <a:pt x="428019" y="508755"/>
                </a:cubicBezTo>
                <a:cubicBezTo>
                  <a:pt x="421459" y="453629"/>
                  <a:pt x="436881" y="439110"/>
                  <a:pt x="428019" y="381566"/>
                </a:cubicBezTo>
                <a:cubicBezTo>
                  <a:pt x="334026" y="387411"/>
                  <a:pt x="190952" y="348921"/>
                  <a:pt x="0" y="381566"/>
                </a:cubicBezTo>
                <a:cubicBezTo>
                  <a:pt x="-15345" y="294125"/>
                  <a:pt x="24219" y="253529"/>
                  <a:pt x="0" y="127189"/>
                </a:cubicBezTo>
                <a:close/>
              </a:path>
              <a:path w="682396" h="508755" extrusionOk="0">
                <a:moveTo>
                  <a:pt x="0" y="127189"/>
                </a:moveTo>
                <a:cubicBezTo>
                  <a:pt x="97086" y="99639"/>
                  <a:pt x="313602" y="167060"/>
                  <a:pt x="428019" y="127189"/>
                </a:cubicBezTo>
                <a:cubicBezTo>
                  <a:pt x="418077" y="69955"/>
                  <a:pt x="440955" y="60412"/>
                  <a:pt x="428019" y="0"/>
                </a:cubicBezTo>
                <a:cubicBezTo>
                  <a:pt x="497497" y="62055"/>
                  <a:pt x="533567" y="163629"/>
                  <a:pt x="682396" y="254378"/>
                </a:cubicBezTo>
                <a:cubicBezTo>
                  <a:pt x="596617" y="386748"/>
                  <a:pt x="503892" y="429462"/>
                  <a:pt x="428019" y="508755"/>
                </a:cubicBezTo>
                <a:cubicBezTo>
                  <a:pt x="418916" y="464824"/>
                  <a:pt x="441851" y="428375"/>
                  <a:pt x="428019" y="381566"/>
                </a:cubicBezTo>
                <a:cubicBezTo>
                  <a:pt x="297653" y="393341"/>
                  <a:pt x="110865" y="347964"/>
                  <a:pt x="0" y="381566"/>
                </a:cubicBezTo>
                <a:cubicBezTo>
                  <a:pt x="-5361" y="267890"/>
                  <a:pt x="15799" y="209180"/>
                  <a:pt x="0" y="127189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3931D2-79AA-6A6A-96FE-D0FE40491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69" y="2684040"/>
            <a:ext cx="2360350" cy="249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6185848-30DC-F218-002F-28730FC307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2" t="24652" r="12379" b="9491"/>
          <a:stretch/>
        </p:blipFill>
        <p:spPr bwMode="auto">
          <a:xfrm>
            <a:off x="8970734" y="2629307"/>
            <a:ext cx="2756668" cy="26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11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Intuition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ftr" idx="11"/>
          </p:nvPr>
        </p:nvSpPr>
        <p:spPr>
          <a:xfrm>
            <a:off x="3419302" y="6356350"/>
            <a:ext cx="53533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Tutorial @ QCE23: Algorithmic Approaches for Finding Better QUBO Formulation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5143131" y="0"/>
            <a:ext cx="704886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upload.wikimedia.org/wikipedia/commons/b/b0/Scrumbled_Rubik%27s_Cube.jpg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vectorstock.com/royalty-free-vector/robot-android-automation-icon-vector-12923755upload.wikimedia.org/wikipedia/commons/4/4e/Rubiks_Cube_%2811913013374%29.jpg</a:t>
            </a:r>
            <a:endParaRPr dirty="0"/>
          </a:p>
        </p:txBody>
      </p:sp>
      <p:pic>
        <p:nvPicPr>
          <p:cNvPr id="3" name="Picture 2" descr="A cartoon of a robot&#10;&#10;Description automatically generated">
            <a:extLst>
              <a:ext uri="{FF2B5EF4-FFF2-40B4-BE49-F238E27FC236}">
                <a16:creationId xmlns:a16="http://schemas.microsoft.com/office/drawing/2014/main" id="{37BC5411-012A-6DD4-8D26-3E9FD35232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79"/>
          <a:stretch/>
        </p:blipFill>
        <p:spPr>
          <a:xfrm>
            <a:off x="4859073" y="2801910"/>
            <a:ext cx="2306508" cy="2291272"/>
          </a:xfrm>
          <a:prstGeom prst="rect">
            <a:avLst/>
          </a:prstGeom>
        </p:spPr>
      </p:pic>
      <p:sp>
        <p:nvSpPr>
          <p:cNvPr id="4" name="Google Shape;106;p2">
            <a:extLst>
              <a:ext uri="{FF2B5EF4-FFF2-40B4-BE49-F238E27FC236}">
                <a16:creationId xmlns:a16="http://schemas.microsoft.com/office/drawing/2014/main" id="{0E4F4B6B-BD41-567F-B81D-AB768018B1AB}"/>
              </a:ext>
            </a:extLst>
          </p:cNvPr>
          <p:cNvSpPr/>
          <p:nvPr/>
        </p:nvSpPr>
        <p:spPr>
          <a:xfrm>
            <a:off x="3496050" y="3675900"/>
            <a:ext cx="682396" cy="508755"/>
          </a:xfrm>
          <a:custGeom>
            <a:avLst/>
            <a:gdLst/>
            <a:ahLst/>
            <a:cxnLst/>
            <a:rect l="l" t="t" r="r" b="b"/>
            <a:pathLst>
              <a:path w="682396" h="508755" fill="none" extrusionOk="0">
                <a:moveTo>
                  <a:pt x="0" y="127189"/>
                </a:moveTo>
                <a:cubicBezTo>
                  <a:pt x="107643" y="104831"/>
                  <a:pt x="224392" y="134638"/>
                  <a:pt x="428019" y="127189"/>
                </a:cubicBezTo>
                <a:cubicBezTo>
                  <a:pt x="416632" y="87858"/>
                  <a:pt x="438098" y="33584"/>
                  <a:pt x="428019" y="0"/>
                </a:cubicBezTo>
                <a:cubicBezTo>
                  <a:pt x="483448" y="47299"/>
                  <a:pt x="593102" y="191976"/>
                  <a:pt x="682396" y="254378"/>
                </a:cubicBezTo>
                <a:cubicBezTo>
                  <a:pt x="598640" y="349847"/>
                  <a:pt x="479285" y="446234"/>
                  <a:pt x="428019" y="508755"/>
                </a:cubicBezTo>
                <a:cubicBezTo>
                  <a:pt x="421459" y="453629"/>
                  <a:pt x="436881" y="439110"/>
                  <a:pt x="428019" y="381566"/>
                </a:cubicBezTo>
                <a:cubicBezTo>
                  <a:pt x="334026" y="387411"/>
                  <a:pt x="190952" y="348921"/>
                  <a:pt x="0" y="381566"/>
                </a:cubicBezTo>
                <a:cubicBezTo>
                  <a:pt x="-15345" y="294125"/>
                  <a:pt x="24219" y="253529"/>
                  <a:pt x="0" y="127189"/>
                </a:cubicBezTo>
                <a:close/>
              </a:path>
              <a:path w="682396" h="508755" extrusionOk="0">
                <a:moveTo>
                  <a:pt x="0" y="127189"/>
                </a:moveTo>
                <a:cubicBezTo>
                  <a:pt x="97086" y="99639"/>
                  <a:pt x="313602" y="167060"/>
                  <a:pt x="428019" y="127189"/>
                </a:cubicBezTo>
                <a:cubicBezTo>
                  <a:pt x="418077" y="69955"/>
                  <a:pt x="440955" y="60412"/>
                  <a:pt x="428019" y="0"/>
                </a:cubicBezTo>
                <a:cubicBezTo>
                  <a:pt x="497497" y="62055"/>
                  <a:pt x="533567" y="163629"/>
                  <a:pt x="682396" y="254378"/>
                </a:cubicBezTo>
                <a:cubicBezTo>
                  <a:pt x="596617" y="386748"/>
                  <a:pt x="503892" y="429462"/>
                  <a:pt x="428019" y="508755"/>
                </a:cubicBezTo>
                <a:cubicBezTo>
                  <a:pt x="418916" y="464824"/>
                  <a:pt x="441851" y="428375"/>
                  <a:pt x="428019" y="381566"/>
                </a:cubicBezTo>
                <a:cubicBezTo>
                  <a:pt x="297653" y="393341"/>
                  <a:pt x="110865" y="347964"/>
                  <a:pt x="0" y="381566"/>
                </a:cubicBezTo>
                <a:cubicBezTo>
                  <a:pt x="-5361" y="267890"/>
                  <a:pt x="15799" y="209180"/>
                  <a:pt x="0" y="127189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7;p2">
            <a:extLst>
              <a:ext uri="{FF2B5EF4-FFF2-40B4-BE49-F238E27FC236}">
                <a16:creationId xmlns:a16="http://schemas.microsoft.com/office/drawing/2014/main" id="{275F2138-0FF6-7EE3-D9B6-234F1292C1A5}"/>
              </a:ext>
            </a:extLst>
          </p:cNvPr>
          <p:cNvSpPr/>
          <p:nvPr/>
        </p:nvSpPr>
        <p:spPr>
          <a:xfrm>
            <a:off x="7846206" y="3675900"/>
            <a:ext cx="682396" cy="508755"/>
          </a:xfrm>
          <a:custGeom>
            <a:avLst/>
            <a:gdLst/>
            <a:ahLst/>
            <a:cxnLst/>
            <a:rect l="l" t="t" r="r" b="b"/>
            <a:pathLst>
              <a:path w="682396" h="508755" fill="none" extrusionOk="0">
                <a:moveTo>
                  <a:pt x="0" y="127189"/>
                </a:moveTo>
                <a:cubicBezTo>
                  <a:pt x="107643" y="104831"/>
                  <a:pt x="224392" y="134638"/>
                  <a:pt x="428019" y="127189"/>
                </a:cubicBezTo>
                <a:cubicBezTo>
                  <a:pt x="416632" y="87858"/>
                  <a:pt x="438098" y="33584"/>
                  <a:pt x="428019" y="0"/>
                </a:cubicBezTo>
                <a:cubicBezTo>
                  <a:pt x="483448" y="47299"/>
                  <a:pt x="593102" y="191976"/>
                  <a:pt x="682396" y="254378"/>
                </a:cubicBezTo>
                <a:cubicBezTo>
                  <a:pt x="598640" y="349847"/>
                  <a:pt x="479285" y="446234"/>
                  <a:pt x="428019" y="508755"/>
                </a:cubicBezTo>
                <a:cubicBezTo>
                  <a:pt x="421459" y="453629"/>
                  <a:pt x="436881" y="439110"/>
                  <a:pt x="428019" y="381566"/>
                </a:cubicBezTo>
                <a:cubicBezTo>
                  <a:pt x="334026" y="387411"/>
                  <a:pt x="190952" y="348921"/>
                  <a:pt x="0" y="381566"/>
                </a:cubicBezTo>
                <a:cubicBezTo>
                  <a:pt x="-15345" y="294125"/>
                  <a:pt x="24219" y="253529"/>
                  <a:pt x="0" y="127189"/>
                </a:cubicBezTo>
                <a:close/>
              </a:path>
              <a:path w="682396" h="508755" extrusionOk="0">
                <a:moveTo>
                  <a:pt x="0" y="127189"/>
                </a:moveTo>
                <a:cubicBezTo>
                  <a:pt x="97086" y="99639"/>
                  <a:pt x="313602" y="167060"/>
                  <a:pt x="428019" y="127189"/>
                </a:cubicBezTo>
                <a:cubicBezTo>
                  <a:pt x="418077" y="69955"/>
                  <a:pt x="440955" y="60412"/>
                  <a:pt x="428019" y="0"/>
                </a:cubicBezTo>
                <a:cubicBezTo>
                  <a:pt x="497497" y="62055"/>
                  <a:pt x="533567" y="163629"/>
                  <a:pt x="682396" y="254378"/>
                </a:cubicBezTo>
                <a:cubicBezTo>
                  <a:pt x="596617" y="386748"/>
                  <a:pt x="503892" y="429462"/>
                  <a:pt x="428019" y="508755"/>
                </a:cubicBezTo>
                <a:cubicBezTo>
                  <a:pt x="418916" y="464824"/>
                  <a:pt x="441851" y="428375"/>
                  <a:pt x="428019" y="381566"/>
                </a:cubicBezTo>
                <a:cubicBezTo>
                  <a:pt x="297653" y="393341"/>
                  <a:pt x="110865" y="347964"/>
                  <a:pt x="0" y="381566"/>
                </a:cubicBezTo>
                <a:cubicBezTo>
                  <a:pt x="-5361" y="267890"/>
                  <a:pt x="15799" y="209180"/>
                  <a:pt x="0" y="127189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FCE8F60-657D-83E3-0519-90A66BD32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69" y="2684040"/>
            <a:ext cx="2360350" cy="249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C60716-CF21-C66B-D83A-B66CB5AE9E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2" t="24652" r="12379" b="9491"/>
          <a:stretch/>
        </p:blipFill>
        <p:spPr bwMode="auto">
          <a:xfrm>
            <a:off x="8970734" y="2629307"/>
            <a:ext cx="2756668" cy="26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95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Tutorial goals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7569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Goal of this tutorial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Introduce and demonstrate innovative methods for the formulation QUBO problems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Motivation behind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Facilitate and automate the process of their formulation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By the end of this tutorial, you…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Will feel confident to apply the presented formulation methods to your own use cases</a:t>
            </a:r>
            <a:endParaRPr dirty="0"/>
          </a:p>
        </p:txBody>
      </p:sp>
      <p:sp>
        <p:nvSpPr>
          <p:cNvPr id="115" name="Google Shape;115;p3"/>
          <p:cNvSpPr txBox="1">
            <a:spLocks noGrp="1"/>
          </p:cNvSpPr>
          <p:nvPr>
            <p:ph type="ftr" idx="11"/>
          </p:nvPr>
        </p:nvSpPr>
        <p:spPr>
          <a:xfrm>
            <a:off x="3419302" y="6356350"/>
            <a:ext cx="53533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Tutorial @ QCE23: Algorithmic Approaches for Finding Better QUBO Formulation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054" name="Picture 6" descr="Top 12 Strategic &amp; Tactical SEO Goals to Consider This Year">
            <a:extLst>
              <a:ext uri="{FF2B5EF4-FFF2-40B4-BE49-F238E27FC236}">
                <a16:creationId xmlns:a16="http://schemas.microsoft.com/office/drawing/2014/main" id="{DE7DCBAA-B3B4-749B-3E4E-E65FDE6683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3" r="19624"/>
          <a:stretch/>
        </p:blipFill>
        <p:spPr bwMode="auto">
          <a:xfrm>
            <a:off x="7983635" y="2219065"/>
            <a:ext cx="3819588" cy="339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2">
            <a:extLst>
              <a:ext uri="{FF2B5EF4-FFF2-40B4-BE49-F238E27FC236}">
                <a16:creationId xmlns:a16="http://schemas.microsoft.com/office/drawing/2014/main" id="{0ABE1452-EF59-526A-5B7B-EA04C46953D5}"/>
              </a:ext>
            </a:extLst>
          </p:cNvPr>
          <p:cNvSpPr txBox="1"/>
          <p:nvPr/>
        </p:nvSpPr>
        <p:spPr>
          <a:xfrm>
            <a:off x="2885243" y="0"/>
            <a:ext cx="9306757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searchenginejournal.com/wp-content/uploads/2019/01/top-12-strategic-tactical-seo-goals-to-consider-this-year-5ec4a56581222-760x400.webp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Contents and instructors</a:t>
            </a:r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Structure</a:t>
            </a:r>
            <a:endParaRPr dirty="0"/>
          </a:p>
          <a:p>
            <a:pPr marL="51435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dirty="0"/>
              <a:t>Naïve QUBO formulation</a:t>
            </a:r>
            <a:endParaRPr dirty="0"/>
          </a:p>
          <a:p>
            <a:pPr marL="51435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Pattern QUBO</a:t>
            </a:r>
            <a:endParaRPr dirty="0"/>
          </a:p>
          <a:p>
            <a:pPr marL="51435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dirty="0"/>
              <a:t>Algorithmic QUBO formulation</a:t>
            </a:r>
            <a:endParaRPr dirty="0"/>
          </a:p>
          <a:p>
            <a:pPr marL="51435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dirty="0"/>
              <a:t>Learning QUBOs</a:t>
            </a:r>
            <a:endParaRPr dirty="0"/>
          </a:p>
        </p:txBody>
      </p:sp>
      <p:sp>
        <p:nvSpPr>
          <p:cNvPr id="123" name="Google Shape;123;p4"/>
          <p:cNvSpPr txBox="1">
            <a:spLocks noGrp="1"/>
          </p:cNvSpPr>
          <p:nvPr>
            <p:ph type="ftr" idx="11"/>
          </p:nvPr>
        </p:nvSpPr>
        <p:spPr>
          <a:xfrm>
            <a:off x="3419302" y="6356350"/>
            <a:ext cx="53533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Tutorial @ QCE23: Algorithmic Approaches for Finding Better QUBO Formulation</a:t>
            </a:r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26" name="Google Shape;126;p4"/>
          <p:cNvSpPr txBox="1"/>
          <p:nvPr/>
        </p:nvSpPr>
        <p:spPr>
          <a:xfrm>
            <a:off x="7281316" y="5942248"/>
            <a:ext cx="184499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Sebastian Feld</a:t>
            </a:r>
            <a:endParaRPr sz="1100" dirty="0"/>
          </a:p>
        </p:txBody>
      </p:sp>
      <p:pic>
        <p:nvPicPr>
          <p:cNvPr id="127" name="Google Shape;127;p4" descr="Sebastian Feld"/>
          <p:cNvPicPr preferRelativeResize="0"/>
          <p:nvPr/>
        </p:nvPicPr>
        <p:blipFill rotWithShape="1">
          <a:blip r:embed="rId3">
            <a:alphaModFix/>
          </a:blip>
          <a:srcRect l="23083"/>
          <a:stretch/>
        </p:blipFill>
        <p:spPr>
          <a:xfrm>
            <a:off x="7254322" y="3464131"/>
            <a:ext cx="1898987" cy="246888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7310112" y="2848714"/>
            <a:ext cx="178740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Jonas Nüßlein</a:t>
            </a:r>
            <a:endParaRPr sz="1100" dirty="0"/>
          </a:p>
        </p:txBody>
      </p:sp>
      <p:pic>
        <p:nvPicPr>
          <p:cNvPr id="130" name="Google Shape;130;p4" descr="Profile photo of Jonas Nüßlein"/>
          <p:cNvPicPr preferRelativeResize="0"/>
          <p:nvPr/>
        </p:nvPicPr>
        <p:blipFill rotWithShape="1">
          <a:blip r:embed="rId4">
            <a:alphaModFix/>
          </a:blip>
          <a:srcRect l="11624" r="15978"/>
          <a:stretch/>
        </p:blipFill>
        <p:spPr>
          <a:xfrm>
            <a:off x="7310112" y="375810"/>
            <a:ext cx="1787406" cy="246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Picture 4" descr="Image preview">
            <a:extLst>
              <a:ext uri="{FF2B5EF4-FFF2-40B4-BE49-F238E27FC236}">
                <a16:creationId xmlns:a16="http://schemas.microsoft.com/office/drawing/2014/main" id="{0652E81A-B893-BAE2-A3C8-233E7E10B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1" t="7378" r="16659" b="33933"/>
          <a:stretch/>
        </p:blipFill>
        <p:spPr bwMode="auto">
          <a:xfrm>
            <a:off x="9796929" y="375810"/>
            <a:ext cx="1961264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Prof. Dr. Claudia Linnhoff-Popien | Mobile und Verteilte ...">
            <a:extLst>
              <a:ext uri="{FF2B5EF4-FFF2-40B4-BE49-F238E27FC236}">
                <a16:creationId xmlns:a16="http://schemas.microsoft.com/office/drawing/2014/main" id="{A7F7DC23-C781-863F-5C2F-CE318AD2BD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8" t="8980" r="12364"/>
          <a:stretch/>
        </p:blipFill>
        <p:spPr bwMode="auto">
          <a:xfrm>
            <a:off x="9699402" y="3464131"/>
            <a:ext cx="2156319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29;p4">
            <a:extLst>
              <a:ext uri="{FF2B5EF4-FFF2-40B4-BE49-F238E27FC236}">
                <a16:creationId xmlns:a16="http://schemas.microsoft.com/office/drawing/2014/main" id="{5EECFF75-B443-CF09-DE52-EFE23B704BC4}"/>
              </a:ext>
            </a:extLst>
          </p:cNvPr>
          <p:cNvSpPr txBox="1"/>
          <p:nvPr/>
        </p:nvSpPr>
        <p:spPr>
          <a:xfrm>
            <a:off x="9883858" y="2848714"/>
            <a:ext cx="178740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Sebastian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Zielinski</a:t>
            </a:r>
            <a:endParaRPr sz="1100" dirty="0"/>
          </a:p>
        </p:txBody>
      </p:sp>
      <p:sp>
        <p:nvSpPr>
          <p:cNvPr id="3" name="Google Shape;129;p4">
            <a:extLst>
              <a:ext uri="{FF2B5EF4-FFF2-40B4-BE49-F238E27FC236}">
                <a16:creationId xmlns:a16="http://schemas.microsoft.com/office/drawing/2014/main" id="{8ADCB5B7-C156-C2C8-234D-BA3F5966CEED}"/>
              </a:ext>
            </a:extLst>
          </p:cNvPr>
          <p:cNvSpPr txBox="1"/>
          <p:nvPr/>
        </p:nvSpPr>
        <p:spPr>
          <a:xfrm>
            <a:off x="9699402" y="5942248"/>
            <a:ext cx="215631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Claudia Linnhoff-Popien</a:t>
            </a:r>
            <a:endParaRPr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ctrTitle"/>
          </p:nvPr>
        </p:nvSpPr>
        <p:spPr>
          <a:xfrm>
            <a:off x="1524000" y="3007443"/>
            <a:ext cx="9144000" cy="108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Enjoy the ride!</a:t>
            </a:r>
            <a:endParaRPr/>
          </a:p>
        </p:txBody>
      </p:sp>
      <p:pic>
        <p:nvPicPr>
          <p:cNvPr id="139" name="Google Shape;139;p5" descr="Datei:TU Delft Logo.svg –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3191" y="293853"/>
            <a:ext cx="2138039" cy="83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 descr="File:LMU Muenchen Logo.svg - Wikimedia Comm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770" y="136168"/>
            <a:ext cx="2854325" cy="149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" name="Google Shape;100;p2">
            <a:extLst>
              <a:ext uri="{FF2B5EF4-FFF2-40B4-BE49-F238E27FC236}">
                <a16:creationId xmlns:a16="http://schemas.microsoft.com/office/drawing/2014/main" id="{AF1013A8-C584-F634-C7E8-9C56F88B872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419302" y="6356350"/>
            <a:ext cx="53533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Tutorial @ QCE23: Algorithmic Approaches for Finding Better QUBO Formulation</a:t>
            </a:r>
            <a:endParaRPr dirty="0"/>
          </a:p>
        </p:txBody>
      </p:sp>
      <p:sp>
        <p:nvSpPr>
          <p:cNvPr id="3" name="Textfeld 3">
            <a:extLst>
              <a:ext uri="{FF2B5EF4-FFF2-40B4-BE49-F238E27FC236}">
                <a16:creationId xmlns:a16="http://schemas.microsoft.com/office/drawing/2014/main" id="{7AE7FCEC-F3ED-2DFE-799F-3E186338D7EA}"/>
              </a:ext>
            </a:extLst>
          </p:cNvPr>
          <p:cNvSpPr txBox="1"/>
          <p:nvPr/>
        </p:nvSpPr>
        <p:spPr>
          <a:xfrm rot="19800000">
            <a:off x="7794423" y="4402438"/>
            <a:ext cx="2561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AEEF"/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Widescreen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</vt:lpstr>
      <vt:lpstr>Algorithmic Approaches for Finding Better QUBO Formulations</vt:lpstr>
      <vt:lpstr>Intuition</vt:lpstr>
      <vt:lpstr>Intuition</vt:lpstr>
      <vt:lpstr>Intuition</vt:lpstr>
      <vt:lpstr>Intuition</vt:lpstr>
      <vt:lpstr>Tutorial goals</vt:lpstr>
      <vt:lpstr>Contents and instructors</vt:lpstr>
      <vt:lpstr>Enjoy the ride!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Approaches for Finding Better QUBO Formulations</dc:title>
  <dc:creator>Jonas Nüßlein</dc:creator>
  <cp:lastModifiedBy>Sebastian Feld</cp:lastModifiedBy>
  <cp:revision>4</cp:revision>
  <dcterms:created xsi:type="dcterms:W3CDTF">2023-08-14T09:52:08Z</dcterms:created>
  <dcterms:modified xsi:type="dcterms:W3CDTF">2023-09-17T18:16:09Z</dcterms:modified>
</cp:coreProperties>
</file>