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2" r:id="rId3"/>
  </p:sldMasterIdLst>
  <p:notesMasterIdLst>
    <p:notesMasterId r:id="rId46"/>
  </p:notesMasterIdLst>
  <p:sldIdLst>
    <p:sldId id="435" r:id="rId4"/>
    <p:sldId id="258" r:id="rId5"/>
    <p:sldId id="440" r:id="rId6"/>
    <p:sldId id="410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41" r:id="rId16"/>
    <p:sldId id="425" r:id="rId17"/>
    <p:sldId id="426" r:id="rId18"/>
    <p:sldId id="427" r:id="rId19"/>
    <p:sldId id="428" r:id="rId20"/>
    <p:sldId id="442" r:id="rId21"/>
    <p:sldId id="429" r:id="rId22"/>
    <p:sldId id="397" r:id="rId23"/>
    <p:sldId id="398" r:id="rId24"/>
    <p:sldId id="401" r:id="rId25"/>
    <p:sldId id="402" r:id="rId26"/>
    <p:sldId id="403" r:id="rId27"/>
    <p:sldId id="404" r:id="rId28"/>
    <p:sldId id="405" r:id="rId29"/>
    <p:sldId id="406" r:id="rId30"/>
    <p:sldId id="407" r:id="rId31"/>
    <p:sldId id="433" r:id="rId32"/>
    <p:sldId id="408" r:id="rId33"/>
    <p:sldId id="434" r:id="rId34"/>
    <p:sldId id="443" r:id="rId35"/>
    <p:sldId id="439" r:id="rId36"/>
    <p:sldId id="362" r:id="rId37"/>
    <p:sldId id="364" r:id="rId38"/>
    <p:sldId id="367" r:id="rId39"/>
    <p:sldId id="365" r:id="rId40"/>
    <p:sldId id="445" r:id="rId41"/>
    <p:sldId id="446" r:id="rId42"/>
    <p:sldId id="444" r:id="rId43"/>
    <p:sldId id="310" r:id="rId44"/>
    <p:sldId id="436" r:id="rId4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7D2B08-316A-4617-8678-D99E45BBD5D3}">
          <p14:sldIdLst>
            <p14:sldId id="435"/>
            <p14:sldId id="258"/>
          </p14:sldIdLst>
        </p14:section>
        <p14:section name="1 Quantum Annealing in a Nutshell" id="{CA9204D5-B823-4C7C-A3BE-D6A6DD7F8A73}">
          <p14:sldIdLst>
            <p14:sldId id="440"/>
            <p14:sldId id="410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</p14:sldIdLst>
        </p14:section>
        <p14:section name="2. QGM vs. AQC" id="{D95153F1-909D-45D0-AB2A-2AD91792589A}">
          <p14:sldIdLst>
            <p14:sldId id="441"/>
            <p14:sldId id="425"/>
            <p14:sldId id="426"/>
            <p14:sldId id="427"/>
            <p14:sldId id="428"/>
          </p14:sldIdLst>
        </p14:section>
        <p14:section name="3. QUBO and TSP" id="{BFCA8822-F53E-481C-A6C5-B4B53D422470}">
          <p14:sldIdLst>
            <p14:sldId id="442"/>
            <p14:sldId id="429"/>
            <p14:sldId id="397"/>
            <p14:sldId id="398"/>
            <p14:sldId id="401"/>
            <p14:sldId id="402"/>
            <p14:sldId id="403"/>
            <p14:sldId id="404"/>
            <p14:sldId id="405"/>
            <p14:sldId id="406"/>
            <p14:sldId id="407"/>
            <p14:sldId id="433"/>
            <p14:sldId id="408"/>
            <p14:sldId id="434"/>
          </p14:sldIdLst>
        </p14:section>
        <p14:section name="4. Satisfiability" id="{46488FCF-0408-4134-851D-52DA29191F66}">
          <p14:sldIdLst>
            <p14:sldId id="443"/>
            <p14:sldId id="439"/>
            <p14:sldId id="362"/>
            <p14:sldId id="364"/>
            <p14:sldId id="367"/>
            <p14:sldId id="365"/>
            <p14:sldId id="445"/>
            <p14:sldId id="446"/>
          </p14:sldIdLst>
        </p14:section>
        <p14:section name="6. Conclusion" id="{A8BBF131-7B63-48A5-9D81-F6E78CFDF817}">
          <p14:sldIdLst>
            <p14:sldId id="444"/>
            <p14:sldId id="310"/>
            <p14:sldId id="4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EF"/>
    <a:srgbClr val="FFCC66"/>
    <a:srgbClr val="000000"/>
    <a:srgbClr val="FFFF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2654" autoAdjust="0"/>
  </p:normalViewPr>
  <p:slideViewPr>
    <p:cSldViewPr>
      <p:cViewPr varScale="1">
        <p:scale>
          <a:sx n="139" d="100"/>
          <a:sy n="139" d="100"/>
        </p:scale>
        <p:origin x="79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5BE3E-F991-4EBE-8F85-C7C7F77FDFE5}" type="datetimeFigureOut">
              <a:rPr lang="de-DE" smtClean="0"/>
              <a:t>17.09.2023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F1FFD-0EB5-43FF-987E-91C4F472C9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215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45302-2824-4293-9943-CC7B2BDA8F6B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61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X1 true, x2 true, x3 true</a:t>
            </a:r>
          </a:p>
          <a:p>
            <a:r>
              <a:rPr lang="en-US" dirty="0"/>
              <a:t>X4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teil von MIS, </a:t>
            </a:r>
            <a:r>
              <a:rPr lang="en-US" dirty="0" err="1"/>
              <a:t>daher</a:t>
            </a:r>
            <a:r>
              <a:rPr lang="en-US" dirty="0"/>
              <a:t> </a:t>
            </a:r>
            <a:r>
              <a:rPr lang="en-US" dirty="0" err="1"/>
              <a:t>kein</a:t>
            </a:r>
            <a:r>
              <a:rPr lang="en-US" dirty="0"/>
              <a:t> wert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45302-2824-4293-9943-CC7B2BDA8F6B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656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F1FFD-0EB5-43FF-987E-91C4F472C92F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556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F1FFD-0EB5-43FF-987E-91C4F472C92F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590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http://www.mcmbuzz.com/wp-content/uploads/2014/01/bttf1logo.jpg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F1FFD-0EB5-43FF-987E-91C4F472C92F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315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4706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F1FFD-0EB5-43FF-987E-91C4F472C92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066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https://insidehpc.com/wp-content/uploads/2015/06/d-wave-300x300.jpg</a:t>
            </a:r>
          </a:p>
          <a:p>
            <a:r>
              <a:rPr lang="de-DE" dirty="0"/>
              <a:t>https://www-03.ibm.com/press/us/en/photo/20190.wss</a:t>
            </a:r>
          </a:p>
          <a:p>
            <a:r>
              <a:rPr lang="de-DE" dirty="0"/>
              <a:t>https://upload.wikimedia.org/wikipedia/commons/thumb/2/2f/Google_2015_logo.svg/2000px-Google_2015_logo.svg.png</a:t>
            </a:r>
          </a:p>
          <a:p>
            <a:r>
              <a:rPr lang="de-DE" dirty="0"/>
              <a:t>http://ncmedia.azureedge.net/ncmedia/2014/10/MSFT_logo_rgb_C-Gray.png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F1FFD-0EB5-43FF-987E-91C4F472C92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573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F1FFD-0EB5-43FF-987E-91C4F472C92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229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F1FFD-0EB5-43FF-987E-91C4F472C92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749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F1FFD-0EB5-43FF-987E-91C4F472C92F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080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45302-2824-4293-9943-CC7B2BDA8F6B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502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45302-2824-4293-9943-CC7B2BDA8F6B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889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74A8-E453-4484-90EF-C6ECFF3347CB}" type="datetime1">
              <a:rPr lang="de-DE" smtClean="0"/>
              <a:t>17.09.2023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5A-BA6C-400A-9F95-94E4229983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55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CD67-7960-4027-96C5-BA10348CDEAB}" type="datetime1">
              <a:rPr lang="de-DE" smtClean="0"/>
              <a:t>17.09.2023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5A-BA6C-400A-9F95-94E4229983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45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10B9-15C5-4A72-B8C3-C24E419CE4A9}" type="datetime1">
              <a:rPr lang="de-DE" smtClean="0"/>
              <a:t>17.09.2023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5A-BA6C-400A-9F95-94E4229983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431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elfoli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51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Abschnitts-&#10;überschrif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800">
                <a:solidFill>
                  <a:srgbClr val="888888"/>
                </a:solidFill>
              </a:defRPr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35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Zwei Inhalt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90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Vergleich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b="1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b="1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02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Nur Titel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28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Le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760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Inhalt mit Überschrif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3238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2400"/>
            </a:lvl1pPr>
            <a:lvl2pPr marL="685800" lvl="1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100"/>
            </a:lvl2pPr>
            <a:lvl3pPr marL="1028700" lvl="2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3pPr>
            <a:lvl4pPr marL="1371600" lvl="3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4pPr>
            <a:lvl5pPr marL="1714500" lvl="4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5pPr>
            <a:lvl6pPr marL="2057400" lvl="5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6pPr>
            <a:lvl7pPr marL="2400300" lvl="6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7pPr>
            <a:lvl8pPr marL="2743200" lvl="7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8pPr>
            <a:lvl9pPr marL="3086100" lvl="8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070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Bild mit Überschrif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4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E052-97C1-4E10-93DB-BDD04B83D29F}" type="datetime1">
              <a:rPr lang="de-DE" smtClean="0"/>
              <a:t>17.09.2023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8424" y="4767263"/>
            <a:ext cx="648072" cy="273844"/>
          </a:xfrm>
        </p:spPr>
        <p:txBody>
          <a:bodyPr/>
          <a:lstStyle/>
          <a:p>
            <a:fld id="{526E005A-BA6C-400A-9F95-94E4229983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4568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Titel und vertikaler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80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21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kaler Titel u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86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elfoli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558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Titel und Inhal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2564477" y="4767263"/>
            <a:ext cx="401504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421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Abschnitts-&#10;überschrif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800">
                <a:solidFill>
                  <a:srgbClr val="888888"/>
                </a:solidFill>
              </a:defRPr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847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Zwei Inhalt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589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Vergleich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b="1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b="1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060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Nur Titel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620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Le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956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Inhalt mit Überschrif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3238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2400"/>
            </a:lvl1pPr>
            <a:lvl2pPr marL="685800" lvl="1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100"/>
            </a:lvl2pPr>
            <a:lvl3pPr marL="1028700" lvl="2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3pPr>
            <a:lvl4pPr marL="1371600" lvl="3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4pPr>
            <a:lvl5pPr marL="1714500" lvl="4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5pPr>
            <a:lvl6pPr marL="2057400" lvl="5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6pPr>
            <a:lvl7pPr marL="2400300" lvl="6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7pPr>
            <a:lvl8pPr marL="2743200" lvl="7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8pPr>
            <a:lvl9pPr marL="3086100" lvl="8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1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C2E6-77FB-4ACE-995F-4122CF571829}" type="datetime1">
              <a:rPr lang="de-DE" smtClean="0"/>
              <a:t>17.09.2023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0228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Bild mit Überschrif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556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Titel und vertikaler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80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847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kaler Titel u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6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0C1E-D435-4922-BDF3-BB9078F0F97E}" type="datetime1">
              <a:rPr lang="de-DE" smtClean="0"/>
              <a:t>17.09.2023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5A-BA6C-400A-9F95-94E4229983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58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95AB-6D79-4627-8ADC-04CBF8F8A930}" type="datetime1">
              <a:rPr lang="de-DE" smtClean="0"/>
              <a:t>17.09.2023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5A-BA6C-400A-9F95-94E4229983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36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A4C4B-658A-43FA-A2B9-38A24ED5DC1A}" type="datetime1">
              <a:rPr lang="de-DE" smtClean="0"/>
              <a:t>17.09.2023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5A-BA6C-400A-9F95-94E4229983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22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ECE9-3D27-4D72-BC02-01384D1E8975}" type="datetime1">
              <a:rPr lang="de-DE" smtClean="0"/>
              <a:t>17.09.2023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5A-BA6C-400A-9F95-94E4229983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28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6878-C0A2-4F74-982F-3C191D1B8F94}" type="datetime1">
              <a:rPr lang="de-DE" smtClean="0"/>
              <a:t>17.09.2023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5A-BA6C-400A-9F95-94E4229983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00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8C5F-6B20-4A6F-9D83-445410314A34}" type="datetime1">
              <a:rPr lang="de-DE" smtClean="0"/>
              <a:t>17.09.2023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5A-BA6C-400A-9F95-94E4229983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83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5FD6D-458A-41A9-AE8C-4AA043A0D281}" type="datetime1">
              <a:rPr lang="de-DE" smtClean="0"/>
              <a:t>17.09.2023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E005A-BA6C-400A-9F95-94E4229983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25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758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386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4" Type="http://schemas.openxmlformats.org/officeDocument/2006/relationships/image" Target="../media/image5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143000" y="2009228"/>
            <a:ext cx="6858000" cy="81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Autofit/>
          </a:bodyPr>
          <a:lstStyle/>
          <a:p>
            <a:pPr>
              <a:buSzPts val="4800"/>
            </a:pPr>
            <a:r>
              <a:rPr lang="en-US" sz="3600" dirty="0"/>
              <a:t>Naïve QUBO Formulations</a:t>
            </a:r>
            <a:endParaRPr dirty="0"/>
          </a:p>
        </p:txBody>
      </p:sp>
      <p:pic>
        <p:nvPicPr>
          <p:cNvPr id="89" name="Google Shape;89;p1" descr="Datei:TU Delft Logo.svg –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37394" y="220390"/>
            <a:ext cx="1603529" cy="628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 descr="File:LMU Muenchen Logo.svg - Wikimedia Comm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3078" y="102126"/>
            <a:ext cx="2140744" cy="112138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>
            <a:spLocks noGrp="1"/>
          </p:cNvSpPr>
          <p:nvPr>
            <p:ph type="ftr" idx="11"/>
          </p:nvPr>
        </p:nvSpPr>
        <p:spPr>
          <a:xfrm>
            <a:off x="2417779" y="4767262"/>
            <a:ext cx="430844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>
              <a:buClr>
                <a:srgbClr val="000000"/>
              </a:buClr>
            </a:pPr>
            <a:r>
              <a:rPr lang="en-US" kern="0" dirty="0"/>
              <a:t>Tutorial @ QCE23: Algorithmic Approaches for Finding Better QUBO Formulation</a:t>
            </a:r>
            <a:endParaRPr kern="0" dirty="0"/>
          </a:p>
        </p:txBody>
      </p:sp>
      <p:sp>
        <p:nvSpPr>
          <p:cNvPr id="92" name="Google Shape;92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>
              <a:buClr>
                <a:srgbClr val="000000"/>
              </a:buClr>
            </a:pPr>
            <a:fld id="{00000000-1234-1234-1234-123412341234}" type="slidenum">
              <a:rPr lang="en-US" kern="0"/>
              <a:pPr defTabSz="685800">
                <a:buClr>
                  <a:srgbClr val="000000"/>
                </a:buClr>
              </a:pPr>
              <a:t>1</a:t>
            </a:fld>
            <a:endParaRPr kern="0"/>
          </a:p>
        </p:txBody>
      </p:sp>
      <p:sp>
        <p:nvSpPr>
          <p:cNvPr id="93" name="Google Shape;93;p1"/>
          <p:cNvSpPr txBox="1"/>
          <p:nvPr/>
        </p:nvSpPr>
        <p:spPr>
          <a:xfrm>
            <a:off x="2881417" y="4003569"/>
            <a:ext cx="3381166" cy="62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 defTabSz="685800">
              <a:buClr>
                <a:srgbClr val="000000"/>
              </a:buClr>
            </a:pP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IEEE Quantum Week (IEEE QCE’23)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 defTabSz="685800">
              <a:buClr>
                <a:srgbClr val="000000"/>
              </a:buClr>
            </a:pP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September 18, 2023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2655899" y="3270705"/>
            <a:ext cx="3832203" cy="62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 defTabSz="685800">
              <a:buClr>
                <a:srgbClr val="000000"/>
              </a:buClr>
            </a:pPr>
            <a:r>
              <a:rPr lang="en-US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Jonas Nüßlein</a:t>
            </a: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Sebastian Zielinski,</a:t>
            </a:r>
            <a:b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Sebastian Feld</a:t>
            </a: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Claudia Linnhoff-Popien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Formulate constraints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5A-BA6C-400A-9F95-94E422998398}" type="slidenum">
              <a:rPr lang="de-DE" smtClean="0"/>
              <a:t>10</a:t>
            </a:fld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2605877" y="2859782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2" name="Ellipse 21"/>
          <p:cNvSpPr/>
          <p:nvPr/>
        </p:nvSpPr>
        <p:spPr>
          <a:xfrm>
            <a:off x="3347864" y="2859782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4" name="Ellipse 23"/>
          <p:cNvSpPr/>
          <p:nvPr/>
        </p:nvSpPr>
        <p:spPr>
          <a:xfrm>
            <a:off x="1165717" y="2859782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6" name="Ellipse 25"/>
          <p:cNvSpPr/>
          <p:nvPr/>
        </p:nvSpPr>
        <p:spPr>
          <a:xfrm>
            <a:off x="445637" y="2859782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7" name="Ellipse 26"/>
          <p:cNvSpPr/>
          <p:nvPr/>
        </p:nvSpPr>
        <p:spPr>
          <a:xfrm>
            <a:off x="1885797" y="2139702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8" name="Ellipse 27"/>
          <p:cNvSpPr/>
          <p:nvPr/>
        </p:nvSpPr>
        <p:spPr>
          <a:xfrm>
            <a:off x="1885797" y="1419622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9" name="Ellipse 28"/>
          <p:cNvSpPr/>
          <p:nvPr/>
        </p:nvSpPr>
        <p:spPr>
          <a:xfrm>
            <a:off x="1885797" y="3579862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0" name="Ellipse 29"/>
          <p:cNvSpPr/>
          <p:nvPr/>
        </p:nvSpPr>
        <p:spPr>
          <a:xfrm>
            <a:off x="1885797" y="4299942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1" name="Ellipse 30"/>
          <p:cNvSpPr/>
          <p:nvPr/>
        </p:nvSpPr>
        <p:spPr>
          <a:xfrm>
            <a:off x="7286397" y="2860455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2" name="Ellipse 31"/>
          <p:cNvSpPr/>
          <p:nvPr/>
        </p:nvSpPr>
        <p:spPr>
          <a:xfrm>
            <a:off x="8028384" y="2860455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3" name="Ellipse 32"/>
          <p:cNvSpPr/>
          <p:nvPr/>
        </p:nvSpPr>
        <p:spPr>
          <a:xfrm>
            <a:off x="5846237" y="2860455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4" name="Ellipse 33"/>
          <p:cNvSpPr/>
          <p:nvPr/>
        </p:nvSpPr>
        <p:spPr>
          <a:xfrm>
            <a:off x="5126157" y="2860455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5" name="Ellipse 34"/>
          <p:cNvSpPr/>
          <p:nvPr/>
        </p:nvSpPr>
        <p:spPr>
          <a:xfrm>
            <a:off x="6566317" y="2140375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6" name="Ellipse 35"/>
          <p:cNvSpPr/>
          <p:nvPr/>
        </p:nvSpPr>
        <p:spPr>
          <a:xfrm>
            <a:off x="6566317" y="1420295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7" name="Ellipse 36"/>
          <p:cNvSpPr/>
          <p:nvPr/>
        </p:nvSpPr>
        <p:spPr>
          <a:xfrm>
            <a:off x="6566317" y="3580535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8" name="Ellipse 37"/>
          <p:cNvSpPr/>
          <p:nvPr/>
        </p:nvSpPr>
        <p:spPr>
          <a:xfrm>
            <a:off x="6566317" y="4300615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6" name="Gerade Verbindung 5"/>
          <p:cNvCxnSpPr>
            <a:stCxn id="26" idx="0"/>
            <a:endCxn id="28" idx="2"/>
          </p:cNvCxnSpPr>
          <p:nvPr/>
        </p:nvCxnSpPr>
        <p:spPr>
          <a:xfrm flipV="1">
            <a:off x="625657" y="1599642"/>
            <a:ext cx="1260140" cy="12601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>
            <a:stCxn id="26" idx="0"/>
            <a:endCxn id="27" idx="2"/>
          </p:cNvCxnSpPr>
          <p:nvPr/>
        </p:nvCxnSpPr>
        <p:spPr>
          <a:xfrm flipV="1">
            <a:off x="625657" y="2319722"/>
            <a:ext cx="1260140" cy="540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>
            <a:stCxn id="26" idx="4"/>
            <a:endCxn id="29" idx="2"/>
          </p:cNvCxnSpPr>
          <p:nvPr/>
        </p:nvCxnSpPr>
        <p:spPr>
          <a:xfrm>
            <a:off x="625657" y="3219822"/>
            <a:ext cx="1260140" cy="540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>
            <a:stCxn id="26" idx="4"/>
            <a:endCxn id="30" idx="2"/>
          </p:cNvCxnSpPr>
          <p:nvPr/>
        </p:nvCxnSpPr>
        <p:spPr>
          <a:xfrm>
            <a:off x="625657" y="3219822"/>
            <a:ext cx="1260140" cy="1260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>
            <a:stCxn id="24" idx="0"/>
            <a:endCxn id="28" idx="2"/>
          </p:cNvCxnSpPr>
          <p:nvPr/>
        </p:nvCxnSpPr>
        <p:spPr>
          <a:xfrm flipV="1">
            <a:off x="1345737" y="1599642"/>
            <a:ext cx="540060" cy="1260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>
            <a:stCxn id="24" idx="0"/>
            <a:endCxn id="27" idx="2"/>
          </p:cNvCxnSpPr>
          <p:nvPr/>
        </p:nvCxnSpPr>
        <p:spPr>
          <a:xfrm flipV="1">
            <a:off x="1345737" y="2319722"/>
            <a:ext cx="540060" cy="540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24" idx="4"/>
            <a:endCxn id="29" idx="2"/>
          </p:cNvCxnSpPr>
          <p:nvPr/>
        </p:nvCxnSpPr>
        <p:spPr>
          <a:xfrm>
            <a:off x="1345737" y="3219822"/>
            <a:ext cx="540060" cy="540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24" idx="4"/>
            <a:endCxn id="30" idx="2"/>
          </p:cNvCxnSpPr>
          <p:nvPr/>
        </p:nvCxnSpPr>
        <p:spPr>
          <a:xfrm>
            <a:off x="1345737" y="3219822"/>
            <a:ext cx="540060" cy="1260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26" idx="4"/>
          </p:cNvCxnSpPr>
          <p:nvPr/>
        </p:nvCxnSpPr>
        <p:spPr>
          <a:xfrm>
            <a:off x="625657" y="3219822"/>
            <a:ext cx="0" cy="19236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>
            <a:stCxn id="24" idx="4"/>
          </p:cNvCxnSpPr>
          <p:nvPr/>
        </p:nvCxnSpPr>
        <p:spPr>
          <a:xfrm>
            <a:off x="1345737" y="3219822"/>
            <a:ext cx="0" cy="19236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28" idx="6"/>
            <a:endCxn id="22" idx="0"/>
          </p:cNvCxnSpPr>
          <p:nvPr/>
        </p:nvCxnSpPr>
        <p:spPr>
          <a:xfrm>
            <a:off x="2245837" y="1599642"/>
            <a:ext cx="1282047" cy="1260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>
            <a:stCxn id="28" idx="6"/>
            <a:endCxn id="20" idx="0"/>
          </p:cNvCxnSpPr>
          <p:nvPr/>
        </p:nvCxnSpPr>
        <p:spPr>
          <a:xfrm>
            <a:off x="2245837" y="1599642"/>
            <a:ext cx="540060" cy="12601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>
            <a:stCxn id="28" idx="6"/>
            <a:endCxn id="36" idx="2"/>
          </p:cNvCxnSpPr>
          <p:nvPr/>
        </p:nvCxnSpPr>
        <p:spPr>
          <a:xfrm>
            <a:off x="2245837" y="1599642"/>
            <a:ext cx="4320480" cy="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>
            <a:stCxn id="27" idx="6"/>
            <a:endCxn id="35" idx="2"/>
          </p:cNvCxnSpPr>
          <p:nvPr/>
        </p:nvCxnSpPr>
        <p:spPr>
          <a:xfrm>
            <a:off x="2245837" y="2319722"/>
            <a:ext cx="4320480" cy="6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>
            <a:stCxn id="27" idx="6"/>
            <a:endCxn id="22" idx="0"/>
          </p:cNvCxnSpPr>
          <p:nvPr/>
        </p:nvCxnSpPr>
        <p:spPr>
          <a:xfrm>
            <a:off x="2245837" y="2319722"/>
            <a:ext cx="1282047" cy="540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>
            <a:stCxn id="27" idx="6"/>
            <a:endCxn id="20" idx="0"/>
          </p:cNvCxnSpPr>
          <p:nvPr/>
        </p:nvCxnSpPr>
        <p:spPr>
          <a:xfrm>
            <a:off x="2245837" y="2319722"/>
            <a:ext cx="540060" cy="540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20" idx="4"/>
            <a:endCxn id="29" idx="6"/>
          </p:cNvCxnSpPr>
          <p:nvPr/>
        </p:nvCxnSpPr>
        <p:spPr>
          <a:xfrm flipH="1">
            <a:off x="2245837" y="3219822"/>
            <a:ext cx="540060" cy="5400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>
            <a:stCxn id="20" idx="4"/>
            <a:endCxn id="30" idx="6"/>
          </p:cNvCxnSpPr>
          <p:nvPr/>
        </p:nvCxnSpPr>
        <p:spPr>
          <a:xfrm flipH="1">
            <a:off x="2245837" y="3219822"/>
            <a:ext cx="540060" cy="12601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>
            <a:stCxn id="20" idx="4"/>
          </p:cNvCxnSpPr>
          <p:nvPr/>
        </p:nvCxnSpPr>
        <p:spPr>
          <a:xfrm>
            <a:off x="2785897" y="3219822"/>
            <a:ext cx="0" cy="19236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>
            <a:stCxn id="29" idx="6"/>
            <a:endCxn id="37" idx="2"/>
          </p:cNvCxnSpPr>
          <p:nvPr/>
        </p:nvCxnSpPr>
        <p:spPr>
          <a:xfrm>
            <a:off x="2245837" y="3759882"/>
            <a:ext cx="4320480" cy="6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>
            <a:stCxn id="29" idx="6"/>
            <a:endCxn id="22" idx="4"/>
          </p:cNvCxnSpPr>
          <p:nvPr/>
        </p:nvCxnSpPr>
        <p:spPr>
          <a:xfrm flipV="1">
            <a:off x="2245837" y="3219822"/>
            <a:ext cx="1282047" cy="540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>
            <a:stCxn id="30" idx="6"/>
            <a:endCxn id="22" idx="4"/>
          </p:cNvCxnSpPr>
          <p:nvPr/>
        </p:nvCxnSpPr>
        <p:spPr>
          <a:xfrm flipV="1">
            <a:off x="2245837" y="3219822"/>
            <a:ext cx="1282047" cy="1260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>
            <a:stCxn id="30" idx="6"/>
            <a:endCxn id="38" idx="2"/>
          </p:cNvCxnSpPr>
          <p:nvPr/>
        </p:nvCxnSpPr>
        <p:spPr>
          <a:xfrm>
            <a:off x="2245837" y="4479962"/>
            <a:ext cx="4320480" cy="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>
            <a:stCxn id="22" idx="4"/>
          </p:cNvCxnSpPr>
          <p:nvPr/>
        </p:nvCxnSpPr>
        <p:spPr>
          <a:xfrm>
            <a:off x="3527884" y="3219822"/>
            <a:ext cx="0" cy="19236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>
            <a:stCxn id="36" idx="2"/>
            <a:endCxn id="34" idx="0"/>
          </p:cNvCxnSpPr>
          <p:nvPr/>
        </p:nvCxnSpPr>
        <p:spPr>
          <a:xfrm flipH="1">
            <a:off x="5306177" y="1600315"/>
            <a:ext cx="1260140" cy="1260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>
            <a:stCxn id="36" idx="2"/>
            <a:endCxn id="33" idx="0"/>
          </p:cNvCxnSpPr>
          <p:nvPr/>
        </p:nvCxnSpPr>
        <p:spPr>
          <a:xfrm flipH="1">
            <a:off x="6026257" y="1600315"/>
            <a:ext cx="540060" cy="1260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/>
          <p:cNvCxnSpPr>
            <a:stCxn id="36" idx="6"/>
            <a:endCxn id="31" idx="0"/>
          </p:cNvCxnSpPr>
          <p:nvPr/>
        </p:nvCxnSpPr>
        <p:spPr>
          <a:xfrm>
            <a:off x="6926357" y="1600315"/>
            <a:ext cx="540060" cy="1260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/>
          <p:cNvCxnSpPr>
            <a:stCxn id="36" idx="6"/>
            <a:endCxn id="32" idx="0"/>
          </p:cNvCxnSpPr>
          <p:nvPr/>
        </p:nvCxnSpPr>
        <p:spPr>
          <a:xfrm>
            <a:off x="6926357" y="1600315"/>
            <a:ext cx="1282047" cy="12601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>
            <a:stCxn id="35" idx="6"/>
            <a:endCxn id="32" idx="0"/>
          </p:cNvCxnSpPr>
          <p:nvPr/>
        </p:nvCxnSpPr>
        <p:spPr>
          <a:xfrm>
            <a:off x="6926357" y="2320395"/>
            <a:ext cx="1282047" cy="540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>
            <a:stCxn id="35" idx="6"/>
            <a:endCxn id="31" idx="0"/>
          </p:cNvCxnSpPr>
          <p:nvPr/>
        </p:nvCxnSpPr>
        <p:spPr>
          <a:xfrm>
            <a:off x="6926357" y="2320395"/>
            <a:ext cx="540060" cy="540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>
            <a:stCxn id="35" idx="2"/>
            <a:endCxn id="34" idx="0"/>
          </p:cNvCxnSpPr>
          <p:nvPr/>
        </p:nvCxnSpPr>
        <p:spPr>
          <a:xfrm flipH="1">
            <a:off x="5306177" y="2320395"/>
            <a:ext cx="1260140" cy="540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/>
          <p:cNvCxnSpPr>
            <a:stCxn id="35" idx="2"/>
            <a:endCxn id="33" idx="0"/>
          </p:cNvCxnSpPr>
          <p:nvPr/>
        </p:nvCxnSpPr>
        <p:spPr>
          <a:xfrm flipH="1">
            <a:off x="6026257" y="2320395"/>
            <a:ext cx="540060" cy="5400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>
            <a:stCxn id="34" idx="4"/>
          </p:cNvCxnSpPr>
          <p:nvPr/>
        </p:nvCxnSpPr>
        <p:spPr>
          <a:xfrm>
            <a:off x="5306177" y="3220495"/>
            <a:ext cx="0" cy="1923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107"/>
          <p:cNvCxnSpPr>
            <a:stCxn id="34" idx="4"/>
            <a:endCxn id="37" idx="2"/>
          </p:cNvCxnSpPr>
          <p:nvPr/>
        </p:nvCxnSpPr>
        <p:spPr>
          <a:xfrm>
            <a:off x="5306177" y="3220495"/>
            <a:ext cx="1260140" cy="540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109"/>
          <p:cNvCxnSpPr>
            <a:stCxn id="34" idx="4"/>
            <a:endCxn id="38" idx="2"/>
          </p:cNvCxnSpPr>
          <p:nvPr/>
        </p:nvCxnSpPr>
        <p:spPr>
          <a:xfrm>
            <a:off x="5306177" y="3220495"/>
            <a:ext cx="1260140" cy="1260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111"/>
          <p:cNvCxnSpPr>
            <a:stCxn id="33" idx="4"/>
            <a:endCxn id="37" idx="2"/>
          </p:cNvCxnSpPr>
          <p:nvPr/>
        </p:nvCxnSpPr>
        <p:spPr>
          <a:xfrm>
            <a:off x="6026257" y="3220495"/>
            <a:ext cx="540060" cy="540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113"/>
          <p:cNvCxnSpPr>
            <a:stCxn id="33" idx="4"/>
            <a:endCxn id="38" idx="2"/>
          </p:cNvCxnSpPr>
          <p:nvPr/>
        </p:nvCxnSpPr>
        <p:spPr>
          <a:xfrm>
            <a:off x="6026257" y="3220495"/>
            <a:ext cx="540060" cy="1260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115"/>
          <p:cNvCxnSpPr>
            <a:stCxn id="37" idx="6"/>
          </p:cNvCxnSpPr>
          <p:nvPr/>
        </p:nvCxnSpPr>
        <p:spPr>
          <a:xfrm>
            <a:off x="6926357" y="3760555"/>
            <a:ext cx="2217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117"/>
          <p:cNvCxnSpPr>
            <a:stCxn id="38" idx="6"/>
          </p:cNvCxnSpPr>
          <p:nvPr/>
        </p:nvCxnSpPr>
        <p:spPr>
          <a:xfrm>
            <a:off x="6926357" y="4480635"/>
            <a:ext cx="2217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119"/>
          <p:cNvCxnSpPr>
            <a:stCxn id="31" idx="4"/>
            <a:endCxn id="37" idx="6"/>
          </p:cNvCxnSpPr>
          <p:nvPr/>
        </p:nvCxnSpPr>
        <p:spPr>
          <a:xfrm flipH="1">
            <a:off x="6926357" y="3220495"/>
            <a:ext cx="540060" cy="540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/>
          <p:cNvCxnSpPr>
            <a:stCxn id="37" idx="6"/>
            <a:endCxn id="32" idx="4"/>
          </p:cNvCxnSpPr>
          <p:nvPr/>
        </p:nvCxnSpPr>
        <p:spPr>
          <a:xfrm flipV="1">
            <a:off x="6926357" y="3220495"/>
            <a:ext cx="1282047" cy="540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123"/>
          <p:cNvCxnSpPr>
            <a:stCxn id="32" idx="4"/>
          </p:cNvCxnSpPr>
          <p:nvPr/>
        </p:nvCxnSpPr>
        <p:spPr>
          <a:xfrm>
            <a:off x="8208404" y="3220495"/>
            <a:ext cx="0" cy="1923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125"/>
          <p:cNvCxnSpPr>
            <a:stCxn id="38" idx="6"/>
            <a:endCxn id="32" idx="4"/>
          </p:cNvCxnSpPr>
          <p:nvPr/>
        </p:nvCxnSpPr>
        <p:spPr>
          <a:xfrm flipV="1">
            <a:off x="6926357" y="3220495"/>
            <a:ext cx="1282047" cy="12601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127"/>
          <p:cNvCxnSpPr>
            <a:stCxn id="33" idx="4"/>
          </p:cNvCxnSpPr>
          <p:nvPr/>
        </p:nvCxnSpPr>
        <p:spPr>
          <a:xfrm>
            <a:off x="6026257" y="3220495"/>
            <a:ext cx="0" cy="19230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>
            <a:stCxn id="31" idx="4"/>
          </p:cNvCxnSpPr>
          <p:nvPr/>
        </p:nvCxnSpPr>
        <p:spPr>
          <a:xfrm>
            <a:off x="7466417" y="3220495"/>
            <a:ext cx="0" cy="1923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>
            <a:stCxn id="38" idx="6"/>
            <a:endCxn id="31" idx="4"/>
          </p:cNvCxnSpPr>
          <p:nvPr/>
        </p:nvCxnSpPr>
        <p:spPr>
          <a:xfrm flipV="1">
            <a:off x="6926357" y="3220495"/>
            <a:ext cx="540060" cy="1260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93"/>
          <p:cNvCxnSpPr>
            <a:stCxn id="36" idx="6"/>
          </p:cNvCxnSpPr>
          <p:nvPr/>
        </p:nvCxnSpPr>
        <p:spPr>
          <a:xfrm flipV="1">
            <a:off x="6926357" y="1599641"/>
            <a:ext cx="2290752" cy="6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95"/>
          <p:cNvCxnSpPr>
            <a:stCxn id="35" idx="6"/>
          </p:cNvCxnSpPr>
          <p:nvPr/>
        </p:nvCxnSpPr>
        <p:spPr>
          <a:xfrm flipV="1">
            <a:off x="6926357" y="2319721"/>
            <a:ext cx="2292311" cy="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115;p3">
            <a:extLst>
              <a:ext uri="{FF2B5EF4-FFF2-40B4-BE49-F238E27FC236}">
                <a16:creationId xmlns:a16="http://schemas.microsoft.com/office/drawing/2014/main" id="{FE4FCCA4-4BA8-76D0-85F4-4849A15671D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64477" y="4767263"/>
            <a:ext cx="401504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>
              <a:buClr>
                <a:srgbClr val="000000"/>
              </a:buClr>
            </a:pPr>
            <a:r>
              <a:rPr lang="en-US" sz="900" kern="0" dirty="0"/>
              <a:t>Tutorial @ QCE23: Algorithmic Approaches for Finding Better QUBO Formulation</a:t>
            </a:r>
            <a:endParaRPr sz="900" kern="0" dirty="0"/>
          </a:p>
        </p:txBody>
      </p:sp>
    </p:spTree>
    <p:extLst>
      <p:ext uri="{BB962C8B-B14F-4D97-AF65-F5344CB8AC3E}">
        <p14:creationId xmlns:p14="http://schemas.microsoft.com/office/powerpoint/2010/main" val="1309936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Anneal to optimal solution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5A-BA6C-400A-9F95-94E422998398}" type="slidenum">
              <a:rPr lang="de-DE" smtClean="0"/>
              <a:t>11</a:t>
            </a:fld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2605877" y="2859782"/>
            <a:ext cx="360040" cy="36004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2" name="Ellipse 21"/>
          <p:cNvSpPr/>
          <p:nvPr/>
        </p:nvSpPr>
        <p:spPr>
          <a:xfrm>
            <a:off x="3347864" y="2859782"/>
            <a:ext cx="360040" cy="36004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4" name="Ellipse 23"/>
          <p:cNvSpPr/>
          <p:nvPr/>
        </p:nvSpPr>
        <p:spPr>
          <a:xfrm>
            <a:off x="1165717" y="2859782"/>
            <a:ext cx="360040" cy="36004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6" name="Ellipse 25"/>
          <p:cNvSpPr/>
          <p:nvPr/>
        </p:nvSpPr>
        <p:spPr>
          <a:xfrm>
            <a:off x="445637" y="2859782"/>
            <a:ext cx="360040" cy="36004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7" name="Ellipse 26"/>
          <p:cNvSpPr/>
          <p:nvPr/>
        </p:nvSpPr>
        <p:spPr>
          <a:xfrm>
            <a:off x="1885797" y="2139702"/>
            <a:ext cx="360040" cy="36004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8" name="Ellipse 27"/>
          <p:cNvSpPr/>
          <p:nvPr/>
        </p:nvSpPr>
        <p:spPr>
          <a:xfrm>
            <a:off x="1885797" y="1419622"/>
            <a:ext cx="360040" cy="36004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9" name="Ellipse 28"/>
          <p:cNvSpPr/>
          <p:nvPr/>
        </p:nvSpPr>
        <p:spPr>
          <a:xfrm>
            <a:off x="1885797" y="3579862"/>
            <a:ext cx="360040" cy="36004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0" name="Ellipse 29"/>
          <p:cNvSpPr/>
          <p:nvPr/>
        </p:nvSpPr>
        <p:spPr>
          <a:xfrm>
            <a:off x="1885797" y="4299942"/>
            <a:ext cx="360040" cy="36004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1" name="Ellipse 30"/>
          <p:cNvSpPr/>
          <p:nvPr/>
        </p:nvSpPr>
        <p:spPr>
          <a:xfrm>
            <a:off x="7286397" y="2860455"/>
            <a:ext cx="360040" cy="36004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2" name="Ellipse 31"/>
          <p:cNvSpPr/>
          <p:nvPr/>
        </p:nvSpPr>
        <p:spPr>
          <a:xfrm>
            <a:off x="8028384" y="2860455"/>
            <a:ext cx="360040" cy="36004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3" name="Ellipse 32"/>
          <p:cNvSpPr/>
          <p:nvPr/>
        </p:nvSpPr>
        <p:spPr>
          <a:xfrm>
            <a:off x="5846237" y="2860455"/>
            <a:ext cx="360040" cy="36004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" name="Ellipse 33"/>
          <p:cNvSpPr/>
          <p:nvPr/>
        </p:nvSpPr>
        <p:spPr>
          <a:xfrm>
            <a:off x="5126157" y="2860455"/>
            <a:ext cx="360040" cy="36004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5" name="Ellipse 34"/>
          <p:cNvSpPr/>
          <p:nvPr/>
        </p:nvSpPr>
        <p:spPr>
          <a:xfrm>
            <a:off x="6566317" y="2140375"/>
            <a:ext cx="360040" cy="36004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6" name="Ellipse 35"/>
          <p:cNvSpPr/>
          <p:nvPr/>
        </p:nvSpPr>
        <p:spPr>
          <a:xfrm>
            <a:off x="6566317" y="1420295"/>
            <a:ext cx="360040" cy="36004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7" name="Ellipse 36"/>
          <p:cNvSpPr/>
          <p:nvPr/>
        </p:nvSpPr>
        <p:spPr>
          <a:xfrm>
            <a:off x="6566317" y="3580535"/>
            <a:ext cx="360040" cy="36004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8" name="Ellipse 37"/>
          <p:cNvSpPr/>
          <p:nvPr/>
        </p:nvSpPr>
        <p:spPr>
          <a:xfrm>
            <a:off x="6566317" y="4300615"/>
            <a:ext cx="360040" cy="36004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6" name="Gerade Verbindung 5"/>
          <p:cNvCxnSpPr>
            <a:stCxn id="26" idx="0"/>
            <a:endCxn id="28" idx="2"/>
          </p:cNvCxnSpPr>
          <p:nvPr/>
        </p:nvCxnSpPr>
        <p:spPr>
          <a:xfrm flipV="1">
            <a:off x="625657" y="1599642"/>
            <a:ext cx="1260140" cy="12601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>
            <a:stCxn id="26" idx="0"/>
            <a:endCxn id="27" idx="2"/>
          </p:cNvCxnSpPr>
          <p:nvPr/>
        </p:nvCxnSpPr>
        <p:spPr>
          <a:xfrm flipV="1">
            <a:off x="625657" y="2319722"/>
            <a:ext cx="1260140" cy="540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>
            <a:stCxn id="26" idx="4"/>
            <a:endCxn id="29" idx="2"/>
          </p:cNvCxnSpPr>
          <p:nvPr/>
        </p:nvCxnSpPr>
        <p:spPr>
          <a:xfrm>
            <a:off x="625657" y="3219822"/>
            <a:ext cx="1260140" cy="540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>
            <a:stCxn id="26" idx="4"/>
            <a:endCxn id="30" idx="2"/>
          </p:cNvCxnSpPr>
          <p:nvPr/>
        </p:nvCxnSpPr>
        <p:spPr>
          <a:xfrm>
            <a:off x="625657" y="3219822"/>
            <a:ext cx="1260140" cy="1260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>
            <a:stCxn id="24" idx="0"/>
            <a:endCxn id="28" idx="2"/>
          </p:cNvCxnSpPr>
          <p:nvPr/>
        </p:nvCxnSpPr>
        <p:spPr>
          <a:xfrm flipV="1">
            <a:off x="1345737" y="1599642"/>
            <a:ext cx="540060" cy="1260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>
            <a:stCxn id="24" idx="0"/>
            <a:endCxn id="27" idx="2"/>
          </p:cNvCxnSpPr>
          <p:nvPr/>
        </p:nvCxnSpPr>
        <p:spPr>
          <a:xfrm flipV="1">
            <a:off x="1345737" y="2319722"/>
            <a:ext cx="540060" cy="540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24" idx="4"/>
            <a:endCxn id="29" idx="2"/>
          </p:cNvCxnSpPr>
          <p:nvPr/>
        </p:nvCxnSpPr>
        <p:spPr>
          <a:xfrm>
            <a:off x="1345737" y="3219822"/>
            <a:ext cx="540060" cy="540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24" idx="4"/>
            <a:endCxn id="30" idx="2"/>
          </p:cNvCxnSpPr>
          <p:nvPr/>
        </p:nvCxnSpPr>
        <p:spPr>
          <a:xfrm>
            <a:off x="1345737" y="3219822"/>
            <a:ext cx="540060" cy="1260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26" idx="4"/>
          </p:cNvCxnSpPr>
          <p:nvPr/>
        </p:nvCxnSpPr>
        <p:spPr>
          <a:xfrm>
            <a:off x="625657" y="3219822"/>
            <a:ext cx="0" cy="19236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>
            <a:stCxn id="24" idx="4"/>
          </p:cNvCxnSpPr>
          <p:nvPr/>
        </p:nvCxnSpPr>
        <p:spPr>
          <a:xfrm>
            <a:off x="1345737" y="3219822"/>
            <a:ext cx="0" cy="19236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28" idx="6"/>
            <a:endCxn id="22" idx="0"/>
          </p:cNvCxnSpPr>
          <p:nvPr/>
        </p:nvCxnSpPr>
        <p:spPr>
          <a:xfrm>
            <a:off x="2245837" y="1599642"/>
            <a:ext cx="1282047" cy="1260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>
            <a:stCxn id="28" idx="6"/>
            <a:endCxn id="20" idx="0"/>
          </p:cNvCxnSpPr>
          <p:nvPr/>
        </p:nvCxnSpPr>
        <p:spPr>
          <a:xfrm>
            <a:off x="2245837" y="1599642"/>
            <a:ext cx="540060" cy="12601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>
            <a:stCxn id="28" idx="6"/>
            <a:endCxn id="36" idx="2"/>
          </p:cNvCxnSpPr>
          <p:nvPr/>
        </p:nvCxnSpPr>
        <p:spPr>
          <a:xfrm>
            <a:off x="2245837" y="1599642"/>
            <a:ext cx="4320480" cy="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>
            <a:stCxn id="27" idx="6"/>
            <a:endCxn id="35" idx="2"/>
          </p:cNvCxnSpPr>
          <p:nvPr/>
        </p:nvCxnSpPr>
        <p:spPr>
          <a:xfrm>
            <a:off x="2245837" y="2319722"/>
            <a:ext cx="4320480" cy="6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>
            <a:stCxn id="27" idx="6"/>
            <a:endCxn id="22" idx="0"/>
          </p:cNvCxnSpPr>
          <p:nvPr/>
        </p:nvCxnSpPr>
        <p:spPr>
          <a:xfrm>
            <a:off x="2245837" y="2319722"/>
            <a:ext cx="1282047" cy="540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>
            <a:stCxn id="27" idx="6"/>
            <a:endCxn id="20" idx="0"/>
          </p:cNvCxnSpPr>
          <p:nvPr/>
        </p:nvCxnSpPr>
        <p:spPr>
          <a:xfrm>
            <a:off x="2245837" y="2319722"/>
            <a:ext cx="540060" cy="540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20" idx="4"/>
            <a:endCxn id="29" idx="6"/>
          </p:cNvCxnSpPr>
          <p:nvPr/>
        </p:nvCxnSpPr>
        <p:spPr>
          <a:xfrm flipH="1">
            <a:off x="2245837" y="3219822"/>
            <a:ext cx="540060" cy="5400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>
            <a:stCxn id="20" idx="4"/>
            <a:endCxn id="30" idx="6"/>
          </p:cNvCxnSpPr>
          <p:nvPr/>
        </p:nvCxnSpPr>
        <p:spPr>
          <a:xfrm flipH="1">
            <a:off x="2245837" y="3219822"/>
            <a:ext cx="540060" cy="12601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>
            <a:stCxn id="20" idx="4"/>
          </p:cNvCxnSpPr>
          <p:nvPr/>
        </p:nvCxnSpPr>
        <p:spPr>
          <a:xfrm>
            <a:off x="2785897" y="3219822"/>
            <a:ext cx="0" cy="19236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>
            <a:stCxn id="29" idx="6"/>
            <a:endCxn id="37" idx="2"/>
          </p:cNvCxnSpPr>
          <p:nvPr/>
        </p:nvCxnSpPr>
        <p:spPr>
          <a:xfrm>
            <a:off x="2245837" y="3759882"/>
            <a:ext cx="4320480" cy="6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>
            <a:stCxn id="29" idx="6"/>
            <a:endCxn id="22" idx="4"/>
          </p:cNvCxnSpPr>
          <p:nvPr/>
        </p:nvCxnSpPr>
        <p:spPr>
          <a:xfrm flipV="1">
            <a:off x="2245837" y="3219822"/>
            <a:ext cx="1282047" cy="540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>
            <a:stCxn id="30" idx="6"/>
            <a:endCxn id="22" idx="4"/>
          </p:cNvCxnSpPr>
          <p:nvPr/>
        </p:nvCxnSpPr>
        <p:spPr>
          <a:xfrm flipV="1">
            <a:off x="2245837" y="3219822"/>
            <a:ext cx="1282047" cy="1260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>
            <a:stCxn id="30" idx="6"/>
            <a:endCxn id="38" idx="2"/>
          </p:cNvCxnSpPr>
          <p:nvPr/>
        </p:nvCxnSpPr>
        <p:spPr>
          <a:xfrm>
            <a:off x="2245837" y="4479962"/>
            <a:ext cx="4320480" cy="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>
            <a:stCxn id="22" idx="4"/>
          </p:cNvCxnSpPr>
          <p:nvPr/>
        </p:nvCxnSpPr>
        <p:spPr>
          <a:xfrm>
            <a:off x="3527884" y="3219822"/>
            <a:ext cx="0" cy="19236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>
            <a:stCxn id="36" idx="2"/>
            <a:endCxn id="34" idx="0"/>
          </p:cNvCxnSpPr>
          <p:nvPr/>
        </p:nvCxnSpPr>
        <p:spPr>
          <a:xfrm flipH="1">
            <a:off x="5306177" y="1600315"/>
            <a:ext cx="1260140" cy="1260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>
            <a:stCxn id="36" idx="2"/>
            <a:endCxn id="33" idx="0"/>
          </p:cNvCxnSpPr>
          <p:nvPr/>
        </p:nvCxnSpPr>
        <p:spPr>
          <a:xfrm flipH="1">
            <a:off x="6026257" y="1600315"/>
            <a:ext cx="540060" cy="1260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/>
          <p:cNvCxnSpPr>
            <a:stCxn id="36" idx="6"/>
            <a:endCxn id="31" idx="0"/>
          </p:cNvCxnSpPr>
          <p:nvPr/>
        </p:nvCxnSpPr>
        <p:spPr>
          <a:xfrm>
            <a:off x="6926357" y="1600315"/>
            <a:ext cx="540060" cy="1260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/>
          <p:cNvCxnSpPr>
            <a:stCxn id="36" idx="6"/>
            <a:endCxn id="32" idx="0"/>
          </p:cNvCxnSpPr>
          <p:nvPr/>
        </p:nvCxnSpPr>
        <p:spPr>
          <a:xfrm>
            <a:off x="6926357" y="1600315"/>
            <a:ext cx="1282047" cy="12601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>
            <a:stCxn id="36" idx="6"/>
          </p:cNvCxnSpPr>
          <p:nvPr/>
        </p:nvCxnSpPr>
        <p:spPr>
          <a:xfrm flipV="1">
            <a:off x="6926357" y="1599640"/>
            <a:ext cx="2290752" cy="6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>
            <a:stCxn id="35" idx="6"/>
          </p:cNvCxnSpPr>
          <p:nvPr/>
        </p:nvCxnSpPr>
        <p:spPr>
          <a:xfrm flipV="1">
            <a:off x="6926357" y="2319721"/>
            <a:ext cx="2292311" cy="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>
            <a:stCxn id="35" idx="6"/>
            <a:endCxn id="32" idx="0"/>
          </p:cNvCxnSpPr>
          <p:nvPr/>
        </p:nvCxnSpPr>
        <p:spPr>
          <a:xfrm>
            <a:off x="6926357" y="2320395"/>
            <a:ext cx="1282047" cy="540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>
            <a:stCxn id="35" idx="6"/>
            <a:endCxn id="31" idx="0"/>
          </p:cNvCxnSpPr>
          <p:nvPr/>
        </p:nvCxnSpPr>
        <p:spPr>
          <a:xfrm>
            <a:off x="6926357" y="2320395"/>
            <a:ext cx="540060" cy="540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>
            <a:stCxn id="35" idx="2"/>
            <a:endCxn id="34" idx="0"/>
          </p:cNvCxnSpPr>
          <p:nvPr/>
        </p:nvCxnSpPr>
        <p:spPr>
          <a:xfrm flipH="1">
            <a:off x="5306177" y="2320395"/>
            <a:ext cx="1260140" cy="540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/>
          <p:cNvCxnSpPr>
            <a:stCxn id="35" idx="2"/>
            <a:endCxn id="33" idx="0"/>
          </p:cNvCxnSpPr>
          <p:nvPr/>
        </p:nvCxnSpPr>
        <p:spPr>
          <a:xfrm flipH="1">
            <a:off x="6026257" y="2320395"/>
            <a:ext cx="540060" cy="5400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>
            <a:stCxn id="34" idx="4"/>
          </p:cNvCxnSpPr>
          <p:nvPr/>
        </p:nvCxnSpPr>
        <p:spPr>
          <a:xfrm>
            <a:off x="5306177" y="3220495"/>
            <a:ext cx="0" cy="1923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107"/>
          <p:cNvCxnSpPr>
            <a:stCxn id="34" idx="4"/>
            <a:endCxn id="37" idx="2"/>
          </p:cNvCxnSpPr>
          <p:nvPr/>
        </p:nvCxnSpPr>
        <p:spPr>
          <a:xfrm>
            <a:off x="5306177" y="3220495"/>
            <a:ext cx="1260140" cy="540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109"/>
          <p:cNvCxnSpPr>
            <a:stCxn id="34" idx="4"/>
            <a:endCxn id="38" idx="2"/>
          </p:cNvCxnSpPr>
          <p:nvPr/>
        </p:nvCxnSpPr>
        <p:spPr>
          <a:xfrm>
            <a:off x="5306177" y="3220495"/>
            <a:ext cx="1260140" cy="1260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111"/>
          <p:cNvCxnSpPr>
            <a:stCxn id="33" idx="4"/>
            <a:endCxn id="37" idx="2"/>
          </p:cNvCxnSpPr>
          <p:nvPr/>
        </p:nvCxnSpPr>
        <p:spPr>
          <a:xfrm>
            <a:off x="6026257" y="3220495"/>
            <a:ext cx="540060" cy="540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113"/>
          <p:cNvCxnSpPr>
            <a:stCxn id="33" idx="4"/>
            <a:endCxn id="38" idx="2"/>
          </p:cNvCxnSpPr>
          <p:nvPr/>
        </p:nvCxnSpPr>
        <p:spPr>
          <a:xfrm>
            <a:off x="6026257" y="3220495"/>
            <a:ext cx="540060" cy="1260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115"/>
          <p:cNvCxnSpPr>
            <a:stCxn id="37" idx="6"/>
          </p:cNvCxnSpPr>
          <p:nvPr/>
        </p:nvCxnSpPr>
        <p:spPr>
          <a:xfrm>
            <a:off x="6926357" y="3760555"/>
            <a:ext cx="2217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117"/>
          <p:cNvCxnSpPr>
            <a:stCxn id="38" idx="6"/>
          </p:cNvCxnSpPr>
          <p:nvPr/>
        </p:nvCxnSpPr>
        <p:spPr>
          <a:xfrm>
            <a:off x="6926357" y="4480635"/>
            <a:ext cx="2217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119"/>
          <p:cNvCxnSpPr>
            <a:stCxn id="31" idx="4"/>
            <a:endCxn id="37" idx="6"/>
          </p:cNvCxnSpPr>
          <p:nvPr/>
        </p:nvCxnSpPr>
        <p:spPr>
          <a:xfrm flipH="1">
            <a:off x="6926357" y="3220495"/>
            <a:ext cx="540060" cy="540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/>
          <p:cNvCxnSpPr>
            <a:stCxn id="37" idx="6"/>
            <a:endCxn id="32" idx="4"/>
          </p:cNvCxnSpPr>
          <p:nvPr/>
        </p:nvCxnSpPr>
        <p:spPr>
          <a:xfrm flipV="1">
            <a:off x="6926357" y="3220495"/>
            <a:ext cx="1282047" cy="540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123"/>
          <p:cNvCxnSpPr>
            <a:stCxn id="32" idx="4"/>
          </p:cNvCxnSpPr>
          <p:nvPr/>
        </p:nvCxnSpPr>
        <p:spPr>
          <a:xfrm>
            <a:off x="8208404" y="3220495"/>
            <a:ext cx="0" cy="1923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125"/>
          <p:cNvCxnSpPr>
            <a:stCxn id="38" idx="6"/>
            <a:endCxn id="32" idx="4"/>
          </p:cNvCxnSpPr>
          <p:nvPr/>
        </p:nvCxnSpPr>
        <p:spPr>
          <a:xfrm flipV="1">
            <a:off x="6926357" y="3220495"/>
            <a:ext cx="1282047" cy="12601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127"/>
          <p:cNvCxnSpPr>
            <a:stCxn id="33" idx="4"/>
          </p:cNvCxnSpPr>
          <p:nvPr/>
        </p:nvCxnSpPr>
        <p:spPr>
          <a:xfrm>
            <a:off x="6026257" y="3220495"/>
            <a:ext cx="0" cy="19230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>
            <a:stCxn id="31" idx="4"/>
          </p:cNvCxnSpPr>
          <p:nvPr/>
        </p:nvCxnSpPr>
        <p:spPr>
          <a:xfrm>
            <a:off x="7466417" y="3220495"/>
            <a:ext cx="0" cy="1923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>
            <a:stCxn id="38" idx="6"/>
            <a:endCxn id="31" idx="4"/>
          </p:cNvCxnSpPr>
          <p:nvPr/>
        </p:nvCxnSpPr>
        <p:spPr>
          <a:xfrm flipV="1">
            <a:off x="6926357" y="3220495"/>
            <a:ext cx="540060" cy="1260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115;p3">
            <a:extLst>
              <a:ext uri="{FF2B5EF4-FFF2-40B4-BE49-F238E27FC236}">
                <a16:creationId xmlns:a16="http://schemas.microsoft.com/office/drawing/2014/main" id="{C29082CD-2F2F-2494-78F3-C7951F19D49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64477" y="4767263"/>
            <a:ext cx="401504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>
              <a:buClr>
                <a:srgbClr val="000000"/>
              </a:buClr>
            </a:pPr>
            <a:r>
              <a:rPr lang="en-US" sz="900" kern="0" dirty="0"/>
              <a:t>Tutorial @ QCE23: Algorithmic Approaches for Finding Better QUBO Formulation</a:t>
            </a:r>
            <a:endParaRPr sz="900" kern="0" dirty="0"/>
          </a:p>
        </p:txBody>
      </p:sp>
    </p:spTree>
    <p:extLst>
      <p:ext uri="{BB962C8B-B14F-4D97-AF65-F5344CB8AC3E}">
        <p14:creationId xmlns:p14="http://schemas.microsoft.com/office/powerpoint/2010/main" val="695247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Quantum Annealing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5A-BA6C-400A-9F95-94E422998398}" type="slidenum">
              <a:rPr lang="de-DE" smtClean="0"/>
              <a:t>12</a:t>
            </a:fld>
            <a:endParaRPr lang="de-DE"/>
          </a:p>
        </p:txBody>
      </p:sp>
      <p:sp>
        <p:nvSpPr>
          <p:cNvPr id="7" name="Freihandform 6"/>
          <p:cNvSpPr/>
          <p:nvPr/>
        </p:nvSpPr>
        <p:spPr>
          <a:xfrm>
            <a:off x="567353" y="1347614"/>
            <a:ext cx="8037095" cy="2894519"/>
          </a:xfrm>
          <a:custGeom>
            <a:avLst/>
            <a:gdLst>
              <a:gd name="connsiteX0" fmla="*/ 0 w 8037095"/>
              <a:gd name="connsiteY0" fmla="*/ 48126 h 2894519"/>
              <a:gd name="connsiteX1" fmla="*/ 598142 w 8037095"/>
              <a:gd name="connsiteY1" fmla="*/ 206256 h 2894519"/>
              <a:gd name="connsiteX2" fmla="*/ 701270 w 8037095"/>
              <a:gd name="connsiteY2" fmla="*/ 666893 h 2894519"/>
              <a:gd name="connsiteX3" fmla="*/ 1237534 w 8037095"/>
              <a:gd name="connsiteY3" fmla="*/ 563766 h 2894519"/>
              <a:gd name="connsiteX4" fmla="*/ 1443790 w 8037095"/>
              <a:gd name="connsiteY4" fmla="*/ 990027 h 2894519"/>
              <a:gd name="connsiteX5" fmla="*/ 1787549 w 8037095"/>
              <a:gd name="connsiteY5" fmla="*/ 1058779 h 2894519"/>
              <a:gd name="connsiteX6" fmla="*/ 2289438 w 8037095"/>
              <a:gd name="connsiteY6" fmla="*/ 2337564 h 2894519"/>
              <a:gd name="connsiteX7" fmla="*/ 2860079 w 8037095"/>
              <a:gd name="connsiteY7" fmla="*/ 1347537 h 2894519"/>
              <a:gd name="connsiteX8" fmla="*/ 3513221 w 8037095"/>
              <a:gd name="connsiteY8" fmla="*/ 1643170 h 2894519"/>
              <a:gd name="connsiteX9" fmla="*/ 4441372 w 8037095"/>
              <a:gd name="connsiteY9" fmla="*/ 1086280 h 2894519"/>
              <a:gd name="connsiteX10" fmla="*/ 5115140 w 8037095"/>
              <a:gd name="connsiteY10" fmla="*/ 2894454 h 2894519"/>
              <a:gd name="connsiteX11" fmla="*/ 6490178 w 8037095"/>
              <a:gd name="connsiteY11" fmla="*/ 1155032 h 2894519"/>
              <a:gd name="connsiteX12" fmla="*/ 7115820 w 8037095"/>
              <a:gd name="connsiteY12" fmla="*/ 1395663 h 2894519"/>
              <a:gd name="connsiteX13" fmla="*/ 7665835 w 8037095"/>
              <a:gd name="connsiteY13" fmla="*/ 460638 h 2894519"/>
              <a:gd name="connsiteX14" fmla="*/ 7906467 w 8037095"/>
              <a:gd name="connsiteY14" fmla="*/ 474388 h 2894519"/>
              <a:gd name="connsiteX15" fmla="*/ 8037095 w 8037095"/>
              <a:gd name="connsiteY15" fmla="*/ 0 h 2894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037095" h="2894519">
                <a:moveTo>
                  <a:pt x="0" y="48126"/>
                </a:moveTo>
                <a:cubicBezTo>
                  <a:pt x="240632" y="75627"/>
                  <a:pt x="481264" y="103128"/>
                  <a:pt x="598142" y="206256"/>
                </a:cubicBezTo>
                <a:cubicBezTo>
                  <a:pt x="715020" y="309384"/>
                  <a:pt x="594705" y="607308"/>
                  <a:pt x="701270" y="666893"/>
                </a:cubicBezTo>
                <a:cubicBezTo>
                  <a:pt x="807835" y="726478"/>
                  <a:pt x="1113781" y="509910"/>
                  <a:pt x="1237534" y="563766"/>
                </a:cubicBezTo>
                <a:cubicBezTo>
                  <a:pt x="1361287" y="617622"/>
                  <a:pt x="1352121" y="907525"/>
                  <a:pt x="1443790" y="990027"/>
                </a:cubicBezTo>
                <a:cubicBezTo>
                  <a:pt x="1535459" y="1072529"/>
                  <a:pt x="1646608" y="834190"/>
                  <a:pt x="1787549" y="1058779"/>
                </a:cubicBezTo>
                <a:cubicBezTo>
                  <a:pt x="1928490" y="1283368"/>
                  <a:pt x="2110683" y="2289438"/>
                  <a:pt x="2289438" y="2337564"/>
                </a:cubicBezTo>
                <a:cubicBezTo>
                  <a:pt x="2468193" y="2385690"/>
                  <a:pt x="2656115" y="1463269"/>
                  <a:pt x="2860079" y="1347537"/>
                </a:cubicBezTo>
                <a:cubicBezTo>
                  <a:pt x="3064043" y="1231805"/>
                  <a:pt x="3249672" y="1686713"/>
                  <a:pt x="3513221" y="1643170"/>
                </a:cubicBezTo>
                <a:cubicBezTo>
                  <a:pt x="3776770" y="1599627"/>
                  <a:pt x="4174386" y="877733"/>
                  <a:pt x="4441372" y="1086280"/>
                </a:cubicBezTo>
                <a:cubicBezTo>
                  <a:pt x="4708358" y="1294827"/>
                  <a:pt x="4773672" y="2882995"/>
                  <a:pt x="5115140" y="2894454"/>
                </a:cubicBezTo>
                <a:cubicBezTo>
                  <a:pt x="5456608" y="2905913"/>
                  <a:pt x="6156731" y="1404830"/>
                  <a:pt x="6490178" y="1155032"/>
                </a:cubicBezTo>
                <a:cubicBezTo>
                  <a:pt x="6823625" y="905234"/>
                  <a:pt x="6919877" y="1511395"/>
                  <a:pt x="7115820" y="1395663"/>
                </a:cubicBezTo>
                <a:cubicBezTo>
                  <a:pt x="7311763" y="1279931"/>
                  <a:pt x="7534061" y="614184"/>
                  <a:pt x="7665835" y="460638"/>
                </a:cubicBezTo>
                <a:cubicBezTo>
                  <a:pt x="7797610" y="307092"/>
                  <a:pt x="7844590" y="551161"/>
                  <a:pt x="7906467" y="474388"/>
                </a:cubicBezTo>
                <a:cubicBezTo>
                  <a:pt x="7968344" y="397615"/>
                  <a:pt x="8006157" y="100836"/>
                  <a:pt x="8037095" y="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769477" y="4628624"/>
            <a:ext cx="7605047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3499431" y="4443958"/>
            <a:ext cx="21451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All possible solutions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981499" y="1449855"/>
            <a:ext cx="140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solution</a:t>
            </a:r>
          </a:p>
        </p:txBody>
      </p:sp>
      <p:cxnSp>
        <p:nvCxnSpPr>
          <p:cNvPr id="13" name="Gerade Verbindung mit Pfeil 12"/>
          <p:cNvCxnSpPr>
            <a:stCxn id="11" idx="2"/>
            <a:endCxn id="7" idx="10"/>
          </p:cNvCxnSpPr>
          <p:nvPr/>
        </p:nvCxnSpPr>
        <p:spPr>
          <a:xfrm>
            <a:off x="5682493" y="1819187"/>
            <a:ext cx="0" cy="242288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312795" y="843558"/>
            <a:ext cx="0" cy="367240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 rot="16200000">
            <a:off x="-645961" y="2495096"/>
            <a:ext cx="191751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Quality of solution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140" y="1074414"/>
            <a:ext cx="2390703" cy="388087"/>
          </a:xfrm>
          <a:prstGeom prst="rect">
            <a:avLst/>
          </a:prstGeom>
        </p:spPr>
      </p:pic>
      <p:sp>
        <p:nvSpPr>
          <p:cNvPr id="5" name="Google Shape;115;p3">
            <a:extLst>
              <a:ext uri="{FF2B5EF4-FFF2-40B4-BE49-F238E27FC236}">
                <a16:creationId xmlns:a16="http://schemas.microsoft.com/office/drawing/2014/main" id="{93946FF9-F01C-8BF6-649E-2A93BABD7CF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64477" y="4767263"/>
            <a:ext cx="401504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>
              <a:buClr>
                <a:srgbClr val="000000"/>
              </a:buClr>
            </a:pPr>
            <a:r>
              <a:rPr lang="en-US" sz="900" kern="0" dirty="0"/>
              <a:t>Tutorial @ QCE23: Algorithmic Approaches for Finding Better QUBO Formulation</a:t>
            </a:r>
            <a:endParaRPr sz="900" kern="0" dirty="0"/>
          </a:p>
        </p:txBody>
      </p:sp>
    </p:spTree>
    <p:extLst>
      <p:ext uri="{BB962C8B-B14F-4D97-AF65-F5344CB8AC3E}">
        <p14:creationId xmlns:p14="http://schemas.microsoft.com/office/powerpoint/2010/main" val="417563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FCAD6DD-DC70-5582-3B12-9EF68FDF5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12626"/>
            <a:ext cx="9144000" cy="608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II. QGM vs. AQC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0" y="0"/>
            <a:ext cx="36263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cdn.neowin.com/news/images/uploaded/2020/09/1601305839_d-wave_story.jpg</a:t>
            </a:r>
          </a:p>
        </p:txBody>
      </p:sp>
      <p:sp>
        <p:nvSpPr>
          <p:cNvPr id="2" name="Google Shape;115;p3">
            <a:extLst>
              <a:ext uri="{FF2B5EF4-FFF2-40B4-BE49-F238E27FC236}">
                <a16:creationId xmlns:a16="http://schemas.microsoft.com/office/drawing/2014/main" id="{9E71EB51-DAA3-E3E8-7204-B02E1EDE586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64477" y="4767263"/>
            <a:ext cx="401504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>
              <a:buClr>
                <a:srgbClr val="000000"/>
              </a:buClr>
            </a:pPr>
            <a:r>
              <a:rPr lang="en-US" sz="900" kern="0" dirty="0"/>
              <a:t>Tutorial @ QCE23: Algorithmic Approaches for Finding Better QUBO Formulation</a:t>
            </a:r>
            <a:endParaRPr sz="900" kern="0" dirty="0"/>
          </a:p>
        </p:txBody>
      </p:sp>
    </p:spTree>
    <p:extLst>
      <p:ext uri="{BB962C8B-B14F-4D97-AF65-F5344CB8AC3E}">
        <p14:creationId xmlns:p14="http://schemas.microsoft.com/office/powerpoint/2010/main" val="168971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Quantum Gate Model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0" y="0"/>
            <a:ext cx="9188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Source: </a:t>
            </a:r>
            <a:r>
              <a:rPr lang="en-US" sz="800" dirty="0" err="1"/>
              <a:t>McGeoch</a:t>
            </a:r>
            <a:endParaRPr lang="de-DE" sz="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" t="7370" r="2354" b="6893"/>
          <a:stretch/>
        </p:blipFill>
        <p:spPr bwMode="auto">
          <a:xfrm>
            <a:off x="823522" y="1696286"/>
            <a:ext cx="7496956" cy="260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Google Shape;115;p3">
            <a:extLst>
              <a:ext uri="{FF2B5EF4-FFF2-40B4-BE49-F238E27FC236}">
                <a16:creationId xmlns:a16="http://schemas.microsoft.com/office/drawing/2014/main" id="{CDD73A70-7BE6-9B03-D187-FFF66FD846D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64477" y="4767263"/>
            <a:ext cx="401504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>
              <a:buClr>
                <a:srgbClr val="000000"/>
              </a:buClr>
            </a:pPr>
            <a:r>
              <a:rPr lang="en-US" sz="900" kern="0" dirty="0"/>
              <a:t>Tutorial @ QCE23: Algorithmic Approaches for Finding Better QUBO Formulation</a:t>
            </a:r>
            <a:endParaRPr sz="900" kern="0" dirty="0"/>
          </a:p>
        </p:txBody>
      </p:sp>
    </p:spTree>
    <p:extLst>
      <p:ext uri="{BB962C8B-B14F-4D97-AF65-F5344CB8AC3E}">
        <p14:creationId xmlns:p14="http://schemas.microsoft.com/office/powerpoint/2010/main" val="787047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Adiabatic Quantum Computation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0" y="0"/>
            <a:ext cx="9188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Source: </a:t>
            </a:r>
            <a:r>
              <a:rPr lang="en-US" sz="800" dirty="0" err="1"/>
              <a:t>McGeoch</a:t>
            </a:r>
            <a:endParaRPr lang="de-DE" sz="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" t="5274" r="1664" b="6192"/>
          <a:stretch/>
        </p:blipFill>
        <p:spPr bwMode="auto">
          <a:xfrm>
            <a:off x="757063" y="1840935"/>
            <a:ext cx="7629874" cy="238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Google Shape;115;p3">
            <a:extLst>
              <a:ext uri="{FF2B5EF4-FFF2-40B4-BE49-F238E27FC236}">
                <a16:creationId xmlns:a16="http://schemas.microsoft.com/office/drawing/2014/main" id="{9DAFE3A0-4727-C9F2-467B-03FF784263A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64477" y="4767263"/>
            <a:ext cx="401504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>
              <a:buClr>
                <a:srgbClr val="000000"/>
              </a:buClr>
            </a:pPr>
            <a:r>
              <a:rPr lang="en-US" sz="900" kern="0" dirty="0"/>
              <a:t>Tutorial @ QCE23: Algorithmic Approaches for Finding Better QUBO Formulation</a:t>
            </a:r>
            <a:endParaRPr sz="900" kern="0" dirty="0"/>
          </a:p>
        </p:txBody>
      </p:sp>
    </p:spTree>
    <p:extLst>
      <p:ext uri="{BB962C8B-B14F-4D97-AF65-F5344CB8AC3E}">
        <p14:creationId xmlns:p14="http://schemas.microsoft.com/office/powerpoint/2010/main" val="348312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Ising</a:t>
            </a:r>
            <a:r>
              <a:rPr lang="en-US" dirty="0"/>
              <a:t> Model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0" y="0"/>
            <a:ext cx="9188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Source: </a:t>
            </a:r>
            <a:r>
              <a:rPr lang="en-US" sz="800" dirty="0" err="1"/>
              <a:t>McGeoch</a:t>
            </a:r>
            <a:endParaRPr lang="de-DE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hteck 1"/>
              <p:cNvSpPr/>
              <p:nvPr/>
            </p:nvSpPr>
            <p:spPr>
              <a:xfrm>
                <a:off x="1421715" y="1347614"/>
                <a:ext cx="6300571" cy="1655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de-DE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40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de-DE" sz="4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4000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0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sz="4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0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4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de-DE" sz="4000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4000" i="1">
                              <a:latin typeface="Cambria Math"/>
                            </a:rPr>
                            <m:t>𝑖</m:t>
                          </m:r>
                          <m:r>
                            <a:rPr lang="de-DE" sz="4000" i="1">
                              <a:latin typeface="Cambria Math"/>
                              <a:ea typeface="Cambria Math"/>
                            </a:rPr>
                            <m:t>&lt;</m:t>
                          </m:r>
                          <m:r>
                            <a:rPr lang="de-DE" sz="4000" i="1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000" i="1"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de-DE" sz="40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0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4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0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40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Rechtec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715" y="1347614"/>
                <a:ext cx="6300571" cy="165564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976" y="3075806"/>
            <a:ext cx="3290047" cy="164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Google Shape;115;p3">
            <a:extLst>
              <a:ext uri="{FF2B5EF4-FFF2-40B4-BE49-F238E27FC236}">
                <a16:creationId xmlns:a16="http://schemas.microsoft.com/office/drawing/2014/main" id="{6C50BD50-3B85-CDE6-12D0-55CE92C030C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64477" y="4767263"/>
            <a:ext cx="401504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>
              <a:buClr>
                <a:srgbClr val="000000"/>
              </a:buClr>
            </a:pPr>
            <a:r>
              <a:rPr lang="en-US" sz="900" kern="0" dirty="0"/>
              <a:t>Tutorial @ QCE23: Algorithmic Approaches for Finding Better QUBO Formulation</a:t>
            </a:r>
            <a:endParaRPr sz="900" kern="0" dirty="0"/>
          </a:p>
        </p:txBody>
      </p:sp>
    </p:spTree>
    <p:extLst>
      <p:ext uri="{BB962C8B-B14F-4D97-AF65-F5344CB8AC3E}">
        <p14:creationId xmlns:p14="http://schemas.microsoft.com/office/powerpoint/2010/main" val="26498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Quantum Annealing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5A-BA6C-400A-9F95-94E422998398}" type="slidenum">
              <a:rPr lang="de-DE" smtClean="0"/>
              <a:t>17</a:t>
            </a:fld>
            <a:endParaRPr lang="de-DE"/>
          </a:p>
        </p:txBody>
      </p:sp>
      <p:sp>
        <p:nvSpPr>
          <p:cNvPr id="7" name="Freihandform 6"/>
          <p:cNvSpPr/>
          <p:nvPr/>
        </p:nvSpPr>
        <p:spPr>
          <a:xfrm>
            <a:off x="567353" y="1347614"/>
            <a:ext cx="8037095" cy="2894519"/>
          </a:xfrm>
          <a:custGeom>
            <a:avLst/>
            <a:gdLst>
              <a:gd name="connsiteX0" fmla="*/ 0 w 8037095"/>
              <a:gd name="connsiteY0" fmla="*/ 48126 h 2894519"/>
              <a:gd name="connsiteX1" fmla="*/ 598142 w 8037095"/>
              <a:gd name="connsiteY1" fmla="*/ 206256 h 2894519"/>
              <a:gd name="connsiteX2" fmla="*/ 701270 w 8037095"/>
              <a:gd name="connsiteY2" fmla="*/ 666893 h 2894519"/>
              <a:gd name="connsiteX3" fmla="*/ 1237534 w 8037095"/>
              <a:gd name="connsiteY3" fmla="*/ 563766 h 2894519"/>
              <a:gd name="connsiteX4" fmla="*/ 1443790 w 8037095"/>
              <a:gd name="connsiteY4" fmla="*/ 990027 h 2894519"/>
              <a:gd name="connsiteX5" fmla="*/ 1787549 w 8037095"/>
              <a:gd name="connsiteY5" fmla="*/ 1058779 h 2894519"/>
              <a:gd name="connsiteX6" fmla="*/ 2289438 w 8037095"/>
              <a:gd name="connsiteY6" fmla="*/ 2337564 h 2894519"/>
              <a:gd name="connsiteX7" fmla="*/ 2860079 w 8037095"/>
              <a:gd name="connsiteY7" fmla="*/ 1347537 h 2894519"/>
              <a:gd name="connsiteX8" fmla="*/ 3513221 w 8037095"/>
              <a:gd name="connsiteY8" fmla="*/ 1643170 h 2894519"/>
              <a:gd name="connsiteX9" fmla="*/ 4441372 w 8037095"/>
              <a:gd name="connsiteY9" fmla="*/ 1086280 h 2894519"/>
              <a:gd name="connsiteX10" fmla="*/ 5115140 w 8037095"/>
              <a:gd name="connsiteY10" fmla="*/ 2894454 h 2894519"/>
              <a:gd name="connsiteX11" fmla="*/ 6490178 w 8037095"/>
              <a:gd name="connsiteY11" fmla="*/ 1155032 h 2894519"/>
              <a:gd name="connsiteX12" fmla="*/ 7115820 w 8037095"/>
              <a:gd name="connsiteY12" fmla="*/ 1395663 h 2894519"/>
              <a:gd name="connsiteX13" fmla="*/ 7665835 w 8037095"/>
              <a:gd name="connsiteY13" fmla="*/ 460638 h 2894519"/>
              <a:gd name="connsiteX14" fmla="*/ 7906467 w 8037095"/>
              <a:gd name="connsiteY14" fmla="*/ 474388 h 2894519"/>
              <a:gd name="connsiteX15" fmla="*/ 8037095 w 8037095"/>
              <a:gd name="connsiteY15" fmla="*/ 0 h 2894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037095" h="2894519">
                <a:moveTo>
                  <a:pt x="0" y="48126"/>
                </a:moveTo>
                <a:cubicBezTo>
                  <a:pt x="240632" y="75627"/>
                  <a:pt x="481264" y="103128"/>
                  <a:pt x="598142" y="206256"/>
                </a:cubicBezTo>
                <a:cubicBezTo>
                  <a:pt x="715020" y="309384"/>
                  <a:pt x="594705" y="607308"/>
                  <a:pt x="701270" y="666893"/>
                </a:cubicBezTo>
                <a:cubicBezTo>
                  <a:pt x="807835" y="726478"/>
                  <a:pt x="1113781" y="509910"/>
                  <a:pt x="1237534" y="563766"/>
                </a:cubicBezTo>
                <a:cubicBezTo>
                  <a:pt x="1361287" y="617622"/>
                  <a:pt x="1352121" y="907525"/>
                  <a:pt x="1443790" y="990027"/>
                </a:cubicBezTo>
                <a:cubicBezTo>
                  <a:pt x="1535459" y="1072529"/>
                  <a:pt x="1646608" y="834190"/>
                  <a:pt x="1787549" y="1058779"/>
                </a:cubicBezTo>
                <a:cubicBezTo>
                  <a:pt x="1928490" y="1283368"/>
                  <a:pt x="2110683" y="2289438"/>
                  <a:pt x="2289438" y="2337564"/>
                </a:cubicBezTo>
                <a:cubicBezTo>
                  <a:pt x="2468193" y="2385690"/>
                  <a:pt x="2656115" y="1463269"/>
                  <a:pt x="2860079" y="1347537"/>
                </a:cubicBezTo>
                <a:cubicBezTo>
                  <a:pt x="3064043" y="1231805"/>
                  <a:pt x="3249672" y="1686713"/>
                  <a:pt x="3513221" y="1643170"/>
                </a:cubicBezTo>
                <a:cubicBezTo>
                  <a:pt x="3776770" y="1599627"/>
                  <a:pt x="4174386" y="877733"/>
                  <a:pt x="4441372" y="1086280"/>
                </a:cubicBezTo>
                <a:cubicBezTo>
                  <a:pt x="4708358" y="1294827"/>
                  <a:pt x="4773672" y="2882995"/>
                  <a:pt x="5115140" y="2894454"/>
                </a:cubicBezTo>
                <a:cubicBezTo>
                  <a:pt x="5456608" y="2905913"/>
                  <a:pt x="6156731" y="1404830"/>
                  <a:pt x="6490178" y="1155032"/>
                </a:cubicBezTo>
                <a:cubicBezTo>
                  <a:pt x="6823625" y="905234"/>
                  <a:pt x="6919877" y="1511395"/>
                  <a:pt x="7115820" y="1395663"/>
                </a:cubicBezTo>
                <a:cubicBezTo>
                  <a:pt x="7311763" y="1279931"/>
                  <a:pt x="7534061" y="614184"/>
                  <a:pt x="7665835" y="460638"/>
                </a:cubicBezTo>
                <a:cubicBezTo>
                  <a:pt x="7797610" y="307092"/>
                  <a:pt x="7844590" y="551161"/>
                  <a:pt x="7906467" y="474388"/>
                </a:cubicBezTo>
                <a:cubicBezTo>
                  <a:pt x="7968344" y="397615"/>
                  <a:pt x="8006157" y="100836"/>
                  <a:pt x="8037095" y="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769477" y="4628624"/>
            <a:ext cx="7605047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3499431" y="4443958"/>
            <a:ext cx="21451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All possible solutions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981499" y="1449855"/>
            <a:ext cx="140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solution</a:t>
            </a:r>
          </a:p>
        </p:txBody>
      </p:sp>
      <p:cxnSp>
        <p:nvCxnSpPr>
          <p:cNvPr id="13" name="Gerade Verbindung mit Pfeil 12"/>
          <p:cNvCxnSpPr>
            <a:stCxn id="11" idx="2"/>
            <a:endCxn id="7" idx="10"/>
          </p:cNvCxnSpPr>
          <p:nvPr/>
        </p:nvCxnSpPr>
        <p:spPr>
          <a:xfrm>
            <a:off x="5682493" y="1819187"/>
            <a:ext cx="0" cy="242288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312795" y="843558"/>
            <a:ext cx="0" cy="367240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 rot="16200000">
            <a:off x="-645961" y="2495096"/>
            <a:ext cx="191751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Quality of solution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140" y="1074414"/>
            <a:ext cx="2390703" cy="3880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/>
              <p:cNvSpPr/>
              <p:nvPr/>
            </p:nvSpPr>
            <p:spPr>
              <a:xfrm>
                <a:off x="575089" y="3100898"/>
                <a:ext cx="5077031" cy="1343060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2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de-DE" sz="32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3200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sz="3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3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de-DE" sz="3200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3200" i="1">
                              <a:latin typeface="Cambria Math"/>
                            </a:rPr>
                            <m:t>𝑖</m:t>
                          </m:r>
                          <m:r>
                            <a:rPr lang="de-DE" sz="3200" i="1">
                              <a:latin typeface="Cambria Math"/>
                              <a:ea typeface="Cambria Math"/>
                            </a:rPr>
                            <m:t>&lt;</m:t>
                          </m:r>
                          <m:r>
                            <a:rPr lang="de-DE" sz="3200" i="1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i="1"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de-DE" sz="32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3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32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Rechtec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89" y="3100898"/>
                <a:ext cx="5077031" cy="13430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feld 15"/>
          <p:cNvSpPr txBox="1"/>
          <p:nvPr/>
        </p:nvSpPr>
        <p:spPr>
          <a:xfrm>
            <a:off x="0" y="0"/>
            <a:ext cx="9188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Source: </a:t>
            </a:r>
            <a:r>
              <a:rPr lang="en-US" sz="800" dirty="0" err="1"/>
              <a:t>McGeoch</a:t>
            </a:r>
            <a:endParaRPr lang="de-DE" sz="800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249947"/>
            <a:ext cx="2089924" cy="104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Google Shape;115;p3">
            <a:extLst>
              <a:ext uri="{FF2B5EF4-FFF2-40B4-BE49-F238E27FC236}">
                <a16:creationId xmlns:a16="http://schemas.microsoft.com/office/drawing/2014/main" id="{44AE90D7-B9AA-FEF4-D87E-A5D98262AAD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64477" y="4767263"/>
            <a:ext cx="401504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>
              <a:buClr>
                <a:srgbClr val="000000"/>
              </a:buClr>
            </a:pPr>
            <a:r>
              <a:rPr lang="en-US" sz="900" kern="0" dirty="0"/>
              <a:t>Tutorial @ QCE23: Algorithmic Approaches for Finding Better QUBO Formulation</a:t>
            </a:r>
            <a:endParaRPr sz="900" kern="0" dirty="0"/>
          </a:p>
        </p:txBody>
      </p:sp>
    </p:spTree>
    <p:extLst>
      <p:ext uri="{BB962C8B-B14F-4D97-AF65-F5344CB8AC3E}">
        <p14:creationId xmlns:p14="http://schemas.microsoft.com/office/powerpoint/2010/main" val="673548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FCAD6DD-DC70-5582-3B12-9EF68FDF5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12626"/>
            <a:ext cx="9144000" cy="608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III. QUBO and TSP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0" y="0"/>
            <a:ext cx="36263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cdn.neowin.com/news/images/uploaded/2020/09/1601305839_d-wave_story.jpg</a:t>
            </a:r>
          </a:p>
        </p:txBody>
      </p:sp>
      <p:sp>
        <p:nvSpPr>
          <p:cNvPr id="2" name="Google Shape;115;p3">
            <a:extLst>
              <a:ext uri="{FF2B5EF4-FFF2-40B4-BE49-F238E27FC236}">
                <a16:creationId xmlns:a16="http://schemas.microsoft.com/office/drawing/2014/main" id="{00F17683-7AB2-43D3-9117-B432F7E3C86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64477" y="4767263"/>
            <a:ext cx="401504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>
              <a:buClr>
                <a:srgbClr val="000000"/>
              </a:buClr>
            </a:pPr>
            <a:r>
              <a:rPr lang="en-US" sz="900" kern="0" dirty="0"/>
              <a:t>Tutorial @ QCE23: Algorithmic Approaches for Finding Better QUBO Formulation</a:t>
            </a:r>
            <a:endParaRPr sz="900" kern="0" dirty="0"/>
          </a:p>
        </p:txBody>
      </p:sp>
    </p:spTree>
    <p:extLst>
      <p:ext uri="{BB962C8B-B14F-4D97-AF65-F5344CB8AC3E}">
        <p14:creationId xmlns:p14="http://schemas.microsoft.com/office/powerpoint/2010/main" val="1131243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QUBO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5A-BA6C-400A-9F95-94E422998398}" type="slidenum">
              <a:rPr lang="de-DE" smtClean="0"/>
              <a:t>19</a:t>
            </a:fld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4430939" y="1635646"/>
            <a:ext cx="453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Quadratic Unconstrained Binary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4598196" y="2355726"/>
                <a:ext cx="3486146" cy="1185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de-DE" sz="24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24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de-DE" sz="24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2400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196" y="2355726"/>
                <a:ext cx="3486146" cy="11854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5746121" y="3797818"/>
                <a:ext cx="13186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/>
                              <a:ea typeface="Cambria Math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121" y="3797818"/>
                <a:ext cx="1318631" cy="400110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5724128" y="4235186"/>
                <a:ext cx="1362617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de-DE" sz="20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de-DE" sz="2000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de-DE" sz="2000" b="0" i="1" smtClean="0">
                          <a:latin typeface="Cambria Math"/>
                          <a:ea typeface="Cambria Math"/>
                        </a:rPr>
                        <m:t>ℝ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4235186"/>
                <a:ext cx="1362617" cy="424796"/>
              </a:xfrm>
              <a:prstGeom prst="rect">
                <a:avLst/>
              </a:prstGeom>
              <a:blipFill>
                <a:blip r:embed="rId4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179512" y="2433279"/>
                <a:ext cx="3852978" cy="1030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de-DE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2400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de-DE" sz="24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&lt;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433279"/>
                <a:ext cx="3852978" cy="103034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/>
          <p:cNvSpPr txBox="1"/>
          <p:nvPr/>
        </p:nvSpPr>
        <p:spPr>
          <a:xfrm>
            <a:off x="1456625" y="1635646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Ising</a:t>
            </a:r>
            <a:r>
              <a:rPr lang="en-US" b="1" dirty="0"/>
              <a:t> Model</a:t>
            </a:r>
          </a:p>
        </p:txBody>
      </p:sp>
      <p:sp>
        <p:nvSpPr>
          <p:cNvPr id="3" name="Google Shape;115;p3">
            <a:extLst>
              <a:ext uri="{FF2B5EF4-FFF2-40B4-BE49-F238E27FC236}">
                <a16:creationId xmlns:a16="http://schemas.microsoft.com/office/drawing/2014/main" id="{2C150929-D805-032B-7D21-45DD850C14C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64477" y="4767263"/>
            <a:ext cx="401504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>
              <a:buClr>
                <a:srgbClr val="000000"/>
              </a:buClr>
            </a:pPr>
            <a:r>
              <a:rPr lang="en-US" sz="900" kern="0" dirty="0"/>
              <a:t>Tutorial @ QCE23: Algorithmic Approaches for Finding Better QUBO Formulation</a:t>
            </a:r>
            <a:endParaRPr sz="900" kern="0" dirty="0"/>
          </a:p>
        </p:txBody>
      </p:sp>
    </p:spTree>
    <p:extLst>
      <p:ext uri="{BB962C8B-B14F-4D97-AF65-F5344CB8AC3E}">
        <p14:creationId xmlns:p14="http://schemas.microsoft.com/office/powerpoint/2010/main" val="268124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buSzPts val="4400"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 fontScale="92500" lnSpcReduction="20000"/>
          </a:bodyPr>
          <a:lstStyle/>
          <a:p>
            <a:pPr marL="571500" indent="-571500">
              <a:lnSpc>
                <a:spcPct val="150000"/>
              </a:lnSpc>
              <a:spcBef>
                <a:spcPts val="0"/>
              </a:spcBef>
              <a:buSzPct val="100000"/>
              <a:buFont typeface="+mj-lt"/>
              <a:buAutoNum type="romanUcPeriod"/>
            </a:pPr>
            <a:r>
              <a:rPr lang="en-US" dirty="0"/>
              <a:t>Quantum Annealing in a Nutshell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buSzPct val="100000"/>
              <a:buFont typeface="+mj-lt"/>
              <a:buAutoNum type="romanUcPeriod"/>
            </a:pPr>
            <a:r>
              <a:rPr lang="en-US" dirty="0"/>
              <a:t>QGM vs. AQC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buSzPct val="100000"/>
              <a:buFont typeface="+mj-lt"/>
              <a:buAutoNum type="romanUcPeriod"/>
            </a:pPr>
            <a:r>
              <a:rPr lang="en-US" dirty="0"/>
              <a:t>QUBO and TSP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buSzPct val="100000"/>
              <a:buFont typeface="+mj-lt"/>
              <a:buAutoNum type="romanUcPeriod"/>
            </a:pPr>
            <a:r>
              <a:rPr lang="en-US" dirty="0"/>
              <a:t>Satisfiability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buSzPct val="100000"/>
              <a:buFont typeface="+mj-lt"/>
              <a:buAutoNum type="romanUcPeriod"/>
            </a:pPr>
            <a:r>
              <a:rPr lang="en-US" dirty="0" err="1"/>
              <a:t>PyQUBO</a:t>
            </a:r>
            <a:endParaRPr lang="en-US" dirty="0"/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buSzPct val="100000"/>
              <a:buFont typeface="+mj-lt"/>
              <a:buAutoNum type="romanUcPeriod"/>
            </a:pPr>
            <a:r>
              <a:rPr lang="en-US" dirty="0"/>
              <a:t>Conclusion</a:t>
            </a:r>
          </a:p>
        </p:txBody>
      </p:sp>
      <p:sp>
        <p:nvSpPr>
          <p:cNvPr id="115" name="Google Shape;115;p3"/>
          <p:cNvSpPr txBox="1">
            <a:spLocks noGrp="1"/>
          </p:cNvSpPr>
          <p:nvPr>
            <p:ph type="ftr" idx="11"/>
          </p:nvPr>
        </p:nvSpPr>
        <p:spPr>
          <a:xfrm>
            <a:off x="2564477" y="4767263"/>
            <a:ext cx="401504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>
              <a:buClr>
                <a:srgbClr val="000000"/>
              </a:buClr>
            </a:pPr>
            <a:r>
              <a:rPr lang="en-US" kern="0" dirty="0"/>
              <a:t>Tutorial @ QCE23: Algorithmic Approaches for Finding Better QUBO Formulation</a:t>
            </a:r>
            <a:endParaRPr kern="0" dirty="0"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>
              <a:buClr>
                <a:srgbClr val="000000"/>
              </a:buClr>
            </a:pPr>
            <a:fld id="{00000000-1234-1234-1234-123412341234}" type="slidenum">
              <a:rPr lang="en-US" kern="0"/>
              <a:pPr defTabSz="685800">
                <a:buClr>
                  <a:srgbClr val="000000"/>
                </a:buClr>
              </a:pPr>
              <a:t>2</a:t>
            </a:fld>
            <a:endParaRPr ker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Travelling Salesman Problem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5A-BA6C-400A-9F95-94E422998398}" type="slidenum">
              <a:rPr lang="de-DE" smtClean="0"/>
              <a:t>20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07504" y="4507255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Given a list of cities and the distances between each pair of cities,</a:t>
            </a:r>
          </a:p>
          <a:p>
            <a:pPr algn="ctr"/>
            <a:r>
              <a:rPr lang="en-US" sz="1600" dirty="0"/>
              <a:t>what is the shortest possible route that visits each city exactly once and returns to the origin city?</a:t>
            </a:r>
          </a:p>
        </p:txBody>
      </p:sp>
      <p:pic>
        <p:nvPicPr>
          <p:cNvPr id="1026" name="Picture 2" descr="https://upload.wikimedia.org/wikipedia/commons/thumb/1/11/GLPK_solution_of_a_travelling_salesman_problem.svg/512px-GLPK_solution_of_a_travelling_salesman_proble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648" y="1059582"/>
            <a:ext cx="3632705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0" y="0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Source: </a:t>
            </a:r>
            <a:r>
              <a:rPr lang="en-US" sz="800" dirty="0"/>
              <a:t>Wikipedia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773429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Good, the Bad and the Ugly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5A-BA6C-400A-9F95-94E422998398}" type="slidenum">
              <a:rPr lang="de-DE" smtClean="0"/>
              <a:t>21</a:t>
            </a:fld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6629318" y="1851670"/>
            <a:ext cx="2119146" cy="2119146"/>
            <a:chOff x="2927770" y="1371522"/>
            <a:chExt cx="3288460" cy="3288460"/>
          </a:xfrm>
        </p:grpSpPr>
        <p:cxnSp>
          <p:nvCxnSpPr>
            <p:cNvPr id="27" name="Gerade Verbindung 26"/>
            <p:cNvCxnSpPr>
              <a:stCxn id="23" idx="0"/>
              <a:endCxn id="19" idx="4"/>
            </p:cNvCxnSpPr>
            <p:nvPr/>
          </p:nvCxnSpPr>
          <p:spPr>
            <a:xfrm flipV="1">
              <a:off x="3961011" y="1731562"/>
              <a:ext cx="1218803" cy="256838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>
              <a:stCxn id="22" idx="0"/>
              <a:endCxn id="19" idx="4"/>
            </p:cNvCxnSpPr>
            <p:nvPr/>
          </p:nvCxnSpPr>
          <p:spPr>
            <a:xfrm flipV="1">
              <a:off x="5179814" y="1731562"/>
              <a:ext cx="0" cy="256838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>
              <a:stCxn id="22" idx="0"/>
              <a:endCxn id="14" idx="4"/>
            </p:cNvCxnSpPr>
            <p:nvPr/>
          </p:nvCxnSpPr>
          <p:spPr>
            <a:xfrm flipH="1" flipV="1">
              <a:off x="3961012" y="1731562"/>
              <a:ext cx="1218802" cy="256838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>
              <a:stCxn id="21" idx="2"/>
              <a:endCxn id="14" idx="4"/>
            </p:cNvCxnSpPr>
            <p:nvPr/>
          </p:nvCxnSpPr>
          <p:spPr>
            <a:xfrm flipH="1" flipV="1">
              <a:off x="3961012" y="1731562"/>
              <a:ext cx="1895178" cy="189065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>
              <a:stCxn id="21" idx="2"/>
              <a:endCxn id="24" idx="6"/>
            </p:cNvCxnSpPr>
            <p:nvPr/>
          </p:nvCxnSpPr>
          <p:spPr>
            <a:xfrm flipH="1">
              <a:off x="3287811" y="3622216"/>
              <a:ext cx="2568379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>
              <a:stCxn id="20" idx="2"/>
              <a:endCxn id="24" idx="6"/>
            </p:cNvCxnSpPr>
            <p:nvPr/>
          </p:nvCxnSpPr>
          <p:spPr>
            <a:xfrm flipH="1">
              <a:off x="3287811" y="2407605"/>
              <a:ext cx="2568379" cy="121461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>
              <a:stCxn id="20" idx="2"/>
              <a:endCxn id="25" idx="6"/>
            </p:cNvCxnSpPr>
            <p:nvPr/>
          </p:nvCxnSpPr>
          <p:spPr>
            <a:xfrm flipH="1">
              <a:off x="3287810" y="2407605"/>
              <a:ext cx="256838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>
              <a:stCxn id="23" idx="0"/>
              <a:endCxn id="25" idx="6"/>
            </p:cNvCxnSpPr>
            <p:nvPr/>
          </p:nvCxnSpPr>
          <p:spPr>
            <a:xfrm flipH="1" flipV="1">
              <a:off x="3287810" y="2407605"/>
              <a:ext cx="673201" cy="189233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e 13"/>
            <p:cNvSpPr/>
            <p:nvPr/>
          </p:nvSpPr>
          <p:spPr>
            <a:xfrm>
              <a:off x="3780992" y="1371522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9" name="Ellipse 18"/>
            <p:cNvSpPr/>
            <p:nvPr/>
          </p:nvSpPr>
          <p:spPr>
            <a:xfrm>
              <a:off x="4999794" y="1371522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0" name="Ellipse 19"/>
            <p:cNvSpPr/>
            <p:nvPr/>
          </p:nvSpPr>
          <p:spPr>
            <a:xfrm>
              <a:off x="5856190" y="2227585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1" name="Ellipse 20"/>
            <p:cNvSpPr/>
            <p:nvPr/>
          </p:nvSpPr>
          <p:spPr>
            <a:xfrm>
              <a:off x="5856190" y="344219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22" name="Ellipse 21"/>
            <p:cNvSpPr/>
            <p:nvPr/>
          </p:nvSpPr>
          <p:spPr>
            <a:xfrm>
              <a:off x="4999794" y="4299942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23" name="Ellipse 22"/>
            <p:cNvSpPr/>
            <p:nvPr/>
          </p:nvSpPr>
          <p:spPr>
            <a:xfrm>
              <a:off x="3780991" y="4299942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4" name="Ellipse 23"/>
            <p:cNvSpPr/>
            <p:nvPr/>
          </p:nvSpPr>
          <p:spPr>
            <a:xfrm>
              <a:off x="2927771" y="344219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5" name="Ellipse 24"/>
            <p:cNvSpPr/>
            <p:nvPr/>
          </p:nvSpPr>
          <p:spPr>
            <a:xfrm>
              <a:off x="2927770" y="2227585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3496970" y="1851670"/>
            <a:ext cx="2119146" cy="2119146"/>
            <a:chOff x="2927770" y="1371522"/>
            <a:chExt cx="3288460" cy="3288460"/>
          </a:xfrm>
        </p:grpSpPr>
        <p:cxnSp>
          <p:nvCxnSpPr>
            <p:cNvPr id="28" name="Gerade Verbindung 27"/>
            <p:cNvCxnSpPr>
              <a:stCxn id="47" idx="0"/>
              <a:endCxn id="41" idx="2"/>
            </p:cNvCxnSpPr>
            <p:nvPr/>
          </p:nvCxnSpPr>
          <p:spPr>
            <a:xfrm flipV="1">
              <a:off x="3961011" y="1551542"/>
              <a:ext cx="1038783" cy="274840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>
              <a:stCxn id="40" idx="6"/>
              <a:endCxn id="41" idx="2"/>
            </p:cNvCxnSpPr>
            <p:nvPr/>
          </p:nvCxnSpPr>
          <p:spPr>
            <a:xfrm>
              <a:off x="4141032" y="1551542"/>
              <a:ext cx="858762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>
              <a:stCxn id="40" idx="3"/>
              <a:endCxn id="50" idx="7"/>
            </p:cNvCxnSpPr>
            <p:nvPr/>
          </p:nvCxnSpPr>
          <p:spPr>
            <a:xfrm flipH="1">
              <a:off x="3235083" y="1678835"/>
              <a:ext cx="598636" cy="601477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>
              <a:stCxn id="44" idx="3"/>
              <a:endCxn id="45" idx="7"/>
            </p:cNvCxnSpPr>
            <p:nvPr/>
          </p:nvCxnSpPr>
          <p:spPr>
            <a:xfrm flipH="1">
              <a:off x="5307107" y="3749509"/>
              <a:ext cx="601810" cy="60316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>
              <a:stCxn id="44" idx="0"/>
              <a:endCxn id="42" idx="4"/>
            </p:cNvCxnSpPr>
            <p:nvPr/>
          </p:nvCxnSpPr>
          <p:spPr>
            <a:xfrm flipV="1">
              <a:off x="6036210" y="2587625"/>
              <a:ext cx="0" cy="85457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>
              <a:stCxn id="42" idx="2"/>
              <a:endCxn id="50" idx="6"/>
            </p:cNvCxnSpPr>
            <p:nvPr/>
          </p:nvCxnSpPr>
          <p:spPr>
            <a:xfrm flipH="1">
              <a:off x="3287810" y="2407605"/>
              <a:ext cx="256838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>
              <a:stCxn id="45" idx="1"/>
              <a:endCxn id="48" idx="6"/>
            </p:cNvCxnSpPr>
            <p:nvPr/>
          </p:nvCxnSpPr>
          <p:spPr>
            <a:xfrm flipH="1" flipV="1">
              <a:off x="3287811" y="3622216"/>
              <a:ext cx="1764710" cy="73045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>
              <a:stCxn id="47" idx="1"/>
              <a:endCxn id="48" idx="5"/>
            </p:cNvCxnSpPr>
            <p:nvPr/>
          </p:nvCxnSpPr>
          <p:spPr>
            <a:xfrm flipH="1" flipV="1">
              <a:off x="3235084" y="3749509"/>
              <a:ext cx="598634" cy="60316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lipse 39"/>
            <p:cNvSpPr/>
            <p:nvPr/>
          </p:nvSpPr>
          <p:spPr>
            <a:xfrm>
              <a:off x="3780992" y="1371522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1" name="Ellipse 40"/>
            <p:cNvSpPr/>
            <p:nvPr/>
          </p:nvSpPr>
          <p:spPr>
            <a:xfrm>
              <a:off x="4999794" y="1371522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2" name="Ellipse 41"/>
            <p:cNvSpPr/>
            <p:nvPr/>
          </p:nvSpPr>
          <p:spPr>
            <a:xfrm>
              <a:off x="5856190" y="2227585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4" name="Ellipse 43"/>
            <p:cNvSpPr/>
            <p:nvPr/>
          </p:nvSpPr>
          <p:spPr>
            <a:xfrm>
              <a:off x="5856190" y="344219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5" name="Ellipse 44"/>
            <p:cNvSpPr/>
            <p:nvPr/>
          </p:nvSpPr>
          <p:spPr>
            <a:xfrm>
              <a:off x="4999794" y="4299942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47" name="Ellipse 46"/>
            <p:cNvSpPr/>
            <p:nvPr/>
          </p:nvSpPr>
          <p:spPr>
            <a:xfrm>
              <a:off x="3780991" y="4299942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8" name="Ellipse 47"/>
            <p:cNvSpPr/>
            <p:nvPr/>
          </p:nvSpPr>
          <p:spPr>
            <a:xfrm>
              <a:off x="2927771" y="344219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0" name="Ellipse 49"/>
            <p:cNvSpPr/>
            <p:nvPr/>
          </p:nvSpPr>
          <p:spPr>
            <a:xfrm>
              <a:off x="2927770" y="2227585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grpSp>
        <p:nvGrpSpPr>
          <p:cNvPr id="51" name="Gruppieren 50"/>
          <p:cNvGrpSpPr/>
          <p:nvPr/>
        </p:nvGrpSpPr>
        <p:grpSpPr>
          <a:xfrm>
            <a:off x="467544" y="1851670"/>
            <a:ext cx="2119146" cy="2119146"/>
            <a:chOff x="2927770" y="1371522"/>
            <a:chExt cx="3288460" cy="3288460"/>
          </a:xfrm>
        </p:grpSpPr>
        <p:cxnSp>
          <p:nvCxnSpPr>
            <p:cNvPr id="52" name="Gerade Verbindung 51"/>
            <p:cNvCxnSpPr>
              <a:stCxn id="65" idx="1"/>
              <a:endCxn id="66" idx="5"/>
            </p:cNvCxnSpPr>
            <p:nvPr/>
          </p:nvCxnSpPr>
          <p:spPr>
            <a:xfrm flipH="1" flipV="1">
              <a:off x="3235084" y="3749509"/>
              <a:ext cx="598634" cy="60316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>
              <a:stCxn id="66" idx="0"/>
              <a:endCxn id="67" idx="4"/>
            </p:cNvCxnSpPr>
            <p:nvPr/>
          </p:nvCxnSpPr>
          <p:spPr>
            <a:xfrm flipH="1" flipV="1">
              <a:off x="3107790" y="2587625"/>
              <a:ext cx="1" cy="854571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>
              <a:stCxn id="67" idx="7"/>
              <a:endCxn id="60" idx="3"/>
            </p:cNvCxnSpPr>
            <p:nvPr/>
          </p:nvCxnSpPr>
          <p:spPr>
            <a:xfrm flipV="1">
              <a:off x="3235083" y="1678835"/>
              <a:ext cx="598636" cy="601477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>
              <a:stCxn id="60" idx="6"/>
              <a:endCxn id="61" idx="2"/>
            </p:cNvCxnSpPr>
            <p:nvPr/>
          </p:nvCxnSpPr>
          <p:spPr>
            <a:xfrm>
              <a:off x="4141032" y="1551542"/>
              <a:ext cx="858762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>
              <a:stCxn id="61" idx="5"/>
              <a:endCxn id="62" idx="1"/>
            </p:cNvCxnSpPr>
            <p:nvPr/>
          </p:nvCxnSpPr>
          <p:spPr>
            <a:xfrm>
              <a:off x="5307107" y="1678835"/>
              <a:ext cx="601810" cy="601477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>
              <a:stCxn id="62" idx="4"/>
              <a:endCxn id="63" idx="0"/>
            </p:cNvCxnSpPr>
            <p:nvPr/>
          </p:nvCxnSpPr>
          <p:spPr>
            <a:xfrm>
              <a:off x="6036210" y="2587625"/>
              <a:ext cx="0" cy="854571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>
              <a:stCxn id="63" idx="3"/>
              <a:endCxn id="64" idx="7"/>
            </p:cNvCxnSpPr>
            <p:nvPr/>
          </p:nvCxnSpPr>
          <p:spPr>
            <a:xfrm flipH="1">
              <a:off x="5307107" y="3749509"/>
              <a:ext cx="601810" cy="60316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>
              <a:stCxn id="64" idx="2"/>
              <a:endCxn id="65" idx="6"/>
            </p:cNvCxnSpPr>
            <p:nvPr/>
          </p:nvCxnSpPr>
          <p:spPr>
            <a:xfrm flipH="1">
              <a:off x="4141031" y="4479962"/>
              <a:ext cx="858763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llipse 59"/>
            <p:cNvSpPr/>
            <p:nvPr/>
          </p:nvSpPr>
          <p:spPr>
            <a:xfrm>
              <a:off x="3780992" y="1371522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1" name="Ellipse 60"/>
            <p:cNvSpPr/>
            <p:nvPr/>
          </p:nvSpPr>
          <p:spPr>
            <a:xfrm>
              <a:off x="4999794" y="1371522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62" name="Ellipse 61"/>
            <p:cNvSpPr/>
            <p:nvPr/>
          </p:nvSpPr>
          <p:spPr>
            <a:xfrm>
              <a:off x="5856190" y="2227585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63" name="Ellipse 62"/>
            <p:cNvSpPr/>
            <p:nvPr/>
          </p:nvSpPr>
          <p:spPr>
            <a:xfrm>
              <a:off x="5856190" y="344219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64" name="Ellipse 63"/>
            <p:cNvSpPr/>
            <p:nvPr/>
          </p:nvSpPr>
          <p:spPr>
            <a:xfrm>
              <a:off x="4999794" y="4299942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65" name="Ellipse 64"/>
            <p:cNvSpPr/>
            <p:nvPr/>
          </p:nvSpPr>
          <p:spPr>
            <a:xfrm>
              <a:off x="3780991" y="4299942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6" name="Ellipse 65"/>
            <p:cNvSpPr/>
            <p:nvPr/>
          </p:nvSpPr>
          <p:spPr>
            <a:xfrm>
              <a:off x="2927771" y="344219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7" name="Ellipse 66"/>
            <p:cNvSpPr/>
            <p:nvPr/>
          </p:nvSpPr>
          <p:spPr>
            <a:xfrm>
              <a:off x="2927770" y="2227585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sp>
        <p:nvSpPr>
          <p:cNvPr id="5" name="Google Shape;115;p3">
            <a:extLst>
              <a:ext uri="{FF2B5EF4-FFF2-40B4-BE49-F238E27FC236}">
                <a16:creationId xmlns:a16="http://schemas.microsoft.com/office/drawing/2014/main" id="{8D68ED97-7154-C009-547D-83C0E27BDB9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64477" y="4767263"/>
            <a:ext cx="401504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>
              <a:buClr>
                <a:srgbClr val="000000"/>
              </a:buClr>
            </a:pPr>
            <a:r>
              <a:rPr lang="en-US" sz="900" kern="0" dirty="0"/>
              <a:t>Tutorial @ QCE23: Algorithmic Approaches for Finding Better QUBO Formulation</a:t>
            </a:r>
            <a:endParaRPr sz="900" kern="0" dirty="0"/>
          </a:p>
        </p:txBody>
      </p:sp>
    </p:spTree>
    <p:extLst>
      <p:ext uri="{BB962C8B-B14F-4D97-AF65-F5344CB8AC3E}">
        <p14:creationId xmlns:p14="http://schemas.microsoft.com/office/powerpoint/2010/main" val="3130745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Combinatorial Optimization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5A-BA6C-400A-9F95-94E422998398}" type="slidenum">
              <a:rPr lang="de-DE" smtClean="0"/>
              <a:t>22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9585026"/>
                  </p:ext>
                </p:extLst>
              </p:nvPr>
            </p:nvGraphicFramePr>
            <p:xfrm>
              <a:off x="1576298" y="1419622"/>
              <a:ext cx="5991404" cy="3258122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995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95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236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000" dirty="0" smtClean="0"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000" dirty="0"/>
                            <a:t> cities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000" smtClean="0"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de-DE" sz="2000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de-DE" sz="2000" smtClean="0">
                                      <a:latin typeface="Cambria Math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sz="2000" smtClean="0">
                                  <a:latin typeface="Cambria Math"/>
                                </a:rPr>
                                <m:t>!</m:t>
                              </m:r>
                            </m:oMath>
                          </a14:m>
                          <a:r>
                            <a:rPr lang="en-US" sz="2000" dirty="0"/>
                            <a:t> combinations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dirty="0" smtClean="0"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dirty="0" smtClean="0"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dirty="0" smtClean="0">
                                    <a:latin typeface="Cambria Math"/>
                                  </a:rPr>
                                  <m:t>24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dirty="0" smtClean="0">
                                    <a:latin typeface="Cambria Math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dirty="0" smtClean="0">
                                    <a:latin typeface="Cambria Math"/>
                                  </a:rPr>
                                  <m:t>362,880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243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dirty="0" smtClean="0">
                                    <a:latin typeface="Cambria Math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dirty="0" smtClean="0">
                                    <a:latin typeface="Cambria Math"/>
                                  </a:rPr>
                                  <m:t>1.2×</m:t>
                                </m:r>
                                <m:sSup>
                                  <m:sSupPr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2000" dirty="0" smtClean="0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2000" dirty="0" smtClean="0">
                                        <a:latin typeface="Cambria Math"/>
                                      </a:rPr>
                                      <m:t>17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288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dirty="0" smtClean="0">
                                    <a:latin typeface="Cambria Math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dirty="0" smtClean="0">
                                    <a:latin typeface="Cambria Math"/>
                                  </a:rPr>
                                  <m:t>9.3×</m:t>
                                </m:r>
                                <m:sSup>
                                  <m:sSupPr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2000" dirty="0" smtClean="0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2000" dirty="0" smtClean="0">
                                        <a:latin typeface="Cambria Math"/>
                                      </a:rPr>
                                      <m:t>155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4224019"/>
                  </p:ext>
                </p:extLst>
              </p:nvPr>
            </p:nvGraphicFramePr>
            <p:xfrm>
              <a:off x="1576298" y="1419622"/>
              <a:ext cx="5991404" cy="3258122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99570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299570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42367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4" t="-7246" r="-100204" b="-6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204" t="-7246" r="-204" b="-6753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4" t="-113846" r="-100204" b="-6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204" t="-113846" r="-204" b="-6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4" t="-213846" r="-100204" b="-5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204" t="-213846" r="-204" b="-5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4" t="-313846" r="-100204" b="-4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204" t="-313846" r="-204" b="-4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4" t="-413846" r="-100204" b="-3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204" t="-413846" r="-204" b="-3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4" t="-513846" r="-100204" b="-2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204" t="-513846" r="-204" b="-2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5"/>
                      </a:ext>
                    </a:extLst>
                  </a:tr>
                  <a:tr h="42437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4" t="-570000" r="-100204" b="-10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204" t="-570000" r="-204" b="-10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6"/>
                      </a:ext>
                    </a:extLst>
                  </a:tr>
                  <a:tr h="428879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4" t="-670000" r="-100204" b="-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204" t="-670000" r="-204" b="-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Google Shape;115;p3">
            <a:extLst>
              <a:ext uri="{FF2B5EF4-FFF2-40B4-BE49-F238E27FC236}">
                <a16:creationId xmlns:a16="http://schemas.microsoft.com/office/drawing/2014/main" id="{774C1E94-6FFD-9338-4475-52B2F39A073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64477" y="4767263"/>
            <a:ext cx="401504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>
              <a:buClr>
                <a:srgbClr val="000000"/>
              </a:buClr>
            </a:pPr>
            <a:r>
              <a:rPr lang="en-US" sz="900" kern="0" dirty="0"/>
              <a:t>Tutorial @ QCE23: Algorithmic Approaches for Finding Better QUBO Formulation</a:t>
            </a:r>
            <a:endParaRPr sz="900" kern="0" dirty="0"/>
          </a:p>
        </p:txBody>
      </p:sp>
    </p:spTree>
    <p:extLst>
      <p:ext uri="{BB962C8B-B14F-4D97-AF65-F5344CB8AC3E}">
        <p14:creationId xmlns:p14="http://schemas.microsoft.com/office/powerpoint/2010/main" val="1975965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Quantum Annealing (QA)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5A-BA6C-400A-9F95-94E422998398}" type="slidenum">
              <a:rPr lang="de-DE" smtClean="0"/>
              <a:t>23</a:t>
            </a:fld>
            <a:endParaRPr lang="de-DE"/>
          </a:p>
        </p:txBody>
      </p:sp>
      <p:sp>
        <p:nvSpPr>
          <p:cNvPr id="7" name="Freihandform 6"/>
          <p:cNvSpPr/>
          <p:nvPr/>
        </p:nvSpPr>
        <p:spPr>
          <a:xfrm>
            <a:off x="567353" y="1347614"/>
            <a:ext cx="8037095" cy="2894519"/>
          </a:xfrm>
          <a:custGeom>
            <a:avLst/>
            <a:gdLst>
              <a:gd name="connsiteX0" fmla="*/ 0 w 8037095"/>
              <a:gd name="connsiteY0" fmla="*/ 48126 h 2894519"/>
              <a:gd name="connsiteX1" fmla="*/ 598142 w 8037095"/>
              <a:gd name="connsiteY1" fmla="*/ 206256 h 2894519"/>
              <a:gd name="connsiteX2" fmla="*/ 701270 w 8037095"/>
              <a:gd name="connsiteY2" fmla="*/ 666893 h 2894519"/>
              <a:gd name="connsiteX3" fmla="*/ 1237534 w 8037095"/>
              <a:gd name="connsiteY3" fmla="*/ 563766 h 2894519"/>
              <a:gd name="connsiteX4" fmla="*/ 1443790 w 8037095"/>
              <a:gd name="connsiteY4" fmla="*/ 990027 h 2894519"/>
              <a:gd name="connsiteX5" fmla="*/ 1787549 w 8037095"/>
              <a:gd name="connsiteY5" fmla="*/ 1058779 h 2894519"/>
              <a:gd name="connsiteX6" fmla="*/ 2289438 w 8037095"/>
              <a:gd name="connsiteY6" fmla="*/ 2337564 h 2894519"/>
              <a:gd name="connsiteX7" fmla="*/ 2860079 w 8037095"/>
              <a:gd name="connsiteY7" fmla="*/ 1347537 h 2894519"/>
              <a:gd name="connsiteX8" fmla="*/ 3513221 w 8037095"/>
              <a:gd name="connsiteY8" fmla="*/ 1643170 h 2894519"/>
              <a:gd name="connsiteX9" fmla="*/ 4441372 w 8037095"/>
              <a:gd name="connsiteY9" fmla="*/ 1086280 h 2894519"/>
              <a:gd name="connsiteX10" fmla="*/ 5115140 w 8037095"/>
              <a:gd name="connsiteY10" fmla="*/ 2894454 h 2894519"/>
              <a:gd name="connsiteX11" fmla="*/ 6490178 w 8037095"/>
              <a:gd name="connsiteY11" fmla="*/ 1155032 h 2894519"/>
              <a:gd name="connsiteX12" fmla="*/ 7115820 w 8037095"/>
              <a:gd name="connsiteY12" fmla="*/ 1395663 h 2894519"/>
              <a:gd name="connsiteX13" fmla="*/ 7665835 w 8037095"/>
              <a:gd name="connsiteY13" fmla="*/ 460638 h 2894519"/>
              <a:gd name="connsiteX14" fmla="*/ 7906467 w 8037095"/>
              <a:gd name="connsiteY14" fmla="*/ 474388 h 2894519"/>
              <a:gd name="connsiteX15" fmla="*/ 8037095 w 8037095"/>
              <a:gd name="connsiteY15" fmla="*/ 0 h 2894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037095" h="2894519">
                <a:moveTo>
                  <a:pt x="0" y="48126"/>
                </a:moveTo>
                <a:cubicBezTo>
                  <a:pt x="240632" y="75627"/>
                  <a:pt x="481264" y="103128"/>
                  <a:pt x="598142" y="206256"/>
                </a:cubicBezTo>
                <a:cubicBezTo>
                  <a:pt x="715020" y="309384"/>
                  <a:pt x="594705" y="607308"/>
                  <a:pt x="701270" y="666893"/>
                </a:cubicBezTo>
                <a:cubicBezTo>
                  <a:pt x="807835" y="726478"/>
                  <a:pt x="1113781" y="509910"/>
                  <a:pt x="1237534" y="563766"/>
                </a:cubicBezTo>
                <a:cubicBezTo>
                  <a:pt x="1361287" y="617622"/>
                  <a:pt x="1352121" y="907525"/>
                  <a:pt x="1443790" y="990027"/>
                </a:cubicBezTo>
                <a:cubicBezTo>
                  <a:pt x="1535459" y="1072529"/>
                  <a:pt x="1646608" y="834190"/>
                  <a:pt x="1787549" y="1058779"/>
                </a:cubicBezTo>
                <a:cubicBezTo>
                  <a:pt x="1928490" y="1283368"/>
                  <a:pt x="2110683" y="2289438"/>
                  <a:pt x="2289438" y="2337564"/>
                </a:cubicBezTo>
                <a:cubicBezTo>
                  <a:pt x="2468193" y="2385690"/>
                  <a:pt x="2656115" y="1463269"/>
                  <a:pt x="2860079" y="1347537"/>
                </a:cubicBezTo>
                <a:cubicBezTo>
                  <a:pt x="3064043" y="1231805"/>
                  <a:pt x="3249672" y="1686713"/>
                  <a:pt x="3513221" y="1643170"/>
                </a:cubicBezTo>
                <a:cubicBezTo>
                  <a:pt x="3776770" y="1599627"/>
                  <a:pt x="4174386" y="877733"/>
                  <a:pt x="4441372" y="1086280"/>
                </a:cubicBezTo>
                <a:cubicBezTo>
                  <a:pt x="4708358" y="1294827"/>
                  <a:pt x="4773672" y="2882995"/>
                  <a:pt x="5115140" y="2894454"/>
                </a:cubicBezTo>
                <a:cubicBezTo>
                  <a:pt x="5456608" y="2905913"/>
                  <a:pt x="6156731" y="1404830"/>
                  <a:pt x="6490178" y="1155032"/>
                </a:cubicBezTo>
                <a:cubicBezTo>
                  <a:pt x="6823625" y="905234"/>
                  <a:pt x="6919877" y="1511395"/>
                  <a:pt x="7115820" y="1395663"/>
                </a:cubicBezTo>
                <a:cubicBezTo>
                  <a:pt x="7311763" y="1279931"/>
                  <a:pt x="7534061" y="614184"/>
                  <a:pt x="7665835" y="460638"/>
                </a:cubicBezTo>
                <a:cubicBezTo>
                  <a:pt x="7797610" y="307092"/>
                  <a:pt x="7844590" y="551161"/>
                  <a:pt x="7906467" y="474388"/>
                </a:cubicBezTo>
                <a:cubicBezTo>
                  <a:pt x="7968344" y="397615"/>
                  <a:pt x="8006157" y="100836"/>
                  <a:pt x="8037095" y="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769477" y="4628624"/>
            <a:ext cx="7605047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3499431" y="4443958"/>
            <a:ext cx="21451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All possible solutions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312795" y="843558"/>
            <a:ext cx="0" cy="367240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 rot="16200000">
            <a:off x="-645961" y="2495096"/>
            <a:ext cx="191751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Quality of solution</a:t>
            </a:r>
          </a:p>
        </p:txBody>
      </p:sp>
      <p:grpSp>
        <p:nvGrpSpPr>
          <p:cNvPr id="66" name="Gruppieren 65"/>
          <p:cNvGrpSpPr/>
          <p:nvPr/>
        </p:nvGrpSpPr>
        <p:grpSpPr>
          <a:xfrm>
            <a:off x="1474506" y="1000244"/>
            <a:ext cx="635402" cy="635402"/>
            <a:chOff x="1726666" y="3425419"/>
            <a:chExt cx="1021226" cy="1021226"/>
          </a:xfrm>
        </p:grpSpPr>
        <p:cxnSp>
          <p:nvCxnSpPr>
            <p:cNvPr id="67" name="Gerade Verbindung 66"/>
            <p:cNvCxnSpPr>
              <a:stCxn id="80" idx="0"/>
              <a:endCxn id="76" idx="4"/>
            </p:cNvCxnSpPr>
            <p:nvPr/>
          </p:nvCxnSpPr>
          <p:spPr>
            <a:xfrm flipV="1">
              <a:off x="2047537" y="3537229"/>
              <a:ext cx="378497" cy="797606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>
              <a:stCxn id="79" idx="0"/>
              <a:endCxn id="76" idx="4"/>
            </p:cNvCxnSpPr>
            <p:nvPr/>
          </p:nvCxnSpPr>
          <p:spPr>
            <a:xfrm flipV="1">
              <a:off x="2426035" y="3537229"/>
              <a:ext cx="0" cy="797606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>
              <a:stCxn id="79" idx="0"/>
              <a:endCxn id="75" idx="4"/>
            </p:cNvCxnSpPr>
            <p:nvPr/>
          </p:nvCxnSpPr>
          <p:spPr>
            <a:xfrm flipH="1" flipV="1">
              <a:off x="2047538" y="3537229"/>
              <a:ext cx="378497" cy="797606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>
              <a:stCxn id="78" idx="2"/>
              <a:endCxn id="75" idx="4"/>
            </p:cNvCxnSpPr>
            <p:nvPr/>
          </p:nvCxnSpPr>
          <p:spPr>
            <a:xfrm flipH="1" flipV="1">
              <a:off x="2047538" y="3537229"/>
              <a:ext cx="588545" cy="58714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>
              <a:stCxn id="78" idx="2"/>
              <a:endCxn id="81" idx="6"/>
            </p:cNvCxnSpPr>
            <p:nvPr/>
          </p:nvCxnSpPr>
          <p:spPr>
            <a:xfrm flipH="1">
              <a:off x="1838476" y="4124368"/>
              <a:ext cx="797606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>
              <a:stCxn id="77" idx="2"/>
              <a:endCxn id="81" idx="6"/>
            </p:cNvCxnSpPr>
            <p:nvPr/>
          </p:nvCxnSpPr>
          <p:spPr>
            <a:xfrm flipH="1">
              <a:off x="1838476" y="3747173"/>
              <a:ext cx="797606" cy="377196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>
              <a:stCxn id="77" idx="2"/>
              <a:endCxn id="82" idx="6"/>
            </p:cNvCxnSpPr>
            <p:nvPr/>
          </p:nvCxnSpPr>
          <p:spPr>
            <a:xfrm flipH="1">
              <a:off x="1838476" y="3747173"/>
              <a:ext cx="797606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>
              <a:stCxn id="80" idx="0"/>
              <a:endCxn id="82" idx="6"/>
            </p:cNvCxnSpPr>
            <p:nvPr/>
          </p:nvCxnSpPr>
          <p:spPr>
            <a:xfrm flipH="1" flipV="1">
              <a:off x="1838476" y="3747173"/>
              <a:ext cx="209061" cy="587662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Ellipse 74"/>
            <p:cNvSpPr/>
            <p:nvPr/>
          </p:nvSpPr>
          <p:spPr>
            <a:xfrm>
              <a:off x="1991633" y="3425419"/>
              <a:ext cx="111810" cy="111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Ellipse 75"/>
            <p:cNvSpPr/>
            <p:nvPr/>
          </p:nvSpPr>
          <p:spPr>
            <a:xfrm>
              <a:off x="2370130" y="3425419"/>
              <a:ext cx="111810" cy="111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Ellipse 76"/>
            <p:cNvSpPr/>
            <p:nvPr/>
          </p:nvSpPr>
          <p:spPr>
            <a:xfrm>
              <a:off x="2636082" y="3691268"/>
              <a:ext cx="111810" cy="111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Ellipse 77"/>
            <p:cNvSpPr/>
            <p:nvPr/>
          </p:nvSpPr>
          <p:spPr>
            <a:xfrm>
              <a:off x="2636082" y="4068464"/>
              <a:ext cx="111810" cy="111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Ellipse 78"/>
            <p:cNvSpPr/>
            <p:nvPr/>
          </p:nvSpPr>
          <p:spPr>
            <a:xfrm>
              <a:off x="2370130" y="4334835"/>
              <a:ext cx="111810" cy="111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Ellipse 79"/>
            <p:cNvSpPr/>
            <p:nvPr/>
          </p:nvSpPr>
          <p:spPr>
            <a:xfrm>
              <a:off x="1991632" y="4334835"/>
              <a:ext cx="111810" cy="111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Ellipse 80"/>
            <p:cNvSpPr/>
            <p:nvPr/>
          </p:nvSpPr>
          <p:spPr>
            <a:xfrm>
              <a:off x="1726666" y="4068464"/>
              <a:ext cx="111810" cy="111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Ellipse 81"/>
            <p:cNvSpPr/>
            <p:nvPr/>
          </p:nvSpPr>
          <p:spPr>
            <a:xfrm>
              <a:off x="1726666" y="3691268"/>
              <a:ext cx="111810" cy="111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uppieren 82"/>
          <p:cNvGrpSpPr/>
          <p:nvPr/>
        </p:nvGrpSpPr>
        <p:grpSpPr>
          <a:xfrm>
            <a:off x="3181730" y="1000244"/>
            <a:ext cx="635402" cy="635402"/>
            <a:chOff x="4254813" y="3149692"/>
            <a:chExt cx="1021226" cy="1021226"/>
          </a:xfrm>
        </p:grpSpPr>
        <p:cxnSp>
          <p:nvCxnSpPr>
            <p:cNvPr id="84" name="Gerade Verbindung 83"/>
            <p:cNvCxnSpPr>
              <a:stCxn id="97" idx="0"/>
              <a:endCxn id="93" idx="2"/>
            </p:cNvCxnSpPr>
            <p:nvPr/>
          </p:nvCxnSpPr>
          <p:spPr>
            <a:xfrm flipV="1">
              <a:off x="4575684" y="3205597"/>
              <a:ext cx="322592" cy="85351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>
              <a:stCxn id="92" idx="6"/>
              <a:endCxn id="93" idx="2"/>
            </p:cNvCxnSpPr>
            <p:nvPr/>
          </p:nvCxnSpPr>
          <p:spPr>
            <a:xfrm>
              <a:off x="4631590" y="3205597"/>
              <a:ext cx="266687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>
              <a:stCxn id="92" idx="3"/>
              <a:endCxn id="99" idx="7"/>
            </p:cNvCxnSpPr>
            <p:nvPr/>
          </p:nvCxnSpPr>
          <p:spPr>
            <a:xfrm flipH="1">
              <a:off x="4350249" y="3245128"/>
              <a:ext cx="185905" cy="186788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/>
            <p:cNvCxnSpPr>
              <a:stCxn id="95" idx="3"/>
              <a:endCxn id="96" idx="7"/>
            </p:cNvCxnSpPr>
            <p:nvPr/>
          </p:nvCxnSpPr>
          <p:spPr>
            <a:xfrm flipH="1">
              <a:off x="4993712" y="3888172"/>
              <a:ext cx="186891" cy="18731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/>
            <p:cNvCxnSpPr>
              <a:stCxn id="95" idx="0"/>
              <a:endCxn id="94" idx="4"/>
            </p:cNvCxnSpPr>
            <p:nvPr/>
          </p:nvCxnSpPr>
          <p:spPr>
            <a:xfrm flipV="1">
              <a:off x="5220134" y="3527351"/>
              <a:ext cx="0" cy="265386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88"/>
            <p:cNvCxnSpPr>
              <a:stCxn id="94" idx="2"/>
              <a:endCxn id="99" idx="6"/>
            </p:cNvCxnSpPr>
            <p:nvPr/>
          </p:nvCxnSpPr>
          <p:spPr>
            <a:xfrm flipH="1">
              <a:off x="4366623" y="3471446"/>
              <a:ext cx="797606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89"/>
            <p:cNvCxnSpPr>
              <a:stCxn id="96" idx="1"/>
              <a:endCxn id="98" idx="6"/>
            </p:cNvCxnSpPr>
            <p:nvPr/>
          </p:nvCxnSpPr>
          <p:spPr>
            <a:xfrm flipH="1" flipV="1">
              <a:off x="4366623" y="3848641"/>
              <a:ext cx="548028" cy="22684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/>
            <p:cNvCxnSpPr>
              <a:stCxn id="97" idx="1"/>
              <a:endCxn id="98" idx="5"/>
            </p:cNvCxnSpPr>
            <p:nvPr/>
          </p:nvCxnSpPr>
          <p:spPr>
            <a:xfrm flipH="1" flipV="1">
              <a:off x="4350249" y="3888172"/>
              <a:ext cx="185905" cy="18731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Ellipse 91"/>
            <p:cNvSpPr/>
            <p:nvPr/>
          </p:nvSpPr>
          <p:spPr>
            <a:xfrm>
              <a:off x="4519780" y="3149692"/>
              <a:ext cx="111810" cy="111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Ellipse 92"/>
            <p:cNvSpPr/>
            <p:nvPr/>
          </p:nvSpPr>
          <p:spPr>
            <a:xfrm>
              <a:off x="4898277" y="3149692"/>
              <a:ext cx="111810" cy="111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4" name="Ellipse 93"/>
            <p:cNvSpPr/>
            <p:nvPr/>
          </p:nvSpPr>
          <p:spPr>
            <a:xfrm>
              <a:off x="5164229" y="3415541"/>
              <a:ext cx="111810" cy="111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5" name="Ellipse 94"/>
            <p:cNvSpPr/>
            <p:nvPr/>
          </p:nvSpPr>
          <p:spPr>
            <a:xfrm>
              <a:off x="5164229" y="3792737"/>
              <a:ext cx="111810" cy="111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6" name="Ellipse 95"/>
            <p:cNvSpPr/>
            <p:nvPr/>
          </p:nvSpPr>
          <p:spPr>
            <a:xfrm>
              <a:off x="4898277" y="4059108"/>
              <a:ext cx="111810" cy="111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7" name="Ellipse 96"/>
            <p:cNvSpPr/>
            <p:nvPr/>
          </p:nvSpPr>
          <p:spPr>
            <a:xfrm>
              <a:off x="4519779" y="4059108"/>
              <a:ext cx="111810" cy="111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8" name="Ellipse 97"/>
            <p:cNvSpPr/>
            <p:nvPr/>
          </p:nvSpPr>
          <p:spPr>
            <a:xfrm>
              <a:off x="4254813" y="3792737"/>
              <a:ext cx="111810" cy="111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Ellipse 98"/>
            <p:cNvSpPr/>
            <p:nvPr/>
          </p:nvSpPr>
          <p:spPr>
            <a:xfrm>
              <a:off x="4254813" y="3415541"/>
              <a:ext cx="111810" cy="111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5376758" y="1000244"/>
            <a:ext cx="635402" cy="635402"/>
            <a:chOff x="7350171" y="3451942"/>
            <a:chExt cx="1021226" cy="1021226"/>
          </a:xfrm>
        </p:grpSpPr>
        <p:cxnSp>
          <p:nvCxnSpPr>
            <p:cNvPr id="58" name="Gerade Verbindung 57"/>
            <p:cNvCxnSpPr>
              <a:stCxn id="55" idx="1"/>
              <a:endCxn id="56" idx="5"/>
            </p:cNvCxnSpPr>
            <p:nvPr/>
          </p:nvCxnSpPr>
          <p:spPr>
            <a:xfrm flipH="1" flipV="1">
              <a:off x="7445607" y="4190422"/>
              <a:ext cx="185905" cy="18731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>
              <a:stCxn id="56" idx="0"/>
              <a:endCxn id="57" idx="4"/>
            </p:cNvCxnSpPr>
            <p:nvPr/>
          </p:nvCxnSpPr>
          <p:spPr>
            <a:xfrm flipH="1" flipV="1">
              <a:off x="7406076" y="3829601"/>
              <a:ext cx="0" cy="26538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59"/>
            <p:cNvCxnSpPr>
              <a:stCxn id="57" idx="7"/>
              <a:endCxn id="50" idx="3"/>
            </p:cNvCxnSpPr>
            <p:nvPr/>
          </p:nvCxnSpPr>
          <p:spPr>
            <a:xfrm flipV="1">
              <a:off x="7445607" y="3547378"/>
              <a:ext cx="185905" cy="18678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>
              <a:stCxn id="50" idx="6"/>
              <a:endCxn id="51" idx="2"/>
            </p:cNvCxnSpPr>
            <p:nvPr/>
          </p:nvCxnSpPr>
          <p:spPr>
            <a:xfrm>
              <a:off x="7726948" y="3507847"/>
              <a:ext cx="266687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>
              <a:stCxn id="51" idx="5"/>
              <a:endCxn id="52" idx="1"/>
            </p:cNvCxnSpPr>
            <p:nvPr/>
          </p:nvCxnSpPr>
          <p:spPr>
            <a:xfrm>
              <a:off x="8089070" y="3547378"/>
              <a:ext cx="186891" cy="18678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>
              <a:stCxn id="52" idx="4"/>
              <a:endCxn id="53" idx="0"/>
            </p:cNvCxnSpPr>
            <p:nvPr/>
          </p:nvCxnSpPr>
          <p:spPr>
            <a:xfrm>
              <a:off x="8315492" y="3829601"/>
              <a:ext cx="0" cy="26538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>
              <a:stCxn id="53" idx="3"/>
              <a:endCxn id="54" idx="7"/>
            </p:cNvCxnSpPr>
            <p:nvPr/>
          </p:nvCxnSpPr>
          <p:spPr>
            <a:xfrm flipH="1">
              <a:off x="8089070" y="4190422"/>
              <a:ext cx="186891" cy="18731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>
              <a:stCxn id="54" idx="2"/>
              <a:endCxn id="55" idx="6"/>
            </p:cNvCxnSpPr>
            <p:nvPr/>
          </p:nvCxnSpPr>
          <p:spPr>
            <a:xfrm flipH="1">
              <a:off x="7726947" y="4417263"/>
              <a:ext cx="266687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lipse 49"/>
            <p:cNvSpPr/>
            <p:nvPr/>
          </p:nvSpPr>
          <p:spPr>
            <a:xfrm>
              <a:off x="7615138" y="3451942"/>
              <a:ext cx="111810" cy="111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/>
            <p:cNvSpPr/>
            <p:nvPr/>
          </p:nvSpPr>
          <p:spPr>
            <a:xfrm>
              <a:off x="7993635" y="3451942"/>
              <a:ext cx="111810" cy="111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Ellipse 51"/>
            <p:cNvSpPr/>
            <p:nvPr/>
          </p:nvSpPr>
          <p:spPr>
            <a:xfrm>
              <a:off x="8259587" y="3717791"/>
              <a:ext cx="111810" cy="111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Ellipse 52"/>
            <p:cNvSpPr/>
            <p:nvPr/>
          </p:nvSpPr>
          <p:spPr>
            <a:xfrm>
              <a:off x="8259587" y="4094987"/>
              <a:ext cx="111810" cy="111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>
              <a:off x="7993635" y="4361358"/>
              <a:ext cx="111810" cy="111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Ellipse 54"/>
            <p:cNvSpPr/>
            <p:nvPr/>
          </p:nvSpPr>
          <p:spPr>
            <a:xfrm>
              <a:off x="7615137" y="4361358"/>
              <a:ext cx="111810" cy="111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Ellipse 55"/>
            <p:cNvSpPr/>
            <p:nvPr/>
          </p:nvSpPr>
          <p:spPr>
            <a:xfrm>
              <a:off x="7350171" y="4094987"/>
              <a:ext cx="111810" cy="111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Ellipse 56"/>
            <p:cNvSpPr/>
            <p:nvPr/>
          </p:nvSpPr>
          <p:spPr>
            <a:xfrm>
              <a:off x="7350171" y="3717791"/>
              <a:ext cx="111810" cy="111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7" name="Gerade Verbindung mit Pfeil 106"/>
          <p:cNvCxnSpPr/>
          <p:nvPr/>
        </p:nvCxnSpPr>
        <p:spPr>
          <a:xfrm>
            <a:off x="1797332" y="1635646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/>
          <p:nvPr/>
        </p:nvCxnSpPr>
        <p:spPr>
          <a:xfrm>
            <a:off x="3491880" y="1635646"/>
            <a:ext cx="0" cy="9361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>
            <a:off x="5698552" y="1635646"/>
            <a:ext cx="0" cy="25202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115;p3">
            <a:extLst>
              <a:ext uri="{FF2B5EF4-FFF2-40B4-BE49-F238E27FC236}">
                <a16:creationId xmlns:a16="http://schemas.microsoft.com/office/drawing/2014/main" id="{4DD61F08-1CCE-731E-C401-9027509A7AD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64477" y="4767263"/>
            <a:ext cx="401504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>
              <a:buClr>
                <a:srgbClr val="000000"/>
              </a:buClr>
            </a:pPr>
            <a:r>
              <a:rPr lang="en-US" sz="900" kern="0" dirty="0"/>
              <a:t>Tutorial @ QCE23: Algorithmic Approaches for Finding Better QUBO Formulation</a:t>
            </a:r>
            <a:endParaRPr sz="900" kern="0" dirty="0"/>
          </a:p>
        </p:txBody>
      </p:sp>
    </p:spTree>
    <p:extLst>
      <p:ext uri="{BB962C8B-B14F-4D97-AF65-F5344CB8AC3E}">
        <p14:creationId xmlns:p14="http://schemas.microsoft.com/office/powerpoint/2010/main" val="3461450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TSP as </a:t>
            </a:r>
            <a:r>
              <a:rPr lang="en-US" dirty="0" err="1"/>
              <a:t>Ising</a:t>
            </a:r>
            <a:r>
              <a:rPr lang="en-US" dirty="0"/>
              <a:t>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155926"/>
                <a:ext cx="8219256" cy="792088"/>
              </a:xfrm>
            </p:spPr>
            <p:txBody>
              <a:bodyPr anchor="b"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000" dirty="0"/>
                  <a:t>Given 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𝐺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000" dirty="0"/>
                  <a:t> with edge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de-DE" sz="2000" b="0" i="1" smtClean="0">
                            <a:latin typeface="Cambria Math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find </a:t>
                </a:r>
                <a:r>
                  <a:rPr lang="en-US" sz="2000" dirty="0" err="1"/>
                  <a:t>hamiltonian</a:t>
                </a:r>
                <a:r>
                  <a:rPr lang="en-US" sz="2000" dirty="0"/>
                  <a:t> cycle with minimum sum of edge weights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155926"/>
                <a:ext cx="8219256" cy="792088"/>
              </a:xfrm>
              <a:blipFill rotWithShape="1">
                <a:blip r:embed="rId2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5A-BA6C-400A-9F95-94E422998398}" type="slidenum">
              <a:rPr lang="de-DE" smtClean="0"/>
              <a:t>24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0" y="0"/>
            <a:ext cx="20313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Source: </a:t>
            </a:r>
            <a:r>
              <a:rPr lang="en-US" sz="800" dirty="0"/>
              <a:t>http://arxiv.org/pdf/1302.5843.pdf</a:t>
            </a:r>
            <a:endParaRPr lang="de-DE" sz="800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3682195" y="2283718"/>
            <a:ext cx="1779610" cy="1779610"/>
            <a:chOff x="2927770" y="1371522"/>
            <a:chExt cx="3288460" cy="3288460"/>
          </a:xfrm>
        </p:grpSpPr>
        <p:cxnSp>
          <p:nvCxnSpPr>
            <p:cNvPr id="9" name="Gerade Verbindung 8"/>
            <p:cNvCxnSpPr>
              <a:stCxn id="22" idx="0"/>
              <a:endCxn id="18" idx="2"/>
            </p:cNvCxnSpPr>
            <p:nvPr/>
          </p:nvCxnSpPr>
          <p:spPr>
            <a:xfrm flipV="1">
              <a:off x="3961011" y="1551542"/>
              <a:ext cx="1038783" cy="274840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/>
            <p:cNvCxnSpPr>
              <a:stCxn id="17" idx="6"/>
              <a:endCxn id="18" idx="2"/>
            </p:cNvCxnSpPr>
            <p:nvPr/>
          </p:nvCxnSpPr>
          <p:spPr>
            <a:xfrm>
              <a:off x="4141032" y="1551542"/>
              <a:ext cx="858762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>
              <a:stCxn id="17" idx="3"/>
              <a:endCxn id="24" idx="7"/>
            </p:cNvCxnSpPr>
            <p:nvPr/>
          </p:nvCxnSpPr>
          <p:spPr>
            <a:xfrm flipH="1">
              <a:off x="3235083" y="1678835"/>
              <a:ext cx="598636" cy="601477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>
              <a:stCxn id="20" idx="3"/>
              <a:endCxn id="21" idx="7"/>
            </p:cNvCxnSpPr>
            <p:nvPr/>
          </p:nvCxnSpPr>
          <p:spPr>
            <a:xfrm flipH="1">
              <a:off x="5307107" y="3749509"/>
              <a:ext cx="601810" cy="60316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>
              <a:stCxn id="20" idx="0"/>
              <a:endCxn id="19" idx="4"/>
            </p:cNvCxnSpPr>
            <p:nvPr/>
          </p:nvCxnSpPr>
          <p:spPr>
            <a:xfrm flipV="1">
              <a:off x="6036210" y="2587625"/>
              <a:ext cx="0" cy="85457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>
              <a:stCxn id="19" idx="2"/>
              <a:endCxn id="24" idx="6"/>
            </p:cNvCxnSpPr>
            <p:nvPr/>
          </p:nvCxnSpPr>
          <p:spPr>
            <a:xfrm flipH="1">
              <a:off x="3287810" y="2407605"/>
              <a:ext cx="256838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>
              <a:stCxn id="21" idx="1"/>
              <a:endCxn id="23" idx="6"/>
            </p:cNvCxnSpPr>
            <p:nvPr/>
          </p:nvCxnSpPr>
          <p:spPr>
            <a:xfrm flipH="1" flipV="1">
              <a:off x="3287811" y="3622216"/>
              <a:ext cx="1764710" cy="73045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>
              <a:stCxn id="22" idx="1"/>
              <a:endCxn id="23" idx="5"/>
            </p:cNvCxnSpPr>
            <p:nvPr/>
          </p:nvCxnSpPr>
          <p:spPr>
            <a:xfrm flipH="1" flipV="1">
              <a:off x="3235084" y="3749509"/>
              <a:ext cx="598634" cy="60316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lipse 16"/>
            <p:cNvSpPr/>
            <p:nvPr/>
          </p:nvSpPr>
          <p:spPr>
            <a:xfrm>
              <a:off x="3780992" y="1371522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8" name="Ellipse 17"/>
            <p:cNvSpPr/>
            <p:nvPr/>
          </p:nvSpPr>
          <p:spPr>
            <a:xfrm>
              <a:off x="4999794" y="1371522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9" name="Ellipse 18"/>
            <p:cNvSpPr/>
            <p:nvPr/>
          </p:nvSpPr>
          <p:spPr>
            <a:xfrm>
              <a:off x="5856190" y="2227585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0" name="Ellipse 19"/>
            <p:cNvSpPr/>
            <p:nvPr/>
          </p:nvSpPr>
          <p:spPr>
            <a:xfrm>
              <a:off x="5856190" y="344219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21" name="Ellipse 20"/>
            <p:cNvSpPr/>
            <p:nvPr/>
          </p:nvSpPr>
          <p:spPr>
            <a:xfrm>
              <a:off x="4999794" y="4299942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22" name="Ellipse 21"/>
            <p:cNvSpPr/>
            <p:nvPr/>
          </p:nvSpPr>
          <p:spPr>
            <a:xfrm>
              <a:off x="3780991" y="4299942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3" name="Ellipse 22"/>
            <p:cNvSpPr/>
            <p:nvPr/>
          </p:nvSpPr>
          <p:spPr>
            <a:xfrm>
              <a:off x="2927771" y="344219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4" name="Ellipse 23"/>
            <p:cNvSpPr/>
            <p:nvPr/>
          </p:nvSpPr>
          <p:spPr>
            <a:xfrm>
              <a:off x="2927770" y="2227585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539552" y="1059582"/>
                <a:ext cx="7678256" cy="1038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𝐻</m:t>
                      </m:r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1−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de-DE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de-DE" b="0" i="1" smtClean="0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/>
                            </a:rPr>
                            <m:t>+</m:t>
                          </m:r>
                        </m:e>
                      </m:nary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1−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de-DE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  <m:r>
                                        <a:rPr lang="de-DE" b="0" i="1" smtClean="0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de-DE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𝑢𝑣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𝑢𝑣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de-DE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𝑣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59582"/>
                <a:ext cx="7678256" cy="1038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500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TSP as </a:t>
            </a:r>
            <a:r>
              <a:rPr lang="en-US" dirty="0" err="1"/>
              <a:t>Ising</a:t>
            </a:r>
            <a:r>
              <a:rPr lang="en-US" dirty="0"/>
              <a:t> Formulation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5A-BA6C-400A-9F95-94E422998398}" type="slidenum">
              <a:rPr lang="de-DE" smtClean="0"/>
              <a:t>25</a:t>
            </a:fld>
            <a:endParaRPr lang="de-DE"/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489069"/>
              </p:ext>
            </p:extLst>
          </p:nvPr>
        </p:nvGraphicFramePr>
        <p:xfrm>
          <a:off x="2426090" y="2571750"/>
          <a:ext cx="4291820" cy="195223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30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01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01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01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01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01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01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01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01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16915"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A3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A4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B2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B3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B4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C2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C3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C4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915"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915"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915"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915"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915"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915"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915"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915"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B4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32" name="Gruppieren 31"/>
          <p:cNvGrpSpPr/>
          <p:nvPr/>
        </p:nvGrpSpPr>
        <p:grpSpPr>
          <a:xfrm>
            <a:off x="251520" y="2644021"/>
            <a:ext cx="1822075" cy="1822075"/>
            <a:chOff x="2927770" y="1371522"/>
            <a:chExt cx="3288460" cy="3288460"/>
          </a:xfrm>
        </p:grpSpPr>
        <p:cxnSp>
          <p:nvCxnSpPr>
            <p:cNvPr id="16" name="Gerade Verbindung 15"/>
            <p:cNvCxnSpPr>
              <a:stCxn id="29" idx="0"/>
              <a:endCxn id="25" idx="2"/>
            </p:cNvCxnSpPr>
            <p:nvPr/>
          </p:nvCxnSpPr>
          <p:spPr>
            <a:xfrm flipV="1">
              <a:off x="3961011" y="1551542"/>
              <a:ext cx="1038783" cy="274840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>
              <a:stCxn id="24" idx="6"/>
              <a:endCxn id="25" idx="2"/>
            </p:cNvCxnSpPr>
            <p:nvPr/>
          </p:nvCxnSpPr>
          <p:spPr>
            <a:xfrm>
              <a:off x="4141032" y="1551542"/>
              <a:ext cx="858762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>
              <a:stCxn id="24" idx="3"/>
              <a:endCxn id="31" idx="7"/>
            </p:cNvCxnSpPr>
            <p:nvPr/>
          </p:nvCxnSpPr>
          <p:spPr>
            <a:xfrm flipH="1">
              <a:off x="3235083" y="1678835"/>
              <a:ext cx="598636" cy="601477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>
              <a:stCxn id="27" idx="3"/>
              <a:endCxn id="28" idx="7"/>
            </p:cNvCxnSpPr>
            <p:nvPr/>
          </p:nvCxnSpPr>
          <p:spPr>
            <a:xfrm flipH="1">
              <a:off x="5307107" y="3749509"/>
              <a:ext cx="601810" cy="60316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>
              <a:stCxn id="27" idx="0"/>
              <a:endCxn id="26" idx="4"/>
            </p:cNvCxnSpPr>
            <p:nvPr/>
          </p:nvCxnSpPr>
          <p:spPr>
            <a:xfrm flipV="1">
              <a:off x="6036210" y="2587625"/>
              <a:ext cx="0" cy="85457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>
              <a:stCxn id="26" idx="2"/>
              <a:endCxn id="31" idx="6"/>
            </p:cNvCxnSpPr>
            <p:nvPr/>
          </p:nvCxnSpPr>
          <p:spPr>
            <a:xfrm flipH="1">
              <a:off x="3287810" y="2407605"/>
              <a:ext cx="256838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>
              <a:stCxn id="28" idx="1"/>
              <a:endCxn id="30" idx="6"/>
            </p:cNvCxnSpPr>
            <p:nvPr/>
          </p:nvCxnSpPr>
          <p:spPr>
            <a:xfrm flipH="1" flipV="1">
              <a:off x="3287811" y="3622216"/>
              <a:ext cx="1764710" cy="73045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>
              <a:stCxn id="29" idx="1"/>
              <a:endCxn id="30" idx="5"/>
            </p:cNvCxnSpPr>
            <p:nvPr/>
          </p:nvCxnSpPr>
          <p:spPr>
            <a:xfrm flipH="1" flipV="1">
              <a:off x="3235084" y="3749509"/>
              <a:ext cx="598634" cy="60316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/>
            <p:cNvSpPr/>
            <p:nvPr/>
          </p:nvSpPr>
          <p:spPr>
            <a:xfrm>
              <a:off x="3780992" y="1371522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5" name="Ellipse 24"/>
            <p:cNvSpPr/>
            <p:nvPr/>
          </p:nvSpPr>
          <p:spPr>
            <a:xfrm>
              <a:off x="4999794" y="1371522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6" name="Ellipse 25"/>
            <p:cNvSpPr/>
            <p:nvPr/>
          </p:nvSpPr>
          <p:spPr>
            <a:xfrm>
              <a:off x="5856190" y="2227585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7" name="Ellipse 26"/>
            <p:cNvSpPr/>
            <p:nvPr/>
          </p:nvSpPr>
          <p:spPr>
            <a:xfrm>
              <a:off x="5856190" y="344219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28" name="Ellipse 27"/>
            <p:cNvSpPr/>
            <p:nvPr/>
          </p:nvSpPr>
          <p:spPr>
            <a:xfrm>
              <a:off x="4999794" y="4299942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29" name="Ellipse 28"/>
            <p:cNvSpPr/>
            <p:nvPr/>
          </p:nvSpPr>
          <p:spPr>
            <a:xfrm>
              <a:off x="3780991" y="4299942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0" name="Ellipse 29"/>
            <p:cNvSpPr/>
            <p:nvPr/>
          </p:nvSpPr>
          <p:spPr>
            <a:xfrm>
              <a:off x="2927771" y="344219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1" name="Ellipse 30"/>
            <p:cNvSpPr/>
            <p:nvPr/>
          </p:nvSpPr>
          <p:spPr>
            <a:xfrm>
              <a:off x="2927770" y="2227585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39552" y="1059582"/>
                <a:ext cx="7678256" cy="1038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𝐻</m:t>
                      </m:r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1−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de-DE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de-DE" b="0" i="1" smtClean="0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/>
                            </a:rPr>
                            <m:t>+</m:t>
                          </m:r>
                        </m:e>
                      </m:nary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1−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de-DE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  <m:r>
                                        <a:rPr lang="de-DE" b="0" i="1" smtClean="0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de-DE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𝑢𝑣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𝑢𝑣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de-DE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𝑣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59582"/>
                <a:ext cx="7678256" cy="10387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115;p3">
            <a:extLst>
              <a:ext uri="{FF2B5EF4-FFF2-40B4-BE49-F238E27FC236}">
                <a16:creationId xmlns:a16="http://schemas.microsoft.com/office/drawing/2014/main" id="{2BF3DE72-B6D3-9728-9066-05ADDFE0116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64477" y="4767263"/>
            <a:ext cx="401504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>
              <a:buClr>
                <a:srgbClr val="000000"/>
              </a:buClr>
            </a:pPr>
            <a:r>
              <a:rPr lang="en-US" sz="900" kern="0" dirty="0"/>
              <a:t>Tutorial @ QCE23: Algorithmic Approaches for Finding Better QUBO Formulation</a:t>
            </a:r>
            <a:endParaRPr sz="900" kern="0" dirty="0"/>
          </a:p>
        </p:txBody>
      </p:sp>
    </p:spTree>
    <p:extLst>
      <p:ext uri="{BB962C8B-B14F-4D97-AF65-F5344CB8AC3E}">
        <p14:creationId xmlns:p14="http://schemas.microsoft.com/office/powerpoint/2010/main" val="1360485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TSP as </a:t>
            </a:r>
            <a:r>
              <a:rPr lang="en-US" dirty="0" err="1"/>
              <a:t>Ising</a:t>
            </a:r>
            <a:r>
              <a:rPr lang="en-US" dirty="0"/>
              <a:t> Formulation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5A-BA6C-400A-9F95-94E422998398}" type="slidenum">
              <a:rPr lang="de-DE" smtClean="0"/>
              <a:t>26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el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7932727"/>
                  </p:ext>
                </p:extLst>
              </p:nvPr>
            </p:nvGraphicFramePr>
            <p:xfrm>
              <a:off x="2426090" y="2571750"/>
              <a:ext cx="4291820" cy="1952235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3301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</a:tblGrid>
                  <a:tr h="216915"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A1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A2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A3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A4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B1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B2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B3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B4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C1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C2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C3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C4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A1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A2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A3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A4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B1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B2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B3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B4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el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9854992"/>
                  </p:ext>
                </p:extLst>
              </p:nvPr>
            </p:nvGraphicFramePr>
            <p:xfrm>
              <a:off x="2426090" y="2571750"/>
              <a:ext cx="4291820" cy="1952235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330140"/>
                    <a:gridCol w="330140"/>
                    <a:gridCol w="330140"/>
                    <a:gridCol w="330140"/>
                    <a:gridCol w="330140"/>
                    <a:gridCol w="330140"/>
                    <a:gridCol w="330140"/>
                    <a:gridCol w="330140"/>
                    <a:gridCol w="330140"/>
                    <a:gridCol w="330140"/>
                    <a:gridCol w="330140"/>
                    <a:gridCol w="330140"/>
                    <a:gridCol w="330140"/>
                  </a:tblGrid>
                  <a:tr h="216915"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A1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A2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A3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A4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B1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B2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B3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B4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C1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C2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C3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C4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A1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201852" t="-105714" r="-1005556" b="-7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296364" t="-105714" r="-887273" b="-7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403704" t="-105714" r="-803704" b="-7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A2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296364" t="-200000" r="-887273" b="-59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403704" t="-200000" r="-803704" b="-59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A3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403704" t="-308571" r="-803704" b="-51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A4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B1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603704" t="-511429" r="-603704" b="-3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703704" t="-511429" r="-503704" b="-3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803704" t="-511429" r="-403704" b="-3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B2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703704" t="-594444" r="-50370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803704" t="-594444" r="-40370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B3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803704" t="-714286" r="-403704" b="-1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B4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57200" y="4587974"/>
            <a:ext cx="8219256" cy="432048"/>
          </a:xfrm>
        </p:spPr>
        <p:txBody>
          <a:bodyPr anchor="b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Every vertex can only appear once in a circle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39552" y="1059582"/>
                <a:ext cx="7678256" cy="1038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𝐻</m:t>
                      </m:r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1−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de-DE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de-DE" b="0" i="1" smtClean="0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/>
                            </a:rPr>
                            <m:t>+</m:t>
                          </m:r>
                        </m:e>
                      </m:nary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1−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de-DE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  <m:r>
                                        <a:rPr lang="de-DE" b="0" i="1" smtClean="0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de-DE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𝑢𝑣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𝑢𝑣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de-DE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𝑣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59582"/>
                <a:ext cx="7678256" cy="10387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hteck 12"/>
          <p:cNvSpPr/>
          <p:nvPr/>
        </p:nvSpPr>
        <p:spPr>
          <a:xfrm>
            <a:off x="1115616" y="2075654"/>
            <a:ext cx="2160240" cy="64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06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TSP as </a:t>
            </a:r>
            <a:r>
              <a:rPr lang="en-US" dirty="0" err="1"/>
              <a:t>Ising</a:t>
            </a:r>
            <a:r>
              <a:rPr lang="en-US" dirty="0"/>
              <a:t> Formulation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5A-BA6C-400A-9F95-94E422998398}" type="slidenum">
              <a:rPr lang="de-DE" smtClean="0"/>
              <a:t>27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el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5556686"/>
                  </p:ext>
                </p:extLst>
              </p:nvPr>
            </p:nvGraphicFramePr>
            <p:xfrm>
              <a:off x="2426090" y="2571750"/>
              <a:ext cx="4291820" cy="1952235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3301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</a:tblGrid>
                  <a:tr h="216915"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A1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A2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A3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A4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B1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B2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B3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B4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C1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C2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C3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C4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A1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A2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A3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A4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B1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B2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B3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B4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el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2350810"/>
                  </p:ext>
                </p:extLst>
              </p:nvPr>
            </p:nvGraphicFramePr>
            <p:xfrm>
              <a:off x="2426090" y="2571750"/>
              <a:ext cx="4291820" cy="1952235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330140"/>
                    <a:gridCol w="330140"/>
                    <a:gridCol w="330140"/>
                    <a:gridCol w="330140"/>
                    <a:gridCol w="330140"/>
                    <a:gridCol w="330140"/>
                    <a:gridCol w="330140"/>
                    <a:gridCol w="330140"/>
                    <a:gridCol w="330140"/>
                    <a:gridCol w="330140"/>
                    <a:gridCol w="330140"/>
                    <a:gridCol w="330140"/>
                    <a:gridCol w="330140"/>
                  </a:tblGrid>
                  <a:tr h="216915"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A1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A2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A3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A4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B1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B2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B3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B4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C1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C2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C3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C4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A1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201852" t="-105714" r="-1005556" b="-7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296364" t="-105714" r="-887273" b="-7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403704" t="-105714" r="-803704" b="-7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503704" t="-105714" r="-703704" b="-7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887273" t="-105714" r="-296364" b="-7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A2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296364" t="-200000" r="-887273" b="-59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403704" t="-200000" r="-803704" b="-59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603704" t="-200000" r="-603704" b="-59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005556" t="-200000" r="-201852" b="-59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A3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403704" t="-308571" r="-803704" b="-51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703704" t="-308571" r="-503704" b="-51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105556" t="-308571" r="-101852" b="-51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A4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803704" t="-397222" r="-403704" b="-39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205556" t="-397222" r="-1852" b="-397222"/>
                          </a:stretch>
                        </a:blipFill>
                      </a:tcPr>
                    </a:tc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B1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603704" t="-511429" r="-603704" b="-3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703704" t="-511429" r="-503704" b="-3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803704" t="-511429" r="-403704" b="-3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887273" t="-511429" r="-296364" b="-3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B2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703704" t="-594444" r="-50370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803704" t="-594444" r="-40370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005556" t="-594444" r="-20185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B3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803704" t="-714286" r="-403704" b="-1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105556" t="-714286" r="-101852" b="-1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B4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205556" t="-791667" r="-1852" b="-277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87974"/>
                <a:ext cx="8219256" cy="432048"/>
              </a:xfrm>
            </p:spPr>
            <p:txBody>
              <a:bodyPr anchor="b"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000" dirty="0"/>
                  <a:t>There must be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i="1">
                            <a:latin typeface="Cambria Math"/>
                          </a:rPr>
                          <m:t>𝑗</m:t>
                        </m:r>
                      </m:e>
                      <m:sup>
                        <m:r>
                          <a:rPr lang="de-DE" sz="2000" i="1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/>
                  <a:t> node in the cycle for each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𝑗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87974"/>
                <a:ext cx="8219256" cy="432048"/>
              </a:xfrm>
              <a:blipFill rotWithShape="1">
                <a:blip r:embed="rId4"/>
                <a:stretch>
                  <a:fillRect b="-2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39552" y="1059582"/>
                <a:ext cx="7678256" cy="1038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𝐻</m:t>
                      </m:r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1−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de-DE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de-DE" b="0" i="1" smtClean="0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/>
                            </a:rPr>
                            <m:t>+</m:t>
                          </m:r>
                        </m:e>
                      </m:nary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1−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de-DE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  <m:r>
                                        <a:rPr lang="de-DE" b="0" i="1" smtClean="0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de-DE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𝑢𝑣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𝑢𝑣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de-DE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𝑣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59582"/>
                <a:ext cx="7678256" cy="10387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/>
          <p:cNvSpPr/>
          <p:nvPr/>
        </p:nvSpPr>
        <p:spPr>
          <a:xfrm>
            <a:off x="3419872" y="2075655"/>
            <a:ext cx="2160240" cy="64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TSP as </a:t>
            </a:r>
            <a:r>
              <a:rPr lang="en-US" dirty="0" err="1"/>
              <a:t>Ising</a:t>
            </a:r>
            <a:r>
              <a:rPr lang="en-US" dirty="0"/>
              <a:t> Formulation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5A-BA6C-400A-9F95-94E422998398}" type="slidenum">
              <a:rPr lang="de-DE" smtClean="0"/>
              <a:t>28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57200" y="4587974"/>
            <a:ext cx="8219256" cy="432048"/>
          </a:xfrm>
        </p:spPr>
        <p:txBody>
          <a:bodyPr anchor="b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If the edge is part of the cycle, apply the edge weight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6076494"/>
                  </p:ext>
                </p:extLst>
              </p:nvPr>
            </p:nvGraphicFramePr>
            <p:xfrm>
              <a:off x="2426090" y="2571750"/>
              <a:ext cx="4291820" cy="1952235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3301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</a:tblGrid>
                  <a:tr h="216915"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A1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A2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A3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A4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B1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B2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B3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B4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C1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C2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C3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C4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A1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(ab)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700" dirty="0" err="1">
                              <a:solidFill>
                                <a:schemeClr val="tx1"/>
                              </a:solidFill>
                            </a:rPr>
                            <a:t>ba</a:t>
                          </a:r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(ac)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(ca)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A2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700" dirty="0" err="1">
                              <a:solidFill>
                                <a:schemeClr val="tx1"/>
                              </a:solidFill>
                            </a:rPr>
                            <a:t>ba</a:t>
                          </a:r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(ab)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(ca)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(ac)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A3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700" dirty="0" err="1">
                              <a:solidFill>
                                <a:schemeClr val="tx1"/>
                              </a:solidFill>
                            </a:rPr>
                            <a:t>ba</a:t>
                          </a:r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(ab)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(ca)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(ac)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A4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(ab)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700" dirty="0" err="1">
                              <a:solidFill>
                                <a:schemeClr val="tx1"/>
                              </a:solidFill>
                            </a:rPr>
                            <a:t>ba</a:t>
                          </a:r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(ac)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(ca)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B1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700" dirty="0" err="1">
                              <a:solidFill>
                                <a:schemeClr val="tx1"/>
                              </a:solidFill>
                            </a:rPr>
                            <a:t>bc</a:t>
                          </a:r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700" dirty="0" err="1">
                              <a:solidFill>
                                <a:schemeClr val="tx1"/>
                              </a:solidFill>
                            </a:rPr>
                            <a:t>cb</a:t>
                          </a:r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B2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700" dirty="0" err="1">
                              <a:solidFill>
                                <a:schemeClr val="tx1"/>
                              </a:solidFill>
                            </a:rPr>
                            <a:t>cb</a:t>
                          </a:r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700" dirty="0" err="1">
                              <a:solidFill>
                                <a:schemeClr val="tx1"/>
                              </a:solidFill>
                            </a:rPr>
                            <a:t>bc</a:t>
                          </a:r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B3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700" dirty="0" err="1">
                              <a:solidFill>
                                <a:schemeClr val="tx1"/>
                              </a:solidFill>
                            </a:rPr>
                            <a:t>cb</a:t>
                          </a:r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700" dirty="0" err="1">
                              <a:solidFill>
                                <a:schemeClr val="tx1"/>
                              </a:solidFill>
                            </a:rPr>
                            <a:t>bc</a:t>
                          </a:r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B4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700" dirty="0" err="1">
                              <a:solidFill>
                                <a:schemeClr val="tx1"/>
                              </a:solidFill>
                            </a:rPr>
                            <a:t>bc</a:t>
                          </a:r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700" dirty="0" err="1">
                              <a:solidFill>
                                <a:schemeClr val="tx1"/>
                              </a:solidFill>
                            </a:rPr>
                            <a:t>cb</a:t>
                          </a:r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6076494"/>
                  </p:ext>
                </p:extLst>
              </p:nvPr>
            </p:nvGraphicFramePr>
            <p:xfrm>
              <a:off x="2426090" y="2571750"/>
              <a:ext cx="4291820" cy="1952235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3301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</a:tblGrid>
                  <a:tr h="216915"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A1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A2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A3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A4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B1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B2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B3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B4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C1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C2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C3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C4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A1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3704" t="-102778" r="-1009259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704" t="-102778" r="-909259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6364" t="-102778" r="-792727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5556" t="-102778" r="-707407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(ab)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700" dirty="0" err="1" smtClean="0">
                              <a:solidFill>
                                <a:schemeClr val="tx1"/>
                              </a:solidFill>
                            </a:rPr>
                            <a:t>ba</a:t>
                          </a:r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7407" t="-102778" r="-305556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(ac)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(ca)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A2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704" t="-208571" r="-909259" b="-6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6364" t="-208571" r="-792727" b="-6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700" dirty="0" err="1" smtClean="0">
                              <a:solidFill>
                                <a:schemeClr val="tx1"/>
                              </a:solidFill>
                            </a:rPr>
                            <a:t>ba</a:t>
                          </a:r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5556" t="-208571" r="-607407" b="-6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(ab)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(ca)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7407" t="-208571" r="-205556" b="-6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(ac)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A3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6364" t="-300000" r="-792727" b="-5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700" dirty="0" err="1" smtClean="0">
                              <a:solidFill>
                                <a:schemeClr val="tx1"/>
                              </a:solidFill>
                            </a:rPr>
                            <a:t>ba</a:t>
                          </a:r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05556" t="-300000" r="-507407" b="-5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(ab)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(ca)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87273" t="-300000" r="-101818" b="-5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(ac)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A4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(ab)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700" dirty="0" err="1" smtClean="0">
                              <a:solidFill>
                                <a:schemeClr val="tx1"/>
                              </a:solidFill>
                            </a:rPr>
                            <a:t>ba</a:t>
                          </a:r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90909" t="-400000" r="-398182" b="-4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(ac)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(ca)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09259" t="-400000" r="-3704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B1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5556" t="-500000" r="-607407" b="-3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05556" t="-500000" r="-507407" b="-3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90909" t="-500000" r="-398182" b="-3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7407" t="-500000" r="-305556" b="-3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700" dirty="0" err="1" smtClean="0">
                              <a:solidFill>
                                <a:schemeClr val="tx1"/>
                              </a:solidFill>
                            </a:rPr>
                            <a:t>bc</a:t>
                          </a:r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700" dirty="0" err="1" smtClean="0">
                              <a:solidFill>
                                <a:schemeClr val="tx1"/>
                              </a:solidFill>
                            </a:rPr>
                            <a:t>cb</a:t>
                          </a:r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B2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05556" t="-617143" r="-507407" b="-21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90909" t="-617143" r="-398182" b="-21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700" dirty="0" err="1" smtClean="0">
                              <a:solidFill>
                                <a:schemeClr val="tx1"/>
                              </a:solidFill>
                            </a:rPr>
                            <a:t>cb</a:t>
                          </a:r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7407" t="-617143" r="-205556" b="-21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700" dirty="0" err="1" smtClean="0">
                              <a:solidFill>
                                <a:schemeClr val="tx1"/>
                              </a:solidFill>
                            </a:rPr>
                            <a:t>bc</a:t>
                          </a:r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B3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90909" t="-697222" r="-398182" b="-1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700" dirty="0" err="1" smtClean="0">
                              <a:solidFill>
                                <a:schemeClr val="tx1"/>
                              </a:solidFill>
                            </a:rPr>
                            <a:t>cb</a:t>
                          </a:r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87273" t="-697222" r="-101818" b="-1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700" dirty="0" err="1" smtClean="0">
                              <a:solidFill>
                                <a:schemeClr val="tx1"/>
                              </a:solidFill>
                            </a:rPr>
                            <a:t>bc</a:t>
                          </a:r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B4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700" dirty="0" err="1" smtClean="0">
                              <a:solidFill>
                                <a:schemeClr val="tx1"/>
                              </a:solidFill>
                            </a:rPr>
                            <a:t>bc</a:t>
                          </a:r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700" dirty="0" err="1" smtClean="0">
                              <a:solidFill>
                                <a:schemeClr val="tx1"/>
                              </a:solidFill>
                            </a:rPr>
                            <a:t>cb</a:t>
                          </a:r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09259" t="-797222" r="-3704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539552" y="1059582"/>
                <a:ext cx="7678256" cy="1038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𝐻</m:t>
                      </m:r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1−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de-DE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de-DE" b="0" i="1" smtClean="0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/>
                            </a:rPr>
                            <m:t>+</m:t>
                          </m:r>
                        </m:e>
                      </m:nary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1−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de-DE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  <m:r>
                                        <a:rPr lang="de-DE" b="0" i="1" smtClean="0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de-DE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𝑢𝑣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𝑢𝑣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de-DE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𝑣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59582"/>
                <a:ext cx="7678256" cy="1038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hteck 12"/>
          <p:cNvSpPr/>
          <p:nvPr/>
        </p:nvSpPr>
        <p:spPr>
          <a:xfrm>
            <a:off x="5724128" y="2075654"/>
            <a:ext cx="2448000" cy="640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TSP as </a:t>
            </a:r>
            <a:r>
              <a:rPr lang="en-US" dirty="0" err="1"/>
              <a:t>Ising</a:t>
            </a:r>
            <a:r>
              <a:rPr lang="en-US" dirty="0"/>
              <a:t> Formulation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5A-BA6C-400A-9F95-94E422998398}" type="slidenum">
              <a:rPr lang="de-DE" smtClean="0"/>
              <a:t>29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87974"/>
                <a:ext cx="8219256" cy="432048"/>
              </a:xfrm>
            </p:spPr>
            <p:txBody>
              <a:bodyPr anchor="b"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000" dirty="0"/>
                  <a:t>Reward setting a qubit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with negative value in diagonal</a:t>
                </a:r>
              </a:p>
            </p:txBody>
          </p:sp>
        </mc:Choice>
        <mc:Fallback xmlns="">
          <p:sp>
            <p:nvSpPr>
              <p:cNvPr id="8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87974"/>
                <a:ext cx="8219256" cy="432048"/>
              </a:xfrm>
              <a:blipFill>
                <a:blip r:embed="rId2"/>
                <a:stretch>
                  <a:fillRect b="-257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539552" y="1059582"/>
                <a:ext cx="7678256" cy="1038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𝐻</m:t>
                      </m:r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1−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de-DE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de-DE" b="0" i="1" smtClean="0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/>
                            </a:rPr>
                            <m:t>+</m:t>
                          </m:r>
                        </m:e>
                      </m:nary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1−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de-DE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  <m:r>
                                        <a:rPr lang="de-DE" b="0" i="1" smtClean="0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de-DE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𝑢𝑣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𝑢𝑣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de-DE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𝑣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59582"/>
                <a:ext cx="7678256" cy="1038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hteck 9"/>
          <p:cNvSpPr/>
          <p:nvPr/>
        </p:nvSpPr>
        <p:spPr>
          <a:xfrm>
            <a:off x="1115616" y="2075654"/>
            <a:ext cx="4464000" cy="64048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el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9206490"/>
                  </p:ext>
                </p:extLst>
              </p:nvPr>
            </p:nvGraphicFramePr>
            <p:xfrm>
              <a:off x="2426090" y="2571750"/>
              <a:ext cx="4291820" cy="1952235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3301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</a:tblGrid>
                  <a:tr h="216915"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A1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A2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A3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A4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B1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B2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B3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B4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C1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C2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C3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C4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A1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(ab)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700" dirty="0" err="1">
                              <a:solidFill>
                                <a:schemeClr val="tx1"/>
                              </a:solidFill>
                            </a:rPr>
                            <a:t>ba</a:t>
                          </a:r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(ac)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(ca)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A2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700" dirty="0" err="1">
                              <a:solidFill>
                                <a:schemeClr val="tx1"/>
                              </a:solidFill>
                            </a:rPr>
                            <a:t>ba</a:t>
                          </a:r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(ab)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(ca)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(ac)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A3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de-DE" sz="700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700" dirty="0" err="1">
                              <a:solidFill>
                                <a:schemeClr val="tx1"/>
                              </a:solidFill>
                            </a:rPr>
                            <a:t>ba</a:t>
                          </a:r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(ab)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(ca)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(ac)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A4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(ab)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700" dirty="0" err="1">
                              <a:solidFill>
                                <a:schemeClr val="tx1"/>
                              </a:solidFill>
                            </a:rPr>
                            <a:t>ba</a:t>
                          </a:r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(ac)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(ca)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B1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700" dirty="0" err="1">
                              <a:solidFill>
                                <a:schemeClr val="tx1"/>
                              </a:solidFill>
                            </a:rPr>
                            <a:t>bc</a:t>
                          </a:r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700" dirty="0" err="1">
                              <a:solidFill>
                                <a:schemeClr val="tx1"/>
                              </a:solidFill>
                            </a:rPr>
                            <a:t>cb</a:t>
                          </a:r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B2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700" dirty="0" err="1">
                              <a:solidFill>
                                <a:schemeClr val="tx1"/>
                              </a:solidFill>
                            </a:rPr>
                            <a:t>cb</a:t>
                          </a:r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700" dirty="0" err="1">
                              <a:solidFill>
                                <a:schemeClr val="tx1"/>
                              </a:solidFill>
                            </a:rPr>
                            <a:t>bc</a:t>
                          </a:r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B3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700" dirty="0" err="1">
                              <a:solidFill>
                                <a:schemeClr val="tx1"/>
                              </a:solidFill>
                            </a:rPr>
                            <a:t>cb</a:t>
                          </a:r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700" dirty="0" err="1">
                              <a:solidFill>
                                <a:schemeClr val="tx1"/>
                              </a:solidFill>
                            </a:rPr>
                            <a:t>bc</a:t>
                          </a:r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B4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700" dirty="0" err="1">
                              <a:solidFill>
                                <a:schemeClr val="tx1"/>
                              </a:solidFill>
                            </a:rPr>
                            <a:t>bc</a:t>
                          </a:r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700" dirty="0" err="1">
                              <a:solidFill>
                                <a:schemeClr val="tx1"/>
                              </a:solidFill>
                            </a:rPr>
                            <a:t>cb</a:t>
                          </a:r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el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9206490"/>
                  </p:ext>
                </p:extLst>
              </p:nvPr>
            </p:nvGraphicFramePr>
            <p:xfrm>
              <a:off x="2426090" y="2571750"/>
              <a:ext cx="4291820" cy="1952235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3301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330140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</a:tblGrid>
                  <a:tr h="216915"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A1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A2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A3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A4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B1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B2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B3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B4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C1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C2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C3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C4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A1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102778" r="-1089091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3704" t="-102778" r="-1009259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3704" t="-102778" r="-909259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6364" t="-102778" r="-792727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5556" t="-102778" r="-707407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(ab)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700" dirty="0" err="1" smtClean="0">
                              <a:solidFill>
                                <a:schemeClr val="tx1"/>
                              </a:solidFill>
                            </a:rPr>
                            <a:t>ba</a:t>
                          </a:r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07407" t="-102778" r="-305556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(ac)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(ca)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A2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3704" t="-208571" r="-1009259" b="-6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3704" t="-208571" r="-909259" b="-6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6364" t="-208571" r="-792727" b="-6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700" dirty="0" err="1" smtClean="0">
                              <a:solidFill>
                                <a:schemeClr val="tx1"/>
                              </a:solidFill>
                            </a:rPr>
                            <a:t>ba</a:t>
                          </a:r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5556" t="-208571" r="-607407" b="-6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(ab)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(ca)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7407" t="-208571" r="-205556" b="-6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(ac)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A3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3704" t="-300000" r="-909259" b="-5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6364" t="-300000" r="-792727" b="-5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700" dirty="0" err="1" smtClean="0">
                              <a:solidFill>
                                <a:schemeClr val="tx1"/>
                              </a:solidFill>
                            </a:rPr>
                            <a:t>ba</a:t>
                          </a:r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05556" t="-300000" r="-507407" b="-5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(ab)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(ca)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87273" t="-300000" r="-101818" b="-5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(ac)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A4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6364" t="-400000" r="-792727" b="-4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(ab)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700" dirty="0" err="1" smtClean="0">
                              <a:solidFill>
                                <a:schemeClr val="tx1"/>
                              </a:solidFill>
                            </a:rPr>
                            <a:t>ba</a:t>
                          </a:r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90909" t="-400000" r="-398182" b="-4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(ac)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(ca)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209259" t="-400000" r="-3704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B1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5556" t="-500000" r="-707407" b="-3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5556" t="-500000" r="-607407" b="-3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05556" t="-500000" r="-507407" b="-3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90909" t="-500000" r="-398182" b="-3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07407" t="-500000" r="-305556" b="-3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700" dirty="0" err="1" smtClean="0">
                              <a:solidFill>
                                <a:schemeClr val="tx1"/>
                              </a:solidFill>
                            </a:rPr>
                            <a:t>bc</a:t>
                          </a:r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700" dirty="0" err="1" smtClean="0">
                              <a:solidFill>
                                <a:schemeClr val="tx1"/>
                              </a:solidFill>
                            </a:rPr>
                            <a:t>cb</a:t>
                          </a:r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B2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5556" t="-617143" r="-607407" b="-21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05556" t="-617143" r="-507407" b="-21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90909" t="-617143" r="-398182" b="-21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700" dirty="0" err="1" smtClean="0">
                              <a:solidFill>
                                <a:schemeClr val="tx1"/>
                              </a:solidFill>
                            </a:rPr>
                            <a:t>cb</a:t>
                          </a:r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7407" t="-617143" r="-205556" b="-21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700" dirty="0" err="1" smtClean="0">
                              <a:solidFill>
                                <a:schemeClr val="tx1"/>
                              </a:solidFill>
                            </a:rPr>
                            <a:t>bc</a:t>
                          </a:r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B3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05556" t="-697222" r="-507407" b="-1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90909" t="-697222" r="-398182" b="-1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700" dirty="0" err="1" smtClean="0">
                              <a:solidFill>
                                <a:schemeClr val="tx1"/>
                              </a:solidFill>
                            </a:rPr>
                            <a:t>cb</a:t>
                          </a:r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87273" t="-697222" r="-101818" b="-1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700" dirty="0" err="1" smtClean="0">
                              <a:solidFill>
                                <a:schemeClr val="tx1"/>
                              </a:solidFill>
                            </a:rPr>
                            <a:t>bc</a:t>
                          </a:r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16915"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B4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90909" t="-797222" r="-398182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700" dirty="0" err="1" smtClean="0">
                              <a:solidFill>
                                <a:schemeClr val="tx1"/>
                              </a:solidFill>
                            </a:rPr>
                            <a:t>bc</a:t>
                          </a:r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700" dirty="0" err="1" smtClean="0">
                              <a:solidFill>
                                <a:schemeClr val="tx1"/>
                              </a:solidFill>
                            </a:rPr>
                            <a:t>cb</a:t>
                          </a:r>
                          <a:r>
                            <a:rPr lang="en-US" sz="7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209259" t="-797222" r="-3704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9894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FCAD6DD-DC70-5582-3B12-9EF68FDF5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12626"/>
            <a:ext cx="9144000" cy="608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I. Quantum Annealing in a Nutshell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0" y="0"/>
            <a:ext cx="36263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cdn.neowin.com/news/images/uploaded/2020/09/1601305839_d-wave_story.jpg</a:t>
            </a:r>
          </a:p>
        </p:txBody>
      </p:sp>
      <p:sp>
        <p:nvSpPr>
          <p:cNvPr id="2" name="Google Shape;115;p3">
            <a:extLst>
              <a:ext uri="{FF2B5EF4-FFF2-40B4-BE49-F238E27FC236}">
                <a16:creationId xmlns:a16="http://schemas.microsoft.com/office/drawing/2014/main" id="{0E011AED-4FE0-27BD-A9D6-F3EBEBFBA02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64477" y="4767263"/>
            <a:ext cx="401504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>
              <a:buClr>
                <a:srgbClr val="000000"/>
              </a:buClr>
            </a:pPr>
            <a:r>
              <a:rPr lang="en-US" sz="900" kern="0" dirty="0"/>
              <a:t>Tutorial @ QCE23: Algorithmic Approaches for Finding Better QUBO Formulation</a:t>
            </a:r>
            <a:endParaRPr sz="900" kern="0" dirty="0"/>
          </a:p>
        </p:txBody>
      </p:sp>
    </p:spTree>
    <p:extLst>
      <p:ext uri="{BB962C8B-B14F-4D97-AF65-F5344CB8AC3E}">
        <p14:creationId xmlns:p14="http://schemas.microsoft.com/office/powerpoint/2010/main" val="3564364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TSP as </a:t>
            </a:r>
            <a:r>
              <a:rPr lang="en-US" dirty="0" err="1"/>
              <a:t>Ising</a:t>
            </a:r>
            <a:r>
              <a:rPr lang="en-US" dirty="0"/>
              <a:t> Formulation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5A-BA6C-400A-9F95-94E422998398}" type="slidenum">
              <a:rPr lang="de-DE" smtClean="0"/>
              <a:t>30</a:t>
            </a:fld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724128" y="2075654"/>
            <a:ext cx="2448000" cy="640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3419872" y="2075655"/>
            <a:ext cx="2160240" cy="64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1115616" y="2075654"/>
            <a:ext cx="2160240" cy="64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16"/>
              <p:cNvSpPr/>
              <p:nvPr/>
            </p:nvSpPr>
            <p:spPr>
              <a:xfrm>
                <a:off x="394487" y="2783764"/>
                <a:ext cx="3601449" cy="1800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</a:rPr>
                  <a:t>Every vertex can only appear once in a circle</a:t>
                </a: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There must be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e>
                      <m:sup>
                        <m:r>
                          <a:rPr lang="de-DE" sz="1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node in the cycle for each 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chemeClr val="tx1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If the edge is part of the cycle, apply the edge weight</a:t>
                </a:r>
              </a:p>
            </p:txBody>
          </p:sp>
        </mc:Choice>
        <mc:Fallback xmlns="">
          <p:sp>
            <p:nvSpPr>
              <p:cNvPr id="17" name="Rechteck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87" y="2783764"/>
                <a:ext cx="3601449" cy="1800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539552" y="1059582"/>
                <a:ext cx="7678256" cy="1038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𝐻</m:t>
                      </m:r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1−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de-DE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de-DE" b="0" i="1" smtClean="0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/>
                            </a:rPr>
                            <m:t>+</m:t>
                          </m:r>
                        </m:e>
                      </m:nary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1−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de-DE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  <m:r>
                                        <a:rPr lang="de-DE" b="0" i="1" smtClean="0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de-DE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𝑢𝑣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𝑢𝑣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de-DE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𝑣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59582"/>
                <a:ext cx="7678256" cy="10387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hteck 13"/>
          <p:cNvSpPr/>
          <p:nvPr/>
        </p:nvSpPr>
        <p:spPr>
          <a:xfrm>
            <a:off x="1115616" y="2159054"/>
            <a:ext cx="4464000" cy="64048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4361" y="2715766"/>
            <a:ext cx="4322439" cy="1981372"/>
          </a:xfrm>
          <a:prstGeom prst="rect">
            <a:avLst/>
          </a:prstGeom>
        </p:spPr>
      </p:pic>
      <p:sp>
        <p:nvSpPr>
          <p:cNvPr id="3" name="Google Shape;115;p3">
            <a:extLst>
              <a:ext uri="{FF2B5EF4-FFF2-40B4-BE49-F238E27FC236}">
                <a16:creationId xmlns:a16="http://schemas.microsoft.com/office/drawing/2014/main" id="{2D33F510-A19A-CA20-7C26-78BE4C4DD74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64477" y="4767263"/>
            <a:ext cx="401504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>
              <a:buClr>
                <a:srgbClr val="000000"/>
              </a:buClr>
            </a:pPr>
            <a:r>
              <a:rPr lang="en-US" sz="900" kern="0" dirty="0"/>
              <a:t>Tutorial @ QCE23: Algorithmic Approaches for Finding Better QUBO Formulation</a:t>
            </a:r>
            <a:endParaRPr sz="900" kern="0" dirty="0"/>
          </a:p>
        </p:txBody>
      </p:sp>
    </p:spTree>
    <p:extLst>
      <p:ext uri="{BB962C8B-B14F-4D97-AF65-F5344CB8AC3E}">
        <p14:creationId xmlns:p14="http://schemas.microsoft.com/office/powerpoint/2010/main" val="3330507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Quantum Annealing (QA)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5A-BA6C-400A-9F95-94E422998398}" type="slidenum">
              <a:rPr lang="de-DE" smtClean="0"/>
              <a:t>31</a:t>
            </a:fld>
            <a:endParaRPr lang="de-DE"/>
          </a:p>
        </p:txBody>
      </p:sp>
      <p:sp>
        <p:nvSpPr>
          <p:cNvPr id="7" name="Freihandform 6"/>
          <p:cNvSpPr/>
          <p:nvPr/>
        </p:nvSpPr>
        <p:spPr>
          <a:xfrm>
            <a:off x="567353" y="1347614"/>
            <a:ext cx="8037095" cy="2894519"/>
          </a:xfrm>
          <a:custGeom>
            <a:avLst/>
            <a:gdLst>
              <a:gd name="connsiteX0" fmla="*/ 0 w 8037095"/>
              <a:gd name="connsiteY0" fmla="*/ 48126 h 2894519"/>
              <a:gd name="connsiteX1" fmla="*/ 598142 w 8037095"/>
              <a:gd name="connsiteY1" fmla="*/ 206256 h 2894519"/>
              <a:gd name="connsiteX2" fmla="*/ 701270 w 8037095"/>
              <a:gd name="connsiteY2" fmla="*/ 666893 h 2894519"/>
              <a:gd name="connsiteX3" fmla="*/ 1237534 w 8037095"/>
              <a:gd name="connsiteY3" fmla="*/ 563766 h 2894519"/>
              <a:gd name="connsiteX4" fmla="*/ 1443790 w 8037095"/>
              <a:gd name="connsiteY4" fmla="*/ 990027 h 2894519"/>
              <a:gd name="connsiteX5" fmla="*/ 1787549 w 8037095"/>
              <a:gd name="connsiteY5" fmla="*/ 1058779 h 2894519"/>
              <a:gd name="connsiteX6" fmla="*/ 2289438 w 8037095"/>
              <a:gd name="connsiteY6" fmla="*/ 2337564 h 2894519"/>
              <a:gd name="connsiteX7" fmla="*/ 2860079 w 8037095"/>
              <a:gd name="connsiteY7" fmla="*/ 1347537 h 2894519"/>
              <a:gd name="connsiteX8" fmla="*/ 3513221 w 8037095"/>
              <a:gd name="connsiteY8" fmla="*/ 1643170 h 2894519"/>
              <a:gd name="connsiteX9" fmla="*/ 4441372 w 8037095"/>
              <a:gd name="connsiteY9" fmla="*/ 1086280 h 2894519"/>
              <a:gd name="connsiteX10" fmla="*/ 5115140 w 8037095"/>
              <a:gd name="connsiteY10" fmla="*/ 2894454 h 2894519"/>
              <a:gd name="connsiteX11" fmla="*/ 6490178 w 8037095"/>
              <a:gd name="connsiteY11" fmla="*/ 1155032 h 2894519"/>
              <a:gd name="connsiteX12" fmla="*/ 7115820 w 8037095"/>
              <a:gd name="connsiteY12" fmla="*/ 1395663 h 2894519"/>
              <a:gd name="connsiteX13" fmla="*/ 7665835 w 8037095"/>
              <a:gd name="connsiteY13" fmla="*/ 460638 h 2894519"/>
              <a:gd name="connsiteX14" fmla="*/ 7906467 w 8037095"/>
              <a:gd name="connsiteY14" fmla="*/ 474388 h 2894519"/>
              <a:gd name="connsiteX15" fmla="*/ 8037095 w 8037095"/>
              <a:gd name="connsiteY15" fmla="*/ 0 h 2894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037095" h="2894519">
                <a:moveTo>
                  <a:pt x="0" y="48126"/>
                </a:moveTo>
                <a:cubicBezTo>
                  <a:pt x="240632" y="75627"/>
                  <a:pt x="481264" y="103128"/>
                  <a:pt x="598142" y="206256"/>
                </a:cubicBezTo>
                <a:cubicBezTo>
                  <a:pt x="715020" y="309384"/>
                  <a:pt x="594705" y="607308"/>
                  <a:pt x="701270" y="666893"/>
                </a:cubicBezTo>
                <a:cubicBezTo>
                  <a:pt x="807835" y="726478"/>
                  <a:pt x="1113781" y="509910"/>
                  <a:pt x="1237534" y="563766"/>
                </a:cubicBezTo>
                <a:cubicBezTo>
                  <a:pt x="1361287" y="617622"/>
                  <a:pt x="1352121" y="907525"/>
                  <a:pt x="1443790" y="990027"/>
                </a:cubicBezTo>
                <a:cubicBezTo>
                  <a:pt x="1535459" y="1072529"/>
                  <a:pt x="1646608" y="834190"/>
                  <a:pt x="1787549" y="1058779"/>
                </a:cubicBezTo>
                <a:cubicBezTo>
                  <a:pt x="1928490" y="1283368"/>
                  <a:pt x="2110683" y="2289438"/>
                  <a:pt x="2289438" y="2337564"/>
                </a:cubicBezTo>
                <a:cubicBezTo>
                  <a:pt x="2468193" y="2385690"/>
                  <a:pt x="2656115" y="1463269"/>
                  <a:pt x="2860079" y="1347537"/>
                </a:cubicBezTo>
                <a:cubicBezTo>
                  <a:pt x="3064043" y="1231805"/>
                  <a:pt x="3249672" y="1686713"/>
                  <a:pt x="3513221" y="1643170"/>
                </a:cubicBezTo>
                <a:cubicBezTo>
                  <a:pt x="3776770" y="1599627"/>
                  <a:pt x="4174386" y="877733"/>
                  <a:pt x="4441372" y="1086280"/>
                </a:cubicBezTo>
                <a:cubicBezTo>
                  <a:pt x="4708358" y="1294827"/>
                  <a:pt x="4773672" y="2882995"/>
                  <a:pt x="5115140" y="2894454"/>
                </a:cubicBezTo>
                <a:cubicBezTo>
                  <a:pt x="5456608" y="2905913"/>
                  <a:pt x="6156731" y="1404830"/>
                  <a:pt x="6490178" y="1155032"/>
                </a:cubicBezTo>
                <a:cubicBezTo>
                  <a:pt x="6823625" y="905234"/>
                  <a:pt x="6919877" y="1511395"/>
                  <a:pt x="7115820" y="1395663"/>
                </a:cubicBezTo>
                <a:cubicBezTo>
                  <a:pt x="7311763" y="1279931"/>
                  <a:pt x="7534061" y="614184"/>
                  <a:pt x="7665835" y="460638"/>
                </a:cubicBezTo>
                <a:cubicBezTo>
                  <a:pt x="7797610" y="307092"/>
                  <a:pt x="7844590" y="551161"/>
                  <a:pt x="7906467" y="474388"/>
                </a:cubicBezTo>
                <a:cubicBezTo>
                  <a:pt x="7968344" y="397615"/>
                  <a:pt x="8006157" y="100836"/>
                  <a:pt x="8037095" y="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769477" y="4628624"/>
            <a:ext cx="7605047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3499431" y="4443958"/>
            <a:ext cx="21451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All possible solutions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312795" y="843558"/>
            <a:ext cx="0" cy="367240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 rot="16200000">
            <a:off x="-645961" y="2495096"/>
            <a:ext cx="191751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Quality of solution</a:t>
            </a:r>
          </a:p>
        </p:txBody>
      </p:sp>
      <p:grpSp>
        <p:nvGrpSpPr>
          <p:cNvPr id="66" name="Gruppieren 65"/>
          <p:cNvGrpSpPr/>
          <p:nvPr/>
        </p:nvGrpSpPr>
        <p:grpSpPr>
          <a:xfrm>
            <a:off x="1474506" y="1000244"/>
            <a:ext cx="635402" cy="635402"/>
            <a:chOff x="1726666" y="3425419"/>
            <a:chExt cx="1021226" cy="1021226"/>
          </a:xfrm>
        </p:grpSpPr>
        <p:cxnSp>
          <p:nvCxnSpPr>
            <p:cNvPr id="67" name="Gerade Verbindung 66"/>
            <p:cNvCxnSpPr>
              <a:stCxn id="80" idx="0"/>
              <a:endCxn id="76" idx="4"/>
            </p:cNvCxnSpPr>
            <p:nvPr/>
          </p:nvCxnSpPr>
          <p:spPr>
            <a:xfrm flipV="1">
              <a:off x="2047537" y="3537229"/>
              <a:ext cx="378497" cy="797606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>
              <a:stCxn id="79" idx="0"/>
              <a:endCxn id="76" idx="4"/>
            </p:cNvCxnSpPr>
            <p:nvPr/>
          </p:nvCxnSpPr>
          <p:spPr>
            <a:xfrm flipV="1">
              <a:off x="2426035" y="3537229"/>
              <a:ext cx="0" cy="797606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>
              <a:stCxn id="79" idx="0"/>
              <a:endCxn id="75" idx="4"/>
            </p:cNvCxnSpPr>
            <p:nvPr/>
          </p:nvCxnSpPr>
          <p:spPr>
            <a:xfrm flipH="1" flipV="1">
              <a:off x="2047538" y="3537229"/>
              <a:ext cx="378497" cy="797606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>
              <a:stCxn id="78" idx="2"/>
              <a:endCxn id="75" idx="4"/>
            </p:cNvCxnSpPr>
            <p:nvPr/>
          </p:nvCxnSpPr>
          <p:spPr>
            <a:xfrm flipH="1" flipV="1">
              <a:off x="2047538" y="3537229"/>
              <a:ext cx="588545" cy="58714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>
              <a:stCxn id="78" idx="2"/>
              <a:endCxn id="81" idx="6"/>
            </p:cNvCxnSpPr>
            <p:nvPr/>
          </p:nvCxnSpPr>
          <p:spPr>
            <a:xfrm flipH="1">
              <a:off x="1838476" y="4124368"/>
              <a:ext cx="797606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>
              <a:stCxn id="77" idx="2"/>
              <a:endCxn id="81" idx="6"/>
            </p:cNvCxnSpPr>
            <p:nvPr/>
          </p:nvCxnSpPr>
          <p:spPr>
            <a:xfrm flipH="1">
              <a:off x="1838476" y="3747173"/>
              <a:ext cx="797606" cy="377196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>
              <a:stCxn id="77" idx="2"/>
              <a:endCxn id="82" idx="6"/>
            </p:cNvCxnSpPr>
            <p:nvPr/>
          </p:nvCxnSpPr>
          <p:spPr>
            <a:xfrm flipH="1">
              <a:off x="1838476" y="3747173"/>
              <a:ext cx="797606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>
              <a:stCxn id="80" idx="0"/>
              <a:endCxn id="82" idx="6"/>
            </p:cNvCxnSpPr>
            <p:nvPr/>
          </p:nvCxnSpPr>
          <p:spPr>
            <a:xfrm flipH="1" flipV="1">
              <a:off x="1838476" y="3747173"/>
              <a:ext cx="209061" cy="587662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Ellipse 74"/>
            <p:cNvSpPr/>
            <p:nvPr/>
          </p:nvSpPr>
          <p:spPr>
            <a:xfrm>
              <a:off x="1991633" y="3425419"/>
              <a:ext cx="111810" cy="111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Ellipse 75"/>
            <p:cNvSpPr/>
            <p:nvPr/>
          </p:nvSpPr>
          <p:spPr>
            <a:xfrm>
              <a:off x="2370130" y="3425419"/>
              <a:ext cx="111810" cy="111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Ellipse 76"/>
            <p:cNvSpPr/>
            <p:nvPr/>
          </p:nvSpPr>
          <p:spPr>
            <a:xfrm>
              <a:off x="2636082" y="3691268"/>
              <a:ext cx="111810" cy="111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Ellipse 77"/>
            <p:cNvSpPr/>
            <p:nvPr/>
          </p:nvSpPr>
          <p:spPr>
            <a:xfrm>
              <a:off x="2636082" y="4068464"/>
              <a:ext cx="111810" cy="111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Ellipse 78"/>
            <p:cNvSpPr/>
            <p:nvPr/>
          </p:nvSpPr>
          <p:spPr>
            <a:xfrm>
              <a:off x="2370130" y="4334835"/>
              <a:ext cx="111810" cy="111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Ellipse 79"/>
            <p:cNvSpPr/>
            <p:nvPr/>
          </p:nvSpPr>
          <p:spPr>
            <a:xfrm>
              <a:off x="1991632" y="4334835"/>
              <a:ext cx="111810" cy="111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Ellipse 80"/>
            <p:cNvSpPr/>
            <p:nvPr/>
          </p:nvSpPr>
          <p:spPr>
            <a:xfrm>
              <a:off x="1726666" y="4068464"/>
              <a:ext cx="111810" cy="111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Ellipse 81"/>
            <p:cNvSpPr/>
            <p:nvPr/>
          </p:nvSpPr>
          <p:spPr>
            <a:xfrm>
              <a:off x="1726666" y="3691268"/>
              <a:ext cx="111810" cy="111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uppieren 82"/>
          <p:cNvGrpSpPr/>
          <p:nvPr/>
        </p:nvGrpSpPr>
        <p:grpSpPr>
          <a:xfrm>
            <a:off x="3181730" y="1000244"/>
            <a:ext cx="635402" cy="635402"/>
            <a:chOff x="4254813" y="3149692"/>
            <a:chExt cx="1021226" cy="1021226"/>
          </a:xfrm>
        </p:grpSpPr>
        <p:cxnSp>
          <p:nvCxnSpPr>
            <p:cNvPr id="84" name="Gerade Verbindung 83"/>
            <p:cNvCxnSpPr>
              <a:stCxn id="97" idx="0"/>
              <a:endCxn id="93" idx="2"/>
            </p:cNvCxnSpPr>
            <p:nvPr/>
          </p:nvCxnSpPr>
          <p:spPr>
            <a:xfrm flipV="1">
              <a:off x="4575684" y="3205597"/>
              <a:ext cx="322592" cy="85351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>
              <a:stCxn id="92" idx="6"/>
              <a:endCxn id="93" idx="2"/>
            </p:cNvCxnSpPr>
            <p:nvPr/>
          </p:nvCxnSpPr>
          <p:spPr>
            <a:xfrm>
              <a:off x="4631590" y="3205597"/>
              <a:ext cx="266687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>
              <a:stCxn id="92" idx="3"/>
              <a:endCxn id="99" idx="7"/>
            </p:cNvCxnSpPr>
            <p:nvPr/>
          </p:nvCxnSpPr>
          <p:spPr>
            <a:xfrm flipH="1">
              <a:off x="4350249" y="3245128"/>
              <a:ext cx="185905" cy="186788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/>
            <p:cNvCxnSpPr>
              <a:stCxn id="95" idx="3"/>
              <a:endCxn id="96" idx="7"/>
            </p:cNvCxnSpPr>
            <p:nvPr/>
          </p:nvCxnSpPr>
          <p:spPr>
            <a:xfrm flipH="1">
              <a:off x="4993712" y="3888172"/>
              <a:ext cx="186891" cy="18731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/>
            <p:cNvCxnSpPr>
              <a:stCxn id="95" idx="0"/>
              <a:endCxn id="94" idx="4"/>
            </p:cNvCxnSpPr>
            <p:nvPr/>
          </p:nvCxnSpPr>
          <p:spPr>
            <a:xfrm flipV="1">
              <a:off x="5220134" y="3527351"/>
              <a:ext cx="0" cy="265386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88"/>
            <p:cNvCxnSpPr>
              <a:stCxn id="94" idx="2"/>
              <a:endCxn id="99" idx="6"/>
            </p:cNvCxnSpPr>
            <p:nvPr/>
          </p:nvCxnSpPr>
          <p:spPr>
            <a:xfrm flipH="1">
              <a:off x="4366623" y="3471446"/>
              <a:ext cx="797606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89"/>
            <p:cNvCxnSpPr>
              <a:stCxn id="96" idx="1"/>
              <a:endCxn id="98" idx="6"/>
            </p:cNvCxnSpPr>
            <p:nvPr/>
          </p:nvCxnSpPr>
          <p:spPr>
            <a:xfrm flipH="1" flipV="1">
              <a:off x="4366623" y="3848641"/>
              <a:ext cx="548028" cy="22684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/>
            <p:cNvCxnSpPr>
              <a:stCxn id="97" idx="1"/>
              <a:endCxn id="98" idx="5"/>
            </p:cNvCxnSpPr>
            <p:nvPr/>
          </p:nvCxnSpPr>
          <p:spPr>
            <a:xfrm flipH="1" flipV="1">
              <a:off x="4350249" y="3888172"/>
              <a:ext cx="185905" cy="18731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Ellipse 91"/>
            <p:cNvSpPr/>
            <p:nvPr/>
          </p:nvSpPr>
          <p:spPr>
            <a:xfrm>
              <a:off x="4519780" y="3149692"/>
              <a:ext cx="111810" cy="111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Ellipse 92"/>
            <p:cNvSpPr/>
            <p:nvPr/>
          </p:nvSpPr>
          <p:spPr>
            <a:xfrm>
              <a:off x="4898277" y="3149692"/>
              <a:ext cx="111810" cy="111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4" name="Ellipse 93"/>
            <p:cNvSpPr/>
            <p:nvPr/>
          </p:nvSpPr>
          <p:spPr>
            <a:xfrm>
              <a:off x="5164229" y="3415541"/>
              <a:ext cx="111810" cy="111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5" name="Ellipse 94"/>
            <p:cNvSpPr/>
            <p:nvPr/>
          </p:nvSpPr>
          <p:spPr>
            <a:xfrm>
              <a:off x="5164229" y="3792737"/>
              <a:ext cx="111810" cy="111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6" name="Ellipse 95"/>
            <p:cNvSpPr/>
            <p:nvPr/>
          </p:nvSpPr>
          <p:spPr>
            <a:xfrm>
              <a:off x="4898277" y="4059108"/>
              <a:ext cx="111810" cy="111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7" name="Ellipse 96"/>
            <p:cNvSpPr/>
            <p:nvPr/>
          </p:nvSpPr>
          <p:spPr>
            <a:xfrm>
              <a:off x="4519779" y="4059108"/>
              <a:ext cx="111810" cy="111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8" name="Ellipse 97"/>
            <p:cNvSpPr/>
            <p:nvPr/>
          </p:nvSpPr>
          <p:spPr>
            <a:xfrm>
              <a:off x="4254813" y="3792737"/>
              <a:ext cx="111810" cy="111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Ellipse 98"/>
            <p:cNvSpPr/>
            <p:nvPr/>
          </p:nvSpPr>
          <p:spPr>
            <a:xfrm>
              <a:off x="4254813" y="3415541"/>
              <a:ext cx="111810" cy="111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5376758" y="1000244"/>
            <a:ext cx="635402" cy="635402"/>
            <a:chOff x="7350171" y="3451942"/>
            <a:chExt cx="1021226" cy="1021226"/>
          </a:xfrm>
        </p:grpSpPr>
        <p:cxnSp>
          <p:nvCxnSpPr>
            <p:cNvPr id="58" name="Gerade Verbindung 57"/>
            <p:cNvCxnSpPr>
              <a:stCxn id="55" idx="1"/>
              <a:endCxn id="56" idx="5"/>
            </p:cNvCxnSpPr>
            <p:nvPr/>
          </p:nvCxnSpPr>
          <p:spPr>
            <a:xfrm flipH="1" flipV="1">
              <a:off x="7445607" y="4190422"/>
              <a:ext cx="185905" cy="18731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>
              <a:stCxn id="56" idx="0"/>
              <a:endCxn id="57" idx="4"/>
            </p:cNvCxnSpPr>
            <p:nvPr/>
          </p:nvCxnSpPr>
          <p:spPr>
            <a:xfrm flipH="1" flipV="1">
              <a:off x="7406076" y="3829601"/>
              <a:ext cx="0" cy="26538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59"/>
            <p:cNvCxnSpPr>
              <a:stCxn id="57" idx="7"/>
              <a:endCxn id="50" idx="3"/>
            </p:cNvCxnSpPr>
            <p:nvPr/>
          </p:nvCxnSpPr>
          <p:spPr>
            <a:xfrm flipV="1">
              <a:off x="7445607" y="3547378"/>
              <a:ext cx="185905" cy="18678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>
              <a:stCxn id="50" idx="6"/>
              <a:endCxn id="51" idx="2"/>
            </p:cNvCxnSpPr>
            <p:nvPr/>
          </p:nvCxnSpPr>
          <p:spPr>
            <a:xfrm>
              <a:off x="7726948" y="3507847"/>
              <a:ext cx="266687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>
              <a:stCxn id="51" idx="5"/>
              <a:endCxn id="52" idx="1"/>
            </p:cNvCxnSpPr>
            <p:nvPr/>
          </p:nvCxnSpPr>
          <p:spPr>
            <a:xfrm>
              <a:off x="8089070" y="3547378"/>
              <a:ext cx="186891" cy="18678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>
              <a:stCxn id="52" idx="4"/>
              <a:endCxn id="53" idx="0"/>
            </p:cNvCxnSpPr>
            <p:nvPr/>
          </p:nvCxnSpPr>
          <p:spPr>
            <a:xfrm>
              <a:off x="8315492" y="3829601"/>
              <a:ext cx="0" cy="26538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>
              <a:stCxn id="53" idx="3"/>
              <a:endCxn id="54" idx="7"/>
            </p:cNvCxnSpPr>
            <p:nvPr/>
          </p:nvCxnSpPr>
          <p:spPr>
            <a:xfrm flipH="1">
              <a:off x="8089070" y="4190422"/>
              <a:ext cx="186891" cy="18731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>
              <a:stCxn id="54" idx="2"/>
              <a:endCxn id="55" idx="6"/>
            </p:cNvCxnSpPr>
            <p:nvPr/>
          </p:nvCxnSpPr>
          <p:spPr>
            <a:xfrm flipH="1">
              <a:off x="7726947" y="4417263"/>
              <a:ext cx="266687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lipse 49"/>
            <p:cNvSpPr/>
            <p:nvPr/>
          </p:nvSpPr>
          <p:spPr>
            <a:xfrm>
              <a:off x="7615138" y="3451942"/>
              <a:ext cx="111810" cy="111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/>
            <p:cNvSpPr/>
            <p:nvPr/>
          </p:nvSpPr>
          <p:spPr>
            <a:xfrm>
              <a:off x="7993635" y="3451942"/>
              <a:ext cx="111810" cy="111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Ellipse 51"/>
            <p:cNvSpPr/>
            <p:nvPr/>
          </p:nvSpPr>
          <p:spPr>
            <a:xfrm>
              <a:off x="8259587" y="3717791"/>
              <a:ext cx="111810" cy="111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Ellipse 52"/>
            <p:cNvSpPr/>
            <p:nvPr/>
          </p:nvSpPr>
          <p:spPr>
            <a:xfrm>
              <a:off x="8259587" y="4094987"/>
              <a:ext cx="111810" cy="111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>
              <a:off x="7993635" y="4361358"/>
              <a:ext cx="111810" cy="111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Ellipse 54"/>
            <p:cNvSpPr/>
            <p:nvPr/>
          </p:nvSpPr>
          <p:spPr>
            <a:xfrm>
              <a:off x="7615137" y="4361358"/>
              <a:ext cx="111810" cy="111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Ellipse 55"/>
            <p:cNvSpPr/>
            <p:nvPr/>
          </p:nvSpPr>
          <p:spPr>
            <a:xfrm>
              <a:off x="7350171" y="4094987"/>
              <a:ext cx="111810" cy="111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Ellipse 56"/>
            <p:cNvSpPr/>
            <p:nvPr/>
          </p:nvSpPr>
          <p:spPr>
            <a:xfrm>
              <a:off x="7350171" y="3717791"/>
              <a:ext cx="111810" cy="111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7" name="Gerade Verbindung mit Pfeil 106"/>
          <p:cNvCxnSpPr/>
          <p:nvPr/>
        </p:nvCxnSpPr>
        <p:spPr>
          <a:xfrm>
            <a:off x="1797332" y="1635646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/>
          <p:nvPr/>
        </p:nvCxnSpPr>
        <p:spPr>
          <a:xfrm>
            <a:off x="3491880" y="1635646"/>
            <a:ext cx="0" cy="9361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>
            <a:off x="5698552" y="1635646"/>
            <a:ext cx="0" cy="25202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feld 99"/>
              <p:cNvSpPr txBox="1"/>
              <p:nvPr/>
            </p:nvSpPr>
            <p:spPr>
              <a:xfrm>
                <a:off x="567353" y="2283718"/>
                <a:ext cx="7678256" cy="1038746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𝐻</m:t>
                      </m:r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1−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de-DE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de-DE" b="0" i="1" smtClean="0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/>
                            </a:rPr>
                            <m:t>+</m:t>
                          </m:r>
                        </m:e>
                      </m:nary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1−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de-DE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  <m:r>
                                        <a:rPr lang="de-DE" b="0" i="1" smtClean="0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de-DE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𝑢𝑣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𝑢𝑣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de-DE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𝑣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0" name="Textfeld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53" y="2283718"/>
                <a:ext cx="7678256" cy="10387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115;p3">
            <a:extLst>
              <a:ext uri="{FF2B5EF4-FFF2-40B4-BE49-F238E27FC236}">
                <a16:creationId xmlns:a16="http://schemas.microsoft.com/office/drawing/2014/main" id="{2BC56050-898A-03C5-8A6D-5E7B58AA76F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64477" y="4767263"/>
            <a:ext cx="401504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>
              <a:buClr>
                <a:srgbClr val="000000"/>
              </a:buClr>
            </a:pPr>
            <a:r>
              <a:rPr lang="en-US" sz="900" kern="0" dirty="0"/>
              <a:t>Tutorial @ QCE23: Algorithmic Approaches for Finding Better QUBO Formulation</a:t>
            </a:r>
            <a:endParaRPr sz="900" kern="0" dirty="0"/>
          </a:p>
        </p:txBody>
      </p:sp>
    </p:spTree>
    <p:extLst>
      <p:ext uri="{BB962C8B-B14F-4D97-AF65-F5344CB8AC3E}">
        <p14:creationId xmlns:p14="http://schemas.microsoft.com/office/powerpoint/2010/main" val="1339392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FCAD6DD-DC70-5582-3B12-9EF68FDF5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12626"/>
            <a:ext cx="9144000" cy="608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IV. Satisfiability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0" y="0"/>
            <a:ext cx="36263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cdn.neowin.com/news/images/uploaded/2020/09/1601305839_d-wave_story.jpg</a:t>
            </a:r>
          </a:p>
        </p:txBody>
      </p:sp>
      <p:sp>
        <p:nvSpPr>
          <p:cNvPr id="2" name="Google Shape;115;p3">
            <a:extLst>
              <a:ext uri="{FF2B5EF4-FFF2-40B4-BE49-F238E27FC236}">
                <a16:creationId xmlns:a16="http://schemas.microsoft.com/office/drawing/2014/main" id="{011D15AA-7DC0-59A0-E42B-19CE0F388F2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64477" y="4767263"/>
            <a:ext cx="401504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>
              <a:buClr>
                <a:srgbClr val="000000"/>
              </a:buClr>
            </a:pPr>
            <a:r>
              <a:rPr lang="en-US" sz="900" kern="0" dirty="0"/>
              <a:t>Tutorial @ QCE23: Algorithmic Approaches for Finding Better QUBO Formulation</a:t>
            </a:r>
            <a:endParaRPr sz="900" kern="0" dirty="0"/>
          </a:p>
        </p:txBody>
      </p:sp>
    </p:spTree>
    <p:extLst>
      <p:ext uri="{BB962C8B-B14F-4D97-AF65-F5344CB8AC3E}">
        <p14:creationId xmlns:p14="http://schemas.microsoft.com/office/powerpoint/2010/main" val="1739861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0BCD6-8664-427D-998D-AB0DF60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de-DE" dirty="0"/>
              <a:t>3SAT-to-QUBO </a:t>
            </a:r>
            <a:r>
              <a:rPr lang="de-DE" dirty="0" err="1"/>
              <a:t>transformation</a:t>
            </a:r>
            <a:r>
              <a:rPr lang="de-DE" dirty="0"/>
              <a:t> (Choi)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F7DF21-A206-4AF4-B92F-40311A851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0">
              <a:buNone/>
            </a:pPr>
            <a:endParaRPr lang="de-DE" dirty="0"/>
          </a:p>
          <a:p>
            <a:pPr marL="342900" lvl="1" indent="0">
              <a:buNone/>
            </a:pPr>
            <a:r>
              <a:rPr lang="de-DE" sz="1800" dirty="0"/>
              <a:t> </a:t>
            </a:r>
            <a:endParaRPr lang="de-DE" dirty="0"/>
          </a:p>
          <a:p>
            <a:r>
              <a:rPr lang="de-DE" sz="2400" dirty="0" err="1"/>
              <a:t>Step</a:t>
            </a:r>
            <a:r>
              <a:rPr lang="de-DE" sz="2400" dirty="0"/>
              <a:t> 1: </a:t>
            </a:r>
            <a:r>
              <a:rPr lang="de-DE" sz="2400" dirty="0" err="1"/>
              <a:t>Build</a:t>
            </a:r>
            <a:r>
              <a:rPr lang="de-DE" sz="2400" dirty="0"/>
              <a:t> a </a:t>
            </a:r>
            <a:r>
              <a:rPr lang="de-DE" sz="2400" dirty="0" err="1"/>
              <a:t>graph</a:t>
            </a:r>
            <a:r>
              <a:rPr lang="de-DE" sz="2400" dirty="0"/>
              <a:t> </a:t>
            </a:r>
            <a:r>
              <a:rPr lang="de-DE" sz="2400" dirty="0" err="1"/>
              <a:t>structure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each</a:t>
            </a:r>
            <a:r>
              <a:rPr lang="de-DE" sz="2400" dirty="0"/>
              <a:t> </a:t>
            </a:r>
            <a:r>
              <a:rPr lang="de-DE" sz="2400" dirty="0" err="1"/>
              <a:t>clause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33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09606" y="4767262"/>
            <a:ext cx="4308443" cy="273844"/>
          </a:xfrm>
        </p:spPr>
        <p:txBody>
          <a:bodyPr/>
          <a:lstStyle/>
          <a:p>
            <a:r>
              <a:rPr lang="en-US" sz="900" dirty="0"/>
              <a:t>Tutorial @ QCE23: Algorithmic Approaches for Finding Better QUBO Formulation</a:t>
            </a:r>
            <a:endParaRPr lang="de-DE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828BFC5F-9148-411F-1197-83DCF5DF2226}"/>
                  </a:ext>
                </a:extLst>
              </p:cNvPr>
              <p:cNvSpPr txBox="1"/>
              <p:nvPr/>
            </p:nvSpPr>
            <p:spPr>
              <a:xfrm>
                <a:off x="628650" y="1325558"/>
                <a:ext cx="2803021" cy="233792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400"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de-DE" sz="240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4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de-DE" sz="24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24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∧(−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∨−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de-DE" sz="2400" dirty="0" err="1">
                  <a:latin typeface="Avenir Next Demi Bold" panose="020B0503020202020204" pitchFamily="34" charset="0"/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828BFC5F-9148-411F-1197-83DCF5DF2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325558"/>
                <a:ext cx="2803021" cy="233792"/>
              </a:xfrm>
              <a:prstGeom prst="rect">
                <a:avLst/>
              </a:prstGeom>
              <a:blipFill>
                <a:blip r:embed="rId3"/>
                <a:stretch>
                  <a:fillRect l="-3696" r="-159130" b="-1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>
            <a:extLst>
              <a:ext uri="{FF2B5EF4-FFF2-40B4-BE49-F238E27FC236}">
                <a16:creationId xmlns:a16="http://schemas.microsoft.com/office/drawing/2014/main" id="{30F8DD31-54F8-2A06-FC2F-7303288FB197}"/>
              </a:ext>
            </a:extLst>
          </p:cNvPr>
          <p:cNvSpPr/>
          <p:nvPr/>
        </p:nvSpPr>
        <p:spPr>
          <a:xfrm>
            <a:off x="1760835" y="2706081"/>
            <a:ext cx="619534" cy="59807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Nunito Sans" pitchFamily="2" charset="0"/>
              </a:rPr>
              <a:t>X</a:t>
            </a:r>
            <a:r>
              <a:rPr lang="de-DE" sz="1100" baseline="-25000" dirty="0">
                <a:latin typeface="Nunito Sans" pitchFamily="2" charset="0"/>
              </a:rPr>
              <a:t>1,1 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9ED9830-BB44-1260-7585-F578C4036724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1831451" y="4083827"/>
            <a:ext cx="475031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0F698408-D1AE-A9EA-45EF-3A897BFD5D6B}"/>
              </a:ext>
            </a:extLst>
          </p:cNvPr>
          <p:cNvSpPr/>
          <p:nvPr/>
        </p:nvSpPr>
        <p:spPr>
          <a:xfrm>
            <a:off x="1239341" y="3784788"/>
            <a:ext cx="592110" cy="59807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Nunito Sans" pitchFamily="2" charset="0"/>
              </a:rPr>
              <a:t>X</a:t>
            </a:r>
            <a:r>
              <a:rPr lang="de-DE" sz="1100" baseline="-25000" dirty="0">
                <a:latin typeface="Nunito Sans" pitchFamily="2" charset="0"/>
              </a:rPr>
              <a:t>2,1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7B8976D-841A-248C-3469-4C09EA086A6B}"/>
              </a:ext>
            </a:extLst>
          </p:cNvPr>
          <p:cNvSpPr/>
          <p:nvPr/>
        </p:nvSpPr>
        <p:spPr>
          <a:xfrm>
            <a:off x="2306482" y="3784788"/>
            <a:ext cx="592110" cy="59807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Nunito Sans" pitchFamily="2" charset="0"/>
              </a:rPr>
              <a:t>X</a:t>
            </a:r>
            <a:r>
              <a:rPr lang="de-DE" sz="1100" baseline="-25000" dirty="0">
                <a:latin typeface="Nunito Sans" pitchFamily="2" charset="0"/>
              </a:rPr>
              <a:t>3,1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B0ECE7D-12BF-2471-0550-FDD3790CE5A3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flipV="1">
            <a:off x="1535396" y="3216572"/>
            <a:ext cx="316167" cy="568216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1F681AB-CF15-A3FC-D1AF-A85F86B0D320}"/>
              </a:ext>
            </a:extLst>
          </p:cNvPr>
          <p:cNvCxnSpPr>
            <a:cxnSpLocks/>
            <a:stCxn id="11" idx="0"/>
            <a:endCxn id="8" idx="5"/>
          </p:cNvCxnSpPr>
          <p:nvPr/>
        </p:nvCxnSpPr>
        <p:spPr>
          <a:xfrm flipH="1" flipV="1">
            <a:off x="2289641" y="3216572"/>
            <a:ext cx="312896" cy="568216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841D25B0-03B1-7EF1-C567-788279786AE2}"/>
              </a:ext>
            </a:extLst>
          </p:cNvPr>
          <p:cNvSpPr/>
          <p:nvPr/>
        </p:nvSpPr>
        <p:spPr>
          <a:xfrm>
            <a:off x="4197383" y="2706081"/>
            <a:ext cx="619534" cy="59807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Nunito Sans" pitchFamily="2" charset="0"/>
              </a:rPr>
              <a:t>X</a:t>
            </a:r>
            <a:r>
              <a:rPr lang="de-DE" sz="1100" baseline="-25000" dirty="0">
                <a:latin typeface="Nunito Sans" pitchFamily="2" charset="0"/>
              </a:rPr>
              <a:t>1,2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91931B6-7820-DD4B-1D50-888F2A77A28D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4267999" y="4083827"/>
            <a:ext cx="475031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C5BE6C2C-C278-6F6F-361A-E8BC9005BCF4}"/>
              </a:ext>
            </a:extLst>
          </p:cNvPr>
          <p:cNvSpPr/>
          <p:nvPr/>
        </p:nvSpPr>
        <p:spPr>
          <a:xfrm>
            <a:off x="3675889" y="3784788"/>
            <a:ext cx="592110" cy="59807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Nunito Sans" pitchFamily="2" charset="0"/>
              </a:rPr>
              <a:t>X</a:t>
            </a:r>
            <a:r>
              <a:rPr lang="de-DE" sz="1100" baseline="-25000" dirty="0">
                <a:latin typeface="Nunito Sans" pitchFamily="2" charset="0"/>
              </a:rPr>
              <a:t>2,2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6FBE100-E12D-7D6F-AC8F-81DB89ADB345}"/>
              </a:ext>
            </a:extLst>
          </p:cNvPr>
          <p:cNvSpPr/>
          <p:nvPr/>
        </p:nvSpPr>
        <p:spPr>
          <a:xfrm>
            <a:off x="4743029" y="3784788"/>
            <a:ext cx="592110" cy="59807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Nunito Sans" pitchFamily="2" charset="0"/>
              </a:rPr>
              <a:t>X</a:t>
            </a:r>
            <a:r>
              <a:rPr lang="de-DE" sz="1100" baseline="-25000" dirty="0">
                <a:latin typeface="Nunito Sans" pitchFamily="2" charset="0"/>
              </a:rPr>
              <a:t>4,2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71802033-DB68-7675-3688-7BDA55DE0F29}"/>
              </a:ext>
            </a:extLst>
          </p:cNvPr>
          <p:cNvCxnSpPr>
            <a:cxnSpLocks/>
            <a:stCxn id="16" idx="0"/>
            <a:endCxn id="14" idx="3"/>
          </p:cNvCxnSpPr>
          <p:nvPr/>
        </p:nvCxnSpPr>
        <p:spPr>
          <a:xfrm flipV="1">
            <a:off x="3971944" y="3216572"/>
            <a:ext cx="316167" cy="568216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573F98B-94D1-EAE9-DE92-2961D83C8C68}"/>
              </a:ext>
            </a:extLst>
          </p:cNvPr>
          <p:cNvCxnSpPr>
            <a:cxnSpLocks/>
            <a:stCxn id="17" idx="0"/>
            <a:endCxn id="14" idx="5"/>
          </p:cNvCxnSpPr>
          <p:nvPr/>
        </p:nvCxnSpPr>
        <p:spPr>
          <a:xfrm flipH="1" flipV="1">
            <a:off x="4726189" y="3216572"/>
            <a:ext cx="312896" cy="568216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F20190B0-0BE4-777A-BBDF-8E61ED3B30E2}"/>
              </a:ext>
            </a:extLst>
          </p:cNvPr>
          <p:cNvSpPr/>
          <p:nvPr/>
        </p:nvSpPr>
        <p:spPr>
          <a:xfrm>
            <a:off x="6782123" y="2706081"/>
            <a:ext cx="619534" cy="59807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Nunito Sans" pitchFamily="2" charset="0"/>
              </a:rPr>
              <a:t>X</a:t>
            </a:r>
            <a:r>
              <a:rPr lang="de-DE" sz="1100" baseline="-25000" dirty="0">
                <a:latin typeface="Nunito Sans" pitchFamily="2" charset="0"/>
              </a:rPr>
              <a:t>1,3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5861E26-64BA-25E4-800F-1C97BE5E8905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6852739" y="4083827"/>
            <a:ext cx="475031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B58A142E-35AC-C417-9AC1-4CE62E87D3E4}"/>
              </a:ext>
            </a:extLst>
          </p:cNvPr>
          <p:cNvSpPr/>
          <p:nvPr/>
        </p:nvSpPr>
        <p:spPr>
          <a:xfrm>
            <a:off x="6260629" y="3784788"/>
            <a:ext cx="592110" cy="59807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Nunito Sans" pitchFamily="2" charset="0"/>
              </a:rPr>
              <a:t>X</a:t>
            </a:r>
            <a:r>
              <a:rPr lang="de-DE" sz="1100" baseline="-25000" dirty="0">
                <a:latin typeface="Nunito Sans" pitchFamily="2" charset="0"/>
              </a:rPr>
              <a:t>2,3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D4A5A2C-4CE0-4D9D-BAA9-5825B8239F36}"/>
              </a:ext>
            </a:extLst>
          </p:cNvPr>
          <p:cNvSpPr/>
          <p:nvPr/>
        </p:nvSpPr>
        <p:spPr>
          <a:xfrm>
            <a:off x="7327769" y="3784788"/>
            <a:ext cx="592110" cy="59807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Nunito Sans" pitchFamily="2" charset="0"/>
              </a:rPr>
              <a:t>X</a:t>
            </a:r>
            <a:r>
              <a:rPr lang="de-DE" sz="1100" baseline="-25000" dirty="0">
                <a:latin typeface="Nunito Sans" pitchFamily="2" charset="0"/>
              </a:rPr>
              <a:t>3,3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051D77E-7354-C596-217B-4DC464E3CC93}"/>
              </a:ext>
            </a:extLst>
          </p:cNvPr>
          <p:cNvCxnSpPr>
            <a:cxnSpLocks/>
            <a:stCxn id="22" idx="0"/>
            <a:endCxn id="20" idx="3"/>
          </p:cNvCxnSpPr>
          <p:nvPr/>
        </p:nvCxnSpPr>
        <p:spPr>
          <a:xfrm flipV="1">
            <a:off x="6556684" y="3216572"/>
            <a:ext cx="316167" cy="568216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6748A473-124A-EC25-D1AD-CBBC072FAE03}"/>
              </a:ext>
            </a:extLst>
          </p:cNvPr>
          <p:cNvCxnSpPr>
            <a:cxnSpLocks/>
            <a:stCxn id="23" idx="0"/>
            <a:endCxn id="20" idx="5"/>
          </p:cNvCxnSpPr>
          <p:nvPr/>
        </p:nvCxnSpPr>
        <p:spPr>
          <a:xfrm flipH="1" flipV="1">
            <a:off x="7310929" y="3216572"/>
            <a:ext cx="312896" cy="568216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742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0BCD6-8664-427D-998D-AB0DF60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de-DE" dirty="0"/>
              <a:t>3SAT-to-QUBO </a:t>
            </a:r>
            <a:r>
              <a:rPr lang="de-DE" dirty="0" err="1"/>
              <a:t>transformation</a:t>
            </a:r>
            <a:r>
              <a:rPr lang="de-DE" dirty="0"/>
              <a:t> (Choi)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F7DF21-A206-4AF4-B92F-40311A851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0">
              <a:buNone/>
            </a:pPr>
            <a:endParaRPr lang="de-DE" dirty="0"/>
          </a:p>
          <a:p>
            <a:pPr marL="342900" lvl="1" indent="0">
              <a:buNone/>
            </a:pPr>
            <a:r>
              <a:rPr lang="de-DE" sz="1800" dirty="0"/>
              <a:t> </a:t>
            </a:r>
            <a:endParaRPr lang="de-DE" dirty="0"/>
          </a:p>
          <a:p>
            <a:r>
              <a:rPr lang="de-DE" sz="2400" dirty="0"/>
              <a:t>Step 2: Interconnect conflicting literals from different clauses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34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09606" y="4767262"/>
            <a:ext cx="4308443" cy="273844"/>
          </a:xfrm>
        </p:spPr>
        <p:txBody>
          <a:bodyPr/>
          <a:lstStyle/>
          <a:p>
            <a:r>
              <a:rPr lang="en-US" sz="900" dirty="0"/>
              <a:t>Tutorial @ QCE23: Algorithmic Approaches for Finding Better QUBO Formulation</a:t>
            </a:r>
            <a:endParaRPr lang="de-DE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828BFC5F-9148-411F-1197-83DCF5DF2226}"/>
                  </a:ext>
                </a:extLst>
              </p:cNvPr>
              <p:cNvSpPr txBox="1"/>
              <p:nvPr/>
            </p:nvSpPr>
            <p:spPr>
              <a:xfrm>
                <a:off x="628650" y="1325558"/>
                <a:ext cx="2803021" cy="233792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400"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de-DE" sz="240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4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de-DE" sz="24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24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de-D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de-D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de-DE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de-DE" sz="2400" dirty="0" err="1">
                  <a:latin typeface="Avenir Next Demi Bold" panose="020B0503020202020204" pitchFamily="34" charset="0"/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828BFC5F-9148-411F-1197-83DCF5DF2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325558"/>
                <a:ext cx="2803021" cy="233792"/>
              </a:xfrm>
              <a:prstGeom prst="rect">
                <a:avLst/>
              </a:prstGeom>
              <a:blipFill>
                <a:blip r:embed="rId3"/>
                <a:stretch>
                  <a:fillRect l="-3696" r="-159130" b="-1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>
            <a:extLst>
              <a:ext uri="{FF2B5EF4-FFF2-40B4-BE49-F238E27FC236}">
                <a16:creationId xmlns:a16="http://schemas.microsoft.com/office/drawing/2014/main" id="{30F8DD31-54F8-2A06-FC2F-7303288FB197}"/>
              </a:ext>
            </a:extLst>
          </p:cNvPr>
          <p:cNvSpPr/>
          <p:nvPr/>
        </p:nvSpPr>
        <p:spPr>
          <a:xfrm>
            <a:off x="1760835" y="2706081"/>
            <a:ext cx="619534" cy="59807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Nunito Sans" pitchFamily="2" charset="0"/>
              </a:rPr>
              <a:t>X</a:t>
            </a:r>
            <a:r>
              <a:rPr lang="de-DE" sz="1100" baseline="-25000" dirty="0">
                <a:latin typeface="Nunito Sans" pitchFamily="2" charset="0"/>
              </a:rPr>
              <a:t>1,1 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9ED9830-BB44-1260-7585-F578C4036724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1831451" y="4083827"/>
            <a:ext cx="475031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0F698408-D1AE-A9EA-45EF-3A897BFD5D6B}"/>
              </a:ext>
            </a:extLst>
          </p:cNvPr>
          <p:cNvSpPr/>
          <p:nvPr/>
        </p:nvSpPr>
        <p:spPr>
          <a:xfrm>
            <a:off x="1239341" y="3784788"/>
            <a:ext cx="592110" cy="59807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Nunito Sans" pitchFamily="2" charset="0"/>
              </a:rPr>
              <a:t>X</a:t>
            </a:r>
            <a:r>
              <a:rPr lang="de-DE" sz="1100" baseline="-25000" dirty="0">
                <a:latin typeface="Nunito Sans" pitchFamily="2" charset="0"/>
              </a:rPr>
              <a:t>2,1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7B8976D-841A-248C-3469-4C09EA086A6B}"/>
              </a:ext>
            </a:extLst>
          </p:cNvPr>
          <p:cNvSpPr/>
          <p:nvPr/>
        </p:nvSpPr>
        <p:spPr>
          <a:xfrm>
            <a:off x="2306482" y="3784788"/>
            <a:ext cx="592110" cy="59807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Nunito Sans" pitchFamily="2" charset="0"/>
              </a:rPr>
              <a:t>X</a:t>
            </a:r>
            <a:r>
              <a:rPr lang="de-DE" sz="1100" baseline="-25000" dirty="0">
                <a:latin typeface="Nunito Sans" pitchFamily="2" charset="0"/>
              </a:rPr>
              <a:t>3,1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B0ECE7D-12BF-2471-0550-FDD3790CE5A3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flipV="1">
            <a:off x="1535396" y="3216572"/>
            <a:ext cx="316167" cy="568216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1F681AB-CF15-A3FC-D1AF-A85F86B0D320}"/>
              </a:ext>
            </a:extLst>
          </p:cNvPr>
          <p:cNvCxnSpPr>
            <a:cxnSpLocks/>
            <a:stCxn id="11" idx="0"/>
            <a:endCxn id="8" idx="5"/>
          </p:cNvCxnSpPr>
          <p:nvPr/>
        </p:nvCxnSpPr>
        <p:spPr>
          <a:xfrm flipH="1" flipV="1">
            <a:off x="2289641" y="3216572"/>
            <a:ext cx="312896" cy="568216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841D25B0-03B1-7EF1-C567-788279786AE2}"/>
              </a:ext>
            </a:extLst>
          </p:cNvPr>
          <p:cNvSpPr/>
          <p:nvPr/>
        </p:nvSpPr>
        <p:spPr>
          <a:xfrm>
            <a:off x="4197383" y="2706081"/>
            <a:ext cx="619534" cy="59807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Nunito Sans" pitchFamily="2" charset="0"/>
              </a:rPr>
              <a:t>X</a:t>
            </a:r>
            <a:r>
              <a:rPr lang="de-DE" sz="1100" baseline="-25000" dirty="0">
                <a:latin typeface="Nunito Sans" pitchFamily="2" charset="0"/>
              </a:rPr>
              <a:t>1,2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91931B6-7820-DD4B-1D50-888F2A77A28D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4267999" y="4083827"/>
            <a:ext cx="475031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C5BE6C2C-C278-6F6F-361A-E8BC9005BCF4}"/>
              </a:ext>
            </a:extLst>
          </p:cNvPr>
          <p:cNvSpPr/>
          <p:nvPr/>
        </p:nvSpPr>
        <p:spPr>
          <a:xfrm>
            <a:off x="3675889" y="3784788"/>
            <a:ext cx="592110" cy="59807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Nunito Sans" pitchFamily="2" charset="0"/>
              </a:rPr>
              <a:t>X</a:t>
            </a:r>
            <a:r>
              <a:rPr lang="de-DE" sz="1100" baseline="-25000" dirty="0">
                <a:latin typeface="Nunito Sans" pitchFamily="2" charset="0"/>
              </a:rPr>
              <a:t>2,2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6FBE100-E12D-7D6F-AC8F-81DB89ADB345}"/>
              </a:ext>
            </a:extLst>
          </p:cNvPr>
          <p:cNvSpPr/>
          <p:nvPr/>
        </p:nvSpPr>
        <p:spPr>
          <a:xfrm>
            <a:off x="4743029" y="3784788"/>
            <a:ext cx="592110" cy="59807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Nunito Sans" pitchFamily="2" charset="0"/>
              </a:rPr>
              <a:t>X</a:t>
            </a:r>
            <a:r>
              <a:rPr lang="de-DE" sz="1100" baseline="-25000" dirty="0">
                <a:latin typeface="Nunito Sans" pitchFamily="2" charset="0"/>
              </a:rPr>
              <a:t>4,2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71802033-DB68-7675-3688-7BDA55DE0F29}"/>
              </a:ext>
            </a:extLst>
          </p:cNvPr>
          <p:cNvCxnSpPr>
            <a:cxnSpLocks/>
            <a:stCxn id="16" idx="0"/>
            <a:endCxn id="14" idx="3"/>
          </p:cNvCxnSpPr>
          <p:nvPr/>
        </p:nvCxnSpPr>
        <p:spPr>
          <a:xfrm flipV="1">
            <a:off x="3971944" y="3216572"/>
            <a:ext cx="316167" cy="568216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573F98B-94D1-EAE9-DE92-2961D83C8C68}"/>
              </a:ext>
            </a:extLst>
          </p:cNvPr>
          <p:cNvCxnSpPr>
            <a:cxnSpLocks/>
            <a:stCxn id="17" idx="0"/>
            <a:endCxn id="14" idx="5"/>
          </p:cNvCxnSpPr>
          <p:nvPr/>
        </p:nvCxnSpPr>
        <p:spPr>
          <a:xfrm flipH="1" flipV="1">
            <a:off x="4726189" y="3216572"/>
            <a:ext cx="312896" cy="568216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F20190B0-0BE4-777A-BBDF-8E61ED3B30E2}"/>
              </a:ext>
            </a:extLst>
          </p:cNvPr>
          <p:cNvSpPr/>
          <p:nvPr/>
        </p:nvSpPr>
        <p:spPr>
          <a:xfrm>
            <a:off x="6782123" y="2706081"/>
            <a:ext cx="619534" cy="59807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Nunito Sans" pitchFamily="2" charset="0"/>
              </a:rPr>
              <a:t>X</a:t>
            </a:r>
            <a:r>
              <a:rPr lang="de-DE" sz="1100" baseline="-25000" dirty="0">
                <a:latin typeface="Nunito Sans" pitchFamily="2" charset="0"/>
              </a:rPr>
              <a:t>1,3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5861E26-64BA-25E4-800F-1C97BE5E8905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6852739" y="4083827"/>
            <a:ext cx="475031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B58A142E-35AC-C417-9AC1-4CE62E87D3E4}"/>
              </a:ext>
            </a:extLst>
          </p:cNvPr>
          <p:cNvSpPr/>
          <p:nvPr/>
        </p:nvSpPr>
        <p:spPr>
          <a:xfrm>
            <a:off x="6260629" y="3784788"/>
            <a:ext cx="592110" cy="59807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Nunito Sans" pitchFamily="2" charset="0"/>
              </a:rPr>
              <a:t>X</a:t>
            </a:r>
            <a:r>
              <a:rPr lang="de-DE" sz="1100" baseline="-25000" dirty="0">
                <a:latin typeface="Nunito Sans" pitchFamily="2" charset="0"/>
              </a:rPr>
              <a:t>2,3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D4A5A2C-4CE0-4D9D-BAA9-5825B8239F36}"/>
              </a:ext>
            </a:extLst>
          </p:cNvPr>
          <p:cNvSpPr/>
          <p:nvPr/>
        </p:nvSpPr>
        <p:spPr>
          <a:xfrm>
            <a:off x="7327769" y="3784788"/>
            <a:ext cx="592110" cy="59807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Nunito Sans" pitchFamily="2" charset="0"/>
              </a:rPr>
              <a:t>X</a:t>
            </a:r>
            <a:r>
              <a:rPr lang="de-DE" sz="1100" baseline="-25000" dirty="0">
                <a:latin typeface="Nunito Sans" pitchFamily="2" charset="0"/>
              </a:rPr>
              <a:t>3,3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051D77E-7354-C596-217B-4DC464E3CC93}"/>
              </a:ext>
            </a:extLst>
          </p:cNvPr>
          <p:cNvCxnSpPr>
            <a:cxnSpLocks/>
            <a:stCxn id="22" idx="0"/>
            <a:endCxn id="20" idx="3"/>
          </p:cNvCxnSpPr>
          <p:nvPr/>
        </p:nvCxnSpPr>
        <p:spPr>
          <a:xfrm flipV="1">
            <a:off x="6556684" y="3216572"/>
            <a:ext cx="316167" cy="568216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6748A473-124A-EC25-D1AD-CBBC072FAE03}"/>
              </a:ext>
            </a:extLst>
          </p:cNvPr>
          <p:cNvCxnSpPr>
            <a:cxnSpLocks/>
            <a:stCxn id="23" idx="0"/>
            <a:endCxn id="20" idx="5"/>
          </p:cNvCxnSpPr>
          <p:nvPr/>
        </p:nvCxnSpPr>
        <p:spPr>
          <a:xfrm flipH="1" flipV="1">
            <a:off x="7310929" y="3216572"/>
            <a:ext cx="312896" cy="568216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F68A7F28-AEA1-04E1-B2EF-77FF1569654F}"/>
              </a:ext>
            </a:extLst>
          </p:cNvPr>
          <p:cNvCxnSpPr>
            <a:cxnSpLocks/>
            <a:stCxn id="14" idx="2"/>
          </p:cNvCxnSpPr>
          <p:nvPr/>
        </p:nvCxnSpPr>
        <p:spPr>
          <a:xfrm flipH="1" flipV="1">
            <a:off x="2376004" y="3000971"/>
            <a:ext cx="1821379" cy="414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CD602CDA-59CC-9F1A-A04C-2BC37B9F422C}"/>
              </a:ext>
            </a:extLst>
          </p:cNvPr>
          <p:cNvCxnSpPr>
            <a:cxnSpLocks/>
            <a:stCxn id="10" idx="4"/>
            <a:endCxn id="22" idx="4"/>
          </p:cNvCxnSpPr>
          <p:nvPr/>
        </p:nvCxnSpPr>
        <p:spPr>
          <a:xfrm rot="16200000" flipH="1">
            <a:off x="4046040" y="1872221"/>
            <a:ext cx="9525" cy="5021288"/>
          </a:xfrm>
          <a:prstGeom prst="bentConnector3">
            <a:avLst>
              <a:gd name="adj1" fmla="val 1800000"/>
            </a:avLst>
          </a:prstGeom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7336E68B-8A76-6105-F803-FF77217A2D4C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812552" y="3005120"/>
            <a:ext cx="1969571" cy="178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ihandform: Form 45">
            <a:extLst>
              <a:ext uri="{FF2B5EF4-FFF2-40B4-BE49-F238E27FC236}">
                <a16:creationId xmlns:a16="http://schemas.microsoft.com/office/drawing/2014/main" id="{BC85B903-AD7B-5964-AD93-941B05CADF61}"/>
              </a:ext>
            </a:extLst>
          </p:cNvPr>
          <p:cNvSpPr/>
          <p:nvPr/>
        </p:nvSpPr>
        <p:spPr>
          <a:xfrm>
            <a:off x="3938910" y="4136877"/>
            <a:ext cx="2321719" cy="330564"/>
          </a:xfrm>
          <a:custGeom>
            <a:avLst/>
            <a:gdLst>
              <a:gd name="connsiteX0" fmla="*/ 0 w 3095625"/>
              <a:gd name="connsiteY0" fmla="*/ 342900 h 440752"/>
              <a:gd name="connsiteX1" fmla="*/ 1857375 w 3095625"/>
              <a:gd name="connsiteY1" fmla="*/ 419100 h 440752"/>
              <a:gd name="connsiteX2" fmla="*/ 3095625 w 3095625"/>
              <a:gd name="connsiteY2" fmla="*/ 0 h 44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5625" h="440752">
                <a:moveTo>
                  <a:pt x="0" y="342900"/>
                </a:moveTo>
                <a:cubicBezTo>
                  <a:pt x="670719" y="409575"/>
                  <a:pt x="1341438" y="476250"/>
                  <a:pt x="1857375" y="419100"/>
                </a:cubicBezTo>
                <a:cubicBezTo>
                  <a:pt x="2373312" y="361950"/>
                  <a:pt x="2734468" y="180975"/>
                  <a:pt x="3095625" y="0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</p:spTree>
    <p:extLst>
      <p:ext uri="{BB962C8B-B14F-4D97-AF65-F5344CB8AC3E}">
        <p14:creationId xmlns:p14="http://schemas.microsoft.com/office/powerpoint/2010/main" val="3271323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0BCD6-8664-427D-998D-AB0DF60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de-DE" dirty="0"/>
              <a:t>3SAT-to-QUBO </a:t>
            </a:r>
            <a:r>
              <a:rPr lang="de-DE" dirty="0" err="1"/>
              <a:t>transformation</a:t>
            </a:r>
            <a:r>
              <a:rPr lang="de-DE" dirty="0"/>
              <a:t> (Choi)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F7DF21-A206-4AF4-B92F-40311A851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0">
              <a:buNone/>
            </a:pPr>
            <a:endParaRPr lang="de-DE" dirty="0"/>
          </a:p>
          <a:p>
            <a:pPr marL="342900" lvl="1" indent="0">
              <a:buNone/>
            </a:pPr>
            <a:r>
              <a:rPr lang="de-DE" sz="1800" dirty="0"/>
              <a:t> </a:t>
            </a:r>
            <a:endParaRPr lang="de-DE" dirty="0"/>
          </a:p>
          <a:p>
            <a:r>
              <a:rPr lang="de-DE" sz="2400" dirty="0" err="1"/>
              <a:t>Step</a:t>
            </a:r>
            <a:r>
              <a:rPr lang="de-DE" sz="2400" dirty="0"/>
              <a:t> 3: Add </a:t>
            </a:r>
            <a:r>
              <a:rPr lang="de-DE" sz="2400" dirty="0" err="1"/>
              <a:t>weights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35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09606" y="4767262"/>
            <a:ext cx="4308443" cy="273844"/>
          </a:xfrm>
        </p:spPr>
        <p:txBody>
          <a:bodyPr/>
          <a:lstStyle/>
          <a:p>
            <a:r>
              <a:rPr lang="en-US" sz="900" dirty="0"/>
              <a:t>Tutorial @ QCE23: Algorithmic Approaches for Finding Better QUBO Formulation</a:t>
            </a:r>
            <a:endParaRPr lang="de-DE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828BFC5F-9148-411F-1197-83DCF5DF2226}"/>
                  </a:ext>
                </a:extLst>
              </p:cNvPr>
              <p:cNvSpPr txBox="1"/>
              <p:nvPr/>
            </p:nvSpPr>
            <p:spPr>
              <a:xfrm>
                <a:off x="628650" y="1325558"/>
                <a:ext cx="2803021" cy="233792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400"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de-DE" sz="240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4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de-DE" sz="24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24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de-D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de-D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de-DE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de-DE" sz="2400" dirty="0" err="1">
                  <a:latin typeface="Avenir Next Demi Bold" panose="020B0503020202020204" pitchFamily="34" charset="0"/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828BFC5F-9148-411F-1197-83DCF5DF2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325558"/>
                <a:ext cx="2803021" cy="233792"/>
              </a:xfrm>
              <a:prstGeom prst="rect">
                <a:avLst/>
              </a:prstGeom>
              <a:blipFill>
                <a:blip r:embed="rId3"/>
                <a:stretch>
                  <a:fillRect l="-3696" r="-159130" b="-1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>
            <a:extLst>
              <a:ext uri="{FF2B5EF4-FFF2-40B4-BE49-F238E27FC236}">
                <a16:creationId xmlns:a16="http://schemas.microsoft.com/office/drawing/2014/main" id="{30F8DD31-54F8-2A06-FC2F-7303288FB197}"/>
              </a:ext>
            </a:extLst>
          </p:cNvPr>
          <p:cNvSpPr/>
          <p:nvPr/>
        </p:nvSpPr>
        <p:spPr>
          <a:xfrm>
            <a:off x="1760835" y="2706081"/>
            <a:ext cx="619534" cy="59807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Nunito Sans" pitchFamily="2" charset="0"/>
              </a:rPr>
              <a:t>X</a:t>
            </a:r>
            <a:r>
              <a:rPr lang="de-DE" sz="1100" baseline="-25000" dirty="0">
                <a:latin typeface="Nunito Sans" pitchFamily="2" charset="0"/>
              </a:rPr>
              <a:t>1,1 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9ED9830-BB44-1260-7585-F578C4036724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1831451" y="4083827"/>
            <a:ext cx="475031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0F698408-D1AE-A9EA-45EF-3A897BFD5D6B}"/>
              </a:ext>
            </a:extLst>
          </p:cNvPr>
          <p:cNvSpPr/>
          <p:nvPr/>
        </p:nvSpPr>
        <p:spPr>
          <a:xfrm>
            <a:off x="1239341" y="3784788"/>
            <a:ext cx="592110" cy="59807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Nunito Sans" pitchFamily="2" charset="0"/>
              </a:rPr>
              <a:t>X</a:t>
            </a:r>
            <a:r>
              <a:rPr lang="de-DE" sz="1100" baseline="-25000" dirty="0">
                <a:latin typeface="Nunito Sans" pitchFamily="2" charset="0"/>
              </a:rPr>
              <a:t>2,1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7B8976D-841A-248C-3469-4C09EA086A6B}"/>
              </a:ext>
            </a:extLst>
          </p:cNvPr>
          <p:cNvSpPr/>
          <p:nvPr/>
        </p:nvSpPr>
        <p:spPr>
          <a:xfrm>
            <a:off x="2306482" y="3784788"/>
            <a:ext cx="592110" cy="59807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Nunito Sans" pitchFamily="2" charset="0"/>
              </a:rPr>
              <a:t>X</a:t>
            </a:r>
            <a:r>
              <a:rPr lang="de-DE" sz="1100" baseline="-25000" dirty="0">
                <a:latin typeface="Nunito Sans" pitchFamily="2" charset="0"/>
              </a:rPr>
              <a:t>3,1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B0ECE7D-12BF-2471-0550-FDD3790CE5A3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flipV="1">
            <a:off x="1535396" y="3216572"/>
            <a:ext cx="316167" cy="568216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1F681AB-CF15-A3FC-D1AF-A85F86B0D320}"/>
              </a:ext>
            </a:extLst>
          </p:cNvPr>
          <p:cNvCxnSpPr>
            <a:cxnSpLocks/>
            <a:stCxn id="11" idx="0"/>
            <a:endCxn id="8" idx="5"/>
          </p:cNvCxnSpPr>
          <p:nvPr/>
        </p:nvCxnSpPr>
        <p:spPr>
          <a:xfrm flipH="1" flipV="1">
            <a:off x="2289641" y="3216572"/>
            <a:ext cx="312896" cy="568216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841D25B0-03B1-7EF1-C567-788279786AE2}"/>
              </a:ext>
            </a:extLst>
          </p:cNvPr>
          <p:cNvSpPr/>
          <p:nvPr/>
        </p:nvSpPr>
        <p:spPr>
          <a:xfrm>
            <a:off x="4197383" y="2706081"/>
            <a:ext cx="619534" cy="59807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Nunito Sans" pitchFamily="2" charset="0"/>
              </a:rPr>
              <a:t>X</a:t>
            </a:r>
            <a:r>
              <a:rPr lang="de-DE" sz="1100" baseline="-25000" dirty="0">
                <a:latin typeface="Nunito Sans" pitchFamily="2" charset="0"/>
              </a:rPr>
              <a:t>1,2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91931B6-7820-DD4B-1D50-888F2A77A28D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4267999" y="4083827"/>
            <a:ext cx="475031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C5BE6C2C-C278-6F6F-361A-E8BC9005BCF4}"/>
              </a:ext>
            </a:extLst>
          </p:cNvPr>
          <p:cNvSpPr/>
          <p:nvPr/>
        </p:nvSpPr>
        <p:spPr>
          <a:xfrm>
            <a:off x="3675889" y="3784788"/>
            <a:ext cx="592110" cy="59807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Nunito Sans" pitchFamily="2" charset="0"/>
              </a:rPr>
              <a:t>X</a:t>
            </a:r>
            <a:r>
              <a:rPr lang="de-DE" sz="1100" baseline="-25000" dirty="0">
                <a:latin typeface="Nunito Sans" pitchFamily="2" charset="0"/>
              </a:rPr>
              <a:t>2,2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6FBE100-E12D-7D6F-AC8F-81DB89ADB345}"/>
              </a:ext>
            </a:extLst>
          </p:cNvPr>
          <p:cNvSpPr/>
          <p:nvPr/>
        </p:nvSpPr>
        <p:spPr>
          <a:xfrm>
            <a:off x="4743029" y="3784788"/>
            <a:ext cx="592110" cy="59807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Nunito Sans" pitchFamily="2" charset="0"/>
              </a:rPr>
              <a:t>X</a:t>
            </a:r>
            <a:r>
              <a:rPr lang="de-DE" sz="1100" baseline="-25000" dirty="0">
                <a:latin typeface="Nunito Sans" pitchFamily="2" charset="0"/>
              </a:rPr>
              <a:t>4,2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71802033-DB68-7675-3688-7BDA55DE0F29}"/>
              </a:ext>
            </a:extLst>
          </p:cNvPr>
          <p:cNvCxnSpPr>
            <a:cxnSpLocks/>
            <a:stCxn id="16" idx="0"/>
            <a:endCxn id="14" idx="3"/>
          </p:cNvCxnSpPr>
          <p:nvPr/>
        </p:nvCxnSpPr>
        <p:spPr>
          <a:xfrm flipV="1">
            <a:off x="3971944" y="3216572"/>
            <a:ext cx="316167" cy="568216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573F98B-94D1-EAE9-DE92-2961D83C8C68}"/>
              </a:ext>
            </a:extLst>
          </p:cNvPr>
          <p:cNvCxnSpPr>
            <a:cxnSpLocks/>
            <a:stCxn id="17" idx="0"/>
            <a:endCxn id="14" idx="5"/>
          </p:cNvCxnSpPr>
          <p:nvPr/>
        </p:nvCxnSpPr>
        <p:spPr>
          <a:xfrm flipH="1" flipV="1">
            <a:off x="4726189" y="3216572"/>
            <a:ext cx="312896" cy="568216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F20190B0-0BE4-777A-BBDF-8E61ED3B30E2}"/>
              </a:ext>
            </a:extLst>
          </p:cNvPr>
          <p:cNvSpPr/>
          <p:nvPr/>
        </p:nvSpPr>
        <p:spPr>
          <a:xfrm>
            <a:off x="6782123" y="2706081"/>
            <a:ext cx="619534" cy="59807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Nunito Sans" pitchFamily="2" charset="0"/>
              </a:rPr>
              <a:t>X</a:t>
            </a:r>
            <a:r>
              <a:rPr lang="de-DE" sz="1100" baseline="-25000" dirty="0">
                <a:latin typeface="Nunito Sans" pitchFamily="2" charset="0"/>
              </a:rPr>
              <a:t>1,3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5861E26-64BA-25E4-800F-1C97BE5E8905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6852739" y="4083827"/>
            <a:ext cx="475031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B58A142E-35AC-C417-9AC1-4CE62E87D3E4}"/>
              </a:ext>
            </a:extLst>
          </p:cNvPr>
          <p:cNvSpPr/>
          <p:nvPr/>
        </p:nvSpPr>
        <p:spPr>
          <a:xfrm>
            <a:off x="6260629" y="3784788"/>
            <a:ext cx="592110" cy="59807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Nunito Sans" pitchFamily="2" charset="0"/>
              </a:rPr>
              <a:t>X</a:t>
            </a:r>
            <a:r>
              <a:rPr lang="de-DE" sz="1100" baseline="-25000" dirty="0">
                <a:latin typeface="Nunito Sans" pitchFamily="2" charset="0"/>
              </a:rPr>
              <a:t>2,3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D4A5A2C-4CE0-4D9D-BAA9-5825B8239F36}"/>
              </a:ext>
            </a:extLst>
          </p:cNvPr>
          <p:cNvSpPr/>
          <p:nvPr/>
        </p:nvSpPr>
        <p:spPr>
          <a:xfrm>
            <a:off x="7327769" y="3784788"/>
            <a:ext cx="592110" cy="59807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Nunito Sans" pitchFamily="2" charset="0"/>
              </a:rPr>
              <a:t>X</a:t>
            </a:r>
            <a:r>
              <a:rPr lang="de-DE" sz="1100" baseline="-25000" dirty="0">
                <a:latin typeface="Nunito Sans" pitchFamily="2" charset="0"/>
              </a:rPr>
              <a:t>3,3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051D77E-7354-C596-217B-4DC464E3CC93}"/>
              </a:ext>
            </a:extLst>
          </p:cNvPr>
          <p:cNvCxnSpPr>
            <a:cxnSpLocks/>
            <a:stCxn id="22" idx="0"/>
            <a:endCxn id="20" idx="3"/>
          </p:cNvCxnSpPr>
          <p:nvPr/>
        </p:nvCxnSpPr>
        <p:spPr>
          <a:xfrm flipV="1">
            <a:off x="6556684" y="3216572"/>
            <a:ext cx="316167" cy="568216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6748A473-124A-EC25-D1AD-CBBC072FAE03}"/>
              </a:ext>
            </a:extLst>
          </p:cNvPr>
          <p:cNvCxnSpPr>
            <a:cxnSpLocks/>
            <a:stCxn id="23" idx="0"/>
            <a:endCxn id="20" idx="5"/>
          </p:cNvCxnSpPr>
          <p:nvPr/>
        </p:nvCxnSpPr>
        <p:spPr>
          <a:xfrm flipH="1" flipV="1">
            <a:off x="7310929" y="3216572"/>
            <a:ext cx="312896" cy="568216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F68A7F28-AEA1-04E1-B2EF-77FF1569654F}"/>
              </a:ext>
            </a:extLst>
          </p:cNvPr>
          <p:cNvCxnSpPr>
            <a:cxnSpLocks/>
            <a:stCxn id="14" idx="2"/>
          </p:cNvCxnSpPr>
          <p:nvPr/>
        </p:nvCxnSpPr>
        <p:spPr>
          <a:xfrm flipH="1" flipV="1">
            <a:off x="2376004" y="3000971"/>
            <a:ext cx="1821379" cy="414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CD602CDA-59CC-9F1A-A04C-2BC37B9F422C}"/>
              </a:ext>
            </a:extLst>
          </p:cNvPr>
          <p:cNvCxnSpPr>
            <a:cxnSpLocks/>
            <a:stCxn id="10" idx="4"/>
            <a:endCxn id="22" idx="4"/>
          </p:cNvCxnSpPr>
          <p:nvPr/>
        </p:nvCxnSpPr>
        <p:spPr>
          <a:xfrm rot="16200000" flipH="1">
            <a:off x="4046040" y="1872221"/>
            <a:ext cx="9525" cy="5021288"/>
          </a:xfrm>
          <a:prstGeom prst="bentConnector3">
            <a:avLst>
              <a:gd name="adj1" fmla="val 1800000"/>
            </a:avLst>
          </a:prstGeom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7336E68B-8A76-6105-F803-FF77217A2D4C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812552" y="3005120"/>
            <a:ext cx="1969571" cy="178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ihandform: Form 45">
            <a:extLst>
              <a:ext uri="{FF2B5EF4-FFF2-40B4-BE49-F238E27FC236}">
                <a16:creationId xmlns:a16="http://schemas.microsoft.com/office/drawing/2014/main" id="{BC85B903-AD7B-5964-AD93-941B05CADF61}"/>
              </a:ext>
            </a:extLst>
          </p:cNvPr>
          <p:cNvSpPr/>
          <p:nvPr/>
        </p:nvSpPr>
        <p:spPr>
          <a:xfrm>
            <a:off x="3938910" y="4136877"/>
            <a:ext cx="2321719" cy="330564"/>
          </a:xfrm>
          <a:custGeom>
            <a:avLst/>
            <a:gdLst>
              <a:gd name="connsiteX0" fmla="*/ 0 w 3095625"/>
              <a:gd name="connsiteY0" fmla="*/ 342900 h 440752"/>
              <a:gd name="connsiteX1" fmla="*/ 1857375 w 3095625"/>
              <a:gd name="connsiteY1" fmla="*/ 419100 h 440752"/>
              <a:gd name="connsiteX2" fmla="*/ 3095625 w 3095625"/>
              <a:gd name="connsiteY2" fmla="*/ 0 h 44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5625" h="440752">
                <a:moveTo>
                  <a:pt x="0" y="342900"/>
                </a:moveTo>
                <a:cubicBezTo>
                  <a:pt x="670719" y="409575"/>
                  <a:pt x="1341438" y="476250"/>
                  <a:pt x="1857375" y="419100"/>
                </a:cubicBezTo>
                <a:cubicBezTo>
                  <a:pt x="2373312" y="361950"/>
                  <a:pt x="2734468" y="180975"/>
                  <a:pt x="3095625" y="0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B1368D0-8941-F716-C2F2-D9B4BFCAFEC0}"/>
              </a:ext>
            </a:extLst>
          </p:cNvPr>
          <p:cNvSpPr txBox="1"/>
          <p:nvPr/>
        </p:nvSpPr>
        <p:spPr>
          <a:xfrm>
            <a:off x="1863247" y="2383436"/>
            <a:ext cx="36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-1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DF74D3D-A25A-5BEE-732A-FCF96EBF1D68}"/>
              </a:ext>
            </a:extLst>
          </p:cNvPr>
          <p:cNvSpPr txBox="1"/>
          <p:nvPr/>
        </p:nvSpPr>
        <p:spPr>
          <a:xfrm>
            <a:off x="4309876" y="2383436"/>
            <a:ext cx="36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-1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8486A8B6-7F90-96B9-BF0D-0635163DC955}"/>
              </a:ext>
            </a:extLst>
          </p:cNvPr>
          <p:cNvSpPr txBox="1"/>
          <p:nvPr/>
        </p:nvSpPr>
        <p:spPr>
          <a:xfrm>
            <a:off x="6905947" y="2359832"/>
            <a:ext cx="36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-1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4DE2383-3F33-833A-AA5C-B4A131C8283D}"/>
              </a:ext>
            </a:extLst>
          </p:cNvPr>
          <p:cNvSpPr txBox="1"/>
          <p:nvPr/>
        </p:nvSpPr>
        <p:spPr>
          <a:xfrm>
            <a:off x="849128" y="3910701"/>
            <a:ext cx="36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-1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EB00C90-5989-D5EC-38C6-23D9AECBD707}"/>
              </a:ext>
            </a:extLst>
          </p:cNvPr>
          <p:cNvSpPr txBox="1"/>
          <p:nvPr/>
        </p:nvSpPr>
        <p:spPr>
          <a:xfrm>
            <a:off x="2894038" y="3910700"/>
            <a:ext cx="36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-1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9E44998-5C98-798D-0CA6-79EAD72D524D}"/>
              </a:ext>
            </a:extLst>
          </p:cNvPr>
          <p:cNvSpPr txBox="1"/>
          <p:nvPr/>
        </p:nvSpPr>
        <p:spPr>
          <a:xfrm>
            <a:off x="3362560" y="3911169"/>
            <a:ext cx="36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-1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248E77C-FBE7-CBDD-FE1A-9DC774ACFFDF}"/>
              </a:ext>
            </a:extLst>
          </p:cNvPr>
          <p:cNvSpPr txBox="1"/>
          <p:nvPr/>
        </p:nvSpPr>
        <p:spPr>
          <a:xfrm>
            <a:off x="5335140" y="3897313"/>
            <a:ext cx="36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-1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68BA355-5D7B-1091-BEC2-F018D242E9F9}"/>
              </a:ext>
            </a:extLst>
          </p:cNvPr>
          <p:cNvSpPr txBox="1"/>
          <p:nvPr/>
        </p:nvSpPr>
        <p:spPr>
          <a:xfrm>
            <a:off x="5974523" y="3896483"/>
            <a:ext cx="36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-1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38BE630-8384-BE4F-78FE-6E6D4071ED1A}"/>
              </a:ext>
            </a:extLst>
          </p:cNvPr>
          <p:cNvSpPr txBox="1"/>
          <p:nvPr/>
        </p:nvSpPr>
        <p:spPr>
          <a:xfrm>
            <a:off x="7916776" y="3896483"/>
            <a:ext cx="36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-1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A0381A0-B528-5F1D-B26B-2D5B57692D45}"/>
              </a:ext>
            </a:extLst>
          </p:cNvPr>
          <p:cNvSpPr txBox="1"/>
          <p:nvPr/>
        </p:nvSpPr>
        <p:spPr>
          <a:xfrm>
            <a:off x="1373414" y="3243584"/>
            <a:ext cx="36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3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A642BEA-A20F-C30C-AA77-8905E5F85F71}"/>
              </a:ext>
            </a:extLst>
          </p:cNvPr>
          <p:cNvSpPr txBox="1"/>
          <p:nvPr/>
        </p:nvSpPr>
        <p:spPr>
          <a:xfrm>
            <a:off x="2500519" y="3242302"/>
            <a:ext cx="36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048FDE7-525D-8CA8-B854-951A661E88FD}"/>
              </a:ext>
            </a:extLst>
          </p:cNvPr>
          <p:cNvSpPr txBox="1"/>
          <p:nvPr/>
        </p:nvSpPr>
        <p:spPr>
          <a:xfrm>
            <a:off x="1920139" y="3761840"/>
            <a:ext cx="36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DB3D024-BC52-225A-79EB-12974B26D8BE}"/>
              </a:ext>
            </a:extLst>
          </p:cNvPr>
          <p:cNvSpPr txBox="1"/>
          <p:nvPr/>
        </p:nvSpPr>
        <p:spPr>
          <a:xfrm>
            <a:off x="3873967" y="3251717"/>
            <a:ext cx="36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3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A2440C6-4592-2A92-9D59-49650C2556FC}"/>
              </a:ext>
            </a:extLst>
          </p:cNvPr>
          <p:cNvSpPr txBox="1"/>
          <p:nvPr/>
        </p:nvSpPr>
        <p:spPr>
          <a:xfrm>
            <a:off x="4928316" y="3247299"/>
            <a:ext cx="36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3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25F84060-6CD2-DC79-53C0-417D87516385}"/>
              </a:ext>
            </a:extLst>
          </p:cNvPr>
          <p:cNvSpPr txBox="1"/>
          <p:nvPr/>
        </p:nvSpPr>
        <p:spPr>
          <a:xfrm>
            <a:off x="4403226" y="3774025"/>
            <a:ext cx="36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3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07F56B0-55EE-9678-1948-043553068044}"/>
              </a:ext>
            </a:extLst>
          </p:cNvPr>
          <p:cNvSpPr txBox="1"/>
          <p:nvPr/>
        </p:nvSpPr>
        <p:spPr>
          <a:xfrm>
            <a:off x="6411763" y="3247957"/>
            <a:ext cx="36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3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F225A2B-6AAF-45BB-092E-C68E77BA1929}"/>
              </a:ext>
            </a:extLst>
          </p:cNvPr>
          <p:cNvSpPr txBox="1"/>
          <p:nvPr/>
        </p:nvSpPr>
        <p:spPr>
          <a:xfrm>
            <a:off x="7505467" y="3241019"/>
            <a:ext cx="36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3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6C4AEEB-9AB2-8899-C13F-7C57FB6B118C}"/>
              </a:ext>
            </a:extLst>
          </p:cNvPr>
          <p:cNvSpPr txBox="1"/>
          <p:nvPr/>
        </p:nvSpPr>
        <p:spPr>
          <a:xfrm>
            <a:off x="7030411" y="3761183"/>
            <a:ext cx="36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3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CE5F448D-03C8-9763-C0AA-EE93577D7D72}"/>
              </a:ext>
            </a:extLst>
          </p:cNvPr>
          <p:cNvSpPr txBox="1"/>
          <p:nvPr/>
        </p:nvSpPr>
        <p:spPr>
          <a:xfrm>
            <a:off x="5676967" y="2690619"/>
            <a:ext cx="36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E13CF66-DDAE-FA65-0548-FB4999AE93BC}"/>
              </a:ext>
            </a:extLst>
          </p:cNvPr>
          <p:cNvSpPr txBox="1"/>
          <p:nvPr/>
        </p:nvSpPr>
        <p:spPr>
          <a:xfrm>
            <a:off x="3174177" y="2659763"/>
            <a:ext cx="36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622BC1A3-9934-9695-83D6-BA3FB6689DA9}"/>
              </a:ext>
            </a:extLst>
          </p:cNvPr>
          <p:cNvSpPr txBox="1"/>
          <p:nvPr/>
        </p:nvSpPr>
        <p:spPr>
          <a:xfrm>
            <a:off x="5037748" y="4502290"/>
            <a:ext cx="36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CF4E8C29-B4FF-B849-910F-0B8F31B5D271}"/>
              </a:ext>
            </a:extLst>
          </p:cNvPr>
          <p:cNvSpPr txBox="1"/>
          <p:nvPr/>
        </p:nvSpPr>
        <p:spPr>
          <a:xfrm>
            <a:off x="5750422" y="4251716"/>
            <a:ext cx="36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54991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0BCD6-8664-427D-998D-AB0DF60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de-DE" dirty="0"/>
              <a:t>3SAT-to-QUBO </a:t>
            </a:r>
            <a:r>
              <a:rPr lang="de-DE" dirty="0" err="1"/>
              <a:t>transformation</a:t>
            </a:r>
            <a:r>
              <a:rPr lang="de-DE" dirty="0"/>
              <a:t> (Choi)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F7DF21-A206-4AF4-B92F-40311A851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0">
              <a:buNone/>
            </a:pPr>
            <a:endParaRPr lang="de-DE" dirty="0"/>
          </a:p>
          <a:p>
            <a:pPr marL="342900" lvl="1" indent="0">
              <a:buNone/>
            </a:pPr>
            <a:r>
              <a:rPr lang="de-DE" sz="1800" dirty="0"/>
              <a:t> </a:t>
            </a:r>
            <a:endParaRPr lang="de-DE" dirty="0"/>
          </a:p>
          <a:p>
            <a:r>
              <a:rPr lang="de-DE" sz="2400" dirty="0" err="1"/>
              <a:t>Step</a:t>
            </a:r>
            <a:r>
              <a:rPr lang="de-DE" sz="2400" dirty="0"/>
              <a:t> 4: </a:t>
            </a:r>
            <a:r>
              <a:rPr lang="de-DE" sz="2400" dirty="0" err="1"/>
              <a:t>Rewrite</a:t>
            </a:r>
            <a:r>
              <a:rPr lang="de-DE" sz="2400" dirty="0"/>
              <a:t> </a:t>
            </a:r>
            <a:r>
              <a:rPr lang="de-DE" sz="2400" dirty="0" err="1"/>
              <a:t>as</a:t>
            </a:r>
            <a:r>
              <a:rPr lang="de-DE" sz="2400" dirty="0"/>
              <a:t> QUBO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36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828BFC5F-9148-411F-1197-83DCF5DF2226}"/>
                  </a:ext>
                </a:extLst>
              </p:cNvPr>
              <p:cNvSpPr txBox="1"/>
              <p:nvPr/>
            </p:nvSpPr>
            <p:spPr>
              <a:xfrm>
                <a:off x="628650" y="1325558"/>
                <a:ext cx="2803021" cy="233792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400"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de-DE" sz="240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4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de-DE" sz="24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24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de-D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de-D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de-DE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de-DE" sz="2400" dirty="0" err="1">
                  <a:latin typeface="Avenir Next Demi Bold" panose="020B0503020202020204" pitchFamily="34" charset="0"/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828BFC5F-9148-411F-1197-83DCF5DF2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325558"/>
                <a:ext cx="2803021" cy="233792"/>
              </a:xfrm>
              <a:prstGeom prst="rect">
                <a:avLst/>
              </a:prstGeom>
              <a:blipFill>
                <a:blip r:embed="rId2"/>
                <a:stretch>
                  <a:fillRect l="-3696" r="-159130" b="-1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Grafik 52">
            <a:extLst>
              <a:ext uri="{FF2B5EF4-FFF2-40B4-BE49-F238E27FC236}">
                <a16:creationId xmlns:a16="http://schemas.microsoft.com/office/drawing/2014/main" id="{A6348C0E-A091-D6C8-21E5-DBADFF6DE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24" y="2677371"/>
            <a:ext cx="4703994" cy="1356484"/>
          </a:xfrm>
          <a:prstGeom prst="rect">
            <a:avLst/>
          </a:prstGeom>
        </p:spPr>
      </p:pic>
      <p:graphicFrame>
        <p:nvGraphicFramePr>
          <p:cNvPr id="51" name="Tabelle 50">
            <a:extLst>
              <a:ext uri="{FF2B5EF4-FFF2-40B4-BE49-F238E27FC236}">
                <a16:creationId xmlns:a16="http://schemas.microsoft.com/office/drawing/2014/main" id="{23ABDBFA-4AA4-B9BE-9CA4-64A80F4DF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44334"/>
              </p:ext>
            </p:extLst>
          </p:nvPr>
        </p:nvGraphicFramePr>
        <p:xfrm>
          <a:off x="4823984" y="1870612"/>
          <a:ext cx="3780000" cy="297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000">
                  <a:extLst>
                    <a:ext uri="{9D8B030D-6E8A-4147-A177-3AD203B41FA5}">
                      <a16:colId xmlns:a16="http://schemas.microsoft.com/office/drawing/2014/main" val="1788203886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3642217104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3567229074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1234371540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3820053927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3500949466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3287695471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3405997419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676230150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2512478474"/>
                    </a:ext>
                  </a:extLst>
                </a:gridCol>
              </a:tblGrid>
              <a:tr h="29700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X</a:t>
                      </a:r>
                      <a:r>
                        <a:rPr lang="de-DE" sz="1100" baseline="-25000" dirty="0"/>
                        <a:t>1,1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X</a:t>
                      </a:r>
                      <a:r>
                        <a:rPr lang="de-DE" sz="1100" baseline="-25000" dirty="0"/>
                        <a:t>2,1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X</a:t>
                      </a:r>
                      <a:r>
                        <a:rPr lang="de-DE" sz="1100" baseline="-25000" dirty="0"/>
                        <a:t>3,1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X</a:t>
                      </a:r>
                      <a:r>
                        <a:rPr lang="de-DE" sz="1100" baseline="-25000" dirty="0"/>
                        <a:t>1,2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X</a:t>
                      </a:r>
                      <a:r>
                        <a:rPr lang="de-DE" sz="1100" baseline="-25000" dirty="0"/>
                        <a:t>2,2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X</a:t>
                      </a:r>
                      <a:r>
                        <a:rPr lang="de-DE" sz="1100" baseline="-25000" dirty="0"/>
                        <a:t>4,2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X</a:t>
                      </a:r>
                      <a:r>
                        <a:rPr lang="de-DE" sz="1100" baseline="-25000" dirty="0"/>
                        <a:t>1,3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X</a:t>
                      </a:r>
                      <a:r>
                        <a:rPr lang="de-DE" sz="1100" baseline="-25000" dirty="0"/>
                        <a:t>2,3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X</a:t>
                      </a:r>
                      <a:r>
                        <a:rPr lang="de-DE" sz="1100" baseline="-25000" dirty="0"/>
                        <a:t>3,3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41937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r>
                        <a:rPr lang="de-DE" sz="1100" dirty="0"/>
                        <a:t>X</a:t>
                      </a:r>
                      <a:r>
                        <a:rPr lang="de-DE" sz="1100" baseline="-25000" dirty="0"/>
                        <a:t>1,1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-1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1136587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r>
                        <a:rPr lang="de-DE" sz="1100" dirty="0"/>
                        <a:t>X</a:t>
                      </a:r>
                      <a:r>
                        <a:rPr lang="de-DE" sz="1100" baseline="-25000" dirty="0"/>
                        <a:t>2,1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-1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80127026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r>
                        <a:rPr lang="de-DE" sz="1100" dirty="0"/>
                        <a:t>X</a:t>
                      </a:r>
                      <a:r>
                        <a:rPr lang="de-DE" sz="1100" baseline="-25000" dirty="0"/>
                        <a:t>3,1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-1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83446993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r>
                        <a:rPr lang="de-DE" sz="1100" dirty="0"/>
                        <a:t>X</a:t>
                      </a:r>
                      <a:r>
                        <a:rPr lang="de-DE" sz="1100" baseline="-25000" dirty="0"/>
                        <a:t>1,2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-1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3680970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r>
                        <a:rPr lang="de-DE" sz="1100" dirty="0"/>
                        <a:t>X</a:t>
                      </a:r>
                      <a:r>
                        <a:rPr lang="de-DE" sz="1100" baseline="-25000" dirty="0"/>
                        <a:t>2,2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-1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17607709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r>
                        <a:rPr lang="de-DE" sz="1100" dirty="0"/>
                        <a:t>X</a:t>
                      </a:r>
                      <a:r>
                        <a:rPr lang="de-DE" sz="1100" baseline="-25000" dirty="0"/>
                        <a:t>4,2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-1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59529991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r>
                        <a:rPr lang="de-DE" sz="1100" dirty="0"/>
                        <a:t>X</a:t>
                      </a:r>
                      <a:r>
                        <a:rPr lang="de-DE" sz="1100" baseline="-25000" dirty="0"/>
                        <a:t>1,3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-1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07093430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r>
                        <a:rPr lang="de-DE" sz="1100" dirty="0"/>
                        <a:t>X</a:t>
                      </a:r>
                      <a:r>
                        <a:rPr lang="de-DE" sz="1100" baseline="-25000" dirty="0"/>
                        <a:t>2,3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-1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01003755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r>
                        <a:rPr lang="de-DE" sz="1100" dirty="0"/>
                        <a:t>X</a:t>
                      </a:r>
                      <a:r>
                        <a:rPr lang="de-DE" sz="1100" baseline="-25000" dirty="0"/>
                        <a:t>3,3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-1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58761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1423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0BCD6-8664-427D-998D-AB0DF60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de-DE" dirty="0"/>
              <a:t>3SAT-to-QUBO </a:t>
            </a:r>
            <a:r>
              <a:rPr lang="de-DE" dirty="0" err="1"/>
              <a:t>transformation</a:t>
            </a:r>
            <a:r>
              <a:rPr lang="de-DE" dirty="0"/>
              <a:t> (Choi)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F7DF21-A206-4AF4-B92F-40311A851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0">
              <a:buNone/>
            </a:pPr>
            <a:endParaRPr lang="de-DE" dirty="0"/>
          </a:p>
          <a:p>
            <a:pPr marL="342900" lvl="1" indent="0">
              <a:buNone/>
            </a:pPr>
            <a:r>
              <a:rPr lang="de-DE" sz="1800" dirty="0"/>
              <a:t> </a:t>
            </a:r>
            <a:endParaRPr lang="de-DE" dirty="0"/>
          </a:p>
          <a:p>
            <a:r>
              <a:rPr lang="de-DE" sz="2400" dirty="0"/>
              <a:t>Solutions: Independent sets minimizing node sums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37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09606" y="4767262"/>
            <a:ext cx="4308443" cy="273844"/>
          </a:xfrm>
        </p:spPr>
        <p:txBody>
          <a:bodyPr/>
          <a:lstStyle/>
          <a:p>
            <a:r>
              <a:rPr lang="en-US" sz="700" dirty="0"/>
              <a:t>Tutorial @ QCE23: Algorithmic Approaches for Finding Better QUBO Formulation</a:t>
            </a:r>
            <a:endParaRPr lang="de-DE" sz="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828BFC5F-9148-411F-1197-83DCF5DF2226}"/>
                  </a:ext>
                </a:extLst>
              </p:cNvPr>
              <p:cNvSpPr txBox="1"/>
              <p:nvPr/>
            </p:nvSpPr>
            <p:spPr>
              <a:xfrm>
                <a:off x="628650" y="1325558"/>
                <a:ext cx="2803021" cy="233792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400"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de-DE" sz="240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4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de-DE" sz="24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24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de-D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de-D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de-DE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de-DE" sz="2400" dirty="0" err="1">
                  <a:latin typeface="Avenir Next Demi Bold" panose="020B0503020202020204" pitchFamily="34" charset="0"/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828BFC5F-9148-411F-1197-83DCF5DF2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325558"/>
                <a:ext cx="2803021" cy="233792"/>
              </a:xfrm>
              <a:prstGeom prst="rect">
                <a:avLst/>
              </a:prstGeom>
              <a:blipFill>
                <a:blip r:embed="rId3"/>
                <a:stretch>
                  <a:fillRect l="-3696" r="-159130" b="-1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>
            <a:extLst>
              <a:ext uri="{FF2B5EF4-FFF2-40B4-BE49-F238E27FC236}">
                <a16:creationId xmlns:a16="http://schemas.microsoft.com/office/drawing/2014/main" id="{30F8DD31-54F8-2A06-FC2F-7303288FB197}"/>
              </a:ext>
            </a:extLst>
          </p:cNvPr>
          <p:cNvSpPr/>
          <p:nvPr/>
        </p:nvSpPr>
        <p:spPr>
          <a:xfrm>
            <a:off x="1760835" y="2706081"/>
            <a:ext cx="619534" cy="5980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Nunito Sans" pitchFamily="2" charset="0"/>
              </a:rPr>
              <a:t>X</a:t>
            </a:r>
            <a:r>
              <a:rPr lang="de-DE" sz="1100" baseline="-25000" dirty="0">
                <a:latin typeface="Nunito Sans" pitchFamily="2" charset="0"/>
              </a:rPr>
              <a:t>1,1 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9ED9830-BB44-1260-7585-F578C4036724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1831451" y="4083827"/>
            <a:ext cx="475031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0F698408-D1AE-A9EA-45EF-3A897BFD5D6B}"/>
              </a:ext>
            </a:extLst>
          </p:cNvPr>
          <p:cNvSpPr/>
          <p:nvPr/>
        </p:nvSpPr>
        <p:spPr>
          <a:xfrm>
            <a:off x="1239341" y="3784788"/>
            <a:ext cx="592110" cy="59807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Nunito Sans" pitchFamily="2" charset="0"/>
              </a:rPr>
              <a:t>X</a:t>
            </a:r>
            <a:r>
              <a:rPr lang="de-DE" sz="1100" baseline="-25000" dirty="0">
                <a:latin typeface="Nunito Sans" pitchFamily="2" charset="0"/>
              </a:rPr>
              <a:t>2,1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7B8976D-841A-248C-3469-4C09EA086A6B}"/>
              </a:ext>
            </a:extLst>
          </p:cNvPr>
          <p:cNvSpPr/>
          <p:nvPr/>
        </p:nvSpPr>
        <p:spPr>
          <a:xfrm>
            <a:off x="2306482" y="3784788"/>
            <a:ext cx="592110" cy="59807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Nunito Sans" pitchFamily="2" charset="0"/>
              </a:rPr>
              <a:t>X</a:t>
            </a:r>
            <a:r>
              <a:rPr lang="de-DE" sz="1100" baseline="-25000" dirty="0">
                <a:latin typeface="Nunito Sans" pitchFamily="2" charset="0"/>
              </a:rPr>
              <a:t>3,1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B0ECE7D-12BF-2471-0550-FDD3790CE5A3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flipV="1">
            <a:off x="1535396" y="3216572"/>
            <a:ext cx="316167" cy="568216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1F681AB-CF15-A3FC-D1AF-A85F86B0D320}"/>
              </a:ext>
            </a:extLst>
          </p:cNvPr>
          <p:cNvCxnSpPr>
            <a:cxnSpLocks/>
            <a:stCxn id="11" idx="0"/>
            <a:endCxn id="8" idx="5"/>
          </p:cNvCxnSpPr>
          <p:nvPr/>
        </p:nvCxnSpPr>
        <p:spPr>
          <a:xfrm flipH="1" flipV="1">
            <a:off x="2289641" y="3216572"/>
            <a:ext cx="312896" cy="568216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841D25B0-03B1-7EF1-C567-788279786AE2}"/>
              </a:ext>
            </a:extLst>
          </p:cNvPr>
          <p:cNvSpPr/>
          <p:nvPr/>
        </p:nvSpPr>
        <p:spPr>
          <a:xfrm>
            <a:off x="4197383" y="2706081"/>
            <a:ext cx="619534" cy="59807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Nunito Sans" pitchFamily="2" charset="0"/>
              </a:rPr>
              <a:t>X</a:t>
            </a:r>
            <a:r>
              <a:rPr lang="de-DE" sz="1100" baseline="-25000" dirty="0">
                <a:latin typeface="Nunito Sans" pitchFamily="2" charset="0"/>
              </a:rPr>
              <a:t>1,2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91931B6-7820-DD4B-1D50-888F2A77A28D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4267999" y="4083827"/>
            <a:ext cx="475031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C5BE6C2C-C278-6F6F-361A-E8BC9005BCF4}"/>
              </a:ext>
            </a:extLst>
          </p:cNvPr>
          <p:cNvSpPr/>
          <p:nvPr/>
        </p:nvSpPr>
        <p:spPr>
          <a:xfrm>
            <a:off x="3675889" y="3784788"/>
            <a:ext cx="592110" cy="5980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Nunito Sans" pitchFamily="2" charset="0"/>
              </a:rPr>
              <a:t>X</a:t>
            </a:r>
            <a:r>
              <a:rPr lang="de-DE" sz="1100" baseline="-25000" dirty="0">
                <a:latin typeface="Nunito Sans" pitchFamily="2" charset="0"/>
              </a:rPr>
              <a:t>2,2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6FBE100-E12D-7D6F-AC8F-81DB89ADB345}"/>
              </a:ext>
            </a:extLst>
          </p:cNvPr>
          <p:cNvSpPr/>
          <p:nvPr/>
        </p:nvSpPr>
        <p:spPr>
          <a:xfrm>
            <a:off x="4743029" y="3784788"/>
            <a:ext cx="592110" cy="59807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Nunito Sans" pitchFamily="2" charset="0"/>
              </a:rPr>
              <a:t>X</a:t>
            </a:r>
            <a:r>
              <a:rPr lang="de-DE" sz="1100" baseline="-25000" dirty="0">
                <a:latin typeface="Nunito Sans" pitchFamily="2" charset="0"/>
              </a:rPr>
              <a:t>4,2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71802033-DB68-7675-3688-7BDA55DE0F29}"/>
              </a:ext>
            </a:extLst>
          </p:cNvPr>
          <p:cNvCxnSpPr>
            <a:cxnSpLocks/>
            <a:stCxn id="16" idx="0"/>
            <a:endCxn id="14" idx="3"/>
          </p:cNvCxnSpPr>
          <p:nvPr/>
        </p:nvCxnSpPr>
        <p:spPr>
          <a:xfrm flipV="1">
            <a:off x="3971944" y="3216572"/>
            <a:ext cx="316167" cy="568216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573F98B-94D1-EAE9-DE92-2961D83C8C68}"/>
              </a:ext>
            </a:extLst>
          </p:cNvPr>
          <p:cNvCxnSpPr>
            <a:cxnSpLocks/>
            <a:stCxn id="17" idx="0"/>
            <a:endCxn id="14" idx="5"/>
          </p:cNvCxnSpPr>
          <p:nvPr/>
        </p:nvCxnSpPr>
        <p:spPr>
          <a:xfrm flipH="1" flipV="1">
            <a:off x="4726189" y="3216572"/>
            <a:ext cx="312896" cy="568216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F20190B0-0BE4-777A-BBDF-8E61ED3B30E2}"/>
              </a:ext>
            </a:extLst>
          </p:cNvPr>
          <p:cNvSpPr/>
          <p:nvPr/>
        </p:nvSpPr>
        <p:spPr>
          <a:xfrm>
            <a:off x="6782123" y="2706081"/>
            <a:ext cx="619534" cy="59807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Nunito Sans" pitchFamily="2" charset="0"/>
              </a:rPr>
              <a:t>X</a:t>
            </a:r>
            <a:r>
              <a:rPr lang="de-DE" sz="1100" baseline="-25000" dirty="0">
                <a:latin typeface="Nunito Sans" pitchFamily="2" charset="0"/>
              </a:rPr>
              <a:t>1,3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5861E26-64BA-25E4-800F-1C97BE5E8905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6852739" y="4083827"/>
            <a:ext cx="475031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B58A142E-35AC-C417-9AC1-4CE62E87D3E4}"/>
              </a:ext>
            </a:extLst>
          </p:cNvPr>
          <p:cNvSpPr/>
          <p:nvPr/>
        </p:nvSpPr>
        <p:spPr>
          <a:xfrm>
            <a:off x="6260629" y="3784788"/>
            <a:ext cx="592110" cy="59807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Nunito Sans" pitchFamily="2" charset="0"/>
              </a:rPr>
              <a:t>X</a:t>
            </a:r>
            <a:r>
              <a:rPr lang="de-DE" sz="1100" baseline="-25000" dirty="0">
                <a:latin typeface="Nunito Sans" pitchFamily="2" charset="0"/>
              </a:rPr>
              <a:t>2,3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D4A5A2C-4CE0-4D9D-BAA9-5825B8239F36}"/>
              </a:ext>
            </a:extLst>
          </p:cNvPr>
          <p:cNvSpPr/>
          <p:nvPr/>
        </p:nvSpPr>
        <p:spPr>
          <a:xfrm>
            <a:off x="7327769" y="3784788"/>
            <a:ext cx="592110" cy="5980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Nunito Sans" pitchFamily="2" charset="0"/>
              </a:rPr>
              <a:t>X</a:t>
            </a:r>
            <a:r>
              <a:rPr lang="de-DE" sz="1100" baseline="-25000" dirty="0">
                <a:latin typeface="Nunito Sans" pitchFamily="2" charset="0"/>
              </a:rPr>
              <a:t>3,3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051D77E-7354-C596-217B-4DC464E3CC93}"/>
              </a:ext>
            </a:extLst>
          </p:cNvPr>
          <p:cNvCxnSpPr>
            <a:cxnSpLocks/>
            <a:stCxn id="22" idx="0"/>
            <a:endCxn id="20" idx="3"/>
          </p:cNvCxnSpPr>
          <p:nvPr/>
        </p:nvCxnSpPr>
        <p:spPr>
          <a:xfrm flipV="1">
            <a:off x="6556684" y="3216572"/>
            <a:ext cx="316167" cy="568216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6748A473-124A-EC25-D1AD-CBBC072FAE03}"/>
              </a:ext>
            </a:extLst>
          </p:cNvPr>
          <p:cNvCxnSpPr>
            <a:cxnSpLocks/>
            <a:stCxn id="23" idx="0"/>
            <a:endCxn id="20" idx="5"/>
          </p:cNvCxnSpPr>
          <p:nvPr/>
        </p:nvCxnSpPr>
        <p:spPr>
          <a:xfrm flipH="1" flipV="1">
            <a:off x="7310929" y="3216572"/>
            <a:ext cx="312896" cy="568216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F68A7F28-AEA1-04E1-B2EF-77FF1569654F}"/>
              </a:ext>
            </a:extLst>
          </p:cNvPr>
          <p:cNvCxnSpPr>
            <a:cxnSpLocks/>
            <a:stCxn id="14" idx="2"/>
          </p:cNvCxnSpPr>
          <p:nvPr/>
        </p:nvCxnSpPr>
        <p:spPr>
          <a:xfrm flipH="1" flipV="1">
            <a:off x="2376004" y="3000971"/>
            <a:ext cx="1821379" cy="414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CD602CDA-59CC-9F1A-A04C-2BC37B9F422C}"/>
              </a:ext>
            </a:extLst>
          </p:cNvPr>
          <p:cNvCxnSpPr>
            <a:cxnSpLocks/>
            <a:stCxn id="10" idx="4"/>
            <a:endCxn id="22" idx="4"/>
          </p:cNvCxnSpPr>
          <p:nvPr/>
        </p:nvCxnSpPr>
        <p:spPr>
          <a:xfrm rot="16200000" flipH="1">
            <a:off x="4046040" y="1872221"/>
            <a:ext cx="9525" cy="5021288"/>
          </a:xfrm>
          <a:prstGeom prst="bentConnector3">
            <a:avLst>
              <a:gd name="adj1" fmla="val 1800000"/>
            </a:avLst>
          </a:prstGeom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7336E68B-8A76-6105-F803-FF77217A2D4C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812552" y="3005120"/>
            <a:ext cx="1969571" cy="178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ihandform: Form 45">
            <a:extLst>
              <a:ext uri="{FF2B5EF4-FFF2-40B4-BE49-F238E27FC236}">
                <a16:creationId xmlns:a16="http://schemas.microsoft.com/office/drawing/2014/main" id="{BC85B903-AD7B-5964-AD93-941B05CADF61}"/>
              </a:ext>
            </a:extLst>
          </p:cNvPr>
          <p:cNvSpPr/>
          <p:nvPr/>
        </p:nvSpPr>
        <p:spPr>
          <a:xfrm>
            <a:off x="3938910" y="4136877"/>
            <a:ext cx="2321719" cy="330564"/>
          </a:xfrm>
          <a:custGeom>
            <a:avLst/>
            <a:gdLst>
              <a:gd name="connsiteX0" fmla="*/ 0 w 3095625"/>
              <a:gd name="connsiteY0" fmla="*/ 342900 h 440752"/>
              <a:gd name="connsiteX1" fmla="*/ 1857375 w 3095625"/>
              <a:gd name="connsiteY1" fmla="*/ 419100 h 440752"/>
              <a:gd name="connsiteX2" fmla="*/ 3095625 w 3095625"/>
              <a:gd name="connsiteY2" fmla="*/ 0 h 44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5625" h="440752">
                <a:moveTo>
                  <a:pt x="0" y="342900"/>
                </a:moveTo>
                <a:cubicBezTo>
                  <a:pt x="670719" y="409575"/>
                  <a:pt x="1341438" y="476250"/>
                  <a:pt x="1857375" y="419100"/>
                </a:cubicBezTo>
                <a:cubicBezTo>
                  <a:pt x="2373312" y="361950"/>
                  <a:pt x="2734468" y="180975"/>
                  <a:pt x="3095625" y="0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B1368D0-8941-F716-C2F2-D9B4BFCAFEC0}"/>
              </a:ext>
            </a:extLst>
          </p:cNvPr>
          <p:cNvSpPr txBox="1"/>
          <p:nvPr/>
        </p:nvSpPr>
        <p:spPr>
          <a:xfrm>
            <a:off x="1863247" y="2383436"/>
            <a:ext cx="36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-1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DF74D3D-A25A-5BEE-732A-FCF96EBF1D68}"/>
              </a:ext>
            </a:extLst>
          </p:cNvPr>
          <p:cNvSpPr txBox="1"/>
          <p:nvPr/>
        </p:nvSpPr>
        <p:spPr>
          <a:xfrm>
            <a:off x="4309876" y="2383436"/>
            <a:ext cx="36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-1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8486A8B6-7F90-96B9-BF0D-0635163DC955}"/>
              </a:ext>
            </a:extLst>
          </p:cNvPr>
          <p:cNvSpPr txBox="1"/>
          <p:nvPr/>
        </p:nvSpPr>
        <p:spPr>
          <a:xfrm>
            <a:off x="6905947" y="2359832"/>
            <a:ext cx="36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-1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4DE2383-3F33-833A-AA5C-B4A131C8283D}"/>
              </a:ext>
            </a:extLst>
          </p:cNvPr>
          <p:cNvSpPr txBox="1"/>
          <p:nvPr/>
        </p:nvSpPr>
        <p:spPr>
          <a:xfrm>
            <a:off x="849128" y="3910701"/>
            <a:ext cx="36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-1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EB00C90-5989-D5EC-38C6-23D9AECBD707}"/>
              </a:ext>
            </a:extLst>
          </p:cNvPr>
          <p:cNvSpPr txBox="1"/>
          <p:nvPr/>
        </p:nvSpPr>
        <p:spPr>
          <a:xfrm>
            <a:off x="2894038" y="3910700"/>
            <a:ext cx="36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-1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9E44998-5C98-798D-0CA6-79EAD72D524D}"/>
              </a:ext>
            </a:extLst>
          </p:cNvPr>
          <p:cNvSpPr txBox="1"/>
          <p:nvPr/>
        </p:nvSpPr>
        <p:spPr>
          <a:xfrm>
            <a:off x="3362560" y="3911169"/>
            <a:ext cx="36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-1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248E77C-FBE7-CBDD-FE1A-9DC774ACFFDF}"/>
              </a:ext>
            </a:extLst>
          </p:cNvPr>
          <p:cNvSpPr txBox="1"/>
          <p:nvPr/>
        </p:nvSpPr>
        <p:spPr>
          <a:xfrm>
            <a:off x="5335140" y="3897313"/>
            <a:ext cx="36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-1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68BA355-5D7B-1091-BEC2-F018D242E9F9}"/>
              </a:ext>
            </a:extLst>
          </p:cNvPr>
          <p:cNvSpPr txBox="1"/>
          <p:nvPr/>
        </p:nvSpPr>
        <p:spPr>
          <a:xfrm>
            <a:off x="5974523" y="3896483"/>
            <a:ext cx="36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-1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38BE630-8384-BE4F-78FE-6E6D4071ED1A}"/>
              </a:ext>
            </a:extLst>
          </p:cNvPr>
          <p:cNvSpPr txBox="1"/>
          <p:nvPr/>
        </p:nvSpPr>
        <p:spPr>
          <a:xfrm>
            <a:off x="7916776" y="3896483"/>
            <a:ext cx="36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-1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A0381A0-B528-5F1D-B26B-2D5B57692D45}"/>
              </a:ext>
            </a:extLst>
          </p:cNvPr>
          <p:cNvSpPr txBox="1"/>
          <p:nvPr/>
        </p:nvSpPr>
        <p:spPr>
          <a:xfrm>
            <a:off x="1373414" y="3243584"/>
            <a:ext cx="36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3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A642BEA-A20F-C30C-AA77-8905E5F85F71}"/>
              </a:ext>
            </a:extLst>
          </p:cNvPr>
          <p:cNvSpPr txBox="1"/>
          <p:nvPr/>
        </p:nvSpPr>
        <p:spPr>
          <a:xfrm>
            <a:off x="2500519" y="3242302"/>
            <a:ext cx="36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048FDE7-525D-8CA8-B854-951A661E88FD}"/>
              </a:ext>
            </a:extLst>
          </p:cNvPr>
          <p:cNvSpPr txBox="1"/>
          <p:nvPr/>
        </p:nvSpPr>
        <p:spPr>
          <a:xfrm>
            <a:off x="1920139" y="3761840"/>
            <a:ext cx="36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DB3D024-BC52-225A-79EB-12974B26D8BE}"/>
              </a:ext>
            </a:extLst>
          </p:cNvPr>
          <p:cNvSpPr txBox="1"/>
          <p:nvPr/>
        </p:nvSpPr>
        <p:spPr>
          <a:xfrm>
            <a:off x="3873967" y="3251717"/>
            <a:ext cx="36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3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A2440C6-4592-2A92-9D59-49650C2556FC}"/>
              </a:ext>
            </a:extLst>
          </p:cNvPr>
          <p:cNvSpPr txBox="1"/>
          <p:nvPr/>
        </p:nvSpPr>
        <p:spPr>
          <a:xfrm>
            <a:off x="4928316" y="3247299"/>
            <a:ext cx="36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3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25F84060-6CD2-DC79-53C0-417D87516385}"/>
              </a:ext>
            </a:extLst>
          </p:cNvPr>
          <p:cNvSpPr txBox="1"/>
          <p:nvPr/>
        </p:nvSpPr>
        <p:spPr>
          <a:xfrm>
            <a:off x="4403226" y="3774025"/>
            <a:ext cx="36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3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07F56B0-55EE-9678-1948-043553068044}"/>
              </a:ext>
            </a:extLst>
          </p:cNvPr>
          <p:cNvSpPr txBox="1"/>
          <p:nvPr/>
        </p:nvSpPr>
        <p:spPr>
          <a:xfrm>
            <a:off x="6411763" y="3247957"/>
            <a:ext cx="36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3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F225A2B-6AAF-45BB-092E-C68E77BA1929}"/>
              </a:ext>
            </a:extLst>
          </p:cNvPr>
          <p:cNvSpPr txBox="1"/>
          <p:nvPr/>
        </p:nvSpPr>
        <p:spPr>
          <a:xfrm>
            <a:off x="7505467" y="3241019"/>
            <a:ext cx="36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3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6C4AEEB-9AB2-8899-C13F-7C57FB6B118C}"/>
              </a:ext>
            </a:extLst>
          </p:cNvPr>
          <p:cNvSpPr txBox="1"/>
          <p:nvPr/>
        </p:nvSpPr>
        <p:spPr>
          <a:xfrm>
            <a:off x="7030411" y="3761183"/>
            <a:ext cx="36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3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CE5F448D-03C8-9763-C0AA-EE93577D7D72}"/>
              </a:ext>
            </a:extLst>
          </p:cNvPr>
          <p:cNvSpPr txBox="1"/>
          <p:nvPr/>
        </p:nvSpPr>
        <p:spPr>
          <a:xfrm>
            <a:off x="5676967" y="2690619"/>
            <a:ext cx="36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E13CF66-DDAE-FA65-0548-FB4999AE93BC}"/>
              </a:ext>
            </a:extLst>
          </p:cNvPr>
          <p:cNvSpPr txBox="1"/>
          <p:nvPr/>
        </p:nvSpPr>
        <p:spPr>
          <a:xfrm>
            <a:off x="3174177" y="2659763"/>
            <a:ext cx="36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622BC1A3-9934-9695-83D6-BA3FB6689DA9}"/>
              </a:ext>
            </a:extLst>
          </p:cNvPr>
          <p:cNvSpPr txBox="1"/>
          <p:nvPr/>
        </p:nvSpPr>
        <p:spPr>
          <a:xfrm>
            <a:off x="5037748" y="4502290"/>
            <a:ext cx="36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CF4E8C29-B4FF-B849-910F-0B8F31B5D271}"/>
              </a:ext>
            </a:extLst>
          </p:cNvPr>
          <p:cNvSpPr txBox="1"/>
          <p:nvPr/>
        </p:nvSpPr>
        <p:spPr>
          <a:xfrm>
            <a:off x="5750422" y="4251716"/>
            <a:ext cx="36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960209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FCAD6DD-DC70-5582-3B12-9EF68FDF5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12626"/>
            <a:ext cx="9144000" cy="608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V. </a:t>
            </a:r>
            <a:r>
              <a:rPr lang="en-US" cap="none" dirty="0" err="1"/>
              <a:t>PyQUBO</a:t>
            </a:r>
            <a:endParaRPr lang="en-US" cap="none" dirty="0"/>
          </a:p>
        </p:txBody>
      </p:sp>
      <p:sp>
        <p:nvSpPr>
          <p:cNvPr id="6" name="Textfeld 5"/>
          <p:cNvSpPr txBox="1"/>
          <p:nvPr/>
        </p:nvSpPr>
        <p:spPr>
          <a:xfrm>
            <a:off x="0" y="0"/>
            <a:ext cx="36263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cdn.neowin.com/news/images/uploaded/2020/09/1601305839_d-wave_story.jpg</a:t>
            </a:r>
          </a:p>
        </p:txBody>
      </p:sp>
      <p:sp>
        <p:nvSpPr>
          <p:cNvPr id="2" name="Google Shape;115;p3">
            <a:extLst>
              <a:ext uri="{FF2B5EF4-FFF2-40B4-BE49-F238E27FC236}">
                <a16:creationId xmlns:a16="http://schemas.microsoft.com/office/drawing/2014/main" id="{EB9D593D-40F0-AA8C-EACB-BAC7843D9E2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64477" y="4767263"/>
            <a:ext cx="401504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>
              <a:buClr>
                <a:srgbClr val="000000"/>
              </a:buClr>
            </a:pPr>
            <a:r>
              <a:rPr lang="en-US" sz="900" kern="0" dirty="0"/>
              <a:t>Tutorial @ QCE23: Algorithmic Approaches for Finding Better QUBO Formulation</a:t>
            </a:r>
            <a:endParaRPr sz="900" kern="0" dirty="0"/>
          </a:p>
        </p:txBody>
      </p:sp>
    </p:spTree>
    <p:extLst>
      <p:ext uri="{BB962C8B-B14F-4D97-AF65-F5344CB8AC3E}">
        <p14:creationId xmlns:p14="http://schemas.microsoft.com/office/powerpoint/2010/main" val="42132765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1BD37E-8187-1F74-9BDE-E8B580B8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PyQUBO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EC2987-CF27-BBBB-93DE-BEBADD7A9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169259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Open-source Python library for constructing QUBOs matrices from objective functions and constraints of optimization problems</a:t>
            </a:r>
          </a:p>
          <a:p>
            <a:r>
              <a:rPr lang="en-US" dirty="0"/>
              <a:t>Features abstraction of expressions and extensibility of the program to create QUBO instances and Ising models</a:t>
            </a:r>
          </a:p>
          <a:p>
            <a:r>
              <a:rPr lang="en-US" dirty="0"/>
              <a:t>Examples: number partitioning problem, knapsack problem, graph coloring problem, and integer factorization using a binary multiplier</a:t>
            </a:r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4BC8F648-E9DE-D34F-4832-D8644D02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09606" y="4767262"/>
            <a:ext cx="4308443" cy="273844"/>
          </a:xfrm>
        </p:spPr>
        <p:txBody>
          <a:bodyPr/>
          <a:lstStyle/>
          <a:p>
            <a:r>
              <a:rPr lang="en-US" sz="900" dirty="0"/>
              <a:t>Tutorial @ QCE23: Algorithmic Approaches for Finding Better QUBO Formulation</a:t>
            </a:r>
            <a:endParaRPr lang="de-DE" sz="9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96419B-7DC1-88F5-2541-E33D77865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417" y="2892749"/>
            <a:ext cx="4459167" cy="18071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feld 5">
            <a:extLst>
              <a:ext uri="{FF2B5EF4-FFF2-40B4-BE49-F238E27FC236}">
                <a16:creationId xmlns:a16="http://schemas.microsoft.com/office/drawing/2014/main" id="{EB77B442-5EE3-E53B-89D5-DDF0083A341B}"/>
              </a:ext>
            </a:extLst>
          </p:cNvPr>
          <p:cNvSpPr txBox="1"/>
          <p:nvPr/>
        </p:nvSpPr>
        <p:spPr>
          <a:xfrm>
            <a:off x="0" y="0"/>
            <a:ext cx="28536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computer.org/csdl/journal/tc/2022/04/09369010/1rFw6CzYBP2</a:t>
            </a:r>
          </a:p>
        </p:txBody>
      </p:sp>
    </p:spTree>
    <p:extLst>
      <p:ext uri="{BB962C8B-B14F-4D97-AF65-F5344CB8AC3E}">
        <p14:creationId xmlns:p14="http://schemas.microsoft.com/office/powerpoint/2010/main" val="311913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Quantum Computing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5A-BA6C-400A-9F95-94E422998398}" type="slidenum">
              <a:rPr lang="de-DE" smtClean="0"/>
              <a:t>4</a:t>
            </a:fld>
            <a:endParaRPr lang="de-DE"/>
          </a:p>
        </p:txBody>
      </p:sp>
      <p:cxnSp>
        <p:nvCxnSpPr>
          <p:cNvPr id="6" name="Gerade Verbindung 5"/>
          <p:cNvCxnSpPr/>
          <p:nvPr/>
        </p:nvCxnSpPr>
        <p:spPr>
          <a:xfrm>
            <a:off x="4572000" y="1491630"/>
            <a:ext cx="0" cy="3096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683568" y="1347614"/>
            <a:ext cx="3367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Quantum Gate Model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208001" y="1347614"/>
            <a:ext cx="3108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Quantum Annealing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612" y="4144760"/>
            <a:ext cx="392978" cy="144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https://upload.wikimedia.org/wikipedia/commons/thumb/2/2f/Google_2015_logo.svg/2000px-Google_2015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140472"/>
            <a:ext cx="440570" cy="14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http://ncmedia.azureedge.net/ncmedia/2014/10/MSFT_logo_rgb_C-Gray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9" t="24276" r="9718" b="24484"/>
          <a:stretch/>
        </p:blipFill>
        <p:spPr bwMode="auto">
          <a:xfrm>
            <a:off x="2352016" y="4141624"/>
            <a:ext cx="627711" cy="14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3168974" y="3723878"/>
            <a:ext cx="538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99" y="2203727"/>
            <a:ext cx="2959468" cy="11601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296" y="2758917"/>
            <a:ext cx="2987824" cy="676929"/>
          </a:xfrm>
          <a:prstGeom prst="rect">
            <a:avLst/>
          </a:prstGeom>
        </p:spPr>
      </p:pic>
      <p:sp>
        <p:nvSpPr>
          <p:cNvPr id="13" name="Google Shape;115;p3">
            <a:extLst>
              <a:ext uri="{FF2B5EF4-FFF2-40B4-BE49-F238E27FC236}">
                <a16:creationId xmlns:a16="http://schemas.microsoft.com/office/drawing/2014/main" id="{BE182394-848F-2E9C-3B8F-D9364D370CE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64477" y="4767263"/>
            <a:ext cx="401504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>
              <a:buClr>
                <a:srgbClr val="000000"/>
              </a:buClr>
            </a:pPr>
            <a:r>
              <a:rPr lang="en-US" sz="900" kern="0" dirty="0"/>
              <a:t>Tutorial @ QCE23: Algorithmic Approaches for Finding Better QUBO Formulation</a:t>
            </a:r>
            <a:endParaRPr sz="900" kern="0" dirty="0"/>
          </a:p>
        </p:txBody>
      </p:sp>
      <p:pic>
        <p:nvPicPr>
          <p:cNvPr id="1028" name="Picture 4" descr="Zwinkersmiley Bilder – Durchsuchen 11,842 Archivfotos, Vektorgrafiken und  Videos | Adobe Stock">
            <a:extLst>
              <a:ext uri="{FF2B5EF4-FFF2-40B4-BE49-F238E27FC236}">
                <a16:creationId xmlns:a16="http://schemas.microsoft.com/office/drawing/2014/main" id="{B212BD22-A50B-5E1F-3FE6-EF266046B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924940"/>
            <a:ext cx="718818" cy="71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998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FCAD6DD-DC70-5582-3B12-9EF68FDF5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12626"/>
            <a:ext cx="9144000" cy="608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VI. Conclusion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0" y="0"/>
            <a:ext cx="36263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cdn.neowin.com/news/images/uploaded/2020/09/1601305839_d-wave_story.jpg</a:t>
            </a:r>
          </a:p>
        </p:txBody>
      </p:sp>
      <p:sp>
        <p:nvSpPr>
          <p:cNvPr id="2" name="Google Shape;115;p3">
            <a:extLst>
              <a:ext uri="{FF2B5EF4-FFF2-40B4-BE49-F238E27FC236}">
                <a16:creationId xmlns:a16="http://schemas.microsoft.com/office/drawing/2014/main" id="{EB9D593D-40F0-AA8C-EACB-BAC7843D9E2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64477" y="4767263"/>
            <a:ext cx="401504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>
              <a:buClr>
                <a:srgbClr val="000000"/>
              </a:buClr>
            </a:pPr>
            <a:r>
              <a:rPr lang="en-US" sz="900" kern="0" dirty="0"/>
              <a:t>Tutorial @ QCE23: Algorithmic Approaches for Finding Better QUBO Formulation</a:t>
            </a:r>
            <a:endParaRPr sz="900" kern="0" dirty="0"/>
          </a:p>
        </p:txBody>
      </p:sp>
    </p:spTree>
    <p:extLst>
      <p:ext uri="{BB962C8B-B14F-4D97-AF65-F5344CB8AC3E}">
        <p14:creationId xmlns:p14="http://schemas.microsoft.com/office/powerpoint/2010/main" val="27005608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5A-BA6C-400A-9F95-94E422998398}" type="slidenum">
              <a:rPr lang="de-DE" smtClean="0"/>
              <a:t>41</a:t>
            </a:fld>
            <a:endParaRPr lang="de-DE"/>
          </a:p>
        </p:txBody>
      </p:sp>
      <p:pic>
        <p:nvPicPr>
          <p:cNvPr id="7" name="Picture 2" descr="http://images.mtvnn.com/c0bf804fbc4f7f5a2b12529b50a20409/630x354_?fallback_id=2edca9f206f1010355e380e7793b93d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1" t="9330" r="20875" b="13568"/>
          <a:stretch/>
        </p:blipFill>
        <p:spPr bwMode="auto">
          <a:xfrm>
            <a:off x="827584" y="1812757"/>
            <a:ext cx="2071347" cy="154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3186920" y="1614077"/>
                <a:ext cx="1385123" cy="1945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en-US" sz="88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de-DE" sz="8800" b="0" i="1" smtClean="0">
                              <a:latin typeface="Cambria Math"/>
                            </a:rPr>
                            <m:t>?</m:t>
                          </m:r>
                        </m:e>
                      </m:groupCh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920" y="1614077"/>
                <a:ext cx="1385123" cy="194553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ieren 4"/>
          <p:cNvGrpSpPr/>
          <p:nvPr/>
        </p:nvGrpSpPr>
        <p:grpSpPr>
          <a:xfrm>
            <a:off x="4860032" y="1542727"/>
            <a:ext cx="3675111" cy="2088232"/>
            <a:chOff x="3419872" y="843558"/>
            <a:chExt cx="3675111" cy="2088232"/>
          </a:xfrm>
        </p:grpSpPr>
        <p:sp>
          <p:nvSpPr>
            <p:cNvPr id="2" name="Abgerundetes Rechteck 1"/>
            <p:cNvSpPr/>
            <p:nvPr/>
          </p:nvSpPr>
          <p:spPr>
            <a:xfrm>
              <a:off x="3419872" y="843558"/>
              <a:ext cx="3675111" cy="208823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3866649" y="971771"/>
              <a:ext cx="2937599" cy="1831806"/>
              <a:chOff x="4802753" y="987574"/>
              <a:chExt cx="2937599" cy="18318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feld 5"/>
                  <p:cNvSpPr txBox="1"/>
                  <p:nvPr/>
                </p:nvSpPr>
                <p:spPr>
                  <a:xfrm>
                    <a:off x="4802753" y="987574"/>
                    <a:ext cx="2937599" cy="10033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ctrlPr>
                                <a:rPr lang="de-DE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20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de-DE" sz="20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2000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DE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e-DE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de-DE" sz="2000" b="0" i="1" smtClean="0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20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de-DE" sz="20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2000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2000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de-DE" sz="2000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b="0" i="1" smtClean="0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de-DE" sz="2000" b="0" i="1" smtClean="0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e-DE" sz="20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de-DE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e-DE" sz="20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de-DE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oMath>
                      </m:oMathPara>
                    </a14:m>
                    <a:endParaRPr lang="de-DE" sz="1600" dirty="0"/>
                  </a:p>
                </p:txBody>
              </p:sp>
            </mc:Choice>
            <mc:Fallback xmlns="">
              <p:sp>
                <p:nvSpPr>
                  <p:cNvPr id="6" name="Textfeld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2753" y="987574"/>
                    <a:ext cx="2937599" cy="100335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feld 9"/>
                  <p:cNvSpPr txBox="1"/>
                  <p:nvPr/>
                </p:nvSpPr>
                <p:spPr>
                  <a:xfrm>
                    <a:off x="5964802" y="2067694"/>
                    <a:ext cx="120699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DE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de-DE" sz="1600" dirty="0"/>
                  </a:p>
                </p:txBody>
              </p:sp>
            </mc:Choice>
            <mc:Fallback xmlns="">
              <p:sp>
                <p:nvSpPr>
                  <p:cNvPr id="10" name="Textfeld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4802" y="2067694"/>
                    <a:ext cx="120699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feld 10"/>
                  <p:cNvSpPr txBox="1"/>
                  <p:nvPr/>
                </p:nvSpPr>
                <p:spPr>
                  <a:xfrm>
                    <a:off x="5946143" y="2427734"/>
                    <a:ext cx="1244315" cy="3916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ℝ</m:t>
                          </m:r>
                        </m:oMath>
                      </m:oMathPara>
                    </a14:m>
                    <a:endParaRPr lang="de-DE" sz="1600" dirty="0"/>
                  </a:p>
                </p:txBody>
              </p:sp>
            </mc:Choice>
            <mc:Fallback xmlns="">
              <p:sp>
                <p:nvSpPr>
                  <p:cNvPr id="11" name="Textfeld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6143" y="2427734"/>
                    <a:ext cx="1244315" cy="39164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8" name="Google Shape;115;p3">
            <a:extLst>
              <a:ext uri="{FF2B5EF4-FFF2-40B4-BE49-F238E27FC236}">
                <a16:creationId xmlns:a16="http://schemas.microsoft.com/office/drawing/2014/main" id="{5B3AADB6-8D75-C762-2763-64C3B44CC84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64477" y="4767263"/>
            <a:ext cx="401504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>
              <a:buClr>
                <a:srgbClr val="000000"/>
              </a:buClr>
            </a:pPr>
            <a:r>
              <a:rPr lang="en-US" sz="900" kern="0" dirty="0"/>
              <a:t>Tutorial @ QCE23: Algorithmic Approaches for Finding Better QUBO Formulation</a:t>
            </a:r>
            <a:endParaRPr sz="900" kern="0" dirty="0"/>
          </a:p>
        </p:txBody>
      </p:sp>
      <p:sp>
        <p:nvSpPr>
          <p:cNvPr id="12" name="Textfeld 5">
            <a:extLst>
              <a:ext uri="{FF2B5EF4-FFF2-40B4-BE49-F238E27FC236}">
                <a16:creationId xmlns:a16="http://schemas.microsoft.com/office/drawing/2014/main" id="{9AB29F01-5AD8-E6B5-EF75-78016F19DC4B}"/>
              </a:ext>
            </a:extLst>
          </p:cNvPr>
          <p:cNvSpPr txBox="1"/>
          <p:nvPr/>
        </p:nvSpPr>
        <p:spPr>
          <a:xfrm>
            <a:off x="0" y="0"/>
            <a:ext cx="2650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mcmbuzz.com/wp-content/uploads/2014/01/bttf1logo.jpg</a:t>
            </a:r>
          </a:p>
        </p:txBody>
      </p:sp>
    </p:spTree>
    <p:extLst>
      <p:ext uri="{BB962C8B-B14F-4D97-AF65-F5344CB8AC3E}">
        <p14:creationId xmlns:p14="http://schemas.microsoft.com/office/powerpoint/2010/main" val="33118748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143000" y="2009228"/>
            <a:ext cx="6858000" cy="81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Autofit/>
          </a:bodyPr>
          <a:lstStyle/>
          <a:p>
            <a:pPr>
              <a:buSzPts val="4800"/>
            </a:pPr>
            <a:r>
              <a:rPr lang="en-US" sz="3600" dirty="0"/>
              <a:t>Naïve QUBO Formulations</a:t>
            </a:r>
            <a:endParaRPr dirty="0"/>
          </a:p>
        </p:txBody>
      </p:sp>
      <p:pic>
        <p:nvPicPr>
          <p:cNvPr id="89" name="Google Shape;89;p1" descr="Datei:TU Delft Logo.svg –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37394" y="220390"/>
            <a:ext cx="1603529" cy="628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 descr="File:LMU Muenchen Logo.svg - Wikimedia Comm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3078" y="102126"/>
            <a:ext cx="2140744" cy="112138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>
            <a:spLocks noGrp="1"/>
          </p:cNvSpPr>
          <p:nvPr>
            <p:ph type="ftr" idx="11"/>
          </p:nvPr>
        </p:nvSpPr>
        <p:spPr>
          <a:xfrm>
            <a:off x="2417779" y="4767262"/>
            <a:ext cx="430844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>
              <a:buClr>
                <a:srgbClr val="000000"/>
              </a:buClr>
            </a:pPr>
            <a:r>
              <a:rPr lang="en-US" sz="900" kern="0" dirty="0"/>
              <a:t>Tutorial @ QCE23: Algorithmic Approaches for Finding Better QUBO Formulation</a:t>
            </a:r>
            <a:endParaRPr sz="900" kern="0" dirty="0"/>
          </a:p>
        </p:txBody>
      </p:sp>
      <p:sp>
        <p:nvSpPr>
          <p:cNvPr id="92" name="Google Shape;92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>
              <a:buClr>
                <a:srgbClr val="000000"/>
              </a:buClr>
            </a:pPr>
            <a:fld id="{00000000-1234-1234-1234-123412341234}" type="slidenum">
              <a:rPr lang="en-US" kern="0"/>
              <a:pPr defTabSz="685800">
                <a:buClr>
                  <a:srgbClr val="000000"/>
                </a:buClr>
              </a:pPr>
              <a:t>42</a:t>
            </a:fld>
            <a:endParaRPr kern="0"/>
          </a:p>
        </p:txBody>
      </p:sp>
      <p:sp>
        <p:nvSpPr>
          <p:cNvPr id="93" name="Google Shape;93;p1"/>
          <p:cNvSpPr txBox="1"/>
          <p:nvPr/>
        </p:nvSpPr>
        <p:spPr>
          <a:xfrm>
            <a:off x="2881417" y="4003569"/>
            <a:ext cx="3381166" cy="62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 defTabSz="685800">
              <a:buClr>
                <a:srgbClr val="000000"/>
              </a:buClr>
            </a:pP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IEEE Quantum Week (IEEE QCE’23)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 defTabSz="685800">
              <a:buClr>
                <a:srgbClr val="000000"/>
              </a:buClr>
            </a:pP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September 18, 2023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2655899" y="3270705"/>
            <a:ext cx="3832203" cy="62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 defTabSz="685800">
              <a:buClr>
                <a:srgbClr val="000000"/>
              </a:buClr>
            </a:pPr>
            <a:r>
              <a:rPr lang="en-US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Jonas Nüßlein</a:t>
            </a: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Sebastian Zielinski,</a:t>
            </a:r>
            <a:b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Sebastian Feld</a:t>
            </a: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Claudia Linnhoff-Popien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Textfeld 3">
            <a:extLst>
              <a:ext uri="{FF2B5EF4-FFF2-40B4-BE49-F238E27FC236}">
                <a16:creationId xmlns:a16="http://schemas.microsoft.com/office/drawing/2014/main" id="{646DD90A-FFC2-047C-DD94-C4C63931368A}"/>
              </a:ext>
            </a:extLst>
          </p:cNvPr>
          <p:cNvSpPr txBox="1"/>
          <p:nvPr/>
        </p:nvSpPr>
        <p:spPr>
          <a:xfrm rot="19800000">
            <a:off x="6377604" y="3668691"/>
            <a:ext cx="2561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AEE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7192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Quantum Annealing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5A-BA6C-400A-9F95-94E422998398}" type="slidenum">
              <a:rPr lang="de-DE" smtClean="0"/>
              <a:t>5</a:t>
            </a:fld>
            <a:endParaRPr lang="de-DE" dirty="0"/>
          </a:p>
        </p:txBody>
      </p:sp>
      <p:sp>
        <p:nvSpPr>
          <p:cNvPr id="7" name="Freihandform 6"/>
          <p:cNvSpPr/>
          <p:nvPr/>
        </p:nvSpPr>
        <p:spPr>
          <a:xfrm>
            <a:off x="567353" y="1347614"/>
            <a:ext cx="8037095" cy="2894519"/>
          </a:xfrm>
          <a:custGeom>
            <a:avLst/>
            <a:gdLst>
              <a:gd name="connsiteX0" fmla="*/ 0 w 8037095"/>
              <a:gd name="connsiteY0" fmla="*/ 48126 h 2894519"/>
              <a:gd name="connsiteX1" fmla="*/ 598142 w 8037095"/>
              <a:gd name="connsiteY1" fmla="*/ 206256 h 2894519"/>
              <a:gd name="connsiteX2" fmla="*/ 701270 w 8037095"/>
              <a:gd name="connsiteY2" fmla="*/ 666893 h 2894519"/>
              <a:gd name="connsiteX3" fmla="*/ 1237534 w 8037095"/>
              <a:gd name="connsiteY3" fmla="*/ 563766 h 2894519"/>
              <a:gd name="connsiteX4" fmla="*/ 1443790 w 8037095"/>
              <a:gd name="connsiteY4" fmla="*/ 990027 h 2894519"/>
              <a:gd name="connsiteX5" fmla="*/ 1787549 w 8037095"/>
              <a:gd name="connsiteY5" fmla="*/ 1058779 h 2894519"/>
              <a:gd name="connsiteX6" fmla="*/ 2289438 w 8037095"/>
              <a:gd name="connsiteY6" fmla="*/ 2337564 h 2894519"/>
              <a:gd name="connsiteX7" fmla="*/ 2860079 w 8037095"/>
              <a:gd name="connsiteY7" fmla="*/ 1347537 h 2894519"/>
              <a:gd name="connsiteX8" fmla="*/ 3513221 w 8037095"/>
              <a:gd name="connsiteY8" fmla="*/ 1643170 h 2894519"/>
              <a:gd name="connsiteX9" fmla="*/ 4441372 w 8037095"/>
              <a:gd name="connsiteY9" fmla="*/ 1086280 h 2894519"/>
              <a:gd name="connsiteX10" fmla="*/ 5115140 w 8037095"/>
              <a:gd name="connsiteY10" fmla="*/ 2894454 h 2894519"/>
              <a:gd name="connsiteX11" fmla="*/ 6490178 w 8037095"/>
              <a:gd name="connsiteY11" fmla="*/ 1155032 h 2894519"/>
              <a:gd name="connsiteX12" fmla="*/ 7115820 w 8037095"/>
              <a:gd name="connsiteY12" fmla="*/ 1395663 h 2894519"/>
              <a:gd name="connsiteX13" fmla="*/ 7665835 w 8037095"/>
              <a:gd name="connsiteY13" fmla="*/ 460638 h 2894519"/>
              <a:gd name="connsiteX14" fmla="*/ 7906467 w 8037095"/>
              <a:gd name="connsiteY14" fmla="*/ 474388 h 2894519"/>
              <a:gd name="connsiteX15" fmla="*/ 8037095 w 8037095"/>
              <a:gd name="connsiteY15" fmla="*/ 0 h 2894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037095" h="2894519">
                <a:moveTo>
                  <a:pt x="0" y="48126"/>
                </a:moveTo>
                <a:cubicBezTo>
                  <a:pt x="240632" y="75627"/>
                  <a:pt x="481264" y="103128"/>
                  <a:pt x="598142" y="206256"/>
                </a:cubicBezTo>
                <a:cubicBezTo>
                  <a:pt x="715020" y="309384"/>
                  <a:pt x="594705" y="607308"/>
                  <a:pt x="701270" y="666893"/>
                </a:cubicBezTo>
                <a:cubicBezTo>
                  <a:pt x="807835" y="726478"/>
                  <a:pt x="1113781" y="509910"/>
                  <a:pt x="1237534" y="563766"/>
                </a:cubicBezTo>
                <a:cubicBezTo>
                  <a:pt x="1361287" y="617622"/>
                  <a:pt x="1352121" y="907525"/>
                  <a:pt x="1443790" y="990027"/>
                </a:cubicBezTo>
                <a:cubicBezTo>
                  <a:pt x="1535459" y="1072529"/>
                  <a:pt x="1646608" y="834190"/>
                  <a:pt x="1787549" y="1058779"/>
                </a:cubicBezTo>
                <a:cubicBezTo>
                  <a:pt x="1928490" y="1283368"/>
                  <a:pt x="2110683" y="2289438"/>
                  <a:pt x="2289438" y="2337564"/>
                </a:cubicBezTo>
                <a:cubicBezTo>
                  <a:pt x="2468193" y="2385690"/>
                  <a:pt x="2656115" y="1463269"/>
                  <a:pt x="2860079" y="1347537"/>
                </a:cubicBezTo>
                <a:cubicBezTo>
                  <a:pt x="3064043" y="1231805"/>
                  <a:pt x="3249672" y="1686713"/>
                  <a:pt x="3513221" y="1643170"/>
                </a:cubicBezTo>
                <a:cubicBezTo>
                  <a:pt x="3776770" y="1599627"/>
                  <a:pt x="4174386" y="877733"/>
                  <a:pt x="4441372" y="1086280"/>
                </a:cubicBezTo>
                <a:cubicBezTo>
                  <a:pt x="4708358" y="1294827"/>
                  <a:pt x="4773672" y="2882995"/>
                  <a:pt x="5115140" y="2894454"/>
                </a:cubicBezTo>
                <a:cubicBezTo>
                  <a:pt x="5456608" y="2905913"/>
                  <a:pt x="6156731" y="1404830"/>
                  <a:pt x="6490178" y="1155032"/>
                </a:cubicBezTo>
                <a:cubicBezTo>
                  <a:pt x="6823625" y="905234"/>
                  <a:pt x="6919877" y="1511395"/>
                  <a:pt x="7115820" y="1395663"/>
                </a:cubicBezTo>
                <a:cubicBezTo>
                  <a:pt x="7311763" y="1279931"/>
                  <a:pt x="7534061" y="614184"/>
                  <a:pt x="7665835" y="460638"/>
                </a:cubicBezTo>
                <a:cubicBezTo>
                  <a:pt x="7797610" y="307092"/>
                  <a:pt x="7844590" y="551161"/>
                  <a:pt x="7906467" y="474388"/>
                </a:cubicBezTo>
                <a:cubicBezTo>
                  <a:pt x="7968344" y="397615"/>
                  <a:pt x="8006157" y="100836"/>
                  <a:pt x="8037095" y="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769477" y="4628624"/>
            <a:ext cx="7605047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3499431" y="4443958"/>
            <a:ext cx="21451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All possible solutions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981499" y="1449855"/>
            <a:ext cx="140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solution</a:t>
            </a:r>
          </a:p>
        </p:txBody>
      </p:sp>
      <p:cxnSp>
        <p:nvCxnSpPr>
          <p:cNvPr id="13" name="Gerade Verbindung mit Pfeil 12"/>
          <p:cNvCxnSpPr>
            <a:stCxn id="11" idx="2"/>
            <a:endCxn id="7" idx="10"/>
          </p:cNvCxnSpPr>
          <p:nvPr/>
        </p:nvCxnSpPr>
        <p:spPr>
          <a:xfrm>
            <a:off x="5682493" y="1819187"/>
            <a:ext cx="0" cy="242288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312795" y="843558"/>
            <a:ext cx="0" cy="367240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 rot="16200000">
            <a:off x="-645961" y="2495096"/>
            <a:ext cx="191751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Quality of solution</a:t>
            </a:r>
          </a:p>
        </p:txBody>
      </p:sp>
      <p:sp>
        <p:nvSpPr>
          <p:cNvPr id="3" name="Google Shape;115;p3">
            <a:extLst>
              <a:ext uri="{FF2B5EF4-FFF2-40B4-BE49-F238E27FC236}">
                <a16:creationId xmlns:a16="http://schemas.microsoft.com/office/drawing/2014/main" id="{D5AE0E64-E378-BABA-FC54-5A40DD1B6CE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64477" y="4767263"/>
            <a:ext cx="401504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>
              <a:buClr>
                <a:srgbClr val="000000"/>
              </a:buClr>
            </a:pPr>
            <a:r>
              <a:rPr lang="en-US" sz="900" kern="0" dirty="0"/>
              <a:t>Tutorial @ QCE23: Algorithmic Approaches for Finding Better QUBO Formulation</a:t>
            </a:r>
            <a:endParaRPr sz="900" kern="0" dirty="0"/>
          </a:p>
        </p:txBody>
      </p:sp>
    </p:spTree>
    <p:extLst>
      <p:ext uri="{BB962C8B-B14F-4D97-AF65-F5344CB8AC3E}">
        <p14:creationId xmlns:p14="http://schemas.microsoft.com/office/powerpoint/2010/main" val="267929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090319"/>
              </p:ext>
            </p:extLst>
          </p:nvPr>
        </p:nvGraphicFramePr>
        <p:xfrm>
          <a:off x="1187623" y="1951286"/>
          <a:ext cx="6768755" cy="1052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6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69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69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69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625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256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Portfolio Optimization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5A-BA6C-400A-9F95-94E422998398}" type="slidenum">
              <a:rPr lang="de-DE" smtClean="0"/>
              <a:t>6</a:t>
            </a:fld>
            <a:endParaRPr lang="de-DE"/>
          </a:p>
        </p:txBody>
      </p:sp>
      <p:pic>
        <p:nvPicPr>
          <p:cNvPr id="8" name="Picture 2" descr="https://chance-magazine.com/wp-content/uploads/2014/07/td-amazon-smile-logo-01-larg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1" t="18862" r="21229" b="20213"/>
          <a:stretch/>
        </p:blipFill>
        <p:spPr bwMode="auto">
          <a:xfrm>
            <a:off x="1475656" y="2056028"/>
            <a:ext cx="360040" cy="30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2/2d/Google-favicon-2015.png/150px-Google-favicon-201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025891"/>
            <a:ext cx="360040" cy="36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i2.wp.com/www.leoprinting.nl/blog/wp-content/uploads/2017/02/Apple_logo_black.png?ssl=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411" y="1996813"/>
            <a:ext cx="425397" cy="42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ncmedia.azureedge.net/ncmedia/2017/03/cropped-microsoft_logo_element-192x19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055" y="2022867"/>
            <a:ext cx="373289" cy="37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i.pinimg.com/736x/ef/da/8b/efda8b6316786f2ff349f3065974249b--bitcoin-logo-logo-google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4" t="10545" r="11118" b="10311"/>
          <a:stretch/>
        </p:blipFill>
        <p:spPr bwMode="auto">
          <a:xfrm>
            <a:off x="3347861" y="1991344"/>
            <a:ext cx="432048" cy="43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upload.wikimedia.org/wikipedia/commons/thumb/d/d5/Deutsche_Bahn_AG-Logo.svg/2000px-Deutsche_Bahn_AG-Logo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564" y="1994520"/>
            <a:ext cx="606468" cy="42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456611" y="3939902"/>
            <a:ext cx="8230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Spend budget, minimize risk, maximize outcome</a:t>
            </a:r>
          </a:p>
        </p:txBody>
      </p:sp>
      <p:sp>
        <p:nvSpPr>
          <p:cNvPr id="3" name="Google Shape;115;p3">
            <a:extLst>
              <a:ext uri="{FF2B5EF4-FFF2-40B4-BE49-F238E27FC236}">
                <a16:creationId xmlns:a16="http://schemas.microsoft.com/office/drawing/2014/main" id="{439592A2-934F-92E4-C875-31CB681EC56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64477" y="4767263"/>
            <a:ext cx="401504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>
              <a:buClr>
                <a:srgbClr val="000000"/>
              </a:buClr>
            </a:pPr>
            <a:r>
              <a:rPr lang="en-US" sz="900" kern="0" dirty="0"/>
              <a:t>Tutorial @ QCE23: Algorithmic Approaches for Finding Better QUBO Formulation</a:t>
            </a:r>
            <a:endParaRPr sz="900" kern="0" dirty="0"/>
          </a:p>
        </p:txBody>
      </p:sp>
    </p:spTree>
    <p:extLst>
      <p:ext uri="{BB962C8B-B14F-4D97-AF65-F5344CB8AC3E}">
        <p14:creationId xmlns:p14="http://schemas.microsoft.com/office/powerpoint/2010/main" val="3689620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493130"/>
              </p:ext>
            </p:extLst>
          </p:nvPr>
        </p:nvGraphicFramePr>
        <p:xfrm>
          <a:off x="1187623" y="1951286"/>
          <a:ext cx="6768755" cy="1052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6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69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69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69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625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256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Buy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Buy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Buy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Portfolio Optimization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5A-BA6C-400A-9F95-94E422998398}" type="slidenum">
              <a:rPr lang="de-DE" smtClean="0"/>
              <a:t>7</a:t>
            </a:fld>
            <a:endParaRPr lang="de-DE"/>
          </a:p>
        </p:txBody>
      </p:sp>
      <p:pic>
        <p:nvPicPr>
          <p:cNvPr id="8" name="Picture 2" descr="https://chance-magazine.com/wp-content/uploads/2014/07/td-amazon-smile-logo-01-larg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1" t="18862" r="21229" b="20213"/>
          <a:stretch/>
        </p:blipFill>
        <p:spPr bwMode="auto">
          <a:xfrm>
            <a:off x="1475656" y="2056028"/>
            <a:ext cx="360040" cy="30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2/2d/Google-favicon-2015.png/150px-Google-favicon-201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025891"/>
            <a:ext cx="360040" cy="36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i2.wp.com/www.leoprinting.nl/blog/wp-content/uploads/2017/02/Apple_logo_black.png?ssl=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411" y="1996813"/>
            <a:ext cx="425397" cy="42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ncmedia.azureedge.net/ncmedia/2017/03/cropped-microsoft_logo_element-192x19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055" y="2022867"/>
            <a:ext cx="373289" cy="37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i.pinimg.com/736x/ef/da/8b/efda8b6316786f2ff349f3065974249b--bitcoin-logo-logo-google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4" t="10545" r="11118" b="10311"/>
          <a:stretch/>
        </p:blipFill>
        <p:spPr bwMode="auto">
          <a:xfrm>
            <a:off x="3347861" y="1991344"/>
            <a:ext cx="432048" cy="43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upload.wikimedia.org/wikipedia/commons/thumb/d/d5/Deutsche_Bahn_AG-Logo.svg/2000px-Deutsche_Bahn_AG-Logo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564" y="1994520"/>
            <a:ext cx="606468" cy="42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456611" y="3939902"/>
            <a:ext cx="8230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Spend budget, minimize risk, maximize outcome</a:t>
            </a:r>
          </a:p>
        </p:txBody>
      </p:sp>
      <p:sp>
        <p:nvSpPr>
          <p:cNvPr id="3" name="Google Shape;115;p3">
            <a:extLst>
              <a:ext uri="{FF2B5EF4-FFF2-40B4-BE49-F238E27FC236}">
                <a16:creationId xmlns:a16="http://schemas.microsoft.com/office/drawing/2014/main" id="{F4BCD738-9BCB-2C9A-6207-6366D41759B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64477" y="4767263"/>
            <a:ext cx="401504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>
              <a:buClr>
                <a:srgbClr val="000000"/>
              </a:buClr>
            </a:pPr>
            <a:r>
              <a:rPr lang="en-US" sz="900" kern="0" dirty="0"/>
              <a:t>Tutorial @ QCE23: Algorithmic Approaches for Finding Better QUBO Formulation</a:t>
            </a:r>
            <a:endParaRPr sz="900" kern="0" dirty="0"/>
          </a:p>
        </p:txBody>
      </p:sp>
    </p:spTree>
    <p:extLst>
      <p:ext uri="{BB962C8B-B14F-4D97-AF65-F5344CB8AC3E}">
        <p14:creationId xmlns:p14="http://schemas.microsoft.com/office/powerpoint/2010/main" val="351012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Qubits represent stocks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5A-BA6C-400A-9F95-94E422998398}" type="slidenum">
              <a:rPr lang="de-DE" smtClean="0"/>
              <a:t>8</a:t>
            </a:fld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2605877" y="285978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3347864" y="285978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1165717" y="285978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445637" y="285978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1885797" y="213970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1885797" y="141962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1885797" y="357986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0" name="Ellipse 29"/>
          <p:cNvSpPr/>
          <p:nvPr/>
        </p:nvSpPr>
        <p:spPr>
          <a:xfrm>
            <a:off x="1885797" y="429994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1" name="Ellipse 30"/>
          <p:cNvSpPr/>
          <p:nvPr/>
        </p:nvSpPr>
        <p:spPr>
          <a:xfrm>
            <a:off x="7286397" y="286045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Ellipse 31"/>
          <p:cNvSpPr/>
          <p:nvPr/>
        </p:nvSpPr>
        <p:spPr>
          <a:xfrm>
            <a:off x="8028384" y="286045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Ellipse 32"/>
          <p:cNvSpPr/>
          <p:nvPr/>
        </p:nvSpPr>
        <p:spPr>
          <a:xfrm>
            <a:off x="5846237" y="286045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4" name="Ellipse 33"/>
          <p:cNvSpPr/>
          <p:nvPr/>
        </p:nvSpPr>
        <p:spPr>
          <a:xfrm>
            <a:off x="5126157" y="286045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5" name="Ellipse 34"/>
          <p:cNvSpPr/>
          <p:nvPr/>
        </p:nvSpPr>
        <p:spPr>
          <a:xfrm>
            <a:off x="6566317" y="214037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6" name="Ellipse 35"/>
          <p:cNvSpPr/>
          <p:nvPr/>
        </p:nvSpPr>
        <p:spPr>
          <a:xfrm>
            <a:off x="6566317" y="142029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7" name="Ellipse 36"/>
          <p:cNvSpPr/>
          <p:nvPr/>
        </p:nvSpPr>
        <p:spPr>
          <a:xfrm>
            <a:off x="6566317" y="358053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8" name="Ellipse 37"/>
          <p:cNvSpPr/>
          <p:nvPr/>
        </p:nvSpPr>
        <p:spPr>
          <a:xfrm>
            <a:off x="6566317" y="430061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39" name="Picture 2" descr="https://chance-magazine.com/wp-content/uploads/2014/07/td-amazon-smile-logo-01-larg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1" t="18862" r="21229" b="20213"/>
          <a:stretch/>
        </p:blipFill>
        <p:spPr bwMode="auto">
          <a:xfrm>
            <a:off x="1957650" y="1508093"/>
            <a:ext cx="216333" cy="18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https://upload.wikimedia.org/wikipedia/commons/thumb/2/2d/Google-favicon-2015.png/150px-Google-favicon-201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095" y="2913177"/>
            <a:ext cx="249603" cy="25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https://i2.wp.com/www.leoprinting.nl/blog/wp-content/uploads/2017/02/Apple_logo_black.png?ssl=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512" y="2184417"/>
            <a:ext cx="270610" cy="27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https://ncmedia.azureedge.net/ncmedia/2017/03/cropped-microsoft_logo_element-192x19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559" y="2930718"/>
            <a:ext cx="222649" cy="22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https://i.pinimg.com/736x/ef/da/8b/efda8b6316786f2ff349f3065974249b--bitcoin-logo-logo-google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4" t="10545" r="11118" b="10311"/>
          <a:stretch/>
        </p:blipFill>
        <p:spPr bwMode="auto">
          <a:xfrm>
            <a:off x="517645" y="2930718"/>
            <a:ext cx="216024" cy="21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https://upload.wikimedia.org/wikipedia/commons/thumb/d/d5/Deutsche_Bahn_AG-Logo.svg/2000px-Deutsche_Bahn_AG-Logo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771" y="2956129"/>
            <a:ext cx="237931" cy="16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15;p3">
            <a:extLst>
              <a:ext uri="{FF2B5EF4-FFF2-40B4-BE49-F238E27FC236}">
                <a16:creationId xmlns:a16="http://schemas.microsoft.com/office/drawing/2014/main" id="{41E580AF-0DC7-4F3C-F25B-A8533B1D835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64477" y="4767263"/>
            <a:ext cx="401504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>
              <a:buClr>
                <a:srgbClr val="000000"/>
              </a:buClr>
            </a:pPr>
            <a:r>
              <a:rPr lang="en-US" sz="900" kern="0" dirty="0"/>
              <a:t>Tutorial @ QCE23: Algorithmic Approaches for Finding Better QUBO Formulation</a:t>
            </a:r>
            <a:endParaRPr sz="900" kern="0" dirty="0"/>
          </a:p>
        </p:txBody>
      </p:sp>
    </p:spTree>
    <p:extLst>
      <p:ext uri="{BB962C8B-B14F-4D97-AF65-F5344CB8AC3E}">
        <p14:creationId xmlns:p14="http://schemas.microsoft.com/office/powerpoint/2010/main" val="3464482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Initialize qubits in superposition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5A-BA6C-400A-9F95-94E422998398}" type="slidenum">
              <a:rPr lang="de-DE" smtClean="0"/>
              <a:t>9</a:t>
            </a:fld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2605877" y="2859782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2" name="Ellipse 21"/>
          <p:cNvSpPr/>
          <p:nvPr/>
        </p:nvSpPr>
        <p:spPr>
          <a:xfrm>
            <a:off x="3347864" y="2859782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4" name="Ellipse 23"/>
          <p:cNvSpPr/>
          <p:nvPr/>
        </p:nvSpPr>
        <p:spPr>
          <a:xfrm>
            <a:off x="1165717" y="2859782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6" name="Ellipse 25"/>
          <p:cNvSpPr/>
          <p:nvPr/>
        </p:nvSpPr>
        <p:spPr>
          <a:xfrm>
            <a:off x="445637" y="2859782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7" name="Ellipse 26"/>
          <p:cNvSpPr/>
          <p:nvPr/>
        </p:nvSpPr>
        <p:spPr>
          <a:xfrm>
            <a:off x="1885797" y="2139702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8" name="Ellipse 27"/>
          <p:cNvSpPr/>
          <p:nvPr/>
        </p:nvSpPr>
        <p:spPr>
          <a:xfrm>
            <a:off x="1885797" y="1419622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9" name="Ellipse 28"/>
          <p:cNvSpPr/>
          <p:nvPr/>
        </p:nvSpPr>
        <p:spPr>
          <a:xfrm>
            <a:off x="1885797" y="3579862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0" name="Ellipse 29"/>
          <p:cNvSpPr/>
          <p:nvPr/>
        </p:nvSpPr>
        <p:spPr>
          <a:xfrm>
            <a:off x="1885797" y="4299942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1" name="Ellipse 30"/>
          <p:cNvSpPr/>
          <p:nvPr/>
        </p:nvSpPr>
        <p:spPr>
          <a:xfrm>
            <a:off x="7286397" y="2860455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2" name="Ellipse 31"/>
          <p:cNvSpPr/>
          <p:nvPr/>
        </p:nvSpPr>
        <p:spPr>
          <a:xfrm>
            <a:off x="8028384" y="2860455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3" name="Ellipse 32"/>
          <p:cNvSpPr/>
          <p:nvPr/>
        </p:nvSpPr>
        <p:spPr>
          <a:xfrm>
            <a:off x="5846237" y="2860455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4" name="Ellipse 33"/>
          <p:cNvSpPr/>
          <p:nvPr/>
        </p:nvSpPr>
        <p:spPr>
          <a:xfrm>
            <a:off x="5126157" y="2860455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5" name="Ellipse 34"/>
          <p:cNvSpPr/>
          <p:nvPr/>
        </p:nvSpPr>
        <p:spPr>
          <a:xfrm>
            <a:off x="6566317" y="2140375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6" name="Ellipse 35"/>
          <p:cNvSpPr/>
          <p:nvPr/>
        </p:nvSpPr>
        <p:spPr>
          <a:xfrm>
            <a:off x="6566317" y="1420295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7" name="Ellipse 36"/>
          <p:cNvSpPr/>
          <p:nvPr/>
        </p:nvSpPr>
        <p:spPr>
          <a:xfrm>
            <a:off x="6566317" y="3580535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8" name="Ellipse 37"/>
          <p:cNvSpPr/>
          <p:nvPr/>
        </p:nvSpPr>
        <p:spPr>
          <a:xfrm>
            <a:off x="6566317" y="4300615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" name="Google Shape;115;p3">
            <a:extLst>
              <a:ext uri="{FF2B5EF4-FFF2-40B4-BE49-F238E27FC236}">
                <a16:creationId xmlns:a16="http://schemas.microsoft.com/office/drawing/2014/main" id="{B13A5F4D-AC77-603E-63D8-DB101FB1A6D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64477" y="4767263"/>
            <a:ext cx="401504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>
              <a:buClr>
                <a:srgbClr val="000000"/>
              </a:buClr>
            </a:pPr>
            <a:r>
              <a:rPr lang="en-US" sz="900" kern="0" dirty="0"/>
              <a:t>Tutorial @ QCE23: Algorithmic Approaches for Finding Better QUBO Formulation</a:t>
            </a:r>
            <a:endParaRPr sz="900" kern="0" dirty="0"/>
          </a:p>
        </p:txBody>
      </p:sp>
    </p:spTree>
    <p:extLst>
      <p:ext uri="{BB962C8B-B14F-4D97-AF65-F5344CB8AC3E}">
        <p14:creationId xmlns:p14="http://schemas.microsoft.com/office/powerpoint/2010/main" val="256002550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2052</Words>
  <Application>Microsoft Office PowerPoint</Application>
  <PresentationFormat>On-screen Show (16:9)</PresentationFormat>
  <Paragraphs>715</Paragraphs>
  <Slides>42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Avenir Next Demi Bold</vt:lpstr>
      <vt:lpstr>Calibri</vt:lpstr>
      <vt:lpstr>Cambria Math</vt:lpstr>
      <vt:lpstr>Nunito Sans</vt:lpstr>
      <vt:lpstr>Larissa</vt:lpstr>
      <vt:lpstr>Office</vt:lpstr>
      <vt:lpstr>1_Office</vt:lpstr>
      <vt:lpstr>Naïve QUBO Formulations</vt:lpstr>
      <vt:lpstr>Agenda</vt:lpstr>
      <vt:lpstr>I. Quantum Annealing in a Nutshell</vt:lpstr>
      <vt:lpstr>Quantum Computing</vt:lpstr>
      <vt:lpstr>Quantum Annealing</vt:lpstr>
      <vt:lpstr>Portfolio Optimization</vt:lpstr>
      <vt:lpstr>Portfolio Optimization</vt:lpstr>
      <vt:lpstr>Qubits represent stocks</vt:lpstr>
      <vt:lpstr>Initialize qubits in superposition</vt:lpstr>
      <vt:lpstr>Formulate constraints</vt:lpstr>
      <vt:lpstr>Anneal to optimal solution</vt:lpstr>
      <vt:lpstr>Quantum Annealing</vt:lpstr>
      <vt:lpstr>II. QGM vs. AQC</vt:lpstr>
      <vt:lpstr>Quantum Gate Model</vt:lpstr>
      <vt:lpstr>Adiabatic Quantum Computation</vt:lpstr>
      <vt:lpstr>Ising Model</vt:lpstr>
      <vt:lpstr>Quantum Annealing</vt:lpstr>
      <vt:lpstr>III. QUBO and TSP</vt:lpstr>
      <vt:lpstr>QUBO</vt:lpstr>
      <vt:lpstr>Travelling Salesman Problem</vt:lpstr>
      <vt:lpstr>The Good, the Bad and the Ugly</vt:lpstr>
      <vt:lpstr>Combinatorial Optimization</vt:lpstr>
      <vt:lpstr>Quantum Annealing (QA)</vt:lpstr>
      <vt:lpstr>TSP as Ising Formulation</vt:lpstr>
      <vt:lpstr>TSP as Ising Formulation</vt:lpstr>
      <vt:lpstr>TSP as Ising Formulation</vt:lpstr>
      <vt:lpstr>TSP as Ising Formulation</vt:lpstr>
      <vt:lpstr>TSP as Ising Formulation</vt:lpstr>
      <vt:lpstr>TSP as Ising Formulation</vt:lpstr>
      <vt:lpstr>TSP as Ising Formulation</vt:lpstr>
      <vt:lpstr>Quantum Annealing (QA)</vt:lpstr>
      <vt:lpstr>IV. Satisfiability</vt:lpstr>
      <vt:lpstr>3SAT-to-QUBO transformation (Choi)</vt:lpstr>
      <vt:lpstr>3SAT-to-QUBO transformation (Choi)</vt:lpstr>
      <vt:lpstr>3SAT-to-QUBO transformation (Choi)</vt:lpstr>
      <vt:lpstr>3SAT-to-QUBO transformation (Choi)</vt:lpstr>
      <vt:lpstr>3SAT-to-QUBO transformation (Choi)</vt:lpstr>
      <vt:lpstr>V. PyQUBO</vt:lpstr>
      <vt:lpstr>PyQUBO</vt:lpstr>
      <vt:lpstr>VI. Conclusion</vt:lpstr>
      <vt:lpstr>PowerPoint Presentation</vt:lpstr>
      <vt:lpstr>Naïve QUBO Formulations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bo</dc:creator>
  <cp:lastModifiedBy>Sebastian Feld</cp:lastModifiedBy>
  <cp:revision>190</cp:revision>
  <dcterms:created xsi:type="dcterms:W3CDTF">2017-11-18T23:33:42Z</dcterms:created>
  <dcterms:modified xsi:type="dcterms:W3CDTF">2023-09-17T18:29:10Z</dcterms:modified>
</cp:coreProperties>
</file>