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362" r:id="rId5"/>
    <p:sldId id="369" r:id="rId6"/>
    <p:sldId id="368" r:id="rId7"/>
    <p:sldId id="370" r:id="rId8"/>
    <p:sldId id="372" r:id="rId9"/>
    <p:sldId id="371" r:id="rId10"/>
    <p:sldId id="373" r:id="rId11"/>
    <p:sldId id="374" r:id="rId12"/>
    <p:sldId id="375" r:id="rId13"/>
    <p:sldId id="376" r:id="rId14"/>
    <p:sldId id="377" r:id="rId15"/>
    <p:sldId id="269" r:id="rId16"/>
    <p:sldId id="32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C7A4-14BD-4E3F-8341-BF767A443A33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45302-2824-4293-9943-CC7B2BDA8F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2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440B1-7A33-450C-8FA6-EB4803A6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2786F7-E3FE-4C3E-971A-AC5F632B8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494D-E781-46B1-BA1E-0659DAB2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36D-771F-4FB7-BD33-A3CA9517B99F}" type="datetime1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76F89-79BE-4D24-ACF8-3D5178FD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6AA649-70B6-46AC-A7C6-DCA0BAD8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7E955-A0F0-4753-812F-20E396DF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F615D-C24A-4329-B177-530098A5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DF737-70B0-473C-B652-B6CAE469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7A01-9CFE-4C28-A838-BDAFA9BDC248}" type="datetime1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18BBE-E4C4-43CA-8E79-98870E6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C7D9E-7D85-4B3E-A264-7FDBBDA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90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AA940-F3C1-4307-AEE2-A7B11069A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5019E-5863-4D51-88C5-779E79FD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FAF69-FB25-426C-81A3-0888BD45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EEC6-DCE4-4408-AAF5-E8D8EEB90014}" type="datetime1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83EDA-4A55-426B-926A-50DF8880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4AF93-0E41-48CF-97A0-AB30283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FAD3D-9999-4AD5-A847-FBC56DF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AE486-77DB-4E14-A8A3-E7637198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9354B-63FF-4FE6-82B7-30DEEF3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CCE-4338-4E8A-9BDC-28FD344118C6}" type="datetime1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1AAC4-EF3C-46AD-994D-46C897B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0E1B5-6D4D-47EB-BF76-5C06C396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0F4A2-2756-467D-B15B-78D48DC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2480E-9749-4AF4-A0C3-686B5B3D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B5A22-D133-44CD-91C3-F3697F10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B1E8-C531-4FA8-950E-EC8F306CB645}" type="datetime1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18D9E-3474-460A-894F-B86A5A5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FDF10-7362-4CFD-B93F-200742B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5080-1EE6-4118-B4EF-052AB7B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6F56B-37FC-4A17-A976-E7BF4BB1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AC61BE-9A19-4558-8476-1F69762C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999106-9822-47E0-81EF-C17C7337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8B13-865D-4E2A-BCAE-73E3DD2AB42A}" type="datetime1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19B93-CFFC-482F-A91E-7AF36C7C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5B279-FEEE-4CA9-A47C-FFC6111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7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4F0A9-1DAD-45A3-A0F8-B6FE2B7C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61DE2-56D6-4AA7-A075-B5B20CFB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51C87D-0E55-4512-AD27-0BECE4F6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B24C2A-EDF5-4894-B0A8-65BCEF93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9F0EF-B838-4B36-B397-A840EB4D3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27DE6-ADD3-484C-B422-56685813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D97-9900-4C1F-8828-AE5A1AE5E850}" type="datetime1">
              <a:rPr lang="de-DE" smtClean="0"/>
              <a:t>18.09.2023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FD8990-FCE6-4CE8-A01B-8CD2BF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5690EB-B8CB-466D-A54C-E11B67D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6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78455-69E9-4009-AB5B-61782511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B6DA40-E204-442C-B8D2-E68F2B6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436-24E0-4F1D-95CD-D07FE8A24B24}" type="datetime1">
              <a:rPr lang="de-DE" smtClean="0"/>
              <a:t>18.09.2023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E5F32-A262-4A69-B5BD-8F8114C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933382-5D28-4633-82EF-A48BB981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3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0AC35-57D0-4494-804F-242B681E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F33D-C1C6-427A-8DD6-B0FDECE55254}" type="datetime1">
              <a:rPr lang="de-DE" smtClean="0"/>
              <a:t>18.09.2023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5715C8-5B81-4CB4-855B-1F0C8AD6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B35F8C-4E02-4E9C-9E33-74A3D695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E7DC6-1041-4615-B3B1-E1CE703E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0D9F0-6EEB-4897-AD43-1371083C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32BF0A-900A-4610-8A40-9E5D0EB4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8C660-8C03-4C60-B1B9-ABCED54B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5CB0-4273-48DE-9725-83470E8CFE76}" type="datetime1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D3DBA4-371B-49BA-A871-6C620249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53D3E-8C0F-4BBC-B12B-359240B1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7B08F-93EC-43BA-8683-3732027D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D9A4B7-D1DC-4C72-9F60-DA1821ABA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9DBE1-3835-4DFE-AE33-66C8E82A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8DFD3-2549-4D87-B5D7-FBBA980A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7F25-09D9-4FD5-8F00-11B92EB58AD1}" type="datetime1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D5BA6-CAC8-4433-98C0-7F8F9C2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CADD3C-A071-41F6-95C8-2BAC389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9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75C3E0-3FB4-46A2-B238-6B0A5199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F7191-6A83-4A4D-9ECC-E8B3B38B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5E923-D1AB-4529-8B96-1F6BA4AE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55FE-925C-47F0-A3F9-AA30CB719356}" type="datetime1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658B9-40B2-48F6-9433-C6F44902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A5607-8F86-464D-AEB7-EF1FAB043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5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D812E-3477-4248-9362-ECD915E7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7443"/>
            <a:ext cx="9144000" cy="1086359"/>
          </a:xfrm>
        </p:spPr>
        <p:txBody>
          <a:bodyPr>
            <a:normAutofit/>
          </a:bodyPr>
          <a:lstStyle/>
          <a:p>
            <a:r>
              <a:rPr lang="de-DE" dirty="0"/>
              <a:t>Pattern QUBOs</a:t>
            </a:r>
          </a:p>
        </p:txBody>
      </p:sp>
      <p:pic>
        <p:nvPicPr>
          <p:cNvPr id="1026" name="Picture 2" descr="Datei:TU Delft Logo.svg – Wikipedia">
            <a:extLst>
              <a:ext uri="{FF2B5EF4-FFF2-40B4-BE49-F238E27FC236}">
                <a16:creationId xmlns:a16="http://schemas.microsoft.com/office/drawing/2014/main" id="{118EED02-A616-47E6-A0FD-B5363B4D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1" y="293853"/>
            <a:ext cx="2138039" cy="8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MU Muenchen Logo.svg - Wikimedia Commons">
            <a:extLst>
              <a:ext uri="{FF2B5EF4-FFF2-40B4-BE49-F238E27FC236}">
                <a16:creationId xmlns:a16="http://schemas.microsoft.com/office/drawing/2014/main" id="{7B1579B3-5A26-4310-A366-C02CAD3E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0" y="136168"/>
            <a:ext cx="2854325" cy="14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42322-2EA6-487A-A8EA-37402339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9D0F29-DF2A-4DF4-B854-63961D8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97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clauses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140B562-2DF0-642C-334B-9D506A75505D}"/>
                  </a:ext>
                </a:extLst>
              </p:cNvPr>
              <p:cNvSpPr txBox="1"/>
              <p:nvPr/>
            </p:nvSpPr>
            <p:spPr>
              <a:xfrm>
                <a:off x="979621" y="1749360"/>
                <a:ext cx="373736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0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140B562-2DF0-642C-334B-9D506A755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21" y="1749360"/>
                <a:ext cx="3737361" cy="311722"/>
              </a:xfrm>
              <a:prstGeom prst="rect">
                <a:avLst/>
              </a:prstGeom>
              <a:blipFill>
                <a:blip r:embed="rId2"/>
                <a:stretch>
                  <a:fillRect l="-2447" t="-1961" r="-56933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FDD7FEF4-AFA5-2D1F-4B1A-B18BC51DD467}"/>
              </a:ext>
            </a:extLst>
          </p:cNvPr>
          <p:cNvSpPr txBox="1"/>
          <p:nvPr/>
        </p:nvSpPr>
        <p:spPr>
          <a:xfrm>
            <a:off x="905156" y="2456873"/>
            <a:ext cx="51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Choose</a:t>
            </a:r>
            <a:r>
              <a:rPr lang="de-DE" dirty="0"/>
              <a:t>: (QUBO 0, QUBO 2)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AC14B57-6A0A-91F7-19A7-B402C7CD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6421"/>
              </p:ext>
            </p:extLst>
          </p:nvPr>
        </p:nvGraphicFramePr>
        <p:xfrm>
          <a:off x="979621" y="3927663"/>
          <a:ext cx="3251199" cy="200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4244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F26ED7E0-8DDB-06F4-4877-837A59F6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93996"/>
              </p:ext>
            </p:extLst>
          </p:nvPr>
        </p:nvGraphicFramePr>
        <p:xfrm>
          <a:off x="4709983" y="3916932"/>
          <a:ext cx="3251199" cy="194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E0CD6CE7-6720-EE40-6067-AB8CA913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95005"/>
              </p:ext>
            </p:extLst>
          </p:nvPr>
        </p:nvGraphicFramePr>
        <p:xfrm>
          <a:off x="8440345" y="3916932"/>
          <a:ext cx="3251199" cy="194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7162F7-61F8-0360-0152-30AE4B071729}"/>
                  </a:ext>
                </a:extLst>
              </p:cNvPr>
              <p:cNvSpPr txBox="1"/>
              <p:nvPr/>
            </p:nvSpPr>
            <p:spPr>
              <a:xfrm>
                <a:off x="736539" y="3351526"/>
                <a:ext cx="373736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7162F7-61F8-0360-0152-30AE4B07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39" y="3351526"/>
                <a:ext cx="3737361" cy="311722"/>
              </a:xfrm>
              <a:prstGeom prst="rect">
                <a:avLst/>
              </a:prstGeom>
              <a:blipFill>
                <a:blip r:embed="rId3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9BD9E7D-312D-9F5D-73F3-8ED2803B57B0}"/>
                  </a:ext>
                </a:extLst>
              </p:cNvPr>
              <p:cNvSpPr txBox="1"/>
              <p:nvPr/>
            </p:nvSpPr>
            <p:spPr>
              <a:xfrm>
                <a:off x="3346141" y="33031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9BD9E7D-312D-9F5D-73F3-8ED2803B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41" y="3303160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16105BE-EC83-305A-350E-BD125BBD26FF}"/>
                  </a:ext>
                </a:extLst>
              </p:cNvPr>
              <p:cNvSpPr txBox="1"/>
              <p:nvPr/>
            </p:nvSpPr>
            <p:spPr>
              <a:xfrm>
                <a:off x="7100282" y="329391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16105BE-EC83-305A-350E-BD125BBD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82" y="3293916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3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clauses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AC14B57-6A0A-91F7-19A7-B402C7CD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44296"/>
              </p:ext>
            </p:extLst>
          </p:nvPr>
        </p:nvGraphicFramePr>
        <p:xfrm>
          <a:off x="330201" y="1151014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2147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22034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224034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209256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278716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F26ED7E0-8DDB-06F4-4877-837A59F6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06156"/>
              </p:ext>
            </p:extLst>
          </p:nvPr>
        </p:nvGraphicFramePr>
        <p:xfrm>
          <a:off x="330200" y="2934569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3328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accent2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accent2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accent2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accent2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accent2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accent2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E0CD6CE7-6720-EE40-6067-AB8CA913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20758"/>
              </p:ext>
            </p:extLst>
          </p:nvPr>
        </p:nvGraphicFramePr>
        <p:xfrm>
          <a:off x="330202" y="4763370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BFFD50D-EAA3-164C-19B2-862F27A26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6648"/>
              </p:ext>
            </p:extLst>
          </p:nvPr>
        </p:nvGraphicFramePr>
        <p:xfrm>
          <a:off x="4599709" y="2385929"/>
          <a:ext cx="69734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4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884739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935694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433313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  <a:r>
                        <a:rPr lang="de-DE" sz="1600" b="0" dirty="0">
                          <a:solidFill>
                            <a:srgbClr val="FFC000"/>
                          </a:solidFill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+ 1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b="0" dirty="0">
                          <a:latin typeface="+mn-lt"/>
                        </a:rPr>
                        <a:t> 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7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07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clauses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140B562-2DF0-642C-334B-9D506A75505D}"/>
                  </a:ext>
                </a:extLst>
              </p:cNvPr>
              <p:cNvSpPr txBox="1"/>
              <p:nvPr/>
            </p:nvSpPr>
            <p:spPr>
              <a:xfrm>
                <a:off x="979621" y="1749360"/>
                <a:ext cx="373736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0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140B562-2DF0-642C-334B-9D506A755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21" y="1749360"/>
                <a:ext cx="3737361" cy="311722"/>
              </a:xfrm>
              <a:prstGeom prst="rect">
                <a:avLst/>
              </a:prstGeom>
              <a:blipFill>
                <a:blip r:embed="rId2"/>
                <a:stretch>
                  <a:fillRect l="-2447" t="-1961" r="-56933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FDD7FEF4-AFA5-2D1F-4B1A-B18BC51DD467}"/>
              </a:ext>
            </a:extLst>
          </p:cNvPr>
          <p:cNvSpPr txBox="1"/>
          <p:nvPr/>
        </p:nvSpPr>
        <p:spPr>
          <a:xfrm>
            <a:off x="905156" y="2456873"/>
            <a:ext cx="51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Choose</a:t>
            </a:r>
            <a:r>
              <a:rPr lang="de-DE" dirty="0"/>
              <a:t>: (QUBO 1, QUBO 2)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AC14B57-6A0A-91F7-19A7-B402C7CD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16713"/>
              </p:ext>
            </p:extLst>
          </p:nvPr>
        </p:nvGraphicFramePr>
        <p:xfrm>
          <a:off x="979621" y="3927663"/>
          <a:ext cx="3251199" cy="200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4244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F26ED7E0-8DDB-06F4-4877-837A59F6FA12}"/>
              </a:ext>
            </a:extLst>
          </p:cNvPr>
          <p:cNvGraphicFramePr>
            <a:graphicFrameLocks noGrp="1"/>
          </p:cNvGraphicFramePr>
          <p:nvPr/>
        </p:nvGraphicFramePr>
        <p:xfrm>
          <a:off x="4709983" y="3916932"/>
          <a:ext cx="3251199" cy="194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E0CD6CE7-6720-EE40-6067-AB8CA913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45827"/>
              </p:ext>
            </p:extLst>
          </p:nvPr>
        </p:nvGraphicFramePr>
        <p:xfrm>
          <a:off x="8440345" y="3916932"/>
          <a:ext cx="3251199" cy="194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7162F7-61F8-0360-0152-30AE4B071729}"/>
                  </a:ext>
                </a:extLst>
              </p:cNvPr>
              <p:cNvSpPr txBox="1"/>
              <p:nvPr/>
            </p:nvSpPr>
            <p:spPr>
              <a:xfrm>
                <a:off x="736539" y="3351526"/>
                <a:ext cx="373736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7162F7-61F8-0360-0152-30AE4B07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39" y="3351526"/>
                <a:ext cx="3737361" cy="311722"/>
              </a:xfrm>
              <a:prstGeom prst="rect">
                <a:avLst/>
              </a:prstGeom>
              <a:blipFill>
                <a:blip r:embed="rId3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9BD9E7D-312D-9F5D-73F3-8ED2803B57B0}"/>
                  </a:ext>
                </a:extLst>
              </p:cNvPr>
              <p:cNvSpPr txBox="1"/>
              <p:nvPr/>
            </p:nvSpPr>
            <p:spPr>
              <a:xfrm>
                <a:off x="3346141" y="33031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9BD9E7D-312D-9F5D-73F3-8ED2803B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41" y="3303160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16105BE-EC83-305A-350E-BD125BBD26FF}"/>
                  </a:ext>
                </a:extLst>
              </p:cNvPr>
              <p:cNvSpPr txBox="1"/>
              <p:nvPr/>
            </p:nvSpPr>
            <p:spPr>
              <a:xfrm>
                <a:off x="7100282" y="329391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16105BE-EC83-305A-350E-BD125BBD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82" y="3293916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0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clauses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AC14B57-6A0A-91F7-19A7-B402C7CD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57990"/>
              </p:ext>
            </p:extLst>
          </p:nvPr>
        </p:nvGraphicFramePr>
        <p:xfrm>
          <a:off x="330201" y="1151014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2147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220340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224034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209256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278716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F26ED7E0-8DDB-06F4-4877-837A59F6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89187"/>
              </p:ext>
            </p:extLst>
          </p:nvPr>
        </p:nvGraphicFramePr>
        <p:xfrm>
          <a:off x="330200" y="2934569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3328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accent2">
                            <a:lumMod val="75000"/>
                          </a:schemeClr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accent2">
                            <a:lumMod val="75000"/>
                          </a:schemeClr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accent2">
                            <a:lumMod val="75000"/>
                          </a:schemeClr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32827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E0CD6CE7-6720-EE40-6067-AB8CA913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14568"/>
              </p:ext>
            </p:extLst>
          </p:nvPr>
        </p:nvGraphicFramePr>
        <p:xfrm>
          <a:off x="330202" y="4763370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r>
                        <a:rPr lang="de-DE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37989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rgbClr val="00B0F0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B0F0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BFFD50D-EAA3-164C-19B2-862F27A26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3395"/>
              </p:ext>
            </p:extLst>
          </p:nvPr>
        </p:nvGraphicFramePr>
        <p:xfrm>
          <a:off x="4710545" y="2320506"/>
          <a:ext cx="69734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4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884739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935694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433313770"/>
                    </a:ext>
                  </a:extLst>
                </a:gridCol>
              </a:tblGrid>
              <a:tr h="305240"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dirty="0">
                          <a:solidFill>
                            <a:srgbClr val="00B0F0"/>
                          </a:solidFill>
                          <a:latin typeface="+mn-lt"/>
                        </a:rPr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7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de-DE" dirty="0"/>
              <a:t>Comparison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B336C8-F624-143B-0AD3-CD5A131BA589}"/>
              </a:ext>
            </a:extLst>
          </p:cNvPr>
          <p:cNvSpPr txBox="1"/>
          <p:nvPr/>
        </p:nvSpPr>
        <p:spPr>
          <a:xfrm>
            <a:off x="838199" y="1479153"/>
            <a:ext cx="344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Both QUBOs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3SAT-formula: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BB7F7B6-3A5B-12B4-C9F4-38993C157056}"/>
                  </a:ext>
                </a:extLst>
              </p:cNvPr>
              <p:cNvSpPr txBox="1"/>
              <p:nvPr/>
            </p:nvSpPr>
            <p:spPr>
              <a:xfrm>
                <a:off x="876202" y="2495748"/>
                <a:ext cx="373736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sz="20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BB7F7B6-3A5B-12B4-C9F4-38993C15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02" y="2495748"/>
                <a:ext cx="3737361" cy="311722"/>
              </a:xfrm>
              <a:prstGeom prst="rect">
                <a:avLst/>
              </a:prstGeom>
              <a:blipFill>
                <a:blip r:embed="rId2"/>
                <a:stretch>
                  <a:fillRect b="-1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10D97C14-1962-FA79-3E21-ABA9FE257CF3}"/>
              </a:ext>
            </a:extLst>
          </p:cNvPr>
          <p:cNvSpPr txBox="1"/>
          <p:nvPr/>
        </p:nvSpPr>
        <p:spPr>
          <a:xfrm>
            <a:off x="876202" y="3512343"/>
            <a:ext cx="344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however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non-zero </a:t>
            </a:r>
            <a:r>
              <a:rPr lang="de-DE" dirty="0" err="1"/>
              <a:t>couplers</a:t>
            </a:r>
            <a:r>
              <a:rPr lang="de-DE" dirty="0"/>
              <a:t> and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magnitude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linear/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4D953F-9C10-7155-AE32-4C69F937EC7B}"/>
              </a:ext>
            </a:extLst>
          </p:cNvPr>
          <p:cNvSpPr txBox="1"/>
          <p:nvPr/>
        </p:nvSpPr>
        <p:spPr>
          <a:xfrm>
            <a:off x="876202" y="4934346"/>
            <a:ext cx="344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May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.</a:t>
            </a:r>
          </a:p>
        </p:txBody>
      </p:sp>
      <p:graphicFrame>
        <p:nvGraphicFramePr>
          <p:cNvPr id="11" name="Tabelle 6">
            <a:extLst>
              <a:ext uri="{FF2B5EF4-FFF2-40B4-BE49-F238E27FC236}">
                <a16:creationId xmlns:a16="http://schemas.microsoft.com/office/drawing/2014/main" id="{D60A4E83-B9D8-7BCB-C38C-6B0C02D76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48744"/>
              </p:ext>
            </p:extLst>
          </p:nvPr>
        </p:nvGraphicFramePr>
        <p:xfrm>
          <a:off x="4941451" y="558550"/>
          <a:ext cx="69734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4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884739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935694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433313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  <a:r>
                        <a:rPr lang="de-DE" sz="1600" b="0" dirty="0">
                          <a:solidFill>
                            <a:srgbClr val="FFC000"/>
                          </a:solidFill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+ 1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x</a:t>
                      </a:r>
                      <a:r>
                        <a:rPr lang="de-DE" sz="1600" b="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b="0" dirty="0">
                          <a:latin typeface="+mn-lt"/>
                        </a:rPr>
                        <a:t> 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23154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74126"/>
                  </a:ext>
                </a:extLst>
              </a:tr>
            </a:tbl>
          </a:graphicData>
        </a:graphic>
      </p:graphicFrame>
      <p:graphicFrame>
        <p:nvGraphicFramePr>
          <p:cNvPr id="12" name="Tabelle 6">
            <a:extLst>
              <a:ext uri="{FF2B5EF4-FFF2-40B4-BE49-F238E27FC236}">
                <a16:creationId xmlns:a16="http://schemas.microsoft.com/office/drawing/2014/main" id="{FEFDE7B6-C0B2-0BD2-25E7-D707293DD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01992"/>
              </p:ext>
            </p:extLst>
          </p:nvPr>
        </p:nvGraphicFramePr>
        <p:xfrm>
          <a:off x="4941451" y="3512343"/>
          <a:ext cx="69734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4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884739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935694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433313770"/>
                    </a:ext>
                  </a:extLst>
                </a:gridCol>
              </a:tblGrid>
              <a:tr h="305240"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 </a:t>
                      </a:r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x</a:t>
                      </a:r>
                      <a:r>
                        <a:rPr lang="de-DE" sz="1600" baseline="-25000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de-DE" sz="1600" dirty="0">
                          <a:solidFill>
                            <a:srgbClr val="00B0F0"/>
                          </a:solidFill>
                          <a:latin typeface="+mn-lt"/>
                        </a:rPr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1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7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46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9" y="3192440"/>
            <a:ext cx="10515600" cy="1325563"/>
          </a:xfrm>
        </p:spPr>
        <p:txBody>
          <a:bodyPr/>
          <a:lstStyle/>
          <a:p>
            <a:r>
              <a:rPr lang="en-US" dirty="0"/>
              <a:t>Let's get into the code ...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55298" name="Picture 2" descr="Python (programming language) - Wikipedia">
            <a:extLst>
              <a:ext uri="{FF2B5EF4-FFF2-40B4-BE49-F238E27FC236}">
                <a16:creationId xmlns:a16="http://schemas.microsoft.com/office/drawing/2014/main" id="{2C5059C7-9399-4114-8F8E-73F07DC4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32" y="382657"/>
            <a:ext cx="2563927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0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9" y="3192440"/>
            <a:ext cx="10515600" cy="1325563"/>
          </a:xfrm>
        </p:spPr>
        <p:txBody>
          <a:bodyPr/>
          <a:lstStyle/>
          <a:p>
            <a:r>
              <a:rPr lang="en-US" dirty="0"/>
              <a:t>Let's get into the code ... after the break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55298" name="Picture 2" descr="Python (programming language) - Wikipedia">
            <a:extLst>
              <a:ext uri="{FF2B5EF4-FFF2-40B4-BE49-F238E27FC236}">
                <a16:creationId xmlns:a16="http://schemas.microsoft.com/office/drawing/2014/main" id="{2C5059C7-9399-4114-8F8E-73F07DC4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32" y="382657"/>
            <a:ext cx="2563927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0" name="Picture 6" descr="Coffee cup logo design for sign and symbol of coffee company, template and  more 14829565 Vector Art at Vecteezy">
            <a:extLst>
              <a:ext uri="{FF2B5EF4-FFF2-40B4-BE49-F238E27FC236}">
                <a16:creationId xmlns:a16="http://schemas.microsoft.com/office/drawing/2014/main" id="{908E9608-74BB-43D4-AEDF-FAA66D776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0" b="11053"/>
          <a:stretch/>
        </p:blipFill>
        <p:spPr bwMode="auto">
          <a:xfrm>
            <a:off x="7945757" y="4305670"/>
            <a:ext cx="2534575" cy="18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QUBOS: The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FAF5C6-8E17-7F01-6A57-05279E9B275C}"/>
                  </a:ext>
                </a:extLst>
              </p:cNvPr>
              <p:cNvSpPr txBox="1"/>
              <p:nvPr/>
            </p:nvSpPr>
            <p:spPr>
              <a:xfrm>
                <a:off x="2041803" y="1882887"/>
                <a:ext cx="373736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FAF5C6-8E17-7F01-6A57-05279E9B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03" y="1882887"/>
                <a:ext cx="3737361" cy="311722"/>
              </a:xfrm>
              <a:prstGeom prst="rect">
                <a:avLst/>
              </a:prstGeom>
              <a:blipFill>
                <a:blip r:embed="rId2"/>
                <a:stretch>
                  <a:fillRect l="-2447" t="-1961" r="-108646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4B7A831-498B-87E0-0BF0-F76B6B715A62}"/>
              </a:ext>
            </a:extLst>
          </p:cNvPr>
          <p:cNvSpPr/>
          <p:nvPr/>
        </p:nvSpPr>
        <p:spPr>
          <a:xfrm>
            <a:off x="3146322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92BF0715-EE26-0F96-7C9B-8EF56960A9AB}"/>
              </a:ext>
            </a:extLst>
          </p:cNvPr>
          <p:cNvSpPr/>
          <p:nvPr/>
        </p:nvSpPr>
        <p:spPr>
          <a:xfrm>
            <a:off x="5108384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8089A8C-3F1D-EDA1-A20C-BEFCBC48BC74}"/>
              </a:ext>
            </a:extLst>
          </p:cNvPr>
          <p:cNvSpPr/>
          <p:nvPr/>
        </p:nvSpPr>
        <p:spPr>
          <a:xfrm>
            <a:off x="6860770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9FD3751-4011-439E-508F-06D133A68D90}"/>
              </a:ext>
            </a:extLst>
          </p:cNvPr>
          <p:cNvSpPr/>
          <p:nvPr/>
        </p:nvSpPr>
        <p:spPr>
          <a:xfrm>
            <a:off x="8790136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A1E85502-607A-C73E-A9B3-B9B09B335A48}"/>
              </a:ext>
            </a:extLst>
          </p:cNvPr>
          <p:cNvSpPr/>
          <p:nvPr/>
        </p:nvSpPr>
        <p:spPr>
          <a:xfrm rot="16200000">
            <a:off x="5781621" y="850694"/>
            <a:ext cx="378542" cy="75438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unde Klammer links/rechts 12">
            <a:extLst>
              <a:ext uri="{FF2B5EF4-FFF2-40B4-BE49-F238E27FC236}">
                <a16:creationId xmlns:a16="http://schemas.microsoft.com/office/drawing/2014/main" id="{1EDEE9C3-B710-E31D-93C4-8BC001D70F56}"/>
              </a:ext>
            </a:extLst>
          </p:cNvPr>
          <p:cNvSpPr/>
          <p:nvPr/>
        </p:nvSpPr>
        <p:spPr>
          <a:xfrm>
            <a:off x="2632587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BEE6C6-0A19-BAA2-B8A6-AE86D83E162B}"/>
              </a:ext>
            </a:extLst>
          </p:cNvPr>
          <p:cNvSpPr txBox="1"/>
          <p:nvPr/>
        </p:nvSpPr>
        <p:spPr>
          <a:xfrm>
            <a:off x="2745659" y="3244513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b="1" dirty="0">
                <a:latin typeface="Nunito Sans" pitchFamily="2" charset="0"/>
              </a:rPr>
              <a:t>QUBO 1</a:t>
            </a:r>
          </a:p>
        </p:txBody>
      </p:sp>
      <p:sp>
        <p:nvSpPr>
          <p:cNvPr id="15" name="Runde Klammer links/rechts 14">
            <a:extLst>
              <a:ext uri="{FF2B5EF4-FFF2-40B4-BE49-F238E27FC236}">
                <a16:creationId xmlns:a16="http://schemas.microsoft.com/office/drawing/2014/main" id="{75300703-B5BF-C218-5960-AF315768F8A8}"/>
              </a:ext>
            </a:extLst>
          </p:cNvPr>
          <p:cNvSpPr/>
          <p:nvPr/>
        </p:nvSpPr>
        <p:spPr>
          <a:xfrm>
            <a:off x="4609126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31CE3AB-3DEC-3B8E-6712-9068E90CEA6E}"/>
              </a:ext>
            </a:extLst>
          </p:cNvPr>
          <p:cNvSpPr txBox="1"/>
          <p:nvPr/>
        </p:nvSpPr>
        <p:spPr>
          <a:xfrm>
            <a:off x="4722198" y="3244513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b="1" dirty="0">
                <a:latin typeface="Nunito Sans" pitchFamily="2" charset="0"/>
              </a:rPr>
              <a:t>QUBO 2</a:t>
            </a:r>
          </a:p>
        </p:txBody>
      </p:sp>
      <p:sp>
        <p:nvSpPr>
          <p:cNvPr id="17" name="Runde Klammer links/rechts 16">
            <a:extLst>
              <a:ext uri="{FF2B5EF4-FFF2-40B4-BE49-F238E27FC236}">
                <a16:creationId xmlns:a16="http://schemas.microsoft.com/office/drawing/2014/main" id="{7EF12EC4-F442-8CF5-DFA0-8560EDD10074}"/>
              </a:ext>
            </a:extLst>
          </p:cNvPr>
          <p:cNvSpPr/>
          <p:nvPr/>
        </p:nvSpPr>
        <p:spPr>
          <a:xfrm>
            <a:off x="6452708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29E530F-F558-97CE-E388-32EFC1EBF928}"/>
              </a:ext>
            </a:extLst>
          </p:cNvPr>
          <p:cNvSpPr txBox="1"/>
          <p:nvPr/>
        </p:nvSpPr>
        <p:spPr>
          <a:xfrm>
            <a:off x="6556902" y="3244513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b="1" dirty="0">
                <a:latin typeface="Nunito Sans" pitchFamily="2" charset="0"/>
              </a:rPr>
              <a:t>QUBO 3</a:t>
            </a:r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84646900-CE5A-216A-E62E-3CF6FD9E09F1}"/>
              </a:ext>
            </a:extLst>
          </p:cNvPr>
          <p:cNvSpPr/>
          <p:nvPr/>
        </p:nvSpPr>
        <p:spPr>
          <a:xfrm>
            <a:off x="8393482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22F4B34-D321-6F2B-4A38-731B014A19D9}"/>
              </a:ext>
            </a:extLst>
          </p:cNvPr>
          <p:cNvSpPr txBox="1"/>
          <p:nvPr/>
        </p:nvSpPr>
        <p:spPr>
          <a:xfrm>
            <a:off x="8488798" y="3244513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b="1" dirty="0">
                <a:latin typeface="Nunito Sans" pitchFamily="2" charset="0"/>
              </a:rPr>
              <a:t>QUBO 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49A72AB-6CDD-8591-D8A6-84702BCD5910}"/>
              </a:ext>
            </a:extLst>
          </p:cNvPr>
          <p:cNvSpPr txBox="1"/>
          <p:nvPr/>
        </p:nvSpPr>
        <p:spPr>
          <a:xfrm>
            <a:off x="5336716" y="4233144"/>
            <a:ext cx="357377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latin typeface="Nunito Sans" pitchFamily="2" charset="0"/>
              </a:rPr>
              <a:t>Combine </a:t>
            </a:r>
          </a:p>
        </p:txBody>
      </p:sp>
      <p:sp>
        <p:nvSpPr>
          <p:cNvPr id="22" name="Runde Klammer links/rechts 21">
            <a:extLst>
              <a:ext uri="{FF2B5EF4-FFF2-40B4-BE49-F238E27FC236}">
                <a16:creationId xmlns:a16="http://schemas.microsoft.com/office/drawing/2014/main" id="{737BDE00-32DB-0A3D-948B-FC47812D2AC8}"/>
              </a:ext>
            </a:extLst>
          </p:cNvPr>
          <p:cNvSpPr/>
          <p:nvPr/>
        </p:nvSpPr>
        <p:spPr>
          <a:xfrm>
            <a:off x="4932188" y="4912950"/>
            <a:ext cx="2123440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DDEBA9-6E84-32DC-B340-78CB34F3C0DF}"/>
              </a:ext>
            </a:extLst>
          </p:cNvPr>
          <p:cNvSpPr txBox="1"/>
          <p:nvPr/>
        </p:nvSpPr>
        <p:spPr>
          <a:xfrm>
            <a:off x="4331368" y="5140330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b="1" dirty="0">
                <a:latin typeface="Nunito Sans" pitchFamily="2" charset="0"/>
              </a:rPr>
              <a:t>            3-SAT QUBO</a:t>
            </a:r>
          </a:p>
        </p:txBody>
      </p:sp>
    </p:spTree>
    <p:extLst>
      <p:ext uri="{BB962C8B-B14F-4D97-AF65-F5344CB8AC3E}">
        <p14:creationId xmlns:p14="http://schemas.microsoft.com/office/powerpoint/2010/main" val="418074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QUBOs: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09F21CB-4B06-4792-B99A-4A992960CBB9}"/>
              </a:ext>
            </a:extLst>
          </p:cNvPr>
          <p:cNvCxnSpPr/>
          <p:nvPr/>
        </p:nvCxnSpPr>
        <p:spPr>
          <a:xfrm>
            <a:off x="6096000" y="1690688"/>
            <a:ext cx="0" cy="46081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/>
              <p:nvPr/>
            </p:nvSpPr>
            <p:spPr>
              <a:xfrm>
                <a:off x="6680494" y="2430948"/>
                <a:ext cx="441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lause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Types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494" y="2430948"/>
                <a:ext cx="4414981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F15CF7F-1474-DB89-5082-874570F097EC}"/>
                  </a:ext>
                </a:extLst>
              </p:cNvPr>
              <p:cNvSpPr txBox="1"/>
              <p:nvPr/>
            </p:nvSpPr>
            <p:spPr>
              <a:xfrm>
                <a:off x="1526479" y="3781314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m:rPr>
                        <m:nor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de-DE" sz="2400" dirty="0"/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  <a:latin typeface="Avenir Next Demi Bold" panose="020B0503020202020204" pitchFamily="34" charset="0"/>
                  </a:rPr>
                  <a:t>)</a:t>
                </a:r>
                <a:endParaRPr lang="de-DE" sz="24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F15CF7F-1474-DB89-5082-874570F0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79" y="3781314"/>
                <a:ext cx="1519211" cy="311722"/>
              </a:xfrm>
              <a:prstGeom prst="rect">
                <a:avLst/>
              </a:prstGeom>
              <a:blipFill>
                <a:blip r:embed="rId3"/>
                <a:stretch>
                  <a:fillRect l="-12000" t="-29412" r="-147200" b="-78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2B317FC0-0611-3C8D-6897-BC9E53ADBDB0}"/>
              </a:ext>
            </a:extLst>
          </p:cNvPr>
          <p:cNvSpPr txBox="1"/>
          <p:nvPr/>
        </p:nvSpPr>
        <p:spPr>
          <a:xfrm>
            <a:off x="1251795" y="2886161"/>
            <a:ext cx="418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permutations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variables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, i.e.: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4F4819-4AAF-3693-135E-5D43876220E5}"/>
              </a:ext>
            </a:extLst>
          </p:cNvPr>
          <p:cNvSpPr txBox="1"/>
          <p:nvPr/>
        </p:nvSpPr>
        <p:spPr>
          <a:xfrm>
            <a:off x="1251795" y="4998858"/>
            <a:ext cx="418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negated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always</a:t>
            </a:r>
            <a:r>
              <a:rPr lang="de-DE" b="1" dirty="0"/>
              <a:t> at </a:t>
            </a:r>
            <a:r>
              <a:rPr lang="de-DE" b="1" dirty="0" err="1"/>
              <a:t>the</a:t>
            </a:r>
            <a:r>
              <a:rPr lang="de-DE" b="1" dirty="0"/>
              <a:t> end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clause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4530119-3D1B-3677-2FF2-551B850ADD53}"/>
                  </a:ext>
                </a:extLst>
              </p:cNvPr>
              <p:cNvSpPr txBox="1"/>
              <p:nvPr/>
            </p:nvSpPr>
            <p:spPr>
              <a:xfrm>
                <a:off x="869642" y="4386661"/>
                <a:ext cx="441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hus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4530119-3D1B-3677-2FF2-551B850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42" y="4386661"/>
                <a:ext cx="441498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2071D7-AF57-78CB-7B86-474FD0403A55}"/>
                  </a:ext>
                </a:extLst>
              </p:cNvPr>
              <p:cNvSpPr txBox="1"/>
              <p:nvPr/>
            </p:nvSpPr>
            <p:spPr>
              <a:xfrm>
                <a:off x="990600" y="2432437"/>
                <a:ext cx="441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bservation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2071D7-AF57-78CB-7B86-474FD0403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32437"/>
                <a:ext cx="441498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7AD7D15B-741F-70DE-82A3-D2230F16EF71}"/>
              </a:ext>
            </a:extLst>
          </p:cNvPr>
          <p:cNvSpPr txBox="1"/>
          <p:nvPr/>
        </p:nvSpPr>
        <p:spPr>
          <a:xfrm>
            <a:off x="7616550" y="3162205"/>
            <a:ext cx="3478925" cy="24489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de-DE" sz="2400" dirty="0"/>
              <a:t>Type 0:</a:t>
            </a:r>
          </a:p>
          <a:p>
            <a:pPr algn="l"/>
            <a:endParaRPr lang="de-DE" sz="2400" dirty="0"/>
          </a:p>
          <a:p>
            <a:pPr algn="l"/>
            <a:r>
              <a:rPr lang="de-DE" sz="2400" dirty="0"/>
              <a:t>Type 1:</a:t>
            </a:r>
          </a:p>
          <a:p>
            <a:pPr algn="l"/>
            <a:endParaRPr lang="de-DE" sz="2400" dirty="0"/>
          </a:p>
          <a:p>
            <a:pPr algn="l"/>
            <a:r>
              <a:rPr lang="de-DE" sz="2400" dirty="0"/>
              <a:t>Type 2:</a:t>
            </a:r>
          </a:p>
          <a:p>
            <a:pPr algn="l"/>
            <a:endParaRPr lang="de-DE" sz="2400" dirty="0"/>
          </a:p>
          <a:p>
            <a:pPr algn="l"/>
            <a:r>
              <a:rPr lang="de-DE" sz="2400" dirty="0"/>
              <a:t>Type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11080BF-4126-6FD2-8627-12AB190C8973}"/>
                  </a:ext>
                </a:extLst>
              </p:cNvPr>
              <p:cNvSpPr txBox="1"/>
              <p:nvPr/>
            </p:nvSpPr>
            <p:spPr>
              <a:xfrm>
                <a:off x="9100670" y="3174264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11080BF-4126-6FD2-8627-12AB190C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70" y="3174264"/>
                <a:ext cx="1519211" cy="311722"/>
              </a:xfrm>
              <a:prstGeom prst="rect">
                <a:avLst/>
              </a:prstGeom>
              <a:blipFill>
                <a:blip r:embed="rId6"/>
                <a:stretch>
                  <a:fillRect l="-12450" t="-31373" b="-76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16FDB5C-797A-5F64-CD04-E14286C46F11}"/>
                  </a:ext>
                </a:extLst>
              </p:cNvPr>
              <p:cNvSpPr txBox="1"/>
              <p:nvPr/>
            </p:nvSpPr>
            <p:spPr>
              <a:xfrm>
                <a:off x="9100669" y="3910949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16FDB5C-797A-5F64-CD04-E14286C4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69" y="3910949"/>
                <a:ext cx="1519211" cy="311722"/>
              </a:xfrm>
              <a:prstGeom prst="rect">
                <a:avLst/>
              </a:prstGeom>
              <a:blipFill>
                <a:blip r:embed="rId7"/>
                <a:stretch>
                  <a:fillRect l="-12450" t="-31373" r="-12048" b="-76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4D2431-9071-0A59-A15B-6CE1C65CD909}"/>
                  </a:ext>
                </a:extLst>
              </p:cNvPr>
              <p:cNvSpPr txBox="1"/>
              <p:nvPr/>
            </p:nvSpPr>
            <p:spPr>
              <a:xfrm>
                <a:off x="9100670" y="4647634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∨−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4D2431-9071-0A59-A15B-6CE1C65C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70" y="4647634"/>
                <a:ext cx="1519211" cy="311722"/>
              </a:xfrm>
              <a:prstGeom prst="rect">
                <a:avLst/>
              </a:prstGeom>
              <a:blipFill>
                <a:blip r:embed="rId8"/>
                <a:stretch>
                  <a:fillRect l="-12450" t="-28846" r="-26908" b="-7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DBD52D7-CE70-43F5-0E06-A73C924B6E38}"/>
                  </a:ext>
                </a:extLst>
              </p:cNvPr>
              <p:cNvSpPr txBox="1"/>
              <p:nvPr/>
            </p:nvSpPr>
            <p:spPr>
              <a:xfrm>
                <a:off x="9100670" y="5384838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∨−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DBD52D7-CE70-43F5-0E06-A73C924B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70" y="5384838"/>
                <a:ext cx="1519211" cy="311722"/>
              </a:xfrm>
              <a:prstGeom prst="rect">
                <a:avLst/>
              </a:prstGeom>
              <a:blipFill>
                <a:blip r:embed="rId9"/>
                <a:stretch>
                  <a:fillRect l="-12450" t="-29412" r="-41767" b="-78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QUBOs: Transform </a:t>
            </a:r>
            <a:r>
              <a:rPr lang="de-DE" dirty="0" err="1"/>
              <a:t>Clauses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QUBO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09F21CB-4B06-4792-B99A-4A992960CBB9}"/>
              </a:ext>
            </a:extLst>
          </p:cNvPr>
          <p:cNvCxnSpPr/>
          <p:nvPr/>
        </p:nvCxnSpPr>
        <p:spPr>
          <a:xfrm>
            <a:off x="6096000" y="1690688"/>
            <a:ext cx="0" cy="46081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/>
              <p:nvPr/>
            </p:nvSpPr>
            <p:spPr>
              <a:xfrm>
                <a:off x="6517410" y="1676887"/>
                <a:ext cx="441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oal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10" y="1676887"/>
                <a:ext cx="441498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2B317FC0-0611-3C8D-6897-BC9E53ADBDB0}"/>
              </a:ext>
            </a:extLst>
          </p:cNvPr>
          <p:cNvSpPr txBox="1"/>
          <p:nvPr/>
        </p:nvSpPr>
        <p:spPr>
          <a:xfrm>
            <a:off x="1251795" y="2196100"/>
            <a:ext cx="418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All 7</a:t>
            </a:r>
            <a:r>
              <a:rPr lang="de-DE" dirty="0"/>
              <a:t> </a:t>
            </a:r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assingments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correspond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QUBO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clause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2071D7-AF57-78CB-7B86-474FD0403A55}"/>
                  </a:ext>
                </a:extLst>
              </p:cNvPr>
              <p:cNvSpPr txBox="1"/>
              <p:nvPr/>
            </p:nvSpPr>
            <p:spPr>
              <a:xfrm>
                <a:off x="975123" y="1676888"/>
                <a:ext cx="441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𝐶𝑜𝑛𝑑𝑖𝑡𝑖𝑜𝑛𝑠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2071D7-AF57-78CB-7B86-474FD0403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23" y="1676888"/>
                <a:ext cx="441498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A7CAB6A-95D3-67EB-858D-39DDC966A810}"/>
              </a:ext>
            </a:extLst>
          </p:cNvPr>
          <p:cNvSpPr txBox="1"/>
          <p:nvPr/>
        </p:nvSpPr>
        <p:spPr>
          <a:xfrm>
            <a:off x="1247325" y="3738571"/>
            <a:ext cx="418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The </a:t>
            </a:r>
            <a:r>
              <a:rPr lang="de-DE" u="sng" dirty="0" err="1"/>
              <a:t>one</a:t>
            </a:r>
            <a:r>
              <a:rPr lang="de-DE" dirty="0"/>
              <a:t> non-</a:t>
            </a:r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assingment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all </a:t>
            </a:r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assignments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859942-2209-0BB5-6D7E-BEB4450AAF1C}"/>
              </a:ext>
            </a:extLst>
          </p:cNvPr>
          <p:cNvSpPr txBox="1"/>
          <p:nvPr/>
        </p:nvSpPr>
        <p:spPr>
          <a:xfrm>
            <a:off x="6881717" y="2196099"/>
            <a:ext cx="418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Find 4 x 4 QUBOs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satisfy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2 </a:t>
            </a:r>
            <a:r>
              <a:rPr lang="de-DE" dirty="0" err="1"/>
              <a:t>conditions</a:t>
            </a:r>
            <a:r>
              <a:rPr lang="de-DE" dirty="0"/>
              <a:t>.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FCE0F9CF-490B-CFD3-48D5-DE30EFB47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80805"/>
              </p:ext>
            </p:extLst>
          </p:nvPr>
        </p:nvGraphicFramePr>
        <p:xfrm>
          <a:off x="7259783" y="3102430"/>
          <a:ext cx="3251199" cy="1996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4120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3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5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6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7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8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9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10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D5252A-8FFD-4ABA-A684-BDFE609CBD37}"/>
              </a:ext>
            </a:extLst>
          </p:cNvPr>
          <p:cNvSpPr txBox="1"/>
          <p:nvPr/>
        </p:nvSpPr>
        <p:spPr>
          <a:xfrm>
            <a:off x="6881717" y="5404245"/>
            <a:ext cx="418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Why</a:t>
            </a:r>
            <a:r>
              <a:rPr lang="de-DE" dirty="0"/>
              <a:t> 4 x 4?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satisfy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3 x 3 QUBO.</a:t>
            </a:r>
          </a:p>
        </p:txBody>
      </p:sp>
    </p:spTree>
    <p:extLst>
      <p:ext uri="{BB962C8B-B14F-4D97-AF65-F5344CB8AC3E}">
        <p14:creationId xmlns:p14="http://schemas.microsoft.com/office/powerpoint/2010/main" val="15799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QUBOs: Energy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assignment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FCE0F9CF-490B-CFD3-48D5-DE30EFB47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96744"/>
              </p:ext>
            </p:extLst>
          </p:nvPr>
        </p:nvGraphicFramePr>
        <p:xfrm>
          <a:off x="942111" y="3836090"/>
          <a:ext cx="3251199" cy="194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3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4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5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6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7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8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9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Q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10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7B0DFF9-A3F9-C332-6DA7-84EFC0A522A7}"/>
              </a:ext>
            </a:extLst>
          </p:cNvPr>
          <p:cNvSpPr txBox="1"/>
          <p:nvPr/>
        </p:nvSpPr>
        <p:spPr>
          <a:xfrm>
            <a:off x="838200" y="3091216"/>
            <a:ext cx="325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QUBO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at least 4 variables: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AF3576-C3E8-9B44-0464-DFD759BCED45}"/>
                  </a:ext>
                </a:extLst>
              </p:cNvPr>
              <p:cNvSpPr txBox="1"/>
              <p:nvPr/>
            </p:nvSpPr>
            <p:spPr>
              <a:xfrm>
                <a:off x="1295943" y="2240698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AF3576-C3E8-9B44-0464-DFD759BC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943" y="2240698"/>
                <a:ext cx="1519211" cy="311722"/>
              </a:xfrm>
              <a:prstGeom prst="rect">
                <a:avLst/>
              </a:prstGeom>
              <a:blipFill>
                <a:blip r:embed="rId2"/>
                <a:stretch>
                  <a:fillRect l="-12450" t="-31373" b="-76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8851D9DD-FD4A-75D0-2E0D-3272E1EA9B5A}"/>
              </a:ext>
            </a:extLst>
          </p:cNvPr>
          <p:cNvSpPr txBox="1"/>
          <p:nvPr/>
        </p:nvSpPr>
        <p:spPr>
          <a:xfrm>
            <a:off x="838200" y="1760914"/>
            <a:ext cx="418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3 variables. 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01B63070-4348-4DB0-9DD2-842FFAD8D54F}"/>
              </a:ext>
            </a:extLst>
          </p:cNvPr>
          <p:cNvSpPr/>
          <p:nvPr/>
        </p:nvSpPr>
        <p:spPr>
          <a:xfrm>
            <a:off x="4491182" y="1760914"/>
            <a:ext cx="535709" cy="402493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147741A-94DA-5E4D-1F70-0CB6EB84DAD7}"/>
              </a:ext>
            </a:extLst>
          </p:cNvPr>
          <p:cNvSpPr txBox="1"/>
          <p:nvPr/>
        </p:nvSpPr>
        <p:spPr>
          <a:xfrm>
            <a:off x="5334000" y="1760914"/>
            <a:ext cx="418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Each</a:t>
            </a:r>
            <a:r>
              <a:rPr lang="de-DE" dirty="0"/>
              <a:t> 3-SAT variable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b="1" dirty="0"/>
              <a:t> multiple </a:t>
            </a:r>
            <a:r>
              <a:rPr lang="de-DE" dirty="0"/>
              <a:t>QUBO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BC9A9A5-96FD-427C-E3CE-FFD827CB9286}"/>
              </a:ext>
            </a:extLst>
          </p:cNvPr>
          <p:cNvSpPr txBox="1"/>
          <p:nvPr/>
        </p:nvSpPr>
        <p:spPr>
          <a:xfrm>
            <a:off x="5324763" y="2595309"/>
            <a:ext cx="477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br>
              <a:rPr lang="de-DE" dirty="0"/>
            </a:br>
            <a:r>
              <a:rPr lang="de-DE" dirty="0"/>
              <a:t>The 3-SAT variable </a:t>
            </a:r>
            <a:r>
              <a:rPr lang="de-DE" dirty="0" err="1"/>
              <a:t>assignment</a:t>
            </a:r>
            <a:r>
              <a:rPr lang="de-DE" dirty="0"/>
              <a:t>: a = 0, b = 0, c = 0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AD36AB5-9056-0724-3DB7-4A35D94B5DE7}"/>
              </a:ext>
            </a:extLst>
          </p:cNvPr>
          <p:cNvSpPr txBox="1"/>
          <p:nvPr/>
        </p:nvSpPr>
        <p:spPr>
          <a:xfrm>
            <a:off x="6573981" y="3570488"/>
            <a:ext cx="47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A337A8D-BF9A-693A-0A88-13C801C92175}"/>
              </a:ext>
            </a:extLst>
          </p:cNvPr>
          <p:cNvSpPr txBox="1"/>
          <p:nvPr/>
        </p:nvSpPr>
        <p:spPr>
          <a:xfrm>
            <a:off x="5324762" y="4120607"/>
            <a:ext cx="47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1: a = 0, b = 0, c = 0, </a:t>
            </a:r>
            <a:r>
              <a:rPr lang="de-DE" dirty="0" err="1"/>
              <a:t>Ancilla</a:t>
            </a:r>
            <a:r>
              <a:rPr lang="de-DE" dirty="0"/>
              <a:t> = 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CB41178-7B28-59E5-7220-67A4D379081A}"/>
              </a:ext>
            </a:extLst>
          </p:cNvPr>
          <p:cNvSpPr txBox="1"/>
          <p:nvPr/>
        </p:nvSpPr>
        <p:spPr>
          <a:xfrm>
            <a:off x="5334000" y="4437685"/>
            <a:ext cx="47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2: a = 0, b = 0, c = 0, </a:t>
            </a:r>
            <a:r>
              <a:rPr lang="de-DE" dirty="0" err="1"/>
              <a:t>Ancilla</a:t>
            </a:r>
            <a:r>
              <a:rPr lang="de-DE" dirty="0"/>
              <a:t> =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F1D29FF-2F86-0863-79B2-16E6297E9443}"/>
              </a:ext>
            </a:extLst>
          </p:cNvPr>
          <p:cNvSpPr txBox="1"/>
          <p:nvPr/>
        </p:nvSpPr>
        <p:spPr>
          <a:xfrm>
            <a:off x="5334000" y="4954068"/>
            <a:ext cx="477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Energy </a:t>
            </a:r>
            <a:r>
              <a:rPr lang="de-DE" b="1" dirty="0" err="1"/>
              <a:t>of</a:t>
            </a:r>
            <a:r>
              <a:rPr lang="de-DE" b="1" dirty="0"/>
              <a:t> an </a:t>
            </a:r>
            <a:r>
              <a:rPr lang="de-DE" b="1" dirty="0" err="1"/>
              <a:t>assignment</a:t>
            </a:r>
            <a:r>
              <a:rPr lang="de-DE" b="1" dirty="0"/>
              <a:t>: </a:t>
            </a:r>
          </a:p>
          <a:p>
            <a:r>
              <a:rPr lang="de-DE" dirty="0"/>
              <a:t>Minimum Energy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QUBO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109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QUBOs: Transform </a:t>
            </a:r>
            <a:r>
              <a:rPr lang="de-DE" dirty="0" err="1"/>
              <a:t>Clauses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QUBOs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09F21CB-4B06-4792-B99A-4A992960CBB9}"/>
              </a:ext>
            </a:extLst>
          </p:cNvPr>
          <p:cNvCxnSpPr/>
          <p:nvPr/>
        </p:nvCxnSpPr>
        <p:spPr>
          <a:xfrm>
            <a:off x="6096000" y="1690688"/>
            <a:ext cx="0" cy="46081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/>
              <p:nvPr/>
            </p:nvSpPr>
            <p:spPr>
              <a:xfrm>
                <a:off x="6517410" y="1676887"/>
                <a:ext cx="441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lgorithm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Input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10" y="1676887"/>
                <a:ext cx="441498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2071D7-AF57-78CB-7B86-474FD0403A55}"/>
                  </a:ext>
                </a:extLst>
              </p:cNvPr>
              <p:cNvSpPr txBox="1"/>
              <p:nvPr/>
            </p:nvSpPr>
            <p:spPr>
              <a:xfrm>
                <a:off x="975123" y="1676888"/>
                <a:ext cx="441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2071D7-AF57-78CB-7B86-474FD0403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23" y="1676888"/>
                <a:ext cx="441498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13859942-2209-0BB5-6D7E-BEB4450AAF1C}"/>
              </a:ext>
            </a:extLst>
          </p:cNvPr>
          <p:cNvSpPr txBox="1"/>
          <p:nvPr/>
        </p:nvSpPr>
        <p:spPr>
          <a:xfrm>
            <a:off x="6881717" y="2196099"/>
            <a:ext cx="418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: {-2, 1}</a:t>
            </a:r>
          </a:p>
          <a:p>
            <a:pPr marL="342900" indent="-342900">
              <a:buAutoNum type="arabicPeriod"/>
            </a:pPr>
            <a:r>
              <a:rPr lang="de-DE" dirty="0" err="1"/>
              <a:t>Result</a:t>
            </a:r>
            <a:r>
              <a:rPr lang="de-DE" dirty="0"/>
              <a:t>: 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511F45-5407-82F0-F7F1-9DE06D7CAF47}"/>
              </a:ext>
            </a:extLst>
          </p:cNvPr>
          <p:cNvSpPr txBox="1"/>
          <p:nvPr/>
        </p:nvSpPr>
        <p:spPr>
          <a:xfrm>
            <a:off x="838200" y="2160585"/>
            <a:ext cx="418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0 </a:t>
            </a:r>
            <a:r>
              <a:rPr lang="de-DE" dirty="0" err="1"/>
              <a:t>clause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1A21C57-CF8A-67B6-EF9D-F99FFB278BD9}"/>
                  </a:ext>
                </a:extLst>
              </p:cNvPr>
              <p:cNvSpPr txBox="1"/>
              <p:nvPr/>
            </p:nvSpPr>
            <p:spPr>
              <a:xfrm>
                <a:off x="2586535" y="2160584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1A21C57-CF8A-67B6-EF9D-F99FFB27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35" y="2160584"/>
                <a:ext cx="1519211" cy="311722"/>
              </a:xfrm>
              <a:prstGeom prst="rect">
                <a:avLst/>
              </a:prstGeom>
              <a:blipFill>
                <a:blip r:embed="rId4"/>
                <a:stretch>
                  <a:fillRect l="-12000" t="-28846" b="-7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D5580F8B-764B-D8E2-51A4-1A24A9A49315}"/>
              </a:ext>
            </a:extLst>
          </p:cNvPr>
          <p:cNvSpPr txBox="1"/>
          <p:nvPr/>
        </p:nvSpPr>
        <p:spPr>
          <a:xfrm>
            <a:off x="826342" y="2584794"/>
            <a:ext cx="3251200" cy="41357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assignments</a:t>
            </a:r>
            <a:r>
              <a:rPr lang="de-DE" dirty="0"/>
              <a:t>:</a:t>
            </a:r>
          </a:p>
          <a:p>
            <a:pPr algn="l"/>
            <a:endParaRPr lang="de-DE" dirty="0"/>
          </a:p>
          <a:p>
            <a:pPr marL="457200" indent="-457200" algn="l">
              <a:buAutoNum type="arabicPeriod"/>
            </a:pPr>
            <a:r>
              <a:rPr lang="de-DE" dirty="0"/>
              <a:t>a = 0, b = 0, c = 1</a:t>
            </a:r>
          </a:p>
          <a:p>
            <a:pPr marL="457200" indent="-457200" algn="l">
              <a:buAutoNum type="arabicPeriod"/>
            </a:pPr>
            <a:r>
              <a:rPr lang="de-DE" dirty="0"/>
              <a:t>a = 0, b = 1, c = 0</a:t>
            </a:r>
          </a:p>
          <a:p>
            <a:pPr marL="457200" indent="-457200" algn="l">
              <a:buAutoNum type="arabicPeriod"/>
            </a:pPr>
            <a:r>
              <a:rPr lang="de-DE" dirty="0"/>
              <a:t>a = 0, b = 1, c = 1</a:t>
            </a:r>
          </a:p>
          <a:p>
            <a:pPr marL="457200" indent="-457200" algn="l">
              <a:buAutoNum type="arabicPeriod"/>
            </a:pPr>
            <a:r>
              <a:rPr lang="de-DE" dirty="0"/>
              <a:t>a = 1, b = 0, c = 0</a:t>
            </a:r>
          </a:p>
          <a:p>
            <a:pPr marL="457200" indent="-457200" algn="l">
              <a:buAutoNum type="arabicPeriod"/>
            </a:pPr>
            <a:r>
              <a:rPr lang="de-DE" dirty="0"/>
              <a:t>a = 1, b = 0, c = 1</a:t>
            </a:r>
          </a:p>
          <a:p>
            <a:pPr marL="457200" indent="-457200" algn="l">
              <a:buAutoNum type="arabicPeriod"/>
            </a:pPr>
            <a:r>
              <a:rPr lang="de-DE" dirty="0"/>
              <a:t>a = 1, b = 1, c = 0</a:t>
            </a:r>
          </a:p>
          <a:p>
            <a:pPr marL="457200" indent="-457200" algn="l">
              <a:buAutoNum type="arabicPeriod"/>
            </a:pPr>
            <a:r>
              <a:rPr lang="de-DE" dirty="0"/>
              <a:t>a = 1, b = 1, c = 1</a:t>
            </a:r>
          </a:p>
          <a:p>
            <a:pPr marL="457200" indent="-457200" algn="l">
              <a:buAutoNum type="arabicPeriod"/>
            </a:pPr>
            <a:endParaRPr lang="de-DE" dirty="0"/>
          </a:p>
          <a:p>
            <a:pPr algn="l"/>
            <a:r>
              <a:rPr lang="de-DE" dirty="0"/>
              <a:t>Not </a:t>
            </a:r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assignment</a:t>
            </a:r>
            <a:br>
              <a:rPr lang="de-DE" dirty="0"/>
            </a:br>
            <a:endParaRPr lang="de-DE" dirty="0"/>
          </a:p>
          <a:p>
            <a:pPr marL="457200" indent="-457200" algn="l">
              <a:buFont typeface="+mj-lt"/>
              <a:buAutoNum type="arabicPeriod" startAt="8"/>
            </a:pPr>
            <a:r>
              <a:rPr lang="de-DE" dirty="0"/>
              <a:t>a = 0, b = 0, c = 0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6BCEB924-7CD7-6DB1-0D2F-7BF9E1FC51B7}"/>
              </a:ext>
            </a:extLst>
          </p:cNvPr>
          <p:cNvSpPr/>
          <p:nvPr/>
        </p:nvSpPr>
        <p:spPr>
          <a:xfrm>
            <a:off x="3083382" y="3241788"/>
            <a:ext cx="262758" cy="180960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83D644D-52F1-2945-60D4-E7F24E791495}"/>
              </a:ext>
            </a:extLst>
          </p:cNvPr>
          <p:cNvSpPr txBox="1"/>
          <p:nvPr/>
        </p:nvSpPr>
        <p:spPr>
          <a:xfrm>
            <a:off x="3426039" y="3407292"/>
            <a:ext cx="4753063" cy="1221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pPr algn="l"/>
            <a:r>
              <a:rPr lang="de-DE" dirty="0"/>
              <a:t>same (minimal) </a:t>
            </a:r>
            <a:r>
              <a:rPr lang="de-DE" dirty="0" err="1"/>
              <a:t>energy</a:t>
            </a:r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dirty="0"/>
              <a:t>(</a:t>
            </a:r>
            <a:r>
              <a:rPr lang="de-DE" dirty="0" err="1"/>
              <a:t>Condition</a:t>
            </a:r>
            <a:r>
              <a:rPr lang="de-DE" dirty="0"/>
              <a:t> 1)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DA9E04-2009-236B-7A51-64C12CC19DCB}"/>
              </a:ext>
            </a:extLst>
          </p:cNvPr>
          <p:cNvSpPr txBox="1"/>
          <p:nvPr/>
        </p:nvSpPr>
        <p:spPr>
          <a:xfrm>
            <a:off x="3346140" y="5743034"/>
            <a:ext cx="4753063" cy="1221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energy</a:t>
            </a:r>
            <a:endParaRPr lang="de-DE" dirty="0"/>
          </a:p>
          <a:p>
            <a:pPr algn="l"/>
            <a:r>
              <a:rPr lang="de-DE" dirty="0"/>
              <a:t>(</a:t>
            </a:r>
            <a:r>
              <a:rPr lang="de-DE" dirty="0" err="1"/>
              <a:t>Condition</a:t>
            </a:r>
            <a:r>
              <a:rPr lang="de-DE" dirty="0"/>
              <a:t> 2)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1EDD7E93-9325-A027-E152-CC80AF80E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28871"/>
              </p:ext>
            </p:extLst>
          </p:nvPr>
        </p:nvGraphicFramePr>
        <p:xfrm>
          <a:off x="7465132" y="2990540"/>
          <a:ext cx="3251199" cy="200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4244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D6E6BD6F-637D-C216-4176-E0B1926DF4E1}"/>
              </a:ext>
            </a:extLst>
          </p:cNvPr>
          <p:cNvSpPr txBox="1"/>
          <p:nvPr/>
        </p:nvSpPr>
        <p:spPr>
          <a:xfrm>
            <a:off x="6801896" y="5215984"/>
            <a:ext cx="519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All </a:t>
            </a:r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assignments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: -3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non-</a:t>
            </a:r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: 0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0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3SAT-to-QUBO </a:t>
            </a:r>
            <a:r>
              <a:rPr lang="de-DE" dirty="0" err="1"/>
              <a:t>transformations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4D2C2D-E486-227B-BA9D-1E7A4CA8A4E6}"/>
              </a:ext>
            </a:extLst>
          </p:cNvPr>
          <p:cNvSpPr txBox="1"/>
          <p:nvPr/>
        </p:nvSpPr>
        <p:spPr>
          <a:xfrm>
            <a:off x="1630215" y="1588656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0 </a:t>
            </a:r>
            <a:r>
              <a:rPr lang="de-DE" dirty="0" err="1"/>
              <a:t>clause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DC1733-D1C2-6051-3798-A25FA2DA800C}"/>
              </a:ext>
            </a:extLst>
          </p:cNvPr>
          <p:cNvSpPr txBox="1"/>
          <p:nvPr/>
        </p:nvSpPr>
        <p:spPr>
          <a:xfrm>
            <a:off x="4144814" y="1588656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1 </a:t>
            </a:r>
            <a:r>
              <a:rPr lang="de-DE" dirty="0" err="1"/>
              <a:t>clause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80D640F-B413-A355-BC7C-8A4E133C1322}"/>
              </a:ext>
            </a:extLst>
          </p:cNvPr>
          <p:cNvSpPr txBox="1"/>
          <p:nvPr/>
        </p:nvSpPr>
        <p:spPr>
          <a:xfrm>
            <a:off x="6659413" y="1588656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2 </a:t>
            </a:r>
            <a:r>
              <a:rPr lang="de-DE" dirty="0" err="1"/>
              <a:t>clause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21EF0CF-E4EC-F904-E6B6-35C120A6BE0B}"/>
              </a:ext>
            </a:extLst>
          </p:cNvPr>
          <p:cNvSpPr txBox="1"/>
          <p:nvPr/>
        </p:nvSpPr>
        <p:spPr>
          <a:xfrm>
            <a:off x="9174012" y="1588656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3 </a:t>
            </a:r>
            <a:r>
              <a:rPr lang="de-DE" dirty="0" err="1"/>
              <a:t>clause</a:t>
            </a:r>
            <a:endParaRPr lang="de-DE" dirty="0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F75FCD1C-925C-0B06-5B1E-60528BF96F4E}"/>
              </a:ext>
            </a:extLst>
          </p:cNvPr>
          <p:cNvSpPr/>
          <p:nvPr/>
        </p:nvSpPr>
        <p:spPr>
          <a:xfrm>
            <a:off x="2152069" y="2118240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73659E-6FBA-65C8-BCD4-3E4CB13FC480}"/>
              </a:ext>
            </a:extLst>
          </p:cNvPr>
          <p:cNvSpPr txBox="1"/>
          <p:nvPr/>
        </p:nvSpPr>
        <p:spPr>
          <a:xfrm>
            <a:off x="1796469" y="2708811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F7087F14-770D-39D4-7DAF-B803A8581914}"/>
              </a:ext>
            </a:extLst>
          </p:cNvPr>
          <p:cNvSpPr/>
          <p:nvPr/>
        </p:nvSpPr>
        <p:spPr>
          <a:xfrm>
            <a:off x="2152068" y="3225369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E714C2-7F19-B802-2141-F1255E847F37}"/>
              </a:ext>
            </a:extLst>
          </p:cNvPr>
          <p:cNvSpPr txBox="1"/>
          <p:nvPr/>
        </p:nvSpPr>
        <p:spPr>
          <a:xfrm>
            <a:off x="1655614" y="3828966"/>
            <a:ext cx="181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QUBO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0 </a:t>
            </a:r>
            <a:r>
              <a:rPr lang="de-DE" dirty="0" err="1"/>
              <a:t>clause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!)</a:t>
            </a:r>
          </a:p>
        </p:txBody>
      </p:sp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FDCF6E0F-B2E4-7405-59E0-D590DB21ADB4}"/>
              </a:ext>
            </a:extLst>
          </p:cNvPr>
          <p:cNvSpPr/>
          <p:nvPr/>
        </p:nvSpPr>
        <p:spPr>
          <a:xfrm>
            <a:off x="4648196" y="2118240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E55E03-E932-F093-8010-BB8D1B9E56D6}"/>
              </a:ext>
            </a:extLst>
          </p:cNvPr>
          <p:cNvSpPr txBox="1"/>
          <p:nvPr/>
        </p:nvSpPr>
        <p:spPr>
          <a:xfrm>
            <a:off x="4292596" y="2708811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35097EE7-C5B9-D462-2A5B-46C28EC43502}"/>
              </a:ext>
            </a:extLst>
          </p:cNvPr>
          <p:cNvSpPr/>
          <p:nvPr/>
        </p:nvSpPr>
        <p:spPr>
          <a:xfrm>
            <a:off x="4648195" y="3225369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9D621F9-F86E-D8CC-7BC1-D0AD5CED964B}"/>
              </a:ext>
            </a:extLst>
          </p:cNvPr>
          <p:cNvSpPr txBox="1"/>
          <p:nvPr/>
        </p:nvSpPr>
        <p:spPr>
          <a:xfrm>
            <a:off x="4151741" y="3828966"/>
            <a:ext cx="181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QUBO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1 </a:t>
            </a:r>
            <a:r>
              <a:rPr lang="de-DE" dirty="0" err="1"/>
              <a:t>clause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!)</a:t>
            </a:r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1EAAA2E2-1A36-FC66-7918-D5819A2D247C}"/>
              </a:ext>
            </a:extLst>
          </p:cNvPr>
          <p:cNvSpPr/>
          <p:nvPr/>
        </p:nvSpPr>
        <p:spPr>
          <a:xfrm>
            <a:off x="7144322" y="2118240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9F9CC31-8490-224E-4F73-EDB843FF6CD4}"/>
              </a:ext>
            </a:extLst>
          </p:cNvPr>
          <p:cNvSpPr txBox="1"/>
          <p:nvPr/>
        </p:nvSpPr>
        <p:spPr>
          <a:xfrm>
            <a:off x="6788722" y="2708811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75802BD2-C98F-8E81-ACC1-AFB92DDCCEB6}"/>
              </a:ext>
            </a:extLst>
          </p:cNvPr>
          <p:cNvSpPr/>
          <p:nvPr/>
        </p:nvSpPr>
        <p:spPr>
          <a:xfrm>
            <a:off x="7144321" y="3225369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83F35F9-B5E7-19FC-5423-9B4AEE0281F3}"/>
              </a:ext>
            </a:extLst>
          </p:cNvPr>
          <p:cNvSpPr txBox="1"/>
          <p:nvPr/>
        </p:nvSpPr>
        <p:spPr>
          <a:xfrm>
            <a:off x="6647867" y="3828966"/>
            <a:ext cx="181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 of QUBO representations of the type 2 clause (many!)</a:t>
            </a:r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42A032B0-3E04-EB1D-23CD-394CDE1D9ED5}"/>
              </a:ext>
            </a:extLst>
          </p:cNvPr>
          <p:cNvSpPr/>
          <p:nvPr/>
        </p:nvSpPr>
        <p:spPr>
          <a:xfrm>
            <a:off x="9640449" y="2118240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2804B63-44CC-B8F9-6EB3-1807307B49D7}"/>
              </a:ext>
            </a:extLst>
          </p:cNvPr>
          <p:cNvSpPr txBox="1"/>
          <p:nvPr/>
        </p:nvSpPr>
        <p:spPr>
          <a:xfrm>
            <a:off x="9284849" y="2708811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CE9AF6F8-CD1F-48C6-D81C-19FCEB69B8E1}"/>
              </a:ext>
            </a:extLst>
          </p:cNvPr>
          <p:cNvSpPr/>
          <p:nvPr/>
        </p:nvSpPr>
        <p:spPr>
          <a:xfrm>
            <a:off x="9640448" y="3225369"/>
            <a:ext cx="387927" cy="443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65F3ECD-EF71-7AB3-CA08-25E1304E0FFA}"/>
              </a:ext>
            </a:extLst>
          </p:cNvPr>
          <p:cNvSpPr txBox="1"/>
          <p:nvPr/>
        </p:nvSpPr>
        <p:spPr>
          <a:xfrm>
            <a:off x="9143994" y="3828966"/>
            <a:ext cx="181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 of QUBO representations of the type 3 clause (many!)</a:t>
            </a:r>
          </a:p>
        </p:txBody>
      </p:sp>
      <p:sp>
        <p:nvSpPr>
          <p:cNvPr id="38" name="Geschweifte Klammer links 37">
            <a:extLst>
              <a:ext uri="{FF2B5EF4-FFF2-40B4-BE49-F238E27FC236}">
                <a16:creationId xmlns:a16="http://schemas.microsoft.com/office/drawing/2014/main" id="{C59306B2-2442-FEB4-5A37-A348147DC144}"/>
              </a:ext>
            </a:extLst>
          </p:cNvPr>
          <p:cNvSpPr/>
          <p:nvPr/>
        </p:nvSpPr>
        <p:spPr>
          <a:xfrm rot="16200000">
            <a:off x="6076367" y="637175"/>
            <a:ext cx="263238" cy="910474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4F0EC8E-C769-5DAA-F4E4-92DBA17C1DE1}"/>
              </a:ext>
            </a:extLst>
          </p:cNvPr>
          <p:cNvSpPr txBox="1"/>
          <p:nvPr/>
        </p:nvSpPr>
        <p:spPr>
          <a:xfrm>
            <a:off x="1602561" y="5433019"/>
            <a:ext cx="923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New </a:t>
            </a:r>
            <a:r>
              <a:rPr lang="de-DE" dirty="0" err="1"/>
              <a:t>transformation</a:t>
            </a:r>
            <a:r>
              <a:rPr lang="de-DE" dirty="0"/>
              <a:t>: 4-Tuple (R</a:t>
            </a:r>
            <a:r>
              <a:rPr lang="de-DE" baseline="-25000" dirty="0"/>
              <a:t>0</a:t>
            </a:r>
            <a:r>
              <a:rPr lang="de-DE" dirty="0"/>
              <a:t>, R</a:t>
            </a:r>
            <a:r>
              <a:rPr lang="de-DE" baseline="-25000" dirty="0"/>
              <a:t>1</a:t>
            </a:r>
            <a:r>
              <a:rPr lang="de-DE" dirty="0"/>
              <a:t>, R</a:t>
            </a:r>
            <a:r>
              <a:rPr lang="de-DE" baseline="-25000" dirty="0"/>
              <a:t>2</a:t>
            </a:r>
            <a:r>
              <a:rPr lang="de-DE" dirty="0"/>
              <a:t>, R</a:t>
            </a:r>
            <a:r>
              <a:rPr lang="de-DE" baseline="-25000" dirty="0"/>
              <a:t>3</a:t>
            </a:r>
            <a:r>
              <a:rPr lang="de-DE" dirty="0"/>
              <a:t>,). R</a:t>
            </a:r>
            <a:r>
              <a:rPr lang="de-DE" baseline="-25000" dirty="0"/>
              <a:t>i </a:t>
            </a:r>
            <a:r>
              <a:rPr lang="de-DE" dirty="0"/>
              <a:t>is one (arbitrarily chosen) QUBO representation from the set of QUBO representations of the respective clause type.</a:t>
            </a:r>
          </a:p>
        </p:txBody>
      </p:sp>
    </p:spTree>
    <p:extLst>
      <p:ext uri="{BB962C8B-B14F-4D97-AF65-F5344CB8AC3E}">
        <p14:creationId xmlns:p14="http://schemas.microsoft.com/office/powerpoint/2010/main" val="119547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QUBOS: </a:t>
            </a:r>
            <a:r>
              <a:rPr lang="de-DE" dirty="0" err="1"/>
              <a:t>Apply</a:t>
            </a:r>
            <a:r>
              <a:rPr lang="de-DE" dirty="0"/>
              <a:t> Type 0-4 QUBOs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FAF5C6-8E17-7F01-6A57-05279E9B275C}"/>
                  </a:ext>
                </a:extLst>
              </p:cNvPr>
              <p:cNvSpPr txBox="1"/>
              <p:nvPr/>
            </p:nvSpPr>
            <p:spPr>
              <a:xfrm>
                <a:off x="2041803" y="1882887"/>
                <a:ext cx="373736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 dirty="0" err="1">
                  <a:solidFill>
                    <a:schemeClr val="tx1"/>
                  </a:solidFill>
                  <a:latin typeface="Avenir Next Demi Bold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FAF5C6-8E17-7F01-6A57-05279E9B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03" y="1882887"/>
                <a:ext cx="3737361" cy="311722"/>
              </a:xfrm>
              <a:prstGeom prst="rect">
                <a:avLst/>
              </a:prstGeom>
              <a:blipFill>
                <a:blip r:embed="rId2"/>
                <a:stretch>
                  <a:fillRect l="-2447" t="-1961" r="-113866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4B7A831-498B-87E0-0BF0-F76B6B715A62}"/>
              </a:ext>
            </a:extLst>
          </p:cNvPr>
          <p:cNvSpPr/>
          <p:nvPr/>
        </p:nvSpPr>
        <p:spPr>
          <a:xfrm>
            <a:off x="3146322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92BF0715-EE26-0F96-7C9B-8EF56960A9AB}"/>
              </a:ext>
            </a:extLst>
          </p:cNvPr>
          <p:cNvSpPr/>
          <p:nvPr/>
        </p:nvSpPr>
        <p:spPr>
          <a:xfrm>
            <a:off x="5108384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8089A8C-3F1D-EDA1-A20C-BEFCBC48BC74}"/>
              </a:ext>
            </a:extLst>
          </p:cNvPr>
          <p:cNvSpPr/>
          <p:nvPr/>
        </p:nvSpPr>
        <p:spPr>
          <a:xfrm>
            <a:off x="6860770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9FD3751-4011-439E-508F-06D133A68D90}"/>
              </a:ext>
            </a:extLst>
          </p:cNvPr>
          <p:cNvSpPr/>
          <p:nvPr/>
        </p:nvSpPr>
        <p:spPr>
          <a:xfrm>
            <a:off x="8790136" y="2347082"/>
            <a:ext cx="353961" cy="4199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A1E85502-607A-C73E-A9B3-B9B09B335A48}"/>
              </a:ext>
            </a:extLst>
          </p:cNvPr>
          <p:cNvSpPr/>
          <p:nvPr/>
        </p:nvSpPr>
        <p:spPr>
          <a:xfrm rot="16200000">
            <a:off x="5781621" y="850694"/>
            <a:ext cx="378542" cy="75438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unde Klammer links/rechts 12">
            <a:extLst>
              <a:ext uri="{FF2B5EF4-FFF2-40B4-BE49-F238E27FC236}">
                <a16:creationId xmlns:a16="http://schemas.microsoft.com/office/drawing/2014/main" id="{1EDEE9C3-B710-E31D-93C4-8BC001D70F56}"/>
              </a:ext>
            </a:extLst>
          </p:cNvPr>
          <p:cNvSpPr/>
          <p:nvPr/>
        </p:nvSpPr>
        <p:spPr>
          <a:xfrm>
            <a:off x="2632587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BEE6C6-0A19-BAA2-B8A6-AE86D83E162B}"/>
              </a:ext>
            </a:extLst>
          </p:cNvPr>
          <p:cNvSpPr txBox="1"/>
          <p:nvPr/>
        </p:nvSpPr>
        <p:spPr>
          <a:xfrm>
            <a:off x="2632587" y="3017009"/>
            <a:ext cx="1229030" cy="87748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b="1" dirty="0"/>
              <a:t>Type 0 </a:t>
            </a:r>
          </a:p>
          <a:p>
            <a:pPr algn="ctr"/>
            <a:r>
              <a:rPr lang="de-DE" b="1" dirty="0"/>
              <a:t>QUBO </a:t>
            </a:r>
            <a:br>
              <a:rPr lang="de-DE" b="1" dirty="0"/>
            </a:br>
            <a:r>
              <a:rPr lang="de-DE" b="1" dirty="0"/>
              <a:t>(R</a:t>
            </a:r>
            <a:r>
              <a:rPr lang="de-DE" b="1" baseline="-25000" dirty="0"/>
              <a:t>0</a:t>
            </a:r>
            <a:r>
              <a:rPr lang="de-DE" b="1" dirty="0"/>
              <a:t>)</a:t>
            </a:r>
          </a:p>
        </p:txBody>
      </p:sp>
      <p:sp>
        <p:nvSpPr>
          <p:cNvPr id="15" name="Runde Klammer links/rechts 14">
            <a:extLst>
              <a:ext uri="{FF2B5EF4-FFF2-40B4-BE49-F238E27FC236}">
                <a16:creationId xmlns:a16="http://schemas.microsoft.com/office/drawing/2014/main" id="{75300703-B5BF-C218-5960-AF315768F8A8}"/>
              </a:ext>
            </a:extLst>
          </p:cNvPr>
          <p:cNvSpPr/>
          <p:nvPr/>
        </p:nvSpPr>
        <p:spPr>
          <a:xfrm>
            <a:off x="4609126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unde Klammer links/rechts 16">
            <a:extLst>
              <a:ext uri="{FF2B5EF4-FFF2-40B4-BE49-F238E27FC236}">
                <a16:creationId xmlns:a16="http://schemas.microsoft.com/office/drawing/2014/main" id="{7EF12EC4-F442-8CF5-DFA0-8560EDD10074}"/>
              </a:ext>
            </a:extLst>
          </p:cNvPr>
          <p:cNvSpPr/>
          <p:nvPr/>
        </p:nvSpPr>
        <p:spPr>
          <a:xfrm>
            <a:off x="6452708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84646900-CE5A-216A-E62E-3CF6FD9E09F1}"/>
              </a:ext>
            </a:extLst>
          </p:cNvPr>
          <p:cNvSpPr/>
          <p:nvPr/>
        </p:nvSpPr>
        <p:spPr>
          <a:xfrm>
            <a:off x="8393482" y="3017133"/>
            <a:ext cx="1342102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49A72AB-6CDD-8591-D8A6-84702BCD5910}"/>
              </a:ext>
            </a:extLst>
          </p:cNvPr>
          <p:cNvSpPr txBox="1"/>
          <p:nvPr/>
        </p:nvSpPr>
        <p:spPr>
          <a:xfrm>
            <a:off x="5336716" y="4233144"/>
            <a:ext cx="357377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latin typeface="Nunito Sans" pitchFamily="2" charset="0"/>
              </a:rPr>
              <a:t>Combine </a:t>
            </a:r>
          </a:p>
        </p:txBody>
      </p:sp>
      <p:sp>
        <p:nvSpPr>
          <p:cNvPr id="22" name="Runde Klammer links/rechts 21">
            <a:extLst>
              <a:ext uri="{FF2B5EF4-FFF2-40B4-BE49-F238E27FC236}">
                <a16:creationId xmlns:a16="http://schemas.microsoft.com/office/drawing/2014/main" id="{737BDE00-32DB-0A3D-948B-FC47812D2AC8}"/>
              </a:ext>
            </a:extLst>
          </p:cNvPr>
          <p:cNvSpPr/>
          <p:nvPr/>
        </p:nvSpPr>
        <p:spPr>
          <a:xfrm>
            <a:off x="4932188" y="4912950"/>
            <a:ext cx="2123440" cy="914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DDEBA9-6E84-32DC-B340-78CB34F3C0DF}"/>
              </a:ext>
            </a:extLst>
          </p:cNvPr>
          <p:cNvSpPr txBox="1"/>
          <p:nvPr/>
        </p:nvSpPr>
        <p:spPr>
          <a:xfrm>
            <a:off x="4331368" y="5140330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2000" b="1" dirty="0">
                <a:latin typeface="Nunito Sans" pitchFamily="2" charset="0"/>
              </a:rPr>
              <a:t>            3-SAT QUBO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F52F96-EFF6-DB39-AA3B-B8176E541199}"/>
              </a:ext>
            </a:extLst>
          </p:cNvPr>
          <p:cNvSpPr txBox="1"/>
          <p:nvPr/>
        </p:nvSpPr>
        <p:spPr>
          <a:xfrm>
            <a:off x="4726872" y="3022839"/>
            <a:ext cx="1229030" cy="61628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b="1" dirty="0"/>
              <a:t>Type 1 </a:t>
            </a:r>
          </a:p>
          <a:p>
            <a:pPr algn="ctr"/>
            <a:r>
              <a:rPr lang="de-DE" b="1" dirty="0"/>
              <a:t>QUBO </a:t>
            </a:r>
            <a:br>
              <a:rPr lang="de-DE" b="1" dirty="0"/>
            </a:br>
            <a:r>
              <a:rPr lang="de-DE" b="1" dirty="0"/>
              <a:t>(R</a:t>
            </a:r>
            <a:r>
              <a:rPr lang="de-DE" b="1" baseline="-25000" dirty="0"/>
              <a:t>1</a:t>
            </a:r>
            <a:r>
              <a:rPr lang="de-DE" b="1" dirty="0"/>
              <a:t>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F5CC8F8-9B5E-B6A5-16D8-D1A037AE749B}"/>
              </a:ext>
            </a:extLst>
          </p:cNvPr>
          <p:cNvSpPr txBox="1"/>
          <p:nvPr/>
        </p:nvSpPr>
        <p:spPr>
          <a:xfrm>
            <a:off x="6497029" y="3022838"/>
            <a:ext cx="1229030" cy="61628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b="1" dirty="0"/>
              <a:t>Type 0</a:t>
            </a:r>
          </a:p>
          <a:p>
            <a:pPr algn="ctr"/>
            <a:r>
              <a:rPr lang="de-DE" b="1" dirty="0"/>
              <a:t>QUBO </a:t>
            </a:r>
            <a:br>
              <a:rPr lang="de-DE" b="1" dirty="0"/>
            </a:br>
            <a:r>
              <a:rPr lang="de-DE" b="1" dirty="0"/>
              <a:t>(R</a:t>
            </a:r>
            <a:r>
              <a:rPr lang="de-DE" b="1" baseline="-25000" dirty="0"/>
              <a:t>0</a:t>
            </a:r>
            <a:r>
              <a:rPr lang="de-DE" b="1" dirty="0"/>
              <a:t>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8063A6-206B-89BD-9196-4F2023E177B0}"/>
              </a:ext>
            </a:extLst>
          </p:cNvPr>
          <p:cNvSpPr txBox="1"/>
          <p:nvPr/>
        </p:nvSpPr>
        <p:spPr>
          <a:xfrm>
            <a:off x="8408624" y="3017009"/>
            <a:ext cx="1229030" cy="61628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b="1" dirty="0"/>
              <a:t>Type 2 </a:t>
            </a:r>
          </a:p>
          <a:p>
            <a:pPr algn="ctr"/>
            <a:r>
              <a:rPr lang="de-DE" b="1" dirty="0"/>
              <a:t>QUBO </a:t>
            </a:r>
            <a:br>
              <a:rPr lang="de-DE" b="1" dirty="0"/>
            </a:br>
            <a:r>
              <a:rPr lang="de-DE" b="1" dirty="0"/>
              <a:t>(R</a:t>
            </a:r>
            <a:r>
              <a:rPr lang="de-DE" b="1" baseline="-25000" dirty="0"/>
              <a:t>2</a:t>
            </a:r>
            <a:r>
              <a:rPr lang="de-DE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364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clauses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4D2C2D-E486-227B-BA9D-1E7A4CA8A4E6}"/>
              </a:ext>
            </a:extLst>
          </p:cNvPr>
          <p:cNvSpPr txBox="1"/>
          <p:nvPr/>
        </p:nvSpPr>
        <p:spPr>
          <a:xfrm>
            <a:off x="886687" y="1450046"/>
            <a:ext cx="22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0 </a:t>
            </a:r>
            <a:r>
              <a:rPr lang="de-DE" dirty="0" err="1"/>
              <a:t>clause</a:t>
            </a:r>
            <a:r>
              <a:rPr lang="de-DE" dirty="0"/>
              <a:t> QUBOs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A5B1EFC-8EC7-3862-5069-82D5A23C5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87770"/>
              </p:ext>
            </p:extLst>
          </p:nvPr>
        </p:nvGraphicFramePr>
        <p:xfrm>
          <a:off x="1962722" y="1926999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30642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5FBB57C-32BE-0CE8-8CD2-0D264567D402}"/>
              </a:ext>
            </a:extLst>
          </p:cNvPr>
          <p:cNvSpPr txBox="1"/>
          <p:nvPr/>
        </p:nvSpPr>
        <p:spPr>
          <a:xfrm>
            <a:off x="886687" y="2590095"/>
            <a:ext cx="10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Qubo</a:t>
            </a:r>
            <a:r>
              <a:rPr lang="de-DE" dirty="0"/>
              <a:t> 0 =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1C1FF9-E9F2-0740-7923-DC07987A5269}"/>
              </a:ext>
            </a:extLst>
          </p:cNvPr>
          <p:cNvSpPr txBox="1"/>
          <p:nvPr/>
        </p:nvSpPr>
        <p:spPr>
          <a:xfrm>
            <a:off x="886687" y="4586407"/>
            <a:ext cx="11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Qubo</a:t>
            </a:r>
            <a:r>
              <a:rPr lang="de-DE" dirty="0"/>
              <a:t> 1 =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C551E74-242C-A5B7-7C2D-C32078B5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09650"/>
              </p:ext>
            </p:extLst>
          </p:nvPr>
        </p:nvGraphicFramePr>
        <p:xfrm>
          <a:off x="1953486" y="3856673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2798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ADBB952-6780-9234-6A40-11258EA71682}"/>
              </a:ext>
            </a:extLst>
          </p:cNvPr>
          <p:cNvSpPr txBox="1"/>
          <p:nvPr/>
        </p:nvSpPr>
        <p:spPr>
          <a:xfrm>
            <a:off x="7116615" y="1450046"/>
            <a:ext cx="22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1 </a:t>
            </a:r>
            <a:r>
              <a:rPr lang="de-DE" dirty="0" err="1"/>
              <a:t>clause</a:t>
            </a:r>
            <a:r>
              <a:rPr lang="de-DE" dirty="0"/>
              <a:t> QUBOs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3A1323F7-9B52-C5CB-078A-3307CEC6A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6059"/>
              </p:ext>
            </p:extLst>
          </p:nvPr>
        </p:nvGraphicFramePr>
        <p:xfrm>
          <a:off x="8031015" y="1926999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30642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32C0184D-C8DD-1716-4437-CE492E732BD7}"/>
              </a:ext>
            </a:extLst>
          </p:cNvPr>
          <p:cNvSpPr txBox="1"/>
          <p:nvPr/>
        </p:nvSpPr>
        <p:spPr>
          <a:xfrm>
            <a:off x="6954980" y="2590095"/>
            <a:ext cx="10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Qubo</a:t>
            </a:r>
            <a:r>
              <a:rPr lang="de-DE" dirty="0"/>
              <a:t> 2 =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78483FC-8A65-4022-6729-D982F1FEFC84}"/>
              </a:ext>
            </a:extLst>
          </p:cNvPr>
          <p:cNvSpPr txBox="1"/>
          <p:nvPr/>
        </p:nvSpPr>
        <p:spPr>
          <a:xfrm>
            <a:off x="6954980" y="4586407"/>
            <a:ext cx="11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Qubo</a:t>
            </a:r>
            <a:r>
              <a:rPr lang="de-DE" dirty="0"/>
              <a:t> 3 =</a:t>
            </a:r>
          </a:p>
        </p:txBody>
      </p:sp>
      <p:graphicFrame>
        <p:nvGraphicFramePr>
          <p:cNvPr id="41" name="Tabelle 40">
            <a:extLst>
              <a:ext uri="{FF2B5EF4-FFF2-40B4-BE49-F238E27FC236}">
                <a16:creationId xmlns:a16="http://schemas.microsoft.com/office/drawing/2014/main" id="{7E323288-96AA-DF8B-20DE-893AE73A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9627"/>
              </p:ext>
            </p:extLst>
          </p:nvPr>
        </p:nvGraphicFramePr>
        <p:xfrm>
          <a:off x="8021779" y="3856673"/>
          <a:ext cx="32511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2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10101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</a:tblGrid>
              <a:tr h="2798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30941">
                <a:tc>
                  <a:txBody>
                    <a:bodyPr/>
                    <a:lstStyle/>
                    <a:p>
                      <a:r>
                        <a:rPr lang="de-DE" dirty="0" err="1"/>
                        <a:t>Ancilla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b="0" dirty="0">
                        <a:solidFill>
                          <a:schemeClr val="tx1"/>
                        </a:solidFill>
                        <a:latin typeface="Nunito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</a:tbl>
          </a:graphicData>
        </a:graphic>
      </p:graphicFrame>
      <p:sp>
        <p:nvSpPr>
          <p:cNvPr id="42" name="Textfeld 41">
            <a:extLst>
              <a:ext uri="{FF2B5EF4-FFF2-40B4-BE49-F238E27FC236}">
                <a16:creationId xmlns:a16="http://schemas.microsoft.com/office/drawing/2014/main" id="{EE63FD87-741E-B225-994B-C80FDA343078}"/>
              </a:ext>
            </a:extLst>
          </p:cNvPr>
          <p:cNvSpPr txBox="1"/>
          <p:nvPr/>
        </p:nvSpPr>
        <p:spPr>
          <a:xfrm>
            <a:off x="905156" y="5882911"/>
            <a:ext cx="102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 </a:t>
            </a:r>
            <a:r>
              <a:rPr lang="de-DE" dirty="0" err="1"/>
              <a:t>transformations</a:t>
            </a:r>
            <a:r>
              <a:rPr lang="de-DE" dirty="0"/>
              <a:t>: (QUBO 0, QUBO2), (QUBO 0, QUBO 3), (QUBO 1, QUBO2), (QUBO 1, QUBO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DD32A2D-960E-7B83-DAC7-B03D84755C1A}"/>
                  </a:ext>
                </a:extLst>
              </p:cNvPr>
              <p:cNvSpPr txBox="1"/>
              <p:nvPr/>
            </p:nvSpPr>
            <p:spPr>
              <a:xfrm>
                <a:off x="3091957" y="1440151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DD32A2D-960E-7B83-DAC7-B03D84755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57" y="1440151"/>
                <a:ext cx="1519211" cy="311722"/>
              </a:xfrm>
              <a:prstGeom prst="rect">
                <a:avLst/>
              </a:prstGeom>
              <a:blipFill>
                <a:blip r:embed="rId2"/>
                <a:stretch>
                  <a:fillRect l="-12048" t="-29412" b="-78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B38D8E1-935C-107D-4467-63BCC4935269}"/>
                  </a:ext>
                </a:extLst>
              </p:cNvPr>
              <p:cNvSpPr txBox="1"/>
              <p:nvPr/>
            </p:nvSpPr>
            <p:spPr>
              <a:xfrm>
                <a:off x="9333346" y="1435700"/>
                <a:ext cx="1519211" cy="311722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B38D8E1-935C-107D-4467-63BCC493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46" y="1435700"/>
                <a:ext cx="1519211" cy="311722"/>
              </a:xfrm>
              <a:prstGeom prst="rect">
                <a:avLst/>
              </a:prstGeom>
              <a:blipFill>
                <a:blip r:embed="rId3"/>
                <a:stretch>
                  <a:fillRect l="-12048" t="-31373" r="-12450" b="-76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28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Microsoft Office PowerPoint</Application>
  <PresentationFormat>Breitbild</PresentationFormat>
  <Paragraphs>622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Avenir Next Demi Bold</vt:lpstr>
      <vt:lpstr>Calibri</vt:lpstr>
      <vt:lpstr>Calibri Light</vt:lpstr>
      <vt:lpstr>Cambria Math</vt:lpstr>
      <vt:lpstr>Nunito Sans</vt:lpstr>
      <vt:lpstr>Wingdings</vt:lpstr>
      <vt:lpstr>Office</vt:lpstr>
      <vt:lpstr>Pattern QUBOs</vt:lpstr>
      <vt:lpstr>Pattern QUBOS: The Idea</vt:lpstr>
      <vt:lpstr>Pattern QUBOs: Clause types</vt:lpstr>
      <vt:lpstr>Pattern QUBOs: Transform Clauses to QUBO</vt:lpstr>
      <vt:lpstr>Pattern QUBOs: Energy of an assignment</vt:lpstr>
      <vt:lpstr>Pattern QUBOs: Transform Clauses to QUBOs</vt:lpstr>
      <vt:lpstr>Create new 3SAT-to-QUBO transformations</vt:lpstr>
      <vt:lpstr>Pattern QUBOS: Apply Type 0-4 QUBOs</vt:lpstr>
      <vt:lpstr>Example (Assume only 2 types of clauses)</vt:lpstr>
      <vt:lpstr>Example (Assume only 2 types of clauses)</vt:lpstr>
      <vt:lpstr>Example (Assume only 2 types of clauses)</vt:lpstr>
      <vt:lpstr>Example (Assume only 2 types of clauses)</vt:lpstr>
      <vt:lpstr>Example (Assume only 2 types of clauses)</vt:lpstr>
      <vt:lpstr>Comparison</vt:lpstr>
      <vt:lpstr>Let's get into the code ...</vt:lpstr>
      <vt:lpstr>Let's get into the code ... after the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Nüßlein</dc:creator>
  <cp:lastModifiedBy>Jonas Nüßlein</cp:lastModifiedBy>
  <cp:revision>72</cp:revision>
  <dcterms:created xsi:type="dcterms:W3CDTF">2023-08-14T09:52:08Z</dcterms:created>
  <dcterms:modified xsi:type="dcterms:W3CDTF">2023-09-18T05:58:08Z</dcterms:modified>
</cp:coreProperties>
</file>