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58"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00FF"/>
    <a:srgbClr val="FF00C1"/>
    <a:srgbClr val="FFA4E7"/>
    <a:srgbClr val="F5FF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snapToGrid="0" snapToObjects="1">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4CA963-1403-ED4C-95C5-97D95792D29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662BF7F-FCD7-AA49-A526-304213035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EBD7C64A-A412-3047-9E9B-24D429B8ADF8}"/>
              </a:ext>
            </a:extLst>
          </p:cNvPr>
          <p:cNvSpPr>
            <a:spLocks noGrp="1"/>
          </p:cNvSpPr>
          <p:nvPr>
            <p:ph type="dt" sz="half" idx="10"/>
          </p:nvPr>
        </p:nvSpPr>
        <p:spPr/>
        <p:txBody>
          <a:bodyPr/>
          <a:lstStyle/>
          <a:p>
            <a:fld id="{94CA13FA-A8BC-EC4D-9FC7-22370861B042}" type="datetimeFigureOut">
              <a:rPr lang="es-CO" smtClean="0"/>
              <a:t>14/05/2022</a:t>
            </a:fld>
            <a:endParaRPr lang="es-CO"/>
          </a:p>
        </p:txBody>
      </p:sp>
      <p:sp>
        <p:nvSpPr>
          <p:cNvPr id="5" name="Marcador de pie de página 4">
            <a:extLst>
              <a:ext uri="{FF2B5EF4-FFF2-40B4-BE49-F238E27FC236}">
                <a16:creationId xmlns:a16="http://schemas.microsoft.com/office/drawing/2014/main" id="{3E2E4D9F-7C82-B44F-95CE-3664EF78EEF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2C17727-3088-584C-A225-30BF0627FE55}"/>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263726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8A8B9-EAC0-A341-AF5D-DFAC98AE5AA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4B7C19A-92C7-814A-8189-382B57D5E9E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C167FD0-CD51-DE41-959E-AF19A51152A1}"/>
              </a:ext>
            </a:extLst>
          </p:cNvPr>
          <p:cNvSpPr>
            <a:spLocks noGrp="1"/>
          </p:cNvSpPr>
          <p:nvPr>
            <p:ph type="dt" sz="half" idx="10"/>
          </p:nvPr>
        </p:nvSpPr>
        <p:spPr/>
        <p:txBody>
          <a:bodyPr/>
          <a:lstStyle/>
          <a:p>
            <a:fld id="{94CA13FA-A8BC-EC4D-9FC7-22370861B042}" type="datetimeFigureOut">
              <a:rPr lang="es-CO" smtClean="0"/>
              <a:t>14/05/2022</a:t>
            </a:fld>
            <a:endParaRPr lang="es-CO"/>
          </a:p>
        </p:txBody>
      </p:sp>
      <p:sp>
        <p:nvSpPr>
          <p:cNvPr id="5" name="Marcador de pie de página 4">
            <a:extLst>
              <a:ext uri="{FF2B5EF4-FFF2-40B4-BE49-F238E27FC236}">
                <a16:creationId xmlns:a16="http://schemas.microsoft.com/office/drawing/2014/main" id="{7EE08592-F004-E348-A6DD-2D0F26E0769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ED40F5E-4E52-C746-809E-B3BDA3FEE7F8}"/>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150233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940AB94-9C87-514A-91DE-EEA82B1AC9B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A091567-B4CB-7346-98D0-EF3BB83741B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F9A4A8A-4417-E243-901E-7CF034731642}"/>
              </a:ext>
            </a:extLst>
          </p:cNvPr>
          <p:cNvSpPr>
            <a:spLocks noGrp="1"/>
          </p:cNvSpPr>
          <p:nvPr>
            <p:ph type="dt" sz="half" idx="10"/>
          </p:nvPr>
        </p:nvSpPr>
        <p:spPr/>
        <p:txBody>
          <a:bodyPr/>
          <a:lstStyle/>
          <a:p>
            <a:fld id="{94CA13FA-A8BC-EC4D-9FC7-22370861B042}" type="datetimeFigureOut">
              <a:rPr lang="es-CO" smtClean="0"/>
              <a:t>14/05/2022</a:t>
            </a:fld>
            <a:endParaRPr lang="es-CO"/>
          </a:p>
        </p:txBody>
      </p:sp>
      <p:sp>
        <p:nvSpPr>
          <p:cNvPr id="5" name="Marcador de pie de página 4">
            <a:extLst>
              <a:ext uri="{FF2B5EF4-FFF2-40B4-BE49-F238E27FC236}">
                <a16:creationId xmlns:a16="http://schemas.microsoft.com/office/drawing/2014/main" id="{E680D781-8DDD-8141-92AD-83E2970DB91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38BC454-C5F0-2047-A05B-8E28D41DED00}"/>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376061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2E305-17DF-6A47-B9AF-9582DAA85AE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C905777-AF0B-3F43-BD9F-B48DD9EC688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35B6CBB-77B1-994C-805D-DCE6CD026554}"/>
              </a:ext>
            </a:extLst>
          </p:cNvPr>
          <p:cNvSpPr>
            <a:spLocks noGrp="1"/>
          </p:cNvSpPr>
          <p:nvPr>
            <p:ph type="dt" sz="half" idx="10"/>
          </p:nvPr>
        </p:nvSpPr>
        <p:spPr/>
        <p:txBody>
          <a:bodyPr/>
          <a:lstStyle/>
          <a:p>
            <a:fld id="{94CA13FA-A8BC-EC4D-9FC7-22370861B042}" type="datetimeFigureOut">
              <a:rPr lang="es-CO" smtClean="0"/>
              <a:t>14/05/2022</a:t>
            </a:fld>
            <a:endParaRPr lang="es-CO"/>
          </a:p>
        </p:txBody>
      </p:sp>
      <p:sp>
        <p:nvSpPr>
          <p:cNvPr id="5" name="Marcador de pie de página 4">
            <a:extLst>
              <a:ext uri="{FF2B5EF4-FFF2-40B4-BE49-F238E27FC236}">
                <a16:creationId xmlns:a16="http://schemas.microsoft.com/office/drawing/2014/main" id="{2F795155-2A00-A146-9316-58AA90909E2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54D0AC7-B184-9542-A573-35DA63D910FF}"/>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256351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4F844-DD9F-7542-BF0B-313FA554D04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981EC26-CE8F-5F4E-A3F9-2F6FC5293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2125B36-BE9B-B34F-BCB1-DB4EA31F9586}"/>
              </a:ext>
            </a:extLst>
          </p:cNvPr>
          <p:cNvSpPr>
            <a:spLocks noGrp="1"/>
          </p:cNvSpPr>
          <p:nvPr>
            <p:ph type="dt" sz="half" idx="10"/>
          </p:nvPr>
        </p:nvSpPr>
        <p:spPr/>
        <p:txBody>
          <a:bodyPr/>
          <a:lstStyle/>
          <a:p>
            <a:fld id="{94CA13FA-A8BC-EC4D-9FC7-22370861B042}" type="datetimeFigureOut">
              <a:rPr lang="es-CO" smtClean="0"/>
              <a:t>14/05/2022</a:t>
            </a:fld>
            <a:endParaRPr lang="es-CO"/>
          </a:p>
        </p:txBody>
      </p:sp>
      <p:sp>
        <p:nvSpPr>
          <p:cNvPr id="5" name="Marcador de pie de página 4">
            <a:extLst>
              <a:ext uri="{FF2B5EF4-FFF2-40B4-BE49-F238E27FC236}">
                <a16:creationId xmlns:a16="http://schemas.microsoft.com/office/drawing/2014/main" id="{A1DD67BE-4BA7-2D41-A5CD-A8979213FA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A876FF-914F-0244-A92A-E667F8737BF8}"/>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363292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4FA4B4-329E-B74F-8E73-37526D0D903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EBAD4FF-348E-E84F-9A08-80735321DA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2A3DD809-1567-EE4A-9BCC-244F8ADFED1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675454F-06A1-D842-8909-E009BDC6665A}"/>
              </a:ext>
            </a:extLst>
          </p:cNvPr>
          <p:cNvSpPr>
            <a:spLocks noGrp="1"/>
          </p:cNvSpPr>
          <p:nvPr>
            <p:ph type="dt" sz="half" idx="10"/>
          </p:nvPr>
        </p:nvSpPr>
        <p:spPr/>
        <p:txBody>
          <a:bodyPr/>
          <a:lstStyle/>
          <a:p>
            <a:fld id="{94CA13FA-A8BC-EC4D-9FC7-22370861B042}" type="datetimeFigureOut">
              <a:rPr lang="es-CO" smtClean="0"/>
              <a:t>14/05/2022</a:t>
            </a:fld>
            <a:endParaRPr lang="es-CO"/>
          </a:p>
        </p:txBody>
      </p:sp>
      <p:sp>
        <p:nvSpPr>
          <p:cNvPr id="6" name="Marcador de pie de página 5">
            <a:extLst>
              <a:ext uri="{FF2B5EF4-FFF2-40B4-BE49-F238E27FC236}">
                <a16:creationId xmlns:a16="http://schemas.microsoft.com/office/drawing/2014/main" id="{9DC84B61-9EBB-9B4B-A006-8381E66DEC6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4611876-F2C2-BC42-BBD6-637ED138FE20}"/>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265653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3F02F-D43F-DE47-81D0-A062583F31D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854B1C2-DDEE-BD47-9ACB-14B0CA536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BFAC2BA-123E-034E-B0B4-4DA31AC179B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A40C8B7-FBEC-4F4F-A7E7-3E6F96CFA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14F56B3-DDAB-9947-8F69-ACC253E1087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03A9FCE-7A8B-A34E-BEE0-59E67691AE64}"/>
              </a:ext>
            </a:extLst>
          </p:cNvPr>
          <p:cNvSpPr>
            <a:spLocks noGrp="1"/>
          </p:cNvSpPr>
          <p:nvPr>
            <p:ph type="dt" sz="half" idx="10"/>
          </p:nvPr>
        </p:nvSpPr>
        <p:spPr/>
        <p:txBody>
          <a:bodyPr/>
          <a:lstStyle/>
          <a:p>
            <a:fld id="{94CA13FA-A8BC-EC4D-9FC7-22370861B042}" type="datetimeFigureOut">
              <a:rPr lang="es-CO" smtClean="0"/>
              <a:t>14/05/2022</a:t>
            </a:fld>
            <a:endParaRPr lang="es-CO"/>
          </a:p>
        </p:txBody>
      </p:sp>
      <p:sp>
        <p:nvSpPr>
          <p:cNvPr id="8" name="Marcador de pie de página 7">
            <a:extLst>
              <a:ext uri="{FF2B5EF4-FFF2-40B4-BE49-F238E27FC236}">
                <a16:creationId xmlns:a16="http://schemas.microsoft.com/office/drawing/2014/main" id="{028AF952-E9CF-DA4F-A427-9A0B7223323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BDFFB33-30A3-7342-BFEF-4761B1D035C1}"/>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16280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B8234-5FB2-1B46-889E-E9C1CD16558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FB27A257-3636-934B-B9E2-AFCA1EC41C03}"/>
              </a:ext>
            </a:extLst>
          </p:cNvPr>
          <p:cNvSpPr>
            <a:spLocks noGrp="1"/>
          </p:cNvSpPr>
          <p:nvPr>
            <p:ph type="dt" sz="half" idx="10"/>
          </p:nvPr>
        </p:nvSpPr>
        <p:spPr/>
        <p:txBody>
          <a:bodyPr/>
          <a:lstStyle/>
          <a:p>
            <a:fld id="{94CA13FA-A8BC-EC4D-9FC7-22370861B042}" type="datetimeFigureOut">
              <a:rPr lang="es-CO" smtClean="0"/>
              <a:t>14/05/2022</a:t>
            </a:fld>
            <a:endParaRPr lang="es-CO"/>
          </a:p>
        </p:txBody>
      </p:sp>
      <p:sp>
        <p:nvSpPr>
          <p:cNvPr id="4" name="Marcador de pie de página 3">
            <a:extLst>
              <a:ext uri="{FF2B5EF4-FFF2-40B4-BE49-F238E27FC236}">
                <a16:creationId xmlns:a16="http://schemas.microsoft.com/office/drawing/2014/main" id="{FE31A006-D27B-F94D-A77C-D5032758F8E9}"/>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078FFDEC-69F6-F54C-9B43-C89ADF6CBE91}"/>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272127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98246D7-A4BE-DA4E-B236-D0B843C603D0}"/>
              </a:ext>
            </a:extLst>
          </p:cNvPr>
          <p:cNvSpPr>
            <a:spLocks noGrp="1"/>
          </p:cNvSpPr>
          <p:nvPr>
            <p:ph type="dt" sz="half" idx="10"/>
          </p:nvPr>
        </p:nvSpPr>
        <p:spPr/>
        <p:txBody>
          <a:bodyPr/>
          <a:lstStyle/>
          <a:p>
            <a:fld id="{94CA13FA-A8BC-EC4D-9FC7-22370861B042}" type="datetimeFigureOut">
              <a:rPr lang="es-CO" smtClean="0"/>
              <a:t>14/05/2022</a:t>
            </a:fld>
            <a:endParaRPr lang="es-CO"/>
          </a:p>
        </p:txBody>
      </p:sp>
      <p:sp>
        <p:nvSpPr>
          <p:cNvPr id="3" name="Marcador de pie de página 2">
            <a:extLst>
              <a:ext uri="{FF2B5EF4-FFF2-40B4-BE49-F238E27FC236}">
                <a16:creationId xmlns:a16="http://schemas.microsoft.com/office/drawing/2014/main" id="{EFE87A9F-F987-784C-B584-668A4FCAD576}"/>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9D7F3AC-A925-B846-97B3-E398653B0669}"/>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80302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E1A82-4DAF-6D44-9E21-E7AB47C0990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77EB216-2F83-9C46-AB37-6EEAA2F855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729CAB86-635C-9644-A0D3-C0CC89A38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A364C5-6E58-4A42-9479-E4458C385893}"/>
              </a:ext>
            </a:extLst>
          </p:cNvPr>
          <p:cNvSpPr>
            <a:spLocks noGrp="1"/>
          </p:cNvSpPr>
          <p:nvPr>
            <p:ph type="dt" sz="half" idx="10"/>
          </p:nvPr>
        </p:nvSpPr>
        <p:spPr/>
        <p:txBody>
          <a:bodyPr/>
          <a:lstStyle/>
          <a:p>
            <a:fld id="{94CA13FA-A8BC-EC4D-9FC7-22370861B042}" type="datetimeFigureOut">
              <a:rPr lang="es-CO" smtClean="0"/>
              <a:t>14/05/2022</a:t>
            </a:fld>
            <a:endParaRPr lang="es-CO"/>
          </a:p>
        </p:txBody>
      </p:sp>
      <p:sp>
        <p:nvSpPr>
          <p:cNvPr id="6" name="Marcador de pie de página 5">
            <a:extLst>
              <a:ext uri="{FF2B5EF4-FFF2-40B4-BE49-F238E27FC236}">
                <a16:creationId xmlns:a16="http://schemas.microsoft.com/office/drawing/2014/main" id="{FDD2384E-DB95-5D48-9365-8C3CC155DE8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62B497C-9975-E241-AC54-580EE0810284}"/>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149289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63919-AE57-C841-B0B2-B0402FBD8E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F8601C2-2809-174D-A6FD-89688F13E0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170683E-F13C-C247-A0F1-9B8C22CDC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95406F8-ACCC-C442-8001-1983A13CC035}"/>
              </a:ext>
            </a:extLst>
          </p:cNvPr>
          <p:cNvSpPr>
            <a:spLocks noGrp="1"/>
          </p:cNvSpPr>
          <p:nvPr>
            <p:ph type="dt" sz="half" idx="10"/>
          </p:nvPr>
        </p:nvSpPr>
        <p:spPr/>
        <p:txBody>
          <a:bodyPr/>
          <a:lstStyle/>
          <a:p>
            <a:fld id="{94CA13FA-A8BC-EC4D-9FC7-22370861B042}" type="datetimeFigureOut">
              <a:rPr lang="es-CO" smtClean="0"/>
              <a:t>14/05/2022</a:t>
            </a:fld>
            <a:endParaRPr lang="es-CO"/>
          </a:p>
        </p:txBody>
      </p:sp>
      <p:sp>
        <p:nvSpPr>
          <p:cNvPr id="6" name="Marcador de pie de página 5">
            <a:extLst>
              <a:ext uri="{FF2B5EF4-FFF2-40B4-BE49-F238E27FC236}">
                <a16:creationId xmlns:a16="http://schemas.microsoft.com/office/drawing/2014/main" id="{D078D630-D2A2-BF44-9F46-EC42B9B53EF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C8B5917-73D2-4342-82EE-F909F6C591CC}"/>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152359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8A660F-1B24-114F-9177-75E5EB0C33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46B38C6-3FF9-D746-BFE1-D85571B01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DC1F4C9-1C5E-FB4A-89DD-FE60F5AA6E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A13FA-A8BC-EC4D-9FC7-22370861B042}" type="datetimeFigureOut">
              <a:rPr lang="es-CO" smtClean="0"/>
              <a:t>14/05/2022</a:t>
            </a:fld>
            <a:endParaRPr lang="es-CO"/>
          </a:p>
        </p:txBody>
      </p:sp>
      <p:sp>
        <p:nvSpPr>
          <p:cNvPr id="5" name="Marcador de pie de página 4">
            <a:extLst>
              <a:ext uri="{FF2B5EF4-FFF2-40B4-BE49-F238E27FC236}">
                <a16:creationId xmlns:a16="http://schemas.microsoft.com/office/drawing/2014/main" id="{81DF91A0-0BDD-FE49-8AB8-049551A97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EE0E72B-F810-AF48-A24D-A723BFB04B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1E9E6-B059-8341-A2FC-94101D92E999}" type="slidenum">
              <a:rPr lang="es-CO" smtClean="0"/>
              <a:t>‹Nº›</a:t>
            </a:fld>
            <a:endParaRPr lang="es-CO"/>
          </a:p>
        </p:txBody>
      </p:sp>
    </p:spTree>
    <p:extLst>
      <p:ext uri="{BB962C8B-B14F-4D97-AF65-F5344CB8AC3E}">
        <p14:creationId xmlns:p14="http://schemas.microsoft.com/office/powerpoint/2010/main" val="26356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8.gif"/><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8.jpeg"/><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8.jpeg"/><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rcRect/>
          <a:stretch/>
        </p:blipFill>
        <p:spPr>
          <a:xfrm>
            <a:off x="4935" y="1388"/>
            <a:ext cx="12187065" cy="6855224"/>
          </a:xfrm>
          <a:prstGeom prst="rect">
            <a:avLst/>
          </a:prstGeom>
        </p:spPr>
      </p:pic>
      <p:pic>
        <p:nvPicPr>
          <p:cNvPr id="9" name="Imagen 8">
            <a:extLst>
              <a:ext uri="{FF2B5EF4-FFF2-40B4-BE49-F238E27FC236}">
                <a16:creationId xmlns:a16="http://schemas.microsoft.com/office/drawing/2014/main" id="{62CDA09D-E267-A644-B6A7-2BAD8592C3CB}"/>
              </a:ext>
            </a:extLst>
          </p:cNvPr>
          <p:cNvPicPr>
            <a:picLocks noChangeAspect="1"/>
          </p:cNvPicPr>
          <p:nvPr/>
        </p:nvPicPr>
        <p:blipFill>
          <a:blip r:embed="rId3"/>
          <a:stretch>
            <a:fillRect/>
          </a:stretch>
        </p:blipFill>
        <p:spPr>
          <a:xfrm>
            <a:off x="4409122" y="3429000"/>
            <a:ext cx="8100059" cy="3481661"/>
          </a:xfrm>
          <a:prstGeom prst="rect">
            <a:avLst/>
          </a:prstGeom>
        </p:spPr>
      </p:pic>
      <p:sp>
        <p:nvSpPr>
          <p:cNvPr id="10" name="Título 1">
            <a:extLst>
              <a:ext uri="{FF2B5EF4-FFF2-40B4-BE49-F238E27FC236}">
                <a16:creationId xmlns:a16="http://schemas.microsoft.com/office/drawing/2014/main" id="{1CC4AC50-6A81-514A-9718-E73A2DE3536B}"/>
              </a:ext>
            </a:extLst>
          </p:cNvPr>
          <p:cNvSpPr>
            <a:spLocks noGrp="1"/>
          </p:cNvSpPr>
          <p:nvPr>
            <p:ph type="ctrTitle"/>
          </p:nvPr>
        </p:nvSpPr>
        <p:spPr>
          <a:xfrm>
            <a:off x="5660390" y="4039279"/>
            <a:ext cx="5270500" cy="3262564"/>
          </a:xfrm>
        </p:spPr>
        <p:txBody>
          <a:bodyPr anchor="t">
            <a:normAutofit/>
          </a:bodyPr>
          <a:lstStyle/>
          <a:p>
            <a:r>
              <a:rPr lang="es-CO" sz="4400" b="1" dirty="0">
                <a:solidFill>
                  <a:srgbClr val="FFA4E7"/>
                </a:solidFill>
                <a:latin typeface="Arial Black" panose="020B0604020202020204" pitchFamily="34" charset="0"/>
                <a:cs typeface="Arial Black" panose="020B0604020202020204" pitchFamily="34" charset="0"/>
              </a:rPr>
              <a:t>Listas, ciclos y sintaxis</a:t>
            </a:r>
            <a:br>
              <a:rPr lang="es-CO" sz="3600" b="1" dirty="0">
                <a:solidFill>
                  <a:srgbClr val="FFA4E7"/>
                </a:solidFill>
                <a:latin typeface="Arial Black" panose="020B0604020202020204" pitchFamily="34" charset="0"/>
                <a:cs typeface="Arial Black" panose="020B0604020202020204" pitchFamily="34" charset="0"/>
              </a:rPr>
            </a:br>
            <a:br>
              <a:rPr lang="es-CO" sz="3600" b="1" dirty="0">
                <a:solidFill>
                  <a:srgbClr val="FFA4E7"/>
                </a:solidFill>
                <a:latin typeface="Arial Black" panose="020B0604020202020204" pitchFamily="34" charset="0"/>
                <a:cs typeface="Arial Black" panose="020B0604020202020204" pitchFamily="34" charset="0"/>
              </a:rPr>
            </a:br>
            <a:r>
              <a:rPr lang="es-CO" sz="1800" b="1" dirty="0">
                <a:solidFill>
                  <a:srgbClr val="F5FF2D"/>
                </a:solidFill>
                <a:cs typeface="Arial Black" panose="020B0604020202020204" pitchFamily="34" charset="0"/>
              </a:rPr>
              <a:t>Roland Andrés Ortega Ayala</a:t>
            </a:r>
            <a:endParaRPr lang="es-CO" sz="3200" b="1" dirty="0">
              <a:solidFill>
                <a:srgbClr val="F5FF2D"/>
              </a:solidFill>
            </a:endParaRPr>
          </a:p>
        </p:txBody>
      </p:sp>
      <p:pic>
        <p:nvPicPr>
          <p:cNvPr id="11" name="Imagen 10" descr="Imagen que contiene Icono&#10;&#10;Descripción generada automáticamente">
            <a:extLst>
              <a:ext uri="{FF2B5EF4-FFF2-40B4-BE49-F238E27FC236}">
                <a16:creationId xmlns:a16="http://schemas.microsoft.com/office/drawing/2014/main" id="{C33BA520-07F4-3048-9957-2417D28DEFC5}"/>
              </a:ext>
            </a:extLst>
          </p:cNvPr>
          <p:cNvPicPr>
            <a:picLocks noChangeAspect="1"/>
          </p:cNvPicPr>
          <p:nvPr/>
        </p:nvPicPr>
        <p:blipFill>
          <a:blip r:embed="rId4"/>
          <a:stretch>
            <a:fillRect/>
          </a:stretch>
        </p:blipFill>
        <p:spPr>
          <a:xfrm>
            <a:off x="523250" y="5811615"/>
            <a:ext cx="2419975" cy="732773"/>
          </a:xfrm>
          <a:prstGeom prst="rect">
            <a:avLst/>
          </a:prstGeom>
        </p:spPr>
      </p:pic>
      <p:pic>
        <p:nvPicPr>
          <p:cNvPr id="1026" name="Picture 2" descr="Fondo transparente de Python | PNG Mart">
            <a:extLst>
              <a:ext uri="{FF2B5EF4-FFF2-40B4-BE49-F238E27FC236}">
                <a16:creationId xmlns:a16="http://schemas.microsoft.com/office/drawing/2014/main" id="{3A066029-4B5B-88B7-0A8C-9288110569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128" y="1187439"/>
            <a:ext cx="6525128" cy="3262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6157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EEB06-AE8D-2FD8-89B1-DBF7BF56EDA1}"/>
              </a:ext>
            </a:extLst>
          </p:cNvPr>
          <p:cNvSpPr>
            <a:spLocks noGrp="1"/>
          </p:cNvSpPr>
          <p:nvPr>
            <p:ph type="title"/>
          </p:nvPr>
        </p:nvSpPr>
        <p:spPr>
          <a:xfrm>
            <a:off x="2830995" y="70610"/>
            <a:ext cx="6530009" cy="589032"/>
          </a:xfrm>
        </p:spPr>
        <p:txBody>
          <a:bodyPr>
            <a:normAutofit/>
          </a:bodyPr>
          <a:lstStyle/>
          <a:p>
            <a:r>
              <a:rPr lang="es-CO" sz="3000" b="1" dirty="0">
                <a:solidFill>
                  <a:srgbClr val="FF00C1"/>
                </a:solidFill>
                <a:latin typeface="Arial Black" panose="020B0604020202020204" pitchFamily="34" charset="0"/>
                <a:cs typeface="Arial Black" panose="020B0604020202020204" pitchFamily="34" charset="0"/>
              </a:rPr>
              <a:t>Espacio para el pseudocódigo</a:t>
            </a:r>
            <a:endParaRPr lang="es-CO" sz="3000" dirty="0"/>
          </a:p>
        </p:txBody>
      </p:sp>
      <p:sp>
        <p:nvSpPr>
          <p:cNvPr id="3" name="Rectángulo 2">
            <a:extLst>
              <a:ext uri="{FF2B5EF4-FFF2-40B4-BE49-F238E27FC236}">
                <a16:creationId xmlns:a16="http://schemas.microsoft.com/office/drawing/2014/main" id="{7244674A-9983-E1FD-8C4D-8F372AB5C268}"/>
              </a:ext>
            </a:extLst>
          </p:cNvPr>
          <p:cNvSpPr/>
          <p:nvPr/>
        </p:nvSpPr>
        <p:spPr>
          <a:xfrm>
            <a:off x="4267200" y="774564"/>
            <a:ext cx="2650435" cy="589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1. Función </a:t>
            </a:r>
            <a:r>
              <a:rPr lang="es-ES" b="1" dirty="0"/>
              <a:t>solucion(</a:t>
            </a:r>
            <a:r>
              <a:rPr lang="es-ES" dirty="0"/>
              <a:t>b, n)</a:t>
            </a:r>
            <a:endParaRPr lang="es-CO" dirty="0"/>
          </a:p>
        </p:txBody>
      </p:sp>
      <p:sp>
        <p:nvSpPr>
          <p:cNvPr id="4" name="Rectángulo 3">
            <a:extLst>
              <a:ext uri="{FF2B5EF4-FFF2-40B4-BE49-F238E27FC236}">
                <a16:creationId xmlns:a16="http://schemas.microsoft.com/office/drawing/2014/main" id="{5EFC194C-D318-F7CA-4E0E-31D5C57F2EAC}"/>
              </a:ext>
            </a:extLst>
          </p:cNvPr>
          <p:cNvSpPr/>
          <p:nvPr/>
        </p:nvSpPr>
        <p:spPr>
          <a:xfrm>
            <a:off x="4267200" y="1775103"/>
            <a:ext cx="2650435" cy="589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Input: Pedir el primer intento</a:t>
            </a:r>
            <a:endParaRPr lang="es-CO" dirty="0"/>
          </a:p>
        </p:txBody>
      </p:sp>
      <p:cxnSp>
        <p:nvCxnSpPr>
          <p:cNvPr id="6" name="Conector recto de flecha 5">
            <a:extLst>
              <a:ext uri="{FF2B5EF4-FFF2-40B4-BE49-F238E27FC236}">
                <a16:creationId xmlns:a16="http://schemas.microsoft.com/office/drawing/2014/main" id="{24CA26C2-4649-E221-FC99-1F8020FC9C3E}"/>
              </a:ext>
            </a:extLst>
          </p:cNvPr>
          <p:cNvCxnSpPr>
            <a:stCxn id="3" idx="2"/>
            <a:endCxn id="4" idx="0"/>
          </p:cNvCxnSpPr>
          <p:nvPr/>
        </p:nvCxnSpPr>
        <p:spPr>
          <a:xfrm>
            <a:off x="5592418" y="1363596"/>
            <a:ext cx="0" cy="41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ángulo 7">
            <a:extLst>
              <a:ext uri="{FF2B5EF4-FFF2-40B4-BE49-F238E27FC236}">
                <a16:creationId xmlns:a16="http://schemas.microsoft.com/office/drawing/2014/main" id="{F58C970A-B27F-D61F-1D74-9B180E003FDC}"/>
              </a:ext>
            </a:extLst>
          </p:cNvPr>
          <p:cNvSpPr/>
          <p:nvPr/>
        </p:nvSpPr>
        <p:spPr>
          <a:xfrm>
            <a:off x="4267200" y="2885662"/>
            <a:ext cx="2650435" cy="589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Calcular si es el número correcto</a:t>
            </a:r>
            <a:endParaRPr lang="es-CO" dirty="0"/>
          </a:p>
        </p:txBody>
      </p:sp>
      <p:sp>
        <p:nvSpPr>
          <p:cNvPr id="9" name="Rectángulo 8">
            <a:extLst>
              <a:ext uri="{FF2B5EF4-FFF2-40B4-BE49-F238E27FC236}">
                <a16:creationId xmlns:a16="http://schemas.microsoft.com/office/drawing/2014/main" id="{F735EE1A-52C9-4320-8EF1-76E7C2BD5E13}"/>
              </a:ext>
            </a:extLst>
          </p:cNvPr>
          <p:cNvSpPr/>
          <p:nvPr/>
        </p:nvSpPr>
        <p:spPr>
          <a:xfrm>
            <a:off x="1080052" y="3837195"/>
            <a:ext cx="2650435" cy="589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El número es mayor a b</a:t>
            </a:r>
            <a:endParaRPr lang="es-CO" dirty="0"/>
          </a:p>
        </p:txBody>
      </p:sp>
      <p:sp>
        <p:nvSpPr>
          <p:cNvPr id="10" name="Rectángulo 9">
            <a:extLst>
              <a:ext uri="{FF2B5EF4-FFF2-40B4-BE49-F238E27FC236}">
                <a16:creationId xmlns:a16="http://schemas.microsoft.com/office/drawing/2014/main" id="{7B63781A-0211-BC13-A346-6FA3376D5BEC}"/>
              </a:ext>
            </a:extLst>
          </p:cNvPr>
          <p:cNvSpPr/>
          <p:nvPr/>
        </p:nvSpPr>
        <p:spPr>
          <a:xfrm>
            <a:off x="7653131" y="3837195"/>
            <a:ext cx="2650435" cy="589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El número es menor es menor a b</a:t>
            </a:r>
            <a:endParaRPr lang="es-CO" dirty="0"/>
          </a:p>
        </p:txBody>
      </p:sp>
      <p:sp>
        <p:nvSpPr>
          <p:cNvPr id="11" name="Rectángulo 10">
            <a:extLst>
              <a:ext uri="{FF2B5EF4-FFF2-40B4-BE49-F238E27FC236}">
                <a16:creationId xmlns:a16="http://schemas.microsoft.com/office/drawing/2014/main" id="{7F5024A7-B391-965E-E751-C5F09F151BFD}"/>
              </a:ext>
            </a:extLst>
          </p:cNvPr>
          <p:cNvSpPr/>
          <p:nvPr/>
        </p:nvSpPr>
        <p:spPr>
          <a:xfrm>
            <a:off x="4267199" y="4726257"/>
            <a:ext cx="2650435" cy="589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El número es correcto</a:t>
            </a:r>
            <a:endParaRPr lang="es-CO" dirty="0"/>
          </a:p>
        </p:txBody>
      </p:sp>
      <p:sp>
        <p:nvSpPr>
          <p:cNvPr id="12" name="Rectángulo 11">
            <a:extLst>
              <a:ext uri="{FF2B5EF4-FFF2-40B4-BE49-F238E27FC236}">
                <a16:creationId xmlns:a16="http://schemas.microsoft.com/office/drawing/2014/main" id="{5B6CBD45-53C7-8E6E-1C08-CF74FD947AC7}"/>
              </a:ext>
            </a:extLst>
          </p:cNvPr>
          <p:cNvSpPr/>
          <p:nvPr/>
        </p:nvSpPr>
        <p:spPr>
          <a:xfrm>
            <a:off x="974033" y="5494404"/>
            <a:ext cx="2650435" cy="589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Imprime “¡Ups! Te </a:t>
            </a:r>
            <a:r>
              <a:rPr lang="es-ES" dirty="0" err="1"/>
              <a:t>pasate</a:t>
            </a:r>
            <a:r>
              <a:rPr lang="es-ES" dirty="0"/>
              <a:t>”</a:t>
            </a:r>
            <a:endParaRPr lang="es-CO" dirty="0"/>
          </a:p>
        </p:txBody>
      </p:sp>
      <p:sp>
        <p:nvSpPr>
          <p:cNvPr id="13" name="Rectángulo 12">
            <a:extLst>
              <a:ext uri="{FF2B5EF4-FFF2-40B4-BE49-F238E27FC236}">
                <a16:creationId xmlns:a16="http://schemas.microsoft.com/office/drawing/2014/main" id="{DAB63BCE-93FE-D9DC-FC39-E381E881FEE2}"/>
              </a:ext>
            </a:extLst>
          </p:cNvPr>
          <p:cNvSpPr/>
          <p:nvPr/>
        </p:nvSpPr>
        <p:spPr>
          <a:xfrm>
            <a:off x="4512363" y="5900586"/>
            <a:ext cx="2650435" cy="835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Imprime “¡LO LOGRASTE! Usaste X intentos”</a:t>
            </a:r>
            <a:endParaRPr lang="es-CO" dirty="0"/>
          </a:p>
          <a:p>
            <a:pPr algn="ctr"/>
            <a:endParaRPr lang="es-CO" dirty="0"/>
          </a:p>
        </p:txBody>
      </p:sp>
      <p:sp>
        <p:nvSpPr>
          <p:cNvPr id="14" name="Rectángulo 13">
            <a:extLst>
              <a:ext uri="{FF2B5EF4-FFF2-40B4-BE49-F238E27FC236}">
                <a16:creationId xmlns:a16="http://schemas.microsoft.com/office/drawing/2014/main" id="{3C9F1A9D-A006-34A5-D9C8-FC03CF81AF73}"/>
              </a:ext>
            </a:extLst>
          </p:cNvPr>
          <p:cNvSpPr/>
          <p:nvPr/>
        </p:nvSpPr>
        <p:spPr>
          <a:xfrm>
            <a:off x="7513982" y="5494404"/>
            <a:ext cx="2650435" cy="589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Imprime “¡Ups! Estás por debajo”</a:t>
            </a:r>
            <a:endParaRPr lang="es-CO" dirty="0"/>
          </a:p>
        </p:txBody>
      </p:sp>
      <p:cxnSp>
        <p:nvCxnSpPr>
          <p:cNvPr id="18" name="Conector: angular 17">
            <a:extLst>
              <a:ext uri="{FF2B5EF4-FFF2-40B4-BE49-F238E27FC236}">
                <a16:creationId xmlns:a16="http://schemas.microsoft.com/office/drawing/2014/main" id="{9AC79154-0562-5408-EF46-2EF091D14F25}"/>
              </a:ext>
            </a:extLst>
          </p:cNvPr>
          <p:cNvCxnSpPr>
            <a:stCxn id="8" idx="1"/>
            <a:endCxn id="9" idx="0"/>
          </p:cNvCxnSpPr>
          <p:nvPr/>
        </p:nvCxnSpPr>
        <p:spPr>
          <a:xfrm rot="10800000" flipV="1">
            <a:off x="2405270" y="3180177"/>
            <a:ext cx="1861930" cy="6570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id="{C3EE054C-49A4-AE01-B6E6-1997A2002E81}"/>
              </a:ext>
            </a:extLst>
          </p:cNvPr>
          <p:cNvCxnSpPr>
            <a:stCxn id="9" idx="2"/>
            <a:endCxn id="12" idx="0"/>
          </p:cNvCxnSpPr>
          <p:nvPr/>
        </p:nvCxnSpPr>
        <p:spPr>
          <a:xfrm rot="5400000">
            <a:off x="1818173" y="4907306"/>
            <a:ext cx="1068177" cy="1060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856F73DA-4479-948A-2F55-B8D11FDCCBEC}"/>
              </a:ext>
            </a:extLst>
          </p:cNvPr>
          <p:cNvCxnSpPr>
            <a:stCxn id="12" idx="2"/>
            <a:endCxn id="4" idx="1"/>
          </p:cNvCxnSpPr>
          <p:nvPr/>
        </p:nvCxnSpPr>
        <p:spPr>
          <a:xfrm rot="5400000" flipH="1" flipV="1">
            <a:off x="1276316" y="3092553"/>
            <a:ext cx="4013817" cy="1967949"/>
          </a:xfrm>
          <a:prstGeom prst="bentConnector4">
            <a:avLst>
              <a:gd name="adj1" fmla="val -5695"/>
              <a:gd name="adj2" fmla="val -900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21E1CCFB-2077-3ECB-0BB6-5452307D0BC1}"/>
              </a:ext>
            </a:extLst>
          </p:cNvPr>
          <p:cNvCxnSpPr>
            <a:stCxn id="8" idx="3"/>
            <a:endCxn id="10" idx="0"/>
          </p:cNvCxnSpPr>
          <p:nvPr/>
        </p:nvCxnSpPr>
        <p:spPr>
          <a:xfrm>
            <a:off x="6917635" y="3180178"/>
            <a:ext cx="2060714" cy="6570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07EE8E0E-CAC1-F718-B56A-AA904114A666}"/>
              </a:ext>
            </a:extLst>
          </p:cNvPr>
          <p:cNvCxnSpPr>
            <a:stCxn id="10" idx="2"/>
            <a:endCxn id="14" idx="0"/>
          </p:cNvCxnSpPr>
          <p:nvPr/>
        </p:nvCxnSpPr>
        <p:spPr>
          <a:xfrm rot="5400000">
            <a:off x="8374687" y="4890741"/>
            <a:ext cx="1068177" cy="1391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r 28">
            <a:extLst>
              <a:ext uri="{FF2B5EF4-FFF2-40B4-BE49-F238E27FC236}">
                <a16:creationId xmlns:a16="http://schemas.microsoft.com/office/drawing/2014/main" id="{6F7EECFA-90ED-9507-2FEA-09538F1501F2}"/>
              </a:ext>
            </a:extLst>
          </p:cNvPr>
          <p:cNvCxnSpPr>
            <a:cxnSpLocks/>
            <a:stCxn id="14" idx="2"/>
            <a:endCxn id="4" idx="3"/>
          </p:cNvCxnSpPr>
          <p:nvPr/>
        </p:nvCxnSpPr>
        <p:spPr>
          <a:xfrm rot="5400000" flipH="1">
            <a:off x="5871509" y="3115746"/>
            <a:ext cx="4013817" cy="1921565"/>
          </a:xfrm>
          <a:prstGeom prst="bentConnector4">
            <a:avLst>
              <a:gd name="adj1" fmla="val -5695"/>
              <a:gd name="adj2" fmla="val -1286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31">
            <a:extLst>
              <a:ext uri="{FF2B5EF4-FFF2-40B4-BE49-F238E27FC236}">
                <a16:creationId xmlns:a16="http://schemas.microsoft.com/office/drawing/2014/main" id="{65CF8963-E974-47A7-1EA9-D1C7BC739F01}"/>
              </a:ext>
            </a:extLst>
          </p:cNvPr>
          <p:cNvCxnSpPr>
            <a:stCxn id="4" idx="2"/>
            <a:endCxn id="8" idx="0"/>
          </p:cNvCxnSpPr>
          <p:nvPr/>
        </p:nvCxnSpPr>
        <p:spPr>
          <a:xfrm rot="5400000">
            <a:off x="5331655" y="2624898"/>
            <a:ext cx="521527"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323B51CD-5785-708D-EBFF-B433A940C03B}"/>
              </a:ext>
            </a:extLst>
          </p:cNvPr>
          <p:cNvCxnSpPr>
            <a:stCxn id="8" idx="2"/>
            <a:endCxn id="11" idx="0"/>
          </p:cNvCxnSpPr>
          <p:nvPr/>
        </p:nvCxnSpPr>
        <p:spPr>
          <a:xfrm rot="5400000">
            <a:off x="4966637" y="4100475"/>
            <a:ext cx="1251563"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E2A423C7-A35E-43E5-F3C1-EA8F49420C43}"/>
              </a:ext>
            </a:extLst>
          </p:cNvPr>
          <p:cNvCxnSpPr>
            <a:stCxn id="11" idx="2"/>
            <a:endCxn id="13" idx="0"/>
          </p:cNvCxnSpPr>
          <p:nvPr/>
        </p:nvCxnSpPr>
        <p:spPr>
          <a:xfrm rot="16200000" flipH="1">
            <a:off x="5422351" y="5485355"/>
            <a:ext cx="585297" cy="2451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ángulo 37">
            <a:extLst>
              <a:ext uri="{FF2B5EF4-FFF2-40B4-BE49-F238E27FC236}">
                <a16:creationId xmlns:a16="http://schemas.microsoft.com/office/drawing/2014/main" id="{D099DBE3-92A6-7C90-265F-AB143CF50820}"/>
              </a:ext>
            </a:extLst>
          </p:cNvPr>
          <p:cNvSpPr/>
          <p:nvPr/>
        </p:nvSpPr>
        <p:spPr>
          <a:xfrm>
            <a:off x="834884" y="2658651"/>
            <a:ext cx="9820966" cy="190009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CO">
              <a:solidFill>
                <a:srgbClr val="FF0000"/>
              </a:solidFill>
            </a:endParaRPr>
          </a:p>
        </p:txBody>
      </p:sp>
      <p:sp>
        <p:nvSpPr>
          <p:cNvPr id="39" name="Rectángulo 38">
            <a:extLst>
              <a:ext uri="{FF2B5EF4-FFF2-40B4-BE49-F238E27FC236}">
                <a16:creationId xmlns:a16="http://schemas.microsoft.com/office/drawing/2014/main" id="{24A6917A-2A26-2C3F-4E31-150A2F0F2A11}"/>
              </a:ext>
            </a:extLst>
          </p:cNvPr>
          <p:cNvSpPr/>
          <p:nvPr/>
        </p:nvSpPr>
        <p:spPr>
          <a:xfrm>
            <a:off x="343451" y="1658112"/>
            <a:ext cx="3425967" cy="4914965"/>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CO">
              <a:solidFill>
                <a:srgbClr val="FF0000"/>
              </a:solidFill>
            </a:endParaRPr>
          </a:p>
        </p:txBody>
      </p:sp>
      <p:sp>
        <p:nvSpPr>
          <p:cNvPr id="40" name="Rectángulo 39">
            <a:extLst>
              <a:ext uri="{FF2B5EF4-FFF2-40B4-BE49-F238E27FC236}">
                <a16:creationId xmlns:a16="http://schemas.microsoft.com/office/drawing/2014/main" id="{67BB7EC9-F7EA-D4B4-C8DF-46BDEF91E6D7}"/>
              </a:ext>
            </a:extLst>
          </p:cNvPr>
          <p:cNvSpPr/>
          <p:nvPr/>
        </p:nvSpPr>
        <p:spPr>
          <a:xfrm>
            <a:off x="7363235" y="1564313"/>
            <a:ext cx="3425967" cy="4914965"/>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CO">
              <a:solidFill>
                <a:srgbClr val="FF0000"/>
              </a:solidFill>
            </a:endParaRPr>
          </a:p>
        </p:txBody>
      </p:sp>
    </p:spTree>
    <p:extLst>
      <p:ext uri="{BB962C8B-B14F-4D97-AF65-F5344CB8AC3E}">
        <p14:creationId xmlns:p14="http://schemas.microsoft.com/office/powerpoint/2010/main" val="3631959442"/>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C18F280-5B12-8447-9057-55E264F30E0D}"/>
              </a:ext>
            </a:extLst>
          </p:cNvPr>
          <p:cNvPicPr>
            <a:picLocks noChangeAspect="1"/>
          </p:cNvPicPr>
          <p:nvPr/>
        </p:nvPicPr>
        <p:blipFill>
          <a:blip r:embed="rId2"/>
          <a:stretch>
            <a:fillRect/>
          </a:stretch>
        </p:blipFill>
        <p:spPr>
          <a:xfrm>
            <a:off x="0" y="0"/>
            <a:ext cx="12223664" cy="6978316"/>
          </a:xfrm>
          <a:prstGeom prst="rect">
            <a:avLst/>
          </a:prstGeom>
        </p:spPr>
      </p:pic>
      <p:pic>
        <p:nvPicPr>
          <p:cNvPr id="8" name="Imagen 7">
            <a:extLst>
              <a:ext uri="{FF2B5EF4-FFF2-40B4-BE49-F238E27FC236}">
                <a16:creationId xmlns:a16="http://schemas.microsoft.com/office/drawing/2014/main" id="{EB96940B-B369-154B-8213-D2A422F99996}"/>
              </a:ext>
            </a:extLst>
          </p:cNvPr>
          <p:cNvPicPr>
            <a:picLocks noChangeAspect="1"/>
          </p:cNvPicPr>
          <p:nvPr/>
        </p:nvPicPr>
        <p:blipFill>
          <a:blip r:embed="rId3"/>
          <a:stretch>
            <a:fillRect/>
          </a:stretch>
        </p:blipFill>
        <p:spPr>
          <a:xfrm>
            <a:off x="8708939" y="756835"/>
            <a:ext cx="3514725" cy="743018"/>
          </a:xfrm>
          <a:prstGeom prst="rect">
            <a:avLst/>
          </a:prstGeom>
        </p:spPr>
      </p:pic>
      <p:sp>
        <p:nvSpPr>
          <p:cNvPr id="5" name="Marcador de contenido 2">
            <a:extLst>
              <a:ext uri="{FF2B5EF4-FFF2-40B4-BE49-F238E27FC236}">
                <a16:creationId xmlns:a16="http://schemas.microsoft.com/office/drawing/2014/main" id="{76456967-2C50-0745-905C-7B9229F0B62D}"/>
              </a:ext>
            </a:extLst>
          </p:cNvPr>
          <p:cNvSpPr txBox="1">
            <a:spLocks/>
          </p:cNvSpPr>
          <p:nvPr/>
        </p:nvSpPr>
        <p:spPr>
          <a:xfrm>
            <a:off x="1476759" y="2592012"/>
            <a:ext cx="7952873" cy="16739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O" sz="3200" b="1" dirty="0">
                <a:solidFill>
                  <a:srgbClr val="5700FF"/>
                </a:solidFill>
                <a:latin typeface="Arial Black" panose="020B0604020202020204" pitchFamily="34" charset="0"/>
                <a:cs typeface="Arial Black" panose="020B0604020202020204" pitchFamily="34" charset="0"/>
              </a:rPr>
              <a:t>COMENCEMOS DESDE YA, </a:t>
            </a:r>
            <a:br>
              <a:rPr lang="es-CO" sz="3200" b="1" dirty="0">
                <a:latin typeface="Arial Black" panose="020B0604020202020204" pitchFamily="34" charset="0"/>
                <a:cs typeface="Arial Black" panose="020B0604020202020204" pitchFamily="34" charset="0"/>
              </a:rPr>
            </a:br>
            <a:r>
              <a:rPr lang="es-CO" sz="4000" b="1" dirty="0">
                <a:solidFill>
                  <a:srgbClr val="FF00C1"/>
                </a:solidFill>
                <a:latin typeface="Arial Black" panose="020B0604020202020204" pitchFamily="34" charset="0"/>
                <a:cs typeface="Arial Black" panose="020B0604020202020204" pitchFamily="34" charset="0"/>
              </a:rPr>
              <a:t>A VIVIR LOS HECHOS </a:t>
            </a:r>
            <a:br>
              <a:rPr lang="es-CO" sz="4000" b="1" dirty="0">
                <a:solidFill>
                  <a:srgbClr val="FF00C1"/>
                </a:solidFill>
                <a:latin typeface="Arial Black" panose="020B0604020202020204" pitchFamily="34" charset="0"/>
                <a:cs typeface="Arial Black" panose="020B0604020202020204" pitchFamily="34" charset="0"/>
              </a:rPr>
            </a:br>
            <a:r>
              <a:rPr lang="es-CO" sz="4000" b="1" dirty="0">
                <a:solidFill>
                  <a:srgbClr val="FF00C1"/>
                </a:solidFill>
                <a:latin typeface="Arial Black" panose="020B0604020202020204" pitchFamily="34" charset="0"/>
                <a:cs typeface="Arial Black" panose="020B0604020202020204" pitchFamily="34" charset="0"/>
              </a:rPr>
              <a:t>QUE CONECTAN.</a:t>
            </a:r>
            <a:endParaRPr lang="es-CO" sz="3200" b="1" dirty="0">
              <a:solidFill>
                <a:srgbClr val="FF00C1"/>
              </a:solidFill>
              <a:latin typeface="Arial Black" panose="020B0604020202020204" pitchFamily="34" charset="0"/>
              <a:cs typeface="Arial Black" panose="020B0604020202020204" pitchFamily="34" charset="0"/>
            </a:endParaRPr>
          </a:p>
        </p:txBody>
      </p:sp>
      <p:pic>
        <p:nvPicPr>
          <p:cNvPr id="6" name="Imagen 5">
            <a:extLst>
              <a:ext uri="{FF2B5EF4-FFF2-40B4-BE49-F238E27FC236}">
                <a16:creationId xmlns:a16="http://schemas.microsoft.com/office/drawing/2014/main" id="{8B28F75B-DBEF-5640-93EE-940E0213D010}"/>
              </a:ext>
            </a:extLst>
          </p:cNvPr>
          <p:cNvPicPr>
            <a:picLocks noChangeAspect="1"/>
          </p:cNvPicPr>
          <p:nvPr/>
        </p:nvPicPr>
        <p:blipFill>
          <a:blip r:embed="rId4"/>
          <a:stretch>
            <a:fillRect/>
          </a:stretch>
        </p:blipFill>
        <p:spPr>
          <a:xfrm>
            <a:off x="1562487" y="4699122"/>
            <a:ext cx="4564608" cy="869449"/>
          </a:xfrm>
          <a:prstGeom prst="rect">
            <a:avLst/>
          </a:prstGeom>
        </p:spPr>
      </p:pic>
      <p:pic>
        <p:nvPicPr>
          <p:cNvPr id="7" name="Imagen 6" descr="Forma&#10;&#10;Descripción generada automáticamente con confianza media">
            <a:extLst>
              <a:ext uri="{FF2B5EF4-FFF2-40B4-BE49-F238E27FC236}">
                <a16:creationId xmlns:a16="http://schemas.microsoft.com/office/drawing/2014/main" id="{0D154464-45C2-FA45-AD26-8FB48D49831D}"/>
              </a:ext>
            </a:extLst>
          </p:cNvPr>
          <p:cNvPicPr>
            <a:picLocks noChangeAspect="1"/>
          </p:cNvPicPr>
          <p:nvPr/>
        </p:nvPicPr>
        <p:blipFill>
          <a:blip r:embed="rId5"/>
          <a:stretch>
            <a:fillRect/>
          </a:stretch>
        </p:blipFill>
        <p:spPr>
          <a:xfrm>
            <a:off x="7677135" y="4546844"/>
            <a:ext cx="3078606" cy="988428"/>
          </a:xfrm>
          <a:prstGeom prst="rect">
            <a:avLst/>
          </a:prstGeom>
        </p:spPr>
      </p:pic>
    </p:spTree>
    <p:extLst>
      <p:ext uri="{BB962C8B-B14F-4D97-AF65-F5344CB8AC3E}">
        <p14:creationId xmlns:p14="http://schemas.microsoft.com/office/powerpoint/2010/main" val="410635413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tretch>
            <a:fill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8980558-3AC6-2B46-9A5C-A8C15964009C}"/>
              </a:ext>
            </a:extLst>
          </p:cNvPr>
          <p:cNvSpPr txBox="1"/>
          <p:nvPr/>
        </p:nvSpPr>
        <p:spPr>
          <a:xfrm>
            <a:off x="1529992" y="2502944"/>
            <a:ext cx="9132015" cy="2585323"/>
          </a:xfrm>
          <a:prstGeom prst="rect">
            <a:avLst/>
          </a:prstGeom>
          <a:noFill/>
        </p:spPr>
        <p:txBody>
          <a:bodyPr wrap="square" rtlCol="0">
            <a:spAutoFit/>
          </a:bodyPr>
          <a:lstStyle/>
          <a:p>
            <a:pPr lvl="1" algn="just"/>
            <a:r>
              <a:rPr lang="es-ES" dirty="0">
                <a:solidFill>
                  <a:srgbClr val="5700FF"/>
                </a:solidFill>
              </a:rPr>
              <a:t>Las listas son una forma de guardar información, sin embargo no son la única forma de guardar varios datos que nos permite Python, por eso vamos a ir a una definición mayor, las secuencias, las cuales definen las diferentes formas en las que podemos organizar los datos con Python básico (Recordar que existen librerías externas que pueden extender esta definición).</a:t>
            </a:r>
          </a:p>
          <a:p>
            <a:pPr lvl="1" algn="just"/>
            <a:endParaRPr lang="es-ES" dirty="0">
              <a:solidFill>
                <a:srgbClr val="5700FF"/>
              </a:solidFill>
            </a:endParaRPr>
          </a:p>
          <a:p>
            <a:pPr marL="742950" lvl="1" indent="-285750" algn="just">
              <a:buFontTx/>
              <a:buChar char="-"/>
            </a:pPr>
            <a:r>
              <a:rPr lang="es-ES" dirty="0">
                <a:solidFill>
                  <a:srgbClr val="5700FF"/>
                </a:solidFill>
              </a:rPr>
              <a:t>Listas</a:t>
            </a:r>
          </a:p>
          <a:p>
            <a:pPr marL="742950" lvl="1" indent="-285750" algn="just">
              <a:buFontTx/>
              <a:buChar char="-"/>
            </a:pPr>
            <a:r>
              <a:rPr lang="es-ES" dirty="0">
                <a:solidFill>
                  <a:srgbClr val="5700FF"/>
                </a:solidFill>
              </a:rPr>
              <a:t>Tuplas</a:t>
            </a:r>
          </a:p>
          <a:p>
            <a:pPr marL="742950" lvl="1" indent="-285750" algn="just">
              <a:buFontTx/>
              <a:buChar char="-"/>
            </a:pPr>
            <a:r>
              <a:rPr lang="es-ES" dirty="0">
                <a:solidFill>
                  <a:srgbClr val="5700FF"/>
                </a:solidFill>
              </a:rPr>
              <a:t>Diccionarios</a:t>
            </a:r>
            <a:endParaRPr lang="es-CO" dirty="0">
              <a:solidFill>
                <a:srgbClr val="5700FF"/>
              </a:solidFill>
            </a:endParaRPr>
          </a:p>
        </p:txBody>
      </p:sp>
      <p:pic>
        <p:nvPicPr>
          <p:cNvPr id="8" name="Imagen 7">
            <a:extLst>
              <a:ext uri="{FF2B5EF4-FFF2-40B4-BE49-F238E27FC236}">
                <a16:creationId xmlns:a16="http://schemas.microsoft.com/office/drawing/2014/main" id="{EB96940B-B369-154B-8213-D2A422F99996}"/>
              </a:ext>
            </a:extLst>
          </p:cNvPr>
          <p:cNvPicPr>
            <a:picLocks noChangeAspect="1"/>
          </p:cNvPicPr>
          <p:nvPr/>
        </p:nvPicPr>
        <p:blipFill>
          <a:blip r:embed="rId3"/>
          <a:stretch>
            <a:fillRect/>
          </a:stretch>
        </p:blipFill>
        <p:spPr>
          <a:xfrm>
            <a:off x="8666075" y="656819"/>
            <a:ext cx="3514725" cy="743018"/>
          </a:xfrm>
          <a:prstGeom prst="rect">
            <a:avLst/>
          </a:prstGeom>
        </p:spPr>
      </p:pic>
      <p:pic>
        <p:nvPicPr>
          <p:cNvPr id="2" name="Imagen 1">
            <a:extLst>
              <a:ext uri="{FF2B5EF4-FFF2-40B4-BE49-F238E27FC236}">
                <a16:creationId xmlns:a16="http://schemas.microsoft.com/office/drawing/2014/main" id="{A3973470-A7FD-EB4D-B80F-D35A75E67B96}"/>
              </a:ext>
            </a:extLst>
          </p:cNvPr>
          <p:cNvPicPr>
            <a:picLocks noChangeAspect="1"/>
          </p:cNvPicPr>
          <p:nvPr/>
        </p:nvPicPr>
        <p:blipFill>
          <a:blip r:embed="rId4"/>
          <a:stretch>
            <a:fillRect/>
          </a:stretch>
        </p:blipFill>
        <p:spPr>
          <a:xfrm>
            <a:off x="697348" y="6053475"/>
            <a:ext cx="1665288" cy="503109"/>
          </a:xfrm>
          <a:prstGeom prst="rect">
            <a:avLst/>
          </a:prstGeom>
        </p:spPr>
      </p:pic>
      <p:pic>
        <p:nvPicPr>
          <p:cNvPr id="3" name="Imagen 2">
            <a:extLst>
              <a:ext uri="{FF2B5EF4-FFF2-40B4-BE49-F238E27FC236}">
                <a16:creationId xmlns:a16="http://schemas.microsoft.com/office/drawing/2014/main" id="{2B36075D-0C3F-924D-9DCF-C3354F2D0C45}"/>
              </a:ext>
            </a:extLst>
          </p:cNvPr>
          <p:cNvPicPr>
            <a:picLocks noChangeAspect="1"/>
          </p:cNvPicPr>
          <p:nvPr/>
        </p:nvPicPr>
        <p:blipFill rotWithShape="1">
          <a:blip r:embed="rId5"/>
          <a:srcRect l="40573"/>
          <a:stretch/>
        </p:blipFill>
        <p:spPr>
          <a:xfrm>
            <a:off x="-31664" y="372164"/>
            <a:ext cx="1282907" cy="2085286"/>
          </a:xfrm>
          <a:prstGeom prst="rect">
            <a:avLst/>
          </a:prstGeom>
        </p:spPr>
      </p:pic>
      <p:sp>
        <p:nvSpPr>
          <p:cNvPr id="9" name="CuadroTexto 8">
            <a:extLst>
              <a:ext uri="{FF2B5EF4-FFF2-40B4-BE49-F238E27FC236}">
                <a16:creationId xmlns:a16="http://schemas.microsoft.com/office/drawing/2014/main" id="{52ED8CFC-1B22-464D-8E92-F514F458EEA6}"/>
              </a:ext>
            </a:extLst>
          </p:cNvPr>
          <p:cNvSpPr txBox="1"/>
          <p:nvPr/>
        </p:nvSpPr>
        <p:spPr>
          <a:xfrm>
            <a:off x="706727" y="518128"/>
            <a:ext cx="6210300" cy="1261884"/>
          </a:xfrm>
          <a:prstGeom prst="rect">
            <a:avLst/>
          </a:prstGeom>
          <a:noFill/>
        </p:spPr>
        <p:txBody>
          <a:bodyPr wrap="square">
            <a:spAutoFit/>
          </a:bodyPr>
          <a:lstStyle/>
          <a:p>
            <a:r>
              <a:rPr lang="es-CO" sz="3600" b="1" dirty="0">
                <a:solidFill>
                  <a:srgbClr val="FF00C1"/>
                </a:solidFill>
                <a:latin typeface="Arial Black" panose="020B0604020202020204" pitchFamily="34" charset="0"/>
                <a:cs typeface="Arial Black" panose="020B0604020202020204" pitchFamily="34" charset="0"/>
              </a:rPr>
              <a:t>Listas</a:t>
            </a:r>
            <a:br>
              <a:rPr lang="es-CO" sz="3200" b="1" dirty="0">
                <a:solidFill>
                  <a:srgbClr val="FF00C1"/>
                </a:solidFill>
                <a:latin typeface="Arial Black" panose="020B0604020202020204" pitchFamily="34" charset="0"/>
                <a:cs typeface="Arial Black" panose="020B0604020202020204" pitchFamily="34" charset="0"/>
              </a:rPr>
            </a:br>
            <a:r>
              <a:rPr lang="es-CO" sz="2000" b="1" dirty="0">
                <a:solidFill>
                  <a:srgbClr val="5700FF"/>
                </a:solidFill>
                <a:latin typeface="Arial Black" panose="020B0604020202020204" pitchFamily="34" charset="0"/>
                <a:cs typeface="Arial Black" panose="020B0604020202020204" pitchFamily="34" charset="0"/>
              </a:rPr>
              <a:t>Y otras formas de organizar datos en Python:</a:t>
            </a:r>
            <a:endParaRPr lang="es-CO" sz="3200" b="1" dirty="0">
              <a:solidFill>
                <a:srgbClr val="5700FF"/>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19896617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rc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8980558-3AC6-2B46-9A5C-A8C15964009C}"/>
              </a:ext>
            </a:extLst>
          </p:cNvPr>
          <p:cNvSpPr txBox="1"/>
          <p:nvPr/>
        </p:nvSpPr>
        <p:spPr>
          <a:xfrm>
            <a:off x="2074683" y="2525055"/>
            <a:ext cx="8042633" cy="1200329"/>
          </a:xfrm>
          <a:prstGeom prst="rect">
            <a:avLst/>
          </a:prstGeom>
          <a:noFill/>
        </p:spPr>
        <p:txBody>
          <a:bodyPr wrap="square" rtlCol="0">
            <a:spAutoFit/>
          </a:bodyPr>
          <a:lstStyle/>
          <a:p>
            <a:pPr lvl="1" algn="just"/>
            <a:r>
              <a:rPr lang="es-ES" dirty="0">
                <a:solidFill>
                  <a:srgbClr val="5700FF"/>
                </a:solidFill>
              </a:rPr>
              <a:t>Las tuplas son secuencias de elementos similares a las listas, la diferencia principal es que las tuplas no pueden ser modificadas directamente, es decir, una tupla no dispone de los métodos como </a:t>
            </a:r>
            <a:r>
              <a:rPr lang="es-ES" dirty="0" err="1">
                <a:solidFill>
                  <a:srgbClr val="5700FF"/>
                </a:solidFill>
              </a:rPr>
              <a:t>append</a:t>
            </a:r>
            <a:r>
              <a:rPr lang="es-ES" dirty="0">
                <a:solidFill>
                  <a:srgbClr val="5700FF"/>
                </a:solidFill>
              </a:rPr>
              <a:t> o </a:t>
            </a:r>
            <a:r>
              <a:rPr lang="es-ES" dirty="0" err="1">
                <a:solidFill>
                  <a:srgbClr val="5700FF"/>
                </a:solidFill>
              </a:rPr>
              <a:t>insert</a:t>
            </a:r>
            <a:r>
              <a:rPr lang="es-ES" dirty="0">
                <a:solidFill>
                  <a:srgbClr val="5700FF"/>
                </a:solidFill>
              </a:rPr>
              <a:t> que modifican los elementos de una lista.</a:t>
            </a:r>
            <a:endParaRPr lang="es-CO" dirty="0">
              <a:solidFill>
                <a:srgbClr val="5700FF"/>
              </a:solidFill>
            </a:endParaRPr>
          </a:p>
        </p:txBody>
      </p:sp>
      <p:sp>
        <p:nvSpPr>
          <p:cNvPr id="7" name="CuadroTexto 6">
            <a:extLst>
              <a:ext uri="{FF2B5EF4-FFF2-40B4-BE49-F238E27FC236}">
                <a16:creationId xmlns:a16="http://schemas.microsoft.com/office/drawing/2014/main" id="{77341AA7-0635-1E4E-B1E3-3423D826590B}"/>
              </a:ext>
            </a:extLst>
          </p:cNvPr>
          <p:cNvSpPr txBox="1"/>
          <p:nvPr/>
        </p:nvSpPr>
        <p:spPr>
          <a:xfrm>
            <a:off x="463837" y="227868"/>
            <a:ext cx="6210300" cy="646331"/>
          </a:xfrm>
          <a:prstGeom prst="rect">
            <a:avLst/>
          </a:prstGeom>
          <a:noFill/>
        </p:spPr>
        <p:txBody>
          <a:bodyPr wrap="square">
            <a:spAutoFit/>
          </a:bodyPr>
          <a:lstStyle/>
          <a:p>
            <a:r>
              <a:rPr lang="es-CO" sz="3600" b="1" dirty="0">
                <a:solidFill>
                  <a:srgbClr val="FFA4E7"/>
                </a:solidFill>
                <a:latin typeface="Arial Black" panose="020B0604020202020204" pitchFamily="34" charset="0"/>
                <a:cs typeface="Arial Black" panose="020B0604020202020204" pitchFamily="34" charset="0"/>
              </a:rPr>
              <a:t>Tuplas</a:t>
            </a:r>
            <a:endParaRPr lang="es-CO" sz="3200" b="1" dirty="0">
              <a:solidFill>
                <a:schemeClr val="bg1"/>
              </a:solidFill>
              <a:latin typeface="Arial Black" panose="020B0604020202020204" pitchFamily="34" charset="0"/>
              <a:cs typeface="Arial Black" panose="020B0604020202020204" pitchFamily="34" charset="0"/>
            </a:endParaRPr>
          </a:p>
        </p:txBody>
      </p:sp>
      <p:pic>
        <p:nvPicPr>
          <p:cNvPr id="9" name="Imagen 8" descr="Imagen que contiene Icono&#10;&#10;Descripción generada automáticamente">
            <a:extLst>
              <a:ext uri="{FF2B5EF4-FFF2-40B4-BE49-F238E27FC236}">
                <a16:creationId xmlns:a16="http://schemas.microsoft.com/office/drawing/2014/main" id="{F28B48B7-74D2-BA46-815D-AC67FF0C18DF}"/>
              </a:ext>
            </a:extLst>
          </p:cNvPr>
          <p:cNvPicPr>
            <a:picLocks noChangeAspect="1"/>
          </p:cNvPicPr>
          <p:nvPr/>
        </p:nvPicPr>
        <p:blipFill>
          <a:blip r:embed="rId3"/>
          <a:stretch>
            <a:fillRect/>
          </a:stretch>
        </p:blipFill>
        <p:spPr>
          <a:xfrm>
            <a:off x="703263" y="6022465"/>
            <a:ext cx="1882776" cy="570108"/>
          </a:xfrm>
          <a:prstGeom prst="rect">
            <a:avLst/>
          </a:prstGeom>
        </p:spPr>
      </p:pic>
      <p:pic>
        <p:nvPicPr>
          <p:cNvPr id="3" name="Imagen 2">
            <a:extLst>
              <a:ext uri="{FF2B5EF4-FFF2-40B4-BE49-F238E27FC236}">
                <a16:creationId xmlns:a16="http://schemas.microsoft.com/office/drawing/2014/main" id="{A0F52335-8847-A4F3-1EF1-901B54525C81}"/>
              </a:ext>
            </a:extLst>
          </p:cNvPr>
          <p:cNvPicPr>
            <a:picLocks noChangeAspect="1"/>
          </p:cNvPicPr>
          <p:nvPr/>
        </p:nvPicPr>
        <p:blipFill>
          <a:blip r:embed="rId4"/>
          <a:stretch>
            <a:fillRect/>
          </a:stretch>
        </p:blipFill>
        <p:spPr>
          <a:xfrm>
            <a:off x="2074683" y="4085480"/>
            <a:ext cx="9592687" cy="570108"/>
          </a:xfrm>
          <a:prstGeom prst="rect">
            <a:avLst/>
          </a:prstGeom>
        </p:spPr>
      </p:pic>
    </p:spTree>
    <p:extLst>
      <p:ext uri="{BB962C8B-B14F-4D97-AF65-F5344CB8AC3E}">
        <p14:creationId xmlns:p14="http://schemas.microsoft.com/office/powerpoint/2010/main" val="58456357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rc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8980558-3AC6-2B46-9A5C-A8C15964009C}"/>
              </a:ext>
            </a:extLst>
          </p:cNvPr>
          <p:cNvSpPr txBox="1"/>
          <p:nvPr/>
        </p:nvSpPr>
        <p:spPr>
          <a:xfrm>
            <a:off x="2074683" y="2233507"/>
            <a:ext cx="8042633" cy="1477328"/>
          </a:xfrm>
          <a:prstGeom prst="rect">
            <a:avLst/>
          </a:prstGeom>
          <a:noFill/>
        </p:spPr>
        <p:txBody>
          <a:bodyPr wrap="square" rtlCol="0">
            <a:spAutoFit/>
          </a:bodyPr>
          <a:lstStyle/>
          <a:p>
            <a:pPr lvl="1" algn="just"/>
            <a:r>
              <a:rPr lang="es-ES" dirty="0">
                <a:solidFill>
                  <a:srgbClr val="5700FF"/>
                </a:solidFill>
              </a:rPr>
              <a:t>Los diccionarios son estructuras que contienen una colección de elementos de la forma clave: valor separados por comas y encerrados entre llaves. Las claves deben ser objetos inmutables y los valores pueden ser de cualquier tipo. Necesariamente las claves deben ser únicas en cada diccionario, no así los valores.</a:t>
            </a:r>
            <a:endParaRPr lang="es-CO" dirty="0">
              <a:solidFill>
                <a:srgbClr val="5700FF"/>
              </a:solidFill>
            </a:endParaRPr>
          </a:p>
        </p:txBody>
      </p:sp>
      <p:sp>
        <p:nvSpPr>
          <p:cNvPr id="7" name="CuadroTexto 6">
            <a:extLst>
              <a:ext uri="{FF2B5EF4-FFF2-40B4-BE49-F238E27FC236}">
                <a16:creationId xmlns:a16="http://schemas.microsoft.com/office/drawing/2014/main" id="{77341AA7-0635-1E4E-B1E3-3423D826590B}"/>
              </a:ext>
            </a:extLst>
          </p:cNvPr>
          <p:cNvSpPr txBox="1"/>
          <p:nvPr/>
        </p:nvSpPr>
        <p:spPr>
          <a:xfrm>
            <a:off x="463837" y="227868"/>
            <a:ext cx="6210300" cy="646331"/>
          </a:xfrm>
          <a:prstGeom prst="rect">
            <a:avLst/>
          </a:prstGeom>
          <a:noFill/>
        </p:spPr>
        <p:txBody>
          <a:bodyPr wrap="square">
            <a:spAutoFit/>
          </a:bodyPr>
          <a:lstStyle/>
          <a:p>
            <a:r>
              <a:rPr lang="es-CO" sz="3600" b="1" dirty="0">
                <a:solidFill>
                  <a:srgbClr val="FFA4E7"/>
                </a:solidFill>
                <a:latin typeface="Arial Black" panose="020B0604020202020204" pitchFamily="34" charset="0"/>
                <a:cs typeface="Arial Black" panose="020B0604020202020204" pitchFamily="34" charset="0"/>
              </a:rPr>
              <a:t>Diccionarios</a:t>
            </a:r>
            <a:endParaRPr lang="es-CO" sz="3200" b="1" dirty="0">
              <a:solidFill>
                <a:schemeClr val="bg1"/>
              </a:solidFill>
              <a:latin typeface="Arial Black" panose="020B0604020202020204" pitchFamily="34" charset="0"/>
              <a:cs typeface="Arial Black" panose="020B0604020202020204" pitchFamily="34" charset="0"/>
            </a:endParaRPr>
          </a:p>
        </p:txBody>
      </p:sp>
      <p:pic>
        <p:nvPicPr>
          <p:cNvPr id="9" name="Imagen 8" descr="Imagen que contiene Icono&#10;&#10;Descripción generada automáticamente">
            <a:extLst>
              <a:ext uri="{FF2B5EF4-FFF2-40B4-BE49-F238E27FC236}">
                <a16:creationId xmlns:a16="http://schemas.microsoft.com/office/drawing/2014/main" id="{F28B48B7-74D2-BA46-815D-AC67FF0C18DF}"/>
              </a:ext>
            </a:extLst>
          </p:cNvPr>
          <p:cNvPicPr>
            <a:picLocks noChangeAspect="1"/>
          </p:cNvPicPr>
          <p:nvPr/>
        </p:nvPicPr>
        <p:blipFill>
          <a:blip r:embed="rId3"/>
          <a:stretch>
            <a:fillRect/>
          </a:stretch>
        </p:blipFill>
        <p:spPr>
          <a:xfrm>
            <a:off x="703263" y="6022465"/>
            <a:ext cx="1882776" cy="570108"/>
          </a:xfrm>
          <a:prstGeom prst="rect">
            <a:avLst/>
          </a:prstGeom>
        </p:spPr>
      </p:pic>
      <p:pic>
        <p:nvPicPr>
          <p:cNvPr id="3" name="Imagen 2">
            <a:extLst>
              <a:ext uri="{FF2B5EF4-FFF2-40B4-BE49-F238E27FC236}">
                <a16:creationId xmlns:a16="http://schemas.microsoft.com/office/drawing/2014/main" id="{A8F129D8-D88A-7172-DD85-9A44E3D7674F}"/>
              </a:ext>
            </a:extLst>
          </p:cNvPr>
          <p:cNvPicPr>
            <a:picLocks noChangeAspect="1"/>
          </p:cNvPicPr>
          <p:nvPr/>
        </p:nvPicPr>
        <p:blipFill>
          <a:blip r:embed="rId4"/>
          <a:stretch>
            <a:fillRect/>
          </a:stretch>
        </p:blipFill>
        <p:spPr>
          <a:xfrm>
            <a:off x="1644651" y="4106310"/>
            <a:ext cx="10361819" cy="626777"/>
          </a:xfrm>
          <a:prstGeom prst="rect">
            <a:avLst/>
          </a:prstGeom>
        </p:spPr>
      </p:pic>
    </p:spTree>
    <p:extLst>
      <p:ext uri="{BB962C8B-B14F-4D97-AF65-F5344CB8AC3E}">
        <p14:creationId xmlns:p14="http://schemas.microsoft.com/office/powerpoint/2010/main" val="332080283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rc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8980558-3AC6-2B46-9A5C-A8C15964009C}"/>
              </a:ext>
            </a:extLst>
          </p:cNvPr>
          <p:cNvSpPr txBox="1"/>
          <p:nvPr/>
        </p:nvSpPr>
        <p:spPr>
          <a:xfrm>
            <a:off x="2074683" y="1951672"/>
            <a:ext cx="8042633" cy="2308324"/>
          </a:xfrm>
          <a:prstGeom prst="rect">
            <a:avLst/>
          </a:prstGeom>
          <a:noFill/>
        </p:spPr>
        <p:txBody>
          <a:bodyPr wrap="square" rtlCol="0">
            <a:spAutoFit/>
          </a:bodyPr>
          <a:lstStyle/>
          <a:p>
            <a:pPr lvl="1" algn="just"/>
            <a:r>
              <a:rPr lang="es-ES" dirty="0">
                <a:solidFill>
                  <a:srgbClr val="5700FF"/>
                </a:solidFill>
              </a:rPr>
              <a:t>Las listas son estructuras de datos que pueden almacenar cualquier otro tipo de dato, inclusive una lista puede contener otra lista, además, la cantidad de elementos de una lista se puede modificar removiendo o añadiendo elementos. Para definir una lista se utilizan los corchetes, dentro de estos se colocan todos los elementos separados por comas.</a:t>
            </a:r>
          </a:p>
          <a:p>
            <a:pPr lvl="1" algn="just"/>
            <a:endParaRPr lang="es-ES" dirty="0">
              <a:solidFill>
                <a:srgbClr val="5700FF"/>
              </a:solidFill>
            </a:endParaRPr>
          </a:p>
          <a:p>
            <a:pPr lvl="1" algn="just"/>
            <a:r>
              <a:rPr lang="es-ES" dirty="0">
                <a:solidFill>
                  <a:srgbClr val="5700FF"/>
                </a:solidFill>
              </a:rPr>
              <a:t>Las listas pueden distinguirse por elementos entre </a:t>
            </a:r>
            <a:r>
              <a:rPr lang="es-ES" b="1" dirty="0">
                <a:solidFill>
                  <a:srgbClr val="5700FF"/>
                </a:solidFill>
              </a:rPr>
              <a:t>homogéneas </a:t>
            </a:r>
            <a:r>
              <a:rPr lang="es-ES" dirty="0">
                <a:solidFill>
                  <a:srgbClr val="5700FF"/>
                </a:solidFill>
              </a:rPr>
              <a:t>y </a:t>
            </a:r>
            <a:r>
              <a:rPr lang="es-ES" b="1" dirty="0">
                <a:solidFill>
                  <a:srgbClr val="5700FF"/>
                </a:solidFill>
              </a:rPr>
              <a:t>heterogéneas.</a:t>
            </a:r>
            <a:endParaRPr lang="es-CO" dirty="0">
              <a:solidFill>
                <a:srgbClr val="5700FF"/>
              </a:solidFill>
            </a:endParaRPr>
          </a:p>
        </p:txBody>
      </p:sp>
      <p:sp>
        <p:nvSpPr>
          <p:cNvPr id="7" name="CuadroTexto 6">
            <a:extLst>
              <a:ext uri="{FF2B5EF4-FFF2-40B4-BE49-F238E27FC236}">
                <a16:creationId xmlns:a16="http://schemas.microsoft.com/office/drawing/2014/main" id="{77341AA7-0635-1E4E-B1E3-3423D826590B}"/>
              </a:ext>
            </a:extLst>
          </p:cNvPr>
          <p:cNvSpPr txBox="1"/>
          <p:nvPr/>
        </p:nvSpPr>
        <p:spPr>
          <a:xfrm>
            <a:off x="463837" y="227868"/>
            <a:ext cx="6210300" cy="646331"/>
          </a:xfrm>
          <a:prstGeom prst="rect">
            <a:avLst/>
          </a:prstGeom>
          <a:noFill/>
        </p:spPr>
        <p:txBody>
          <a:bodyPr wrap="square">
            <a:spAutoFit/>
          </a:bodyPr>
          <a:lstStyle/>
          <a:p>
            <a:r>
              <a:rPr lang="es-CO" sz="3600" b="1" dirty="0">
                <a:solidFill>
                  <a:srgbClr val="FFA4E7"/>
                </a:solidFill>
                <a:latin typeface="Arial Black" panose="020B0604020202020204" pitchFamily="34" charset="0"/>
                <a:cs typeface="Arial Black" panose="020B0604020202020204" pitchFamily="34" charset="0"/>
              </a:rPr>
              <a:t>Listas</a:t>
            </a:r>
            <a:endParaRPr lang="es-CO" sz="3200" b="1" dirty="0">
              <a:solidFill>
                <a:schemeClr val="bg1"/>
              </a:solidFill>
              <a:latin typeface="Arial Black" panose="020B0604020202020204" pitchFamily="34" charset="0"/>
              <a:cs typeface="Arial Black" panose="020B0604020202020204" pitchFamily="34" charset="0"/>
            </a:endParaRPr>
          </a:p>
        </p:txBody>
      </p:sp>
      <p:pic>
        <p:nvPicPr>
          <p:cNvPr id="9" name="Imagen 8" descr="Imagen que contiene Icono&#10;&#10;Descripción generada automáticamente">
            <a:extLst>
              <a:ext uri="{FF2B5EF4-FFF2-40B4-BE49-F238E27FC236}">
                <a16:creationId xmlns:a16="http://schemas.microsoft.com/office/drawing/2014/main" id="{F28B48B7-74D2-BA46-815D-AC67FF0C18DF}"/>
              </a:ext>
            </a:extLst>
          </p:cNvPr>
          <p:cNvPicPr>
            <a:picLocks noChangeAspect="1"/>
          </p:cNvPicPr>
          <p:nvPr/>
        </p:nvPicPr>
        <p:blipFill>
          <a:blip r:embed="rId3"/>
          <a:stretch>
            <a:fillRect/>
          </a:stretch>
        </p:blipFill>
        <p:spPr>
          <a:xfrm>
            <a:off x="703263" y="6022465"/>
            <a:ext cx="1882776" cy="570108"/>
          </a:xfrm>
          <a:prstGeom prst="rect">
            <a:avLst/>
          </a:prstGeom>
        </p:spPr>
      </p:pic>
      <p:pic>
        <p:nvPicPr>
          <p:cNvPr id="3" name="Imagen 2">
            <a:extLst>
              <a:ext uri="{FF2B5EF4-FFF2-40B4-BE49-F238E27FC236}">
                <a16:creationId xmlns:a16="http://schemas.microsoft.com/office/drawing/2014/main" id="{18432313-AF95-1EBD-65BD-1CCFFC0F9C82}"/>
              </a:ext>
            </a:extLst>
          </p:cNvPr>
          <p:cNvPicPr>
            <a:picLocks noChangeAspect="1"/>
          </p:cNvPicPr>
          <p:nvPr/>
        </p:nvPicPr>
        <p:blipFill>
          <a:blip r:embed="rId4"/>
          <a:stretch>
            <a:fillRect/>
          </a:stretch>
        </p:blipFill>
        <p:spPr>
          <a:xfrm>
            <a:off x="2144342" y="4347747"/>
            <a:ext cx="9059589" cy="900114"/>
          </a:xfrm>
          <a:prstGeom prst="rect">
            <a:avLst/>
          </a:prstGeom>
        </p:spPr>
      </p:pic>
    </p:spTree>
    <p:extLst>
      <p:ext uri="{BB962C8B-B14F-4D97-AF65-F5344CB8AC3E}">
        <p14:creationId xmlns:p14="http://schemas.microsoft.com/office/powerpoint/2010/main" val="284693984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rc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8980558-3AC6-2B46-9A5C-A8C15964009C}"/>
              </a:ext>
            </a:extLst>
          </p:cNvPr>
          <p:cNvSpPr txBox="1"/>
          <p:nvPr/>
        </p:nvSpPr>
        <p:spPr>
          <a:xfrm>
            <a:off x="703263" y="1951672"/>
            <a:ext cx="4233352" cy="3477875"/>
          </a:xfrm>
          <a:prstGeom prst="rect">
            <a:avLst/>
          </a:prstGeom>
          <a:noFill/>
        </p:spPr>
        <p:txBody>
          <a:bodyPr wrap="square" rtlCol="0">
            <a:spAutoFit/>
          </a:bodyPr>
          <a:lstStyle/>
          <a:p>
            <a:pPr lvl="1" algn="just"/>
            <a:r>
              <a:rPr lang="es-ES" sz="2000" dirty="0">
                <a:solidFill>
                  <a:srgbClr val="5700FF"/>
                </a:solidFill>
              </a:rPr>
              <a:t>Lista[n]</a:t>
            </a:r>
          </a:p>
          <a:p>
            <a:pPr lvl="1" algn="just"/>
            <a:r>
              <a:rPr lang="es-ES" sz="2000" dirty="0" err="1">
                <a:solidFill>
                  <a:srgbClr val="5700FF"/>
                </a:solidFill>
              </a:rPr>
              <a:t>len</a:t>
            </a:r>
            <a:r>
              <a:rPr lang="es-ES" sz="2000" dirty="0">
                <a:solidFill>
                  <a:srgbClr val="5700FF"/>
                </a:solidFill>
              </a:rPr>
              <a:t>(Lista)</a:t>
            </a:r>
          </a:p>
          <a:p>
            <a:pPr lvl="1" algn="just"/>
            <a:r>
              <a:rPr lang="es-ES" sz="2000" dirty="0" err="1">
                <a:solidFill>
                  <a:srgbClr val="5700FF"/>
                </a:solidFill>
              </a:rPr>
              <a:t>Lista.append</a:t>
            </a:r>
            <a:r>
              <a:rPr lang="es-ES" sz="2000" dirty="0">
                <a:solidFill>
                  <a:srgbClr val="5700FF"/>
                </a:solidFill>
              </a:rPr>
              <a:t>(dato)</a:t>
            </a:r>
          </a:p>
          <a:p>
            <a:pPr lvl="1" algn="just"/>
            <a:r>
              <a:rPr lang="es-ES" sz="2000" dirty="0" err="1">
                <a:solidFill>
                  <a:srgbClr val="5700FF"/>
                </a:solidFill>
              </a:rPr>
              <a:t>Lista.count</a:t>
            </a:r>
            <a:r>
              <a:rPr lang="es-ES" sz="2000" dirty="0">
                <a:solidFill>
                  <a:srgbClr val="5700FF"/>
                </a:solidFill>
              </a:rPr>
              <a:t>(dato)</a:t>
            </a:r>
          </a:p>
          <a:p>
            <a:pPr lvl="1" algn="just"/>
            <a:r>
              <a:rPr lang="es-ES" sz="2000" dirty="0" err="1">
                <a:solidFill>
                  <a:srgbClr val="5700FF"/>
                </a:solidFill>
              </a:rPr>
              <a:t>Lista.extend</a:t>
            </a:r>
            <a:r>
              <a:rPr lang="es-ES" sz="2000" dirty="0">
                <a:solidFill>
                  <a:srgbClr val="5700FF"/>
                </a:solidFill>
              </a:rPr>
              <a:t>(</a:t>
            </a:r>
            <a:r>
              <a:rPr lang="es-ES" sz="2000" dirty="0" err="1">
                <a:solidFill>
                  <a:srgbClr val="5700FF"/>
                </a:solidFill>
              </a:rPr>
              <a:t>range</a:t>
            </a:r>
            <a:r>
              <a:rPr lang="es-ES" sz="2000" dirty="0">
                <a:solidFill>
                  <a:srgbClr val="5700FF"/>
                </a:solidFill>
              </a:rPr>
              <a:t>(</a:t>
            </a:r>
            <a:r>
              <a:rPr lang="es-ES" sz="2000" dirty="0" err="1">
                <a:solidFill>
                  <a:srgbClr val="5700FF"/>
                </a:solidFill>
              </a:rPr>
              <a:t>n,m</a:t>
            </a:r>
            <a:r>
              <a:rPr lang="es-ES" sz="2000" dirty="0">
                <a:solidFill>
                  <a:srgbClr val="5700FF"/>
                </a:solidFill>
              </a:rPr>
              <a:t>)</a:t>
            </a:r>
          </a:p>
          <a:p>
            <a:pPr lvl="1" algn="just"/>
            <a:r>
              <a:rPr lang="es-ES" sz="2000" dirty="0" err="1">
                <a:solidFill>
                  <a:srgbClr val="5700FF"/>
                </a:solidFill>
              </a:rPr>
              <a:t>Lista.index</a:t>
            </a:r>
            <a:r>
              <a:rPr lang="es-ES" sz="2000" dirty="0">
                <a:solidFill>
                  <a:srgbClr val="5700FF"/>
                </a:solidFill>
              </a:rPr>
              <a:t>(dato)</a:t>
            </a:r>
          </a:p>
          <a:p>
            <a:pPr lvl="1" algn="just"/>
            <a:r>
              <a:rPr lang="es-ES" sz="2000" dirty="0" err="1">
                <a:solidFill>
                  <a:srgbClr val="5700FF"/>
                </a:solidFill>
              </a:rPr>
              <a:t>Lista.index</a:t>
            </a:r>
            <a:r>
              <a:rPr lang="es-ES" sz="2000" dirty="0">
                <a:solidFill>
                  <a:srgbClr val="5700FF"/>
                </a:solidFill>
              </a:rPr>
              <a:t>(i, n)</a:t>
            </a:r>
          </a:p>
          <a:p>
            <a:pPr lvl="1" algn="just"/>
            <a:r>
              <a:rPr lang="es-ES" sz="2000" dirty="0" err="1">
                <a:solidFill>
                  <a:srgbClr val="5700FF"/>
                </a:solidFill>
              </a:rPr>
              <a:t>Lista.pop</a:t>
            </a:r>
            <a:r>
              <a:rPr lang="es-ES" sz="2000" dirty="0">
                <a:solidFill>
                  <a:srgbClr val="5700FF"/>
                </a:solidFill>
              </a:rPr>
              <a:t>(i), por defecto i=-1</a:t>
            </a:r>
          </a:p>
          <a:p>
            <a:pPr lvl="1" algn="just"/>
            <a:r>
              <a:rPr lang="es-ES" sz="2000" dirty="0" err="1">
                <a:solidFill>
                  <a:srgbClr val="5700FF"/>
                </a:solidFill>
              </a:rPr>
              <a:t>Lista.remove</a:t>
            </a:r>
            <a:r>
              <a:rPr lang="es-ES" sz="2000" dirty="0">
                <a:solidFill>
                  <a:srgbClr val="5700FF"/>
                </a:solidFill>
              </a:rPr>
              <a:t>(n)</a:t>
            </a:r>
          </a:p>
          <a:p>
            <a:pPr lvl="1" algn="just"/>
            <a:r>
              <a:rPr lang="es-ES" sz="2000" dirty="0" err="1">
                <a:solidFill>
                  <a:srgbClr val="5700FF"/>
                </a:solidFill>
              </a:rPr>
              <a:t>Lista.reverse</a:t>
            </a:r>
            <a:r>
              <a:rPr lang="es-ES" sz="2000" dirty="0">
                <a:solidFill>
                  <a:srgbClr val="5700FF"/>
                </a:solidFill>
              </a:rPr>
              <a:t>()</a:t>
            </a:r>
          </a:p>
          <a:p>
            <a:pPr lvl="1" algn="just"/>
            <a:r>
              <a:rPr lang="es-ES" sz="2000" dirty="0" err="1">
                <a:solidFill>
                  <a:srgbClr val="5700FF"/>
                </a:solidFill>
              </a:rPr>
              <a:t>Lista.sort</a:t>
            </a:r>
            <a:r>
              <a:rPr lang="es-ES" sz="2000" dirty="0">
                <a:solidFill>
                  <a:srgbClr val="5700FF"/>
                </a:solidFill>
              </a:rPr>
              <a:t>()</a:t>
            </a:r>
          </a:p>
        </p:txBody>
      </p:sp>
      <p:sp>
        <p:nvSpPr>
          <p:cNvPr id="7" name="CuadroTexto 6">
            <a:extLst>
              <a:ext uri="{FF2B5EF4-FFF2-40B4-BE49-F238E27FC236}">
                <a16:creationId xmlns:a16="http://schemas.microsoft.com/office/drawing/2014/main" id="{77341AA7-0635-1E4E-B1E3-3423D826590B}"/>
              </a:ext>
            </a:extLst>
          </p:cNvPr>
          <p:cNvSpPr txBox="1"/>
          <p:nvPr/>
        </p:nvSpPr>
        <p:spPr>
          <a:xfrm>
            <a:off x="463837" y="227868"/>
            <a:ext cx="6210300" cy="1200329"/>
          </a:xfrm>
          <a:prstGeom prst="rect">
            <a:avLst/>
          </a:prstGeom>
          <a:noFill/>
        </p:spPr>
        <p:txBody>
          <a:bodyPr wrap="square">
            <a:spAutoFit/>
          </a:bodyPr>
          <a:lstStyle/>
          <a:p>
            <a:r>
              <a:rPr lang="es-CO" sz="3600" b="1" dirty="0">
                <a:solidFill>
                  <a:srgbClr val="FFA4E7"/>
                </a:solidFill>
                <a:latin typeface="Arial Black" panose="020B0604020202020204" pitchFamily="34" charset="0"/>
                <a:cs typeface="Arial Black" panose="020B0604020202020204" pitchFamily="34" charset="0"/>
              </a:rPr>
              <a:t>Métodos y funciones aplicables a las listas</a:t>
            </a:r>
            <a:endParaRPr lang="es-CO" sz="3200" b="1" dirty="0">
              <a:solidFill>
                <a:schemeClr val="bg1"/>
              </a:solidFill>
              <a:latin typeface="Arial Black" panose="020B0604020202020204" pitchFamily="34" charset="0"/>
              <a:cs typeface="Arial Black" panose="020B0604020202020204" pitchFamily="34" charset="0"/>
            </a:endParaRPr>
          </a:p>
        </p:txBody>
      </p:sp>
      <p:pic>
        <p:nvPicPr>
          <p:cNvPr id="9" name="Imagen 8" descr="Imagen que contiene Icono&#10;&#10;Descripción generada automáticamente">
            <a:extLst>
              <a:ext uri="{FF2B5EF4-FFF2-40B4-BE49-F238E27FC236}">
                <a16:creationId xmlns:a16="http://schemas.microsoft.com/office/drawing/2014/main" id="{F28B48B7-74D2-BA46-815D-AC67FF0C18DF}"/>
              </a:ext>
            </a:extLst>
          </p:cNvPr>
          <p:cNvPicPr>
            <a:picLocks noChangeAspect="1"/>
          </p:cNvPicPr>
          <p:nvPr/>
        </p:nvPicPr>
        <p:blipFill>
          <a:blip r:embed="rId3"/>
          <a:stretch>
            <a:fillRect/>
          </a:stretch>
        </p:blipFill>
        <p:spPr>
          <a:xfrm>
            <a:off x="703263" y="6022465"/>
            <a:ext cx="1882776" cy="570108"/>
          </a:xfrm>
          <a:prstGeom prst="rect">
            <a:avLst/>
          </a:prstGeom>
        </p:spPr>
      </p:pic>
      <p:pic>
        <p:nvPicPr>
          <p:cNvPr id="2050" name="Picture 2" descr="Lista de comprensión en Python - Con ejemplos - Geekflare">
            <a:extLst>
              <a:ext uri="{FF2B5EF4-FFF2-40B4-BE49-F238E27FC236}">
                <a16:creationId xmlns:a16="http://schemas.microsoft.com/office/drawing/2014/main" id="{85DF2F6F-92BA-9766-E856-D7511E6FC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982" y="2707526"/>
            <a:ext cx="6344755" cy="2035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12030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tretch>
            <a:fill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8980558-3AC6-2B46-9A5C-A8C15964009C}"/>
              </a:ext>
            </a:extLst>
          </p:cNvPr>
          <p:cNvSpPr txBox="1"/>
          <p:nvPr/>
        </p:nvSpPr>
        <p:spPr>
          <a:xfrm>
            <a:off x="1264495" y="2196005"/>
            <a:ext cx="9132015" cy="1200329"/>
          </a:xfrm>
          <a:prstGeom prst="rect">
            <a:avLst/>
          </a:prstGeom>
          <a:noFill/>
        </p:spPr>
        <p:txBody>
          <a:bodyPr wrap="square" rtlCol="0">
            <a:spAutoFit/>
          </a:bodyPr>
          <a:lstStyle/>
          <a:p>
            <a:pPr lvl="1" algn="just"/>
            <a:r>
              <a:rPr lang="es-ES" b="1" dirty="0">
                <a:solidFill>
                  <a:srgbClr val="5700FF"/>
                </a:solidFill>
              </a:rPr>
              <a:t>FOR: </a:t>
            </a:r>
            <a:r>
              <a:rPr lang="es-ES" dirty="0">
                <a:solidFill>
                  <a:srgbClr val="5700FF"/>
                </a:solidFill>
              </a:rPr>
              <a:t>Los ciclos </a:t>
            </a:r>
            <a:r>
              <a:rPr lang="es-ES" i="1" dirty="0" err="1">
                <a:solidFill>
                  <a:srgbClr val="5700FF"/>
                </a:solidFill>
              </a:rPr>
              <a:t>for</a:t>
            </a:r>
            <a:r>
              <a:rPr lang="es-ES" dirty="0">
                <a:solidFill>
                  <a:srgbClr val="5700FF"/>
                </a:solidFill>
              </a:rPr>
              <a:t> permiten ejecutar una o varias instrucciones de forma iterativa, una vez por cada elemento en la colección. Las colecciones pueden ser de varios tipos, el </a:t>
            </a:r>
            <a:r>
              <a:rPr lang="es-ES" dirty="0" err="1">
                <a:solidFill>
                  <a:srgbClr val="5700FF"/>
                </a:solidFill>
              </a:rPr>
              <a:t>for</a:t>
            </a:r>
            <a:r>
              <a:rPr lang="es-ES" dirty="0">
                <a:solidFill>
                  <a:srgbClr val="5700FF"/>
                </a:solidFill>
              </a:rPr>
              <a:t> puede recibir una colección predefinida o directamente de la salida de una función. Con este método el ciclo cumple un número n determinado de pasos.</a:t>
            </a:r>
          </a:p>
        </p:txBody>
      </p:sp>
      <p:pic>
        <p:nvPicPr>
          <p:cNvPr id="8" name="Imagen 7">
            <a:extLst>
              <a:ext uri="{FF2B5EF4-FFF2-40B4-BE49-F238E27FC236}">
                <a16:creationId xmlns:a16="http://schemas.microsoft.com/office/drawing/2014/main" id="{EB96940B-B369-154B-8213-D2A422F99996}"/>
              </a:ext>
            </a:extLst>
          </p:cNvPr>
          <p:cNvPicPr>
            <a:picLocks noChangeAspect="1"/>
          </p:cNvPicPr>
          <p:nvPr/>
        </p:nvPicPr>
        <p:blipFill>
          <a:blip r:embed="rId3"/>
          <a:stretch>
            <a:fillRect/>
          </a:stretch>
        </p:blipFill>
        <p:spPr>
          <a:xfrm>
            <a:off x="8666075" y="656819"/>
            <a:ext cx="3514725" cy="743018"/>
          </a:xfrm>
          <a:prstGeom prst="rect">
            <a:avLst/>
          </a:prstGeom>
        </p:spPr>
      </p:pic>
      <p:pic>
        <p:nvPicPr>
          <p:cNvPr id="2" name="Imagen 1">
            <a:extLst>
              <a:ext uri="{FF2B5EF4-FFF2-40B4-BE49-F238E27FC236}">
                <a16:creationId xmlns:a16="http://schemas.microsoft.com/office/drawing/2014/main" id="{A3973470-A7FD-EB4D-B80F-D35A75E67B96}"/>
              </a:ext>
            </a:extLst>
          </p:cNvPr>
          <p:cNvPicPr>
            <a:picLocks noChangeAspect="1"/>
          </p:cNvPicPr>
          <p:nvPr/>
        </p:nvPicPr>
        <p:blipFill>
          <a:blip r:embed="rId4"/>
          <a:stretch>
            <a:fillRect/>
          </a:stretch>
        </p:blipFill>
        <p:spPr>
          <a:xfrm>
            <a:off x="697348" y="6053475"/>
            <a:ext cx="1665288" cy="503109"/>
          </a:xfrm>
          <a:prstGeom prst="rect">
            <a:avLst/>
          </a:prstGeom>
        </p:spPr>
      </p:pic>
      <p:pic>
        <p:nvPicPr>
          <p:cNvPr id="3" name="Imagen 2">
            <a:extLst>
              <a:ext uri="{FF2B5EF4-FFF2-40B4-BE49-F238E27FC236}">
                <a16:creationId xmlns:a16="http://schemas.microsoft.com/office/drawing/2014/main" id="{2B36075D-0C3F-924D-9DCF-C3354F2D0C45}"/>
              </a:ext>
            </a:extLst>
          </p:cNvPr>
          <p:cNvPicPr>
            <a:picLocks noChangeAspect="1"/>
          </p:cNvPicPr>
          <p:nvPr/>
        </p:nvPicPr>
        <p:blipFill rotWithShape="1">
          <a:blip r:embed="rId5"/>
          <a:srcRect l="40573"/>
          <a:stretch/>
        </p:blipFill>
        <p:spPr>
          <a:xfrm>
            <a:off x="-31664" y="372164"/>
            <a:ext cx="1282907" cy="2085286"/>
          </a:xfrm>
          <a:prstGeom prst="rect">
            <a:avLst/>
          </a:prstGeom>
        </p:spPr>
      </p:pic>
      <p:sp>
        <p:nvSpPr>
          <p:cNvPr id="9" name="CuadroTexto 8">
            <a:extLst>
              <a:ext uri="{FF2B5EF4-FFF2-40B4-BE49-F238E27FC236}">
                <a16:creationId xmlns:a16="http://schemas.microsoft.com/office/drawing/2014/main" id="{52ED8CFC-1B22-464D-8E92-F514F458EEA6}"/>
              </a:ext>
            </a:extLst>
          </p:cNvPr>
          <p:cNvSpPr txBox="1"/>
          <p:nvPr/>
        </p:nvSpPr>
        <p:spPr>
          <a:xfrm>
            <a:off x="706727" y="518128"/>
            <a:ext cx="6210300" cy="1261884"/>
          </a:xfrm>
          <a:prstGeom prst="rect">
            <a:avLst/>
          </a:prstGeom>
          <a:noFill/>
        </p:spPr>
        <p:txBody>
          <a:bodyPr wrap="square">
            <a:spAutoFit/>
          </a:bodyPr>
          <a:lstStyle/>
          <a:p>
            <a:r>
              <a:rPr lang="es-CO" sz="3600" b="1" dirty="0">
                <a:solidFill>
                  <a:srgbClr val="FF00C1"/>
                </a:solidFill>
                <a:latin typeface="Arial Black" panose="020B0604020202020204" pitchFamily="34" charset="0"/>
                <a:cs typeface="Arial Black" panose="020B0604020202020204" pitchFamily="34" charset="0"/>
              </a:rPr>
              <a:t>Ciclos</a:t>
            </a:r>
            <a:br>
              <a:rPr lang="es-CO" sz="3200" b="1" dirty="0">
                <a:solidFill>
                  <a:srgbClr val="FF00C1"/>
                </a:solidFill>
                <a:latin typeface="Arial Black" panose="020B0604020202020204" pitchFamily="34" charset="0"/>
                <a:cs typeface="Arial Black" panose="020B0604020202020204" pitchFamily="34" charset="0"/>
              </a:rPr>
            </a:br>
            <a:r>
              <a:rPr lang="es-ES" sz="2000" b="1" dirty="0">
                <a:solidFill>
                  <a:srgbClr val="5700FF"/>
                </a:solidFill>
                <a:latin typeface="Arial Black" panose="020B0604020202020204" pitchFamily="34" charset="0"/>
                <a:cs typeface="Arial Black" panose="020B0604020202020204" pitchFamily="34" charset="0"/>
              </a:rPr>
              <a:t>2 tipos de ciclos para 2 tipos de situaciones:</a:t>
            </a:r>
            <a:endParaRPr lang="es-CO" sz="3200" b="1" dirty="0">
              <a:solidFill>
                <a:srgbClr val="5700FF"/>
              </a:solidFill>
              <a:latin typeface="Arial Black" panose="020B0604020202020204" pitchFamily="34" charset="0"/>
              <a:cs typeface="Arial Black" panose="020B0604020202020204" pitchFamily="34" charset="0"/>
            </a:endParaRPr>
          </a:p>
        </p:txBody>
      </p:sp>
      <p:pic>
        <p:nvPicPr>
          <p:cNvPr id="7" name="Imagen 6">
            <a:extLst>
              <a:ext uri="{FF2B5EF4-FFF2-40B4-BE49-F238E27FC236}">
                <a16:creationId xmlns:a16="http://schemas.microsoft.com/office/drawing/2014/main" id="{2A28594C-AE18-B472-AE05-17D62D9623C0}"/>
              </a:ext>
            </a:extLst>
          </p:cNvPr>
          <p:cNvPicPr>
            <a:picLocks noChangeAspect="1"/>
          </p:cNvPicPr>
          <p:nvPr/>
        </p:nvPicPr>
        <p:blipFill>
          <a:blip r:embed="rId6"/>
          <a:stretch>
            <a:fillRect/>
          </a:stretch>
        </p:blipFill>
        <p:spPr>
          <a:xfrm>
            <a:off x="1251243" y="3665135"/>
            <a:ext cx="10400041" cy="1338376"/>
          </a:xfrm>
          <a:prstGeom prst="rect">
            <a:avLst/>
          </a:prstGeom>
        </p:spPr>
      </p:pic>
    </p:spTree>
    <p:extLst>
      <p:ext uri="{BB962C8B-B14F-4D97-AF65-F5344CB8AC3E}">
        <p14:creationId xmlns:p14="http://schemas.microsoft.com/office/powerpoint/2010/main" val="175881352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rc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8980558-3AC6-2B46-9A5C-A8C15964009C}"/>
              </a:ext>
            </a:extLst>
          </p:cNvPr>
          <p:cNvSpPr txBox="1"/>
          <p:nvPr/>
        </p:nvSpPr>
        <p:spPr>
          <a:xfrm>
            <a:off x="1862648" y="1727201"/>
            <a:ext cx="8042633" cy="1477328"/>
          </a:xfrm>
          <a:prstGeom prst="rect">
            <a:avLst/>
          </a:prstGeom>
          <a:noFill/>
        </p:spPr>
        <p:txBody>
          <a:bodyPr wrap="square" rtlCol="0">
            <a:spAutoFit/>
          </a:bodyPr>
          <a:lstStyle/>
          <a:p>
            <a:pPr lvl="1" algn="just"/>
            <a:r>
              <a:rPr lang="es-ES" b="1" dirty="0">
                <a:solidFill>
                  <a:srgbClr val="5700FF"/>
                </a:solidFill>
              </a:rPr>
              <a:t>WHILE: </a:t>
            </a:r>
            <a:r>
              <a:rPr lang="es-ES" dirty="0">
                <a:solidFill>
                  <a:srgbClr val="5700FF"/>
                </a:solidFill>
              </a:rPr>
              <a:t>El ciclo </a:t>
            </a:r>
            <a:r>
              <a:rPr lang="es-ES" i="1" dirty="0" err="1">
                <a:solidFill>
                  <a:srgbClr val="5700FF"/>
                </a:solidFill>
              </a:rPr>
              <a:t>while</a:t>
            </a:r>
            <a:r>
              <a:rPr lang="es-ES" dirty="0">
                <a:solidFill>
                  <a:srgbClr val="5700FF"/>
                </a:solidFill>
              </a:rPr>
              <a:t> permite ejecutar un bloque de instrucciones mientras se cumpla la condición dada. Primero comprueba que en efecto se cumple la condición dada y entonces, ejecuta el segmento de código correspondiente hasta que la condición no se cumpla. No se determina el número de pasos pero sí un condicional.</a:t>
            </a:r>
          </a:p>
        </p:txBody>
      </p:sp>
      <p:sp>
        <p:nvSpPr>
          <p:cNvPr id="7" name="CuadroTexto 6">
            <a:extLst>
              <a:ext uri="{FF2B5EF4-FFF2-40B4-BE49-F238E27FC236}">
                <a16:creationId xmlns:a16="http://schemas.microsoft.com/office/drawing/2014/main" id="{77341AA7-0635-1E4E-B1E3-3423D826590B}"/>
              </a:ext>
            </a:extLst>
          </p:cNvPr>
          <p:cNvSpPr txBox="1"/>
          <p:nvPr/>
        </p:nvSpPr>
        <p:spPr>
          <a:xfrm>
            <a:off x="463837" y="109595"/>
            <a:ext cx="6210300" cy="1754326"/>
          </a:xfrm>
          <a:prstGeom prst="rect">
            <a:avLst/>
          </a:prstGeom>
          <a:noFill/>
        </p:spPr>
        <p:txBody>
          <a:bodyPr wrap="square">
            <a:spAutoFit/>
          </a:bodyPr>
          <a:lstStyle/>
          <a:p>
            <a:r>
              <a:rPr lang="es-ES" sz="3600" b="1" dirty="0">
                <a:solidFill>
                  <a:srgbClr val="FFA4E7"/>
                </a:solidFill>
                <a:latin typeface="Arial Black" panose="020B0604020202020204" pitchFamily="34" charset="0"/>
                <a:cs typeface="Arial Black" panose="020B0604020202020204" pitchFamily="34" charset="0"/>
              </a:rPr>
              <a:t>Ciclos</a:t>
            </a:r>
          </a:p>
          <a:p>
            <a:r>
              <a:rPr lang="es-ES" sz="2000" b="1" dirty="0">
                <a:solidFill>
                  <a:schemeClr val="bg1"/>
                </a:solidFill>
                <a:latin typeface="Arial Black" panose="020B0604020202020204" pitchFamily="34" charset="0"/>
                <a:cs typeface="Arial Black" panose="020B0604020202020204" pitchFamily="34" charset="0"/>
              </a:rPr>
              <a:t>2 tipos de ciclos para 2 tipos de situaciones:</a:t>
            </a:r>
          </a:p>
          <a:p>
            <a:endParaRPr lang="es-CO" sz="3200" b="1" dirty="0">
              <a:solidFill>
                <a:schemeClr val="bg1"/>
              </a:solidFill>
              <a:latin typeface="Arial Black" panose="020B0604020202020204" pitchFamily="34" charset="0"/>
              <a:cs typeface="Arial Black" panose="020B0604020202020204" pitchFamily="34" charset="0"/>
            </a:endParaRPr>
          </a:p>
        </p:txBody>
      </p:sp>
      <p:pic>
        <p:nvPicPr>
          <p:cNvPr id="9" name="Imagen 8" descr="Imagen que contiene Icono&#10;&#10;Descripción generada automáticamente">
            <a:extLst>
              <a:ext uri="{FF2B5EF4-FFF2-40B4-BE49-F238E27FC236}">
                <a16:creationId xmlns:a16="http://schemas.microsoft.com/office/drawing/2014/main" id="{F28B48B7-74D2-BA46-815D-AC67FF0C18DF}"/>
              </a:ext>
            </a:extLst>
          </p:cNvPr>
          <p:cNvPicPr>
            <a:picLocks noChangeAspect="1"/>
          </p:cNvPicPr>
          <p:nvPr/>
        </p:nvPicPr>
        <p:blipFill>
          <a:blip r:embed="rId3"/>
          <a:stretch>
            <a:fillRect/>
          </a:stretch>
        </p:blipFill>
        <p:spPr>
          <a:xfrm>
            <a:off x="703263" y="6022465"/>
            <a:ext cx="1882776" cy="570108"/>
          </a:xfrm>
          <a:prstGeom prst="rect">
            <a:avLst/>
          </a:prstGeom>
        </p:spPr>
      </p:pic>
      <p:pic>
        <p:nvPicPr>
          <p:cNvPr id="5" name="Imagen 4">
            <a:extLst>
              <a:ext uri="{FF2B5EF4-FFF2-40B4-BE49-F238E27FC236}">
                <a16:creationId xmlns:a16="http://schemas.microsoft.com/office/drawing/2014/main" id="{2827D7D1-D6EA-888F-E95D-A5FBDE252734}"/>
              </a:ext>
            </a:extLst>
          </p:cNvPr>
          <p:cNvPicPr>
            <a:picLocks noChangeAspect="1"/>
          </p:cNvPicPr>
          <p:nvPr/>
        </p:nvPicPr>
        <p:blipFill>
          <a:blip r:embed="rId4"/>
          <a:stretch>
            <a:fillRect/>
          </a:stretch>
        </p:blipFill>
        <p:spPr>
          <a:xfrm>
            <a:off x="2286719" y="3195957"/>
            <a:ext cx="8077200" cy="2971800"/>
          </a:xfrm>
          <a:prstGeom prst="rect">
            <a:avLst/>
          </a:prstGeom>
        </p:spPr>
      </p:pic>
    </p:spTree>
    <p:extLst>
      <p:ext uri="{BB962C8B-B14F-4D97-AF65-F5344CB8AC3E}">
        <p14:creationId xmlns:p14="http://schemas.microsoft.com/office/powerpoint/2010/main" val="360337910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tretch>
            <a:fill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8980558-3AC6-2B46-9A5C-A8C15964009C}"/>
              </a:ext>
            </a:extLst>
          </p:cNvPr>
          <p:cNvSpPr txBox="1"/>
          <p:nvPr/>
        </p:nvSpPr>
        <p:spPr>
          <a:xfrm>
            <a:off x="1291422" y="1805888"/>
            <a:ext cx="9132015" cy="646331"/>
          </a:xfrm>
          <a:prstGeom prst="rect">
            <a:avLst/>
          </a:prstGeom>
          <a:noFill/>
        </p:spPr>
        <p:txBody>
          <a:bodyPr wrap="square" rtlCol="0">
            <a:spAutoFit/>
          </a:bodyPr>
          <a:lstStyle/>
          <a:p>
            <a:pPr marL="800100" lvl="1" indent="-342900" algn="just">
              <a:buAutoNum type="arabicPeriod"/>
            </a:pPr>
            <a:r>
              <a:rPr lang="es-ES" dirty="0">
                <a:solidFill>
                  <a:srgbClr val="5700FF"/>
                </a:solidFill>
              </a:rPr>
              <a:t>Vamos a realizar el reto usando listas y ciclos, para aplicar lo aprendido.</a:t>
            </a:r>
          </a:p>
          <a:p>
            <a:pPr marL="800100" lvl="1" indent="-342900" algn="just">
              <a:buAutoNum type="arabicPeriod"/>
            </a:pPr>
            <a:r>
              <a:rPr lang="es-ES" dirty="0">
                <a:solidFill>
                  <a:srgbClr val="5700FF"/>
                </a:solidFill>
              </a:rPr>
              <a:t>Antes de proceder con la programación, vamos a realizar el pseudocódigo.</a:t>
            </a:r>
          </a:p>
        </p:txBody>
      </p:sp>
      <p:pic>
        <p:nvPicPr>
          <p:cNvPr id="8" name="Imagen 7">
            <a:extLst>
              <a:ext uri="{FF2B5EF4-FFF2-40B4-BE49-F238E27FC236}">
                <a16:creationId xmlns:a16="http://schemas.microsoft.com/office/drawing/2014/main" id="{EB96940B-B369-154B-8213-D2A422F99996}"/>
              </a:ext>
            </a:extLst>
          </p:cNvPr>
          <p:cNvPicPr>
            <a:picLocks noChangeAspect="1"/>
          </p:cNvPicPr>
          <p:nvPr/>
        </p:nvPicPr>
        <p:blipFill>
          <a:blip r:embed="rId3"/>
          <a:stretch>
            <a:fillRect/>
          </a:stretch>
        </p:blipFill>
        <p:spPr>
          <a:xfrm>
            <a:off x="8666075" y="656819"/>
            <a:ext cx="3514725" cy="743018"/>
          </a:xfrm>
          <a:prstGeom prst="rect">
            <a:avLst/>
          </a:prstGeom>
        </p:spPr>
      </p:pic>
      <p:pic>
        <p:nvPicPr>
          <p:cNvPr id="2" name="Imagen 1">
            <a:extLst>
              <a:ext uri="{FF2B5EF4-FFF2-40B4-BE49-F238E27FC236}">
                <a16:creationId xmlns:a16="http://schemas.microsoft.com/office/drawing/2014/main" id="{A3973470-A7FD-EB4D-B80F-D35A75E67B96}"/>
              </a:ext>
            </a:extLst>
          </p:cNvPr>
          <p:cNvPicPr>
            <a:picLocks noChangeAspect="1"/>
          </p:cNvPicPr>
          <p:nvPr/>
        </p:nvPicPr>
        <p:blipFill>
          <a:blip r:embed="rId4"/>
          <a:stretch>
            <a:fillRect/>
          </a:stretch>
        </p:blipFill>
        <p:spPr>
          <a:xfrm>
            <a:off x="697348" y="6053475"/>
            <a:ext cx="1665288" cy="503109"/>
          </a:xfrm>
          <a:prstGeom prst="rect">
            <a:avLst/>
          </a:prstGeom>
        </p:spPr>
      </p:pic>
      <p:pic>
        <p:nvPicPr>
          <p:cNvPr id="3" name="Imagen 2">
            <a:extLst>
              <a:ext uri="{FF2B5EF4-FFF2-40B4-BE49-F238E27FC236}">
                <a16:creationId xmlns:a16="http://schemas.microsoft.com/office/drawing/2014/main" id="{2B36075D-0C3F-924D-9DCF-C3354F2D0C45}"/>
              </a:ext>
            </a:extLst>
          </p:cNvPr>
          <p:cNvPicPr>
            <a:picLocks noChangeAspect="1"/>
          </p:cNvPicPr>
          <p:nvPr/>
        </p:nvPicPr>
        <p:blipFill rotWithShape="1">
          <a:blip r:embed="rId5"/>
          <a:srcRect l="40573"/>
          <a:stretch/>
        </p:blipFill>
        <p:spPr>
          <a:xfrm>
            <a:off x="-31664" y="372164"/>
            <a:ext cx="1282907" cy="2085286"/>
          </a:xfrm>
          <a:prstGeom prst="rect">
            <a:avLst/>
          </a:prstGeom>
        </p:spPr>
      </p:pic>
      <p:sp>
        <p:nvSpPr>
          <p:cNvPr id="9" name="CuadroTexto 8">
            <a:extLst>
              <a:ext uri="{FF2B5EF4-FFF2-40B4-BE49-F238E27FC236}">
                <a16:creationId xmlns:a16="http://schemas.microsoft.com/office/drawing/2014/main" id="{52ED8CFC-1B22-464D-8E92-F514F458EEA6}"/>
              </a:ext>
            </a:extLst>
          </p:cNvPr>
          <p:cNvSpPr txBox="1"/>
          <p:nvPr/>
        </p:nvSpPr>
        <p:spPr>
          <a:xfrm>
            <a:off x="706727" y="518128"/>
            <a:ext cx="6210300" cy="954107"/>
          </a:xfrm>
          <a:prstGeom prst="rect">
            <a:avLst/>
          </a:prstGeom>
          <a:noFill/>
        </p:spPr>
        <p:txBody>
          <a:bodyPr wrap="square">
            <a:spAutoFit/>
          </a:bodyPr>
          <a:lstStyle/>
          <a:p>
            <a:r>
              <a:rPr lang="es-CO" sz="3600" b="1" dirty="0">
                <a:solidFill>
                  <a:srgbClr val="FF00C1"/>
                </a:solidFill>
                <a:latin typeface="Arial Black" panose="020B0604020202020204" pitchFamily="34" charset="0"/>
                <a:cs typeface="Arial Black" panose="020B0604020202020204" pitchFamily="34" charset="0"/>
              </a:rPr>
              <a:t>Reto de práctica</a:t>
            </a:r>
            <a:br>
              <a:rPr lang="es-CO" sz="3200" b="1" dirty="0">
                <a:solidFill>
                  <a:srgbClr val="FF00C1"/>
                </a:solidFill>
                <a:latin typeface="Arial Black" panose="020B0604020202020204" pitchFamily="34" charset="0"/>
                <a:cs typeface="Arial Black" panose="020B0604020202020204" pitchFamily="34" charset="0"/>
              </a:rPr>
            </a:br>
            <a:r>
              <a:rPr lang="es-ES" sz="2000" b="1" dirty="0">
                <a:solidFill>
                  <a:srgbClr val="5700FF"/>
                </a:solidFill>
                <a:latin typeface="Arial Black" panose="020B0604020202020204" pitchFamily="34" charset="0"/>
                <a:cs typeface="Arial Black" panose="020B0604020202020204" pitchFamily="34" charset="0"/>
              </a:rPr>
              <a:t>Dos cosas a tener en cuenta:</a:t>
            </a:r>
            <a:endParaRPr lang="es-CO" sz="3200" b="1" dirty="0">
              <a:solidFill>
                <a:srgbClr val="5700FF"/>
              </a:solidFill>
              <a:latin typeface="Arial Black" panose="020B0604020202020204" pitchFamily="34" charset="0"/>
              <a:cs typeface="Arial Black" panose="020B0604020202020204" pitchFamily="34" charset="0"/>
            </a:endParaRPr>
          </a:p>
        </p:txBody>
      </p:sp>
      <p:pic>
        <p:nvPicPr>
          <p:cNvPr id="3074" name="Picture 2" descr="Ilustraciones Programación en PNG y SVG">
            <a:extLst>
              <a:ext uri="{FF2B5EF4-FFF2-40B4-BE49-F238E27FC236}">
                <a16:creationId xmlns:a16="http://schemas.microsoft.com/office/drawing/2014/main" id="{FB9C48FD-456B-0361-0E0C-744220240D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1300" y="2103260"/>
            <a:ext cx="6349448" cy="4232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534647"/>
      </p:ext>
    </p:extLst>
  </p:cSld>
  <p:clrMapOvr>
    <a:masterClrMapping/>
  </p:clrMapOvr>
  <p:transition spd="slow">
    <p:cover/>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602</Words>
  <Application>Microsoft Office PowerPoint</Application>
  <PresentationFormat>Panorámica</PresentationFormat>
  <Paragraphs>46</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Arial Black</vt:lpstr>
      <vt:lpstr>Calibri</vt:lpstr>
      <vt:lpstr>Calibri Light</vt:lpstr>
      <vt:lpstr>Tema de Office</vt:lpstr>
      <vt:lpstr>Listas, ciclos y sintaxis  Roland Andrés Ortega Ayala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Espacio para el pseudocódigo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Texto complementario</dc:title>
  <dc:creator>Andrea Gordillo Garzón</dc:creator>
  <cp:lastModifiedBy>Roland Ortega</cp:lastModifiedBy>
  <cp:revision>6</cp:revision>
  <dcterms:created xsi:type="dcterms:W3CDTF">2022-02-04T20:55:26Z</dcterms:created>
  <dcterms:modified xsi:type="dcterms:W3CDTF">2022-05-14T23:40:24Z</dcterms:modified>
</cp:coreProperties>
</file>