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8" r:id="rId5"/>
    <p:sldId id="269" r:id="rId6"/>
    <p:sldId id="266" r:id="rId7"/>
    <p:sldId id="267" r:id="rId8"/>
    <p:sldId id="258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00FF"/>
    <a:srgbClr val="FF00C1"/>
    <a:srgbClr val="FFA4E7"/>
    <a:srgbClr val="F5FF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33"/>
  </p:normalViewPr>
  <p:slideViewPr>
    <p:cSldViewPr snapToGrid="0" snapToObjects="1">
      <p:cViewPr varScale="1">
        <p:scale>
          <a:sx n="72" d="100"/>
          <a:sy n="72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CA963-1403-ED4C-95C5-97D95792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62BF7F-FCD7-AA49-A526-304213035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D7C64A-A412-3047-9E9B-24D429B8A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13FA-A8BC-EC4D-9FC7-22370861B042}" type="datetimeFigureOut">
              <a:rPr lang="es-CO" smtClean="0"/>
              <a:t>28/05/2022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2E4D9F-7C82-B44F-95CE-3664EF78E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C17727-3088-584C-A225-30BF0627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E9E6-B059-8341-A2FC-94101D92E9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726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8A8B9-EAC0-A341-AF5D-DFAC98AE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B7C19A-92C7-814A-8189-382B57D5E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167FD0-CD51-DE41-959E-AF19A511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13FA-A8BC-EC4D-9FC7-22370861B042}" type="datetimeFigureOut">
              <a:rPr lang="es-CO" smtClean="0"/>
              <a:t>28/05/2022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E08592-F004-E348-A6DD-2D0F26E0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D40F5E-4E52-C746-809E-B3BDA3FE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E9E6-B059-8341-A2FC-94101D92E9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233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40AB94-9C87-514A-91DE-EEA82B1AC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091567-B4CB-7346-98D0-EF3BB8374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9A4A8A-4417-E243-901E-7CF034731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13FA-A8BC-EC4D-9FC7-22370861B042}" type="datetimeFigureOut">
              <a:rPr lang="es-CO" smtClean="0"/>
              <a:t>28/05/2022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80D781-8DDD-8141-92AD-83E2970D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8BC454-C5F0-2047-A05B-8E28D41D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E9E6-B059-8341-A2FC-94101D92E9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061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2E305-17DF-6A47-B9AF-9582DAA8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905777-AF0B-3F43-BD9F-B48DD9EC6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5B6CBB-77B1-994C-805D-DCE6CD026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13FA-A8BC-EC4D-9FC7-22370861B042}" type="datetimeFigureOut">
              <a:rPr lang="es-CO" smtClean="0"/>
              <a:t>28/05/2022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795155-2A00-A146-9316-58AA9090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4D0AC7-B184-9542-A573-35DA63D9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E9E6-B059-8341-A2FC-94101D92E9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351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4F844-DD9F-7542-BF0B-313FA554D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81EC26-CE8F-5F4E-A3F9-2F6FC5293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125B36-BE9B-B34F-BCB1-DB4EA31F9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13FA-A8BC-EC4D-9FC7-22370861B042}" type="datetimeFigureOut">
              <a:rPr lang="es-CO" smtClean="0"/>
              <a:t>28/05/2022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DD67BE-4BA7-2D41-A5CD-A8979213F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A876FF-914F-0244-A92A-E667F873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E9E6-B059-8341-A2FC-94101D92E9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292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FA4B4-329E-B74F-8E73-37526D0D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BAD4FF-348E-E84F-9A08-80735321D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3DD809-1567-EE4A-9BCC-244F8ADFE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75454F-06A1-D842-8909-E009BDC6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13FA-A8BC-EC4D-9FC7-22370861B042}" type="datetimeFigureOut">
              <a:rPr lang="es-CO" smtClean="0"/>
              <a:t>28/05/2022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C84B61-9EBB-9B4B-A006-8381E66D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611876-F2C2-BC42-BBD6-637ED138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E9E6-B059-8341-A2FC-94101D92E9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653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3F02F-D43F-DE47-81D0-A062583F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54B1C2-DDEE-BD47-9ACB-14B0CA536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FAC2BA-123E-034E-B0B4-4DA31AC17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A40C8B7-FBEC-4F4F-A7E7-3E6F96CFA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14F56B3-DDAB-9947-8F69-ACC253E10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03A9FCE-7A8B-A34E-BEE0-59E67691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13FA-A8BC-EC4D-9FC7-22370861B042}" type="datetimeFigureOut">
              <a:rPr lang="es-CO" smtClean="0"/>
              <a:t>28/05/2022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28AF952-E9CF-DA4F-A427-9A0B7223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DFFB33-30A3-7342-BFEF-4761B1D03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E9E6-B059-8341-A2FC-94101D92E9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80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B8234-5FB2-1B46-889E-E9C1CD165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B27A257-3636-934B-B9E2-AFCA1EC4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13FA-A8BC-EC4D-9FC7-22370861B042}" type="datetimeFigureOut">
              <a:rPr lang="es-CO" smtClean="0"/>
              <a:t>28/05/2022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31A006-D27B-F94D-A77C-D5032758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78FFDEC-69F6-F54C-9B43-C89ADF6C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E9E6-B059-8341-A2FC-94101D92E9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127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98246D7-A4BE-DA4E-B236-D0B843C60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13FA-A8BC-EC4D-9FC7-22370861B042}" type="datetimeFigureOut">
              <a:rPr lang="es-CO" smtClean="0"/>
              <a:t>28/05/2022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E87A9F-F987-784C-B584-668A4FCA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D7F3AC-A925-B846-97B3-E398653B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E9E6-B059-8341-A2FC-94101D92E9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302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E1A82-4DAF-6D44-9E21-E7AB47C0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7EB216-2F83-9C46-AB37-6EEAA2F85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9CAB86-635C-9644-A0D3-C0CC89A38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A364C5-6E58-4A42-9479-E4458C38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13FA-A8BC-EC4D-9FC7-22370861B042}" type="datetimeFigureOut">
              <a:rPr lang="es-CO" smtClean="0"/>
              <a:t>28/05/2022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D2384E-DB95-5D48-9365-8C3CC155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2B497C-9975-E241-AC54-580EE081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E9E6-B059-8341-A2FC-94101D92E9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289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63919-AE57-C841-B0B2-B0402FBD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F8601C2-2809-174D-A6FD-89688F13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70683E-F13C-C247-A0F1-9B8C22CDC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5406F8-ACCC-C442-8001-1983A13C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13FA-A8BC-EC4D-9FC7-22370861B042}" type="datetimeFigureOut">
              <a:rPr lang="es-CO" smtClean="0"/>
              <a:t>28/05/2022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78D630-D2A2-BF44-9F46-EC42B9B53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8B5917-73D2-4342-82EE-F909F6C5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E9E6-B059-8341-A2FC-94101D92E9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359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8A660F-1B24-114F-9177-75E5EB0C3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6B38C6-3FF9-D746-BFE1-D85571B01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C1F4C9-1C5E-FB4A-89DD-FE60F5AA6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A13FA-A8BC-EC4D-9FC7-22370861B042}" type="datetimeFigureOut">
              <a:rPr lang="es-CO" smtClean="0"/>
              <a:t>28/05/2022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DF91A0-0BDD-FE49-8AB8-049551A97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E0E72B-F810-AF48-A24D-A723BFB04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1E9E6-B059-8341-A2FC-94101D92E9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56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jpeg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8.jpeg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gif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6F2C25B-8177-0340-BD11-98F18B88B4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35" y="1388"/>
            <a:ext cx="12187065" cy="685522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2CDA09D-E267-A644-B6A7-2BAD8592C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122" y="3429000"/>
            <a:ext cx="8100059" cy="3481661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1CC4AC50-6A81-514A-9718-E73A2DE35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0390" y="4039279"/>
            <a:ext cx="5270500" cy="3262564"/>
          </a:xfrm>
        </p:spPr>
        <p:txBody>
          <a:bodyPr anchor="t">
            <a:normAutofit/>
          </a:bodyPr>
          <a:lstStyle/>
          <a:p>
            <a:r>
              <a:rPr lang="es-CO" sz="4400" b="1" dirty="0" err="1">
                <a:solidFill>
                  <a:srgbClr val="FFA4E7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Numpy</a:t>
            </a:r>
            <a:r>
              <a:rPr lang="es-CO" sz="4400" b="1" dirty="0">
                <a:solidFill>
                  <a:srgbClr val="FFA4E7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, </a:t>
            </a:r>
            <a:r>
              <a:rPr lang="es-CO" sz="4400" b="1" dirty="0" err="1">
                <a:solidFill>
                  <a:srgbClr val="FFA4E7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Random</a:t>
            </a:r>
            <a:r>
              <a:rPr lang="es-CO" sz="4400" b="1" dirty="0">
                <a:solidFill>
                  <a:srgbClr val="FFA4E7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y Reto 3</a:t>
            </a:r>
            <a:br>
              <a:rPr lang="es-CO" sz="3600" b="1" dirty="0">
                <a:solidFill>
                  <a:srgbClr val="FFA4E7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br>
              <a:rPr lang="es-CO" sz="3600" b="1" dirty="0">
                <a:solidFill>
                  <a:srgbClr val="FFA4E7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s-CO" sz="1800" b="1" dirty="0">
                <a:solidFill>
                  <a:srgbClr val="F5FF2D"/>
                </a:solidFill>
                <a:cs typeface="Arial Black" panose="020B0604020202020204" pitchFamily="34" charset="0"/>
              </a:rPr>
              <a:t>Roland Andrés Ortega Ayala</a:t>
            </a:r>
            <a:endParaRPr lang="es-CO" sz="3200" b="1" dirty="0">
              <a:solidFill>
                <a:srgbClr val="F5FF2D"/>
              </a:solidFill>
            </a:endParaRPr>
          </a:p>
        </p:txBody>
      </p:sp>
      <p:pic>
        <p:nvPicPr>
          <p:cNvPr id="11" name="Imagen 10" descr="Imagen que contiene Icono&#10;&#10;Descripción generada automáticamente">
            <a:extLst>
              <a:ext uri="{FF2B5EF4-FFF2-40B4-BE49-F238E27FC236}">
                <a16:creationId xmlns:a16="http://schemas.microsoft.com/office/drawing/2014/main" id="{C33BA520-07F4-3048-9957-2417D28DE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50" y="5811615"/>
            <a:ext cx="2419975" cy="732773"/>
          </a:xfrm>
          <a:prstGeom prst="rect">
            <a:avLst/>
          </a:prstGeom>
        </p:spPr>
      </p:pic>
      <p:pic>
        <p:nvPicPr>
          <p:cNvPr id="1026" name="Picture 2" descr="Fondo transparente de Python | PNG Mart">
            <a:extLst>
              <a:ext uri="{FF2B5EF4-FFF2-40B4-BE49-F238E27FC236}">
                <a16:creationId xmlns:a16="http://schemas.microsoft.com/office/drawing/2014/main" id="{3A066029-4B5B-88B7-0A8C-928811056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9128" y="1187439"/>
            <a:ext cx="6525128" cy="326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61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6F2C25B-8177-0340-BD11-98F18B88B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8980558-3AC6-2B46-9A5C-A8C15964009C}"/>
              </a:ext>
            </a:extLst>
          </p:cNvPr>
          <p:cNvSpPr txBox="1"/>
          <p:nvPr/>
        </p:nvSpPr>
        <p:spPr>
          <a:xfrm>
            <a:off x="1529992" y="2502944"/>
            <a:ext cx="91320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s-ES" dirty="0" err="1">
                <a:solidFill>
                  <a:srgbClr val="5700FF"/>
                </a:solidFill>
              </a:rPr>
              <a:t>Numpy</a:t>
            </a:r>
            <a:r>
              <a:rPr lang="es-ES" dirty="0">
                <a:solidFill>
                  <a:srgbClr val="5700FF"/>
                </a:solidFill>
              </a:rPr>
              <a:t> es tal vez la librería más famosa e importante de Python, ésta permite poder trabajar con los datos y la información de muchas más maneras que sólo usando Python con sus funciones por defecto, el uso de esta librería permite generar y manipular nuevas formas de organizar la información como:</a:t>
            </a:r>
          </a:p>
          <a:p>
            <a:pPr lvl="1" algn="just"/>
            <a:endParaRPr lang="es-ES" dirty="0">
              <a:solidFill>
                <a:srgbClr val="5700FF"/>
              </a:solidFill>
            </a:endParaRPr>
          </a:p>
          <a:p>
            <a:pPr marL="742950" lvl="1" indent="-285750" algn="just">
              <a:buFontTx/>
              <a:buChar char="-"/>
            </a:pPr>
            <a:r>
              <a:rPr lang="es-ES" dirty="0">
                <a:solidFill>
                  <a:srgbClr val="5700FF"/>
                </a:solidFill>
              </a:rPr>
              <a:t>Vectores</a:t>
            </a:r>
          </a:p>
          <a:p>
            <a:pPr marL="742950" lvl="1" indent="-285750" algn="just">
              <a:buFontTx/>
              <a:buChar char="-"/>
            </a:pPr>
            <a:r>
              <a:rPr lang="es-ES" dirty="0">
                <a:solidFill>
                  <a:srgbClr val="5700FF"/>
                </a:solidFill>
              </a:rPr>
              <a:t>Matrices</a:t>
            </a:r>
          </a:p>
          <a:p>
            <a:pPr marL="742950" lvl="1" indent="-285750" algn="just">
              <a:buFontTx/>
              <a:buChar char="-"/>
            </a:pPr>
            <a:r>
              <a:rPr lang="es-ES" dirty="0">
                <a:solidFill>
                  <a:srgbClr val="5700FF"/>
                </a:solidFill>
              </a:rPr>
              <a:t>Tensores</a:t>
            </a:r>
            <a:endParaRPr lang="es-CO" dirty="0">
              <a:solidFill>
                <a:srgbClr val="5700FF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B96940B-B369-154B-8213-D2A422F99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6075" y="656819"/>
            <a:ext cx="3514725" cy="743018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A3973470-A7FD-EB4D-B80F-D35A75E67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48" y="6053475"/>
            <a:ext cx="1665288" cy="50310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B36075D-0C3F-924D-9DCF-C3354F2D0C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573"/>
          <a:stretch/>
        </p:blipFill>
        <p:spPr>
          <a:xfrm>
            <a:off x="-31664" y="372164"/>
            <a:ext cx="1282907" cy="208528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2ED8CFC-1B22-464D-8E92-F514F458EEA6}"/>
              </a:ext>
            </a:extLst>
          </p:cNvPr>
          <p:cNvSpPr txBox="1"/>
          <p:nvPr/>
        </p:nvSpPr>
        <p:spPr>
          <a:xfrm>
            <a:off x="706727" y="518128"/>
            <a:ext cx="62103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600" b="1" dirty="0" err="1">
                <a:solidFill>
                  <a:srgbClr val="FF00C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Numpy</a:t>
            </a:r>
            <a:br>
              <a:rPr lang="es-CO" sz="3200" b="1" dirty="0">
                <a:solidFill>
                  <a:srgbClr val="FF00C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s-CO" sz="2000" b="1" dirty="0">
                <a:solidFill>
                  <a:srgbClr val="5700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Cuando Python Estándar no es suficiente</a:t>
            </a:r>
            <a:endParaRPr lang="es-CO" sz="3200" b="1" dirty="0">
              <a:solidFill>
                <a:srgbClr val="5700F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96617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6F2C25B-8177-0340-BD11-98F18B88B4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8980558-3AC6-2B46-9A5C-A8C15964009C}"/>
              </a:ext>
            </a:extLst>
          </p:cNvPr>
          <p:cNvSpPr txBox="1"/>
          <p:nvPr/>
        </p:nvSpPr>
        <p:spPr>
          <a:xfrm>
            <a:off x="703263" y="1951672"/>
            <a:ext cx="42333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s-ES" sz="2000" dirty="0" err="1">
                <a:solidFill>
                  <a:srgbClr val="5700FF"/>
                </a:solidFill>
              </a:rPr>
              <a:t>np.array</a:t>
            </a:r>
            <a:r>
              <a:rPr lang="es-ES" sz="2000" dirty="0">
                <a:solidFill>
                  <a:srgbClr val="5700FF"/>
                </a:solidFill>
              </a:rPr>
              <a:t>(</a:t>
            </a:r>
            <a:r>
              <a:rPr lang="es-ES" sz="2000" dirty="0" err="1">
                <a:solidFill>
                  <a:srgbClr val="5700FF"/>
                </a:solidFill>
              </a:rPr>
              <a:t>list</a:t>
            </a:r>
            <a:r>
              <a:rPr lang="es-ES" sz="2000" dirty="0">
                <a:solidFill>
                  <a:srgbClr val="5700FF"/>
                </a:solidFill>
              </a:rPr>
              <a:t>)</a:t>
            </a:r>
          </a:p>
          <a:p>
            <a:pPr lvl="1" algn="just"/>
            <a:r>
              <a:rPr lang="es-ES" sz="2000" dirty="0">
                <a:solidFill>
                  <a:srgbClr val="5700FF"/>
                </a:solidFill>
              </a:rPr>
              <a:t>Vectores</a:t>
            </a:r>
          </a:p>
          <a:p>
            <a:pPr lvl="1" algn="just"/>
            <a:r>
              <a:rPr lang="es-ES" sz="2000" dirty="0">
                <a:solidFill>
                  <a:srgbClr val="5700FF"/>
                </a:solidFill>
              </a:rPr>
              <a:t>Matrices</a:t>
            </a:r>
          </a:p>
          <a:p>
            <a:pPr lvl="1" algn="just"/>
            <a:r>
              <a:rPr lang="es-ES" sz="2000" dirty="0" err="1">
                <a:solidFill>
                  <a:srgbClr val="5700FF"/>
                </a:solidFill>
              </a:rPr>
              <a:t>np.arange</a:t>
            </a:r>
            <a:r>
              <a:rPr lang="es-ES" sz="2000" dirty="0">
                <a:solidFill>
                  <a:srgbClr val="5700FF"/>
                </a:solidFill>
              </a:rPr>
              <a:t>(n, m)</a:t>
            </a:r>
          </a:p>
          <a:p>
            <a:pPr lvl="1" algn="just"/>
            <a:r>
              <a:rPr lang="es-ES" sz="2000" dirty="0" err="1">
                <a:solidFill>
                  <a:srgbClr val="5700FF"/>
                </a:solidFill>
              </a:rPr>
              <a:t>np.zeros</a:t>
            </a:r>
            <a:r>
              <a:rPr lang="es-ES" sz="2000" dirty="0">
                <a:solidFill>
                  <a:srgbClr val="5700FF"/>
                </a:solidFill>
              </a:rPr>
              <a:t>(n) o </a:t>
            </a:r>
            <a:r>
              <a:rPr lang="es-ES" sz="2000" dirty="0" err="1">
                <a:solidFill>
                  <a:srgbClr val="5700FF"/>
                </a:solidFill>
              </a:rPr>
              <a:t>np.ones</a:t>
            </a:r>
            <a:r>
              <a:rPr lang="es-ES" sz="2000" dirty="0">
                <a:solidFill>
                  <a:srgbClr val="5700FF"/>
                </a:solidFill>
              </a:rPr>
              <a:t>(n)</a:t>
            </a:r>
          </a:p>
          <a:p>
            <a:pPr lvl="1" algn="just"/>
            <a:r>
              <a:rPr lang="es-ES" sz="2000" dirty="0" err="1">
                <a:solidFill>
                  <a:srgbClr val="5700FF"/>
                </a:solidFill>
              </a:rPr>
              <a:t>np.linspace</a:t>
            </a:r>
            <a:r>
              <a:rPr lang="es-ES" sz="2000" dirty="0">
                <a:solidFill>
                  <a:srgbClr val="5700FF"/>
                </a:solidFill>
              </a:rPr>
              <a:t>(n, m, i)</a:t>
            </a:r>
          </a:p>
          <a:p>
            <a:pPr lvl="1" algn="just"/>
            <a:r>
              <a:rPr lang="es-ES" sz="2000" dirty="0" err="1">
                <a:solidFill>
                  <a:srgbClr val="5700FF"/>
                </a:solidFill>
              </a:rPr>
              <a:t>np.eye</a:t>
            </a:r>
            <a:r>
              <a:rPr lang="es-ES" sz="2000" dirty="0">
                <a:solidFill>
                  <a:srgbClr val="5700FF"/>
                </a:solidFill>
              </a:rPr>
              <a:t>(n)</a:t>
            </a:r>
          </a:p>
          <a:p>
            <a:pPr lvl="1" algn="just"/>
            <a:r>
              <a:rPr lang="es-ES" sz="2000" dirty="0" err="1">
                <a:solidFill>
                  <a:srgbClr val="5700FF"/>
                </a:solidFill>
              </a:rPr>
              <a:t>np.random.rand</a:t>
            </a:r>
            <a:r>
              <a:rPr lang="es-ES" sz="2000" dirty="0">
                <a:solidFill>
                  <a:srgbClr val="5700FF"/>
                </a:solidFill>
              </a:rPr>
              <a:t>(n)</a:t>
            </a:r>
          </a:p>
          <a:p>
            <a:pPr lvl="1" algn="just"/>
            <a:r>
              <a:rPr lang="es-ES" sz="2000" dirty="0" err="1">
                <a:solidFill>
                  <a:srgbClr val="5700FF"/>
                </a:solidFill>
              </a:rPr>
              <a:t>np.reshape</a:t>
            </a:r>
            <a:r>
              <a:rPr lang="es-ES" sz="2000" dirty="0">
                <a:solidFill>
                  <a:srgbClr val="5700FF"/>
                </a:solidFill>
              </a:rPr>
              <a:t>(</a:t>
            </a:r>
            <a:r>
              <a:rPr lang="es-ES" sz="2000" dirty="0" err="1">
                <a:solidFill>
                  <a:srgbClr val="5700FF"/>
                </a:solidFill>
              </a:rPr>
              <a:t>n,m</a:t>
            </a:r>
            <a:r>
              <a:rPr lang="es-ES" sz="2000" dirty="0">
                <a:solidFill>
                  <a:srgbClr val="5700FF"/>
                </a:solidFill>
              </a:rPr>
              <a:t>)</a:t>
            </a:r>
          </a:p>
          <a:p>
            <a:pPr lvl="1" algn="just"/>
            <a:r>
              <a:rPr lang="es-ES" sz="2000" dirty="0" err="1">
                <a:solidFill>
                  <a:srgbClr val="5700FF"/>
                </a:solidFill>
              </a:rPr>
              <a:t>nplist.flatten</a:t>
            </a:r>
            <a:r>
              <a:rPr lang="es-ES" sz="2000" dirty="0">
                <a:solidFill>
                  <a:srgbClr val="5700FF"/>
                </a:solidFill>
              </a:rPr>
              <a:t>()</a:t>
            </a:r>
          </a:p>
          <a:p>
            <a:pPr lvl="1" algn="just"/>
            <a:r>
              <a:rPr lang="es-ES" sz="2000" dirty="0" err="1">
                <a:solidFill>
                  <a:srgbClr val="5700FF"/>
                </a:solidFill>
              </a:rPr>
              <a:t>nplist.tolist</a:t>
            </a:r>
            <a:r>
              <a:rPr lang="es-ES" sz="2000" dirty="0">
                <a:solidFill>
                  <a:srgbClr val="5700FF"/>
                </a:solidFill>
              </a:rPr>
              <a:t>()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7341AA7-0635-1E4E-B1E3-3423D826590B}"/>
              </a:ext>
            </a:extLst>
          </p:cNvPr>
          <p:cNvSpPr txBox="1"/>
          <p:nvPr/>
        </p:nvSpPr>
        <p:spPr>
          <a:xfrm>
            <a:off x="463837" y="227868"/>
            <a:ext cx="6210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600" b="1" dirty="0">
                <a:solidFill>
                  <a:srgbClr val="FFA4E7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Métodos </a:t>
            </a:r>
            <a:r>
              <a:rPr lang="es-CO" sz="3600" b="1" dirty="0" err="1">
                <a:solidFill>
                  <a:srgbClr val="FFA4E7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Numpy</a:t>
            </a:r>
            <a:endParaRPr lang="es-CO" sz="32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9" name="Imagen 8" descr="Imagen que contiene Icono&#10;&#10;Descripción generada automáticamente">
            <a:extLst>
              <a:ext uri="{FF2B5EF4-FFF2-40B4-BE49-F238E27FC236}">
                <a16:creationId xmlns:a16="http://schemas.microsoft.com/office/drawing/2014/main" id="{F28B48B7-74D2-BA46-815D-AC67FF0C1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63" y="6022465"/>
            <a:ext cx="1882776" cy="570108"/>
          </a:xfrm>
          <a:prstGeom prst="rect">
            <a:avLst/>
          </a:prstGeom>
        </p:spPr>
      </p:pic>
      <p:pic>
        <p:nvPicPr>
          <p:cNvPr id="2050" name="Picture 2" descr="Lista de comprensión en Python - Con ejemplos - Geekflare">
            <a:extLst>
              <a:ext uri="{FF2B5EF4-FFF2-40B4-BE49-F238E27FC236}">
                <a16:creationId xmlns:a16="http://schemas.microsoft.com/office/drawing/2014/main" id="{85DF2F6F-92BA-9766-E856-D7511E6FC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982" y="2707526"/>
            <a:ext cx="6344755" cy="203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12030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6F2C25B-8177-0340-BD11-98F18B88B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8980558-3AC6-2B46-9A5C-A8C15964009C}"/>
              </a:ext>
            </a:extLst>
          </p:cNvPr>
          <p:cNvSpPr txBox="1"/>
          <p:nvPr/>
        </p:nvSpPr>
        <p:spPr>
          <a:xfrm>
            <a:off x="1529992" y="2502944"/>
            <a:ext cx="9132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s-ES" dirty="0" err="1">
                <a:solidFill>
                  <a:srgbClr val="5700FF"/>
                </a:solidFill>
              </a:rPr>
              <a:t>Random</a:t>
            </a:r>
            <a:r>
              <a:rPr lang="es-ES" dirty="0">
                <a:solidFill>
                  <a:srgbClr val="5700FF"/>
                </a:solidFill>
              </a:rPr>
              <a:t> mismo se define como una librería para generar número pseudoaleatorios ¿ Por qué pseudo aleatorios? Pues porque el azar es realmente para los ojos humanos, no para el lenguaje de las máquinas.</a:t>
            </a:r>
            <a:endParaRPr lang="es-CO" dirty="0">
              <a:solidFill>
                <a:srgbClr val="5700FF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B96940B-B369-154B-8213-D2A422F99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6075" y="656819"/>
            <a:ext cx="3514725" cy="743018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A3973470-A7FD-EB4D-B80F-D35A75E67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48" y="6053475"/>
            <a:ext cx="1665288" cy="50310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B36075D-0C3F-924D-9DCF-C3354F2D0C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573"/>
          <a:stretch/>
        </p:blipFill>
        <p:spPr>
          <a:xfrm>
            <a:off x="-31664" y="372164"/>
            <a:ext cx="1282907" cy="208528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2ED8CFC-1B22-464D-8E92-F514F458EEA6}"/>
              </a:ext>
            </a:extLst>
          </p:cNvPr>
          <p:cNvSpPr txBox="1"/>
          <p:nvPr/>
        </p:nvSpPr>
        <p:spPr>
          <a:xfrm>
            <a:off x="706727" y="518128"/>
            <a:ext cx="62103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600" b="1" dirty="0" err="1">
                <a:solidFill>
                  <a:srgbClr val="FF00C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Random</a:t>
            </a:r>
            <a:br>
              <a:rPr lang="es-CO" sz="3200" b="1" dirty="0">
                <a:solidFill>
                  <a:srgbClr val="FF00C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s-CO" sz="2000" b="1" dirty="0">
                <a:solidFill>
                  <a:srgbClr val="5700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Cuando un sistema estocástico es el resultado deseado</a:t>
            </a:r>
            <a:endParaRPr lang="es-CO" sz="3200" b="1" dirty="0">
              <a:solidFill>
                <a:srgbClr val="5700F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1026" name="Picture 2" descr="Dados - Iconos gratis de juego de azar">
            <a:extLst>
              <a:ext uri="{FF2B5EF4-FFF2-40B4-BE49-F238E27FC236}">
                <a16:creationId xmlns:a16="http://schemas.microsoft.com/office/drawing/2014/main" id="{CB760D42-432F-F51D-4918-1A87BE89E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45664">
            <a:off x="4436493" y="3394520"/>
            <a:ext cx="2870554" cy="287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44709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6F2C25B-8177-0340-BD11-98F18B88B4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8980558-3AC6-2B46-9A5C-A8C15964009C}"/>
              </a:ext>
            </a:extLst>
          </p:cNvPr>
          <p:cNvSpPr txBox="1"/>
          <p:nvPr/>
        </p:nvSpPr>
        <p:spPr>
          <a:xfrm>
            <a:off x="703263" y="1951672"/>
            <a:ext cx="42333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s-ES" sz="2000" dirty="0" err="1">
                <a:solidFill>
                  <a:srgbClr val="5700FF"/>
                </a:solidFill>
              </a:rPr>
              <a:t>random.seed</a:t>
            </a:r>
            <a:r>
              <a:rPr lang="es-ES" sz="2000" dirty="0">
                <a:solidFill>
                  <a:srgbClr val="5700FF"/>
                </a:solidFill>
              </a:rPr>
              <a:t>(</a:t>
            </a:r>
            <a:r>
              <a:rPr lang="es-ES" sz="2000" dirty="0" err="1">
                <a:solidFill>
                  <a:srgbClr val="5700FF"/>
                </a:solidFill>
              </a:rPr>
              <a:t>seed</a:t>
            </a:r>
            <a:r>
              <a:rPr lang="es-ES" sz="2000" dirty="0">
                <a:solidFill>
                  <a:srgbClr val="5700FF"/>
                </a:solidFill>
              </a:rPr>
              <a:t>)</a:t>
            </a:r>
          </a:p>
          <a:p>
            <a:pPr lvl="1" algn="just"/>
            <a:r>
              <a:rPr lang="es-ES" sz="2000" dirty="0" err="1">
                <a:solidFill>
                  <a:srgbClr val="5700FF"/>
                </a:solidFill>
              </a:rPr>
              <a:t>random.randint</a:t>
            </a:r>
            <a:r>
              <a:rPr lang="es-ES" sz="2000" dirty="0">
                <a:solidFill>
                  <a:srgbClr val="5700FF"/>
                </a:solidFill>
              </a:rPr>
              <a:t>(</a:t>
            </a:r>
            <a:r>
              <a:rPr lang="es-ES" sz="2000" dirty="0" err="1">
                <a:solidFill>
                  <a:srgbClr val="5700FF"/>
                </a:solidFill>
              </a:rPr>
              <a:t>n,m</a:t>
            </a:r>
            <a:r>
              <a:rPr lang="es-ES" sz="2000" dirty="0">
                <a:solidFill>
                  <a:srgbClr val="5700FF"/>
                </a:solidFill>
              </a:rPr>
              <a:t>)</a:t>
            </a:r>
          </a:p>
          <a:p>
            <a:pPr lvl="1" algn="just"/>
            <a:r>
              <a:rPr lang="es-ES" sz="2000" dirty="0" err="1">
                <a:solidFill>
                  <a:srgbClr val="5700FF"/>
                </a:solidFill>
              </a:rPr>
              <a:t>random.shuffle</a:t>
            </a:r>
            <a:r>
              <a:rPr lang="es-ES" sz="2000" dirty="0">
                <a:solidFill>
                  <a:srgbClr val="5700FF"/>
                </a:solidFill>
              </a:rPr>
              <a:t>(</a:t>
            </a:r>
            <a:r>
              <a:rPr lang="es-ES" sz="2000" dirty="0" err="1">
                <a:solidFill>
                  <a:srgbClr val="5700FF"/>
                </a:solidFill>
              </a:rPr>
              <a:t>list</a:t>
            </a:r>
            <a:r>
              <a:rPr lang="es-ES" sz="2000" dirty="0">
                <a:solidFill>
                  <a:srgbClr val="5700FF"/>
                </a:solidFill>
              </a:rPr>
              <a:t>)</a:t>
            </a:r>
          </a:p>
          <a:p>
            <a:pPr lvl="1" algn="just"/>
            <a:r>
              <a:rPr lang="es-ES" sz="2000" dirty="0" err="1">
                <a:solidFill>
                  <a:srgbClr val="5700FF"/>
                </a:solidFill>
              </a:rPr>
              <a:t>random.choice</a:t>
            </a:r>
            <a:r>
              <a:rPr lang="es-ES" sz="2000" dirty="0">
                <a:solidFill>
                  <a:srgbClr val="5700FF"/>
                </a:solidFill>
              </a:rPr>
              <a:t>(</a:t>
            </a:r>
            <a:r>
              <a:rPr lang="es-ES" sz="2000" dirty="0" err="1">
                <a:solidFill>
                  <a:srgbClr val="5700FF"/>
                </a:solidFill>
              </a:rPr>
              <a:t>list</a:t>
            </a:r>
            <a:r>
              <a:rPr lang="es-ES" sz="2000" dirty="0">
                <a:solidFill>
                  <a:srgbClr val="5700FF"/>
                </a:solidFill>
              </a:rPr>
              <a:t>)</a:t>
            </a:r>
          </a:p>
          <a:p>
            <a:pPr lvl="1" algn="just"/>
            <a:r>
              <a:rPr lang="es-ES" sz="2000" dirty="0" err="1">
                <a:solidFill>
                  <a:srgbClr val="5700FF"/>
                </a:solidFill>
              </a:rPr>
              <a:t>random.choices</a:t>
            </a:r>
            <a:r>
              <a:rPr lang="es-ES" sz="2000" dirty="0">
                <a:solidFill>
                  <a:srgbClr val="5700FF"/>
                </a:solidFill>
              </a:rPr>
              <a:t>(</a:t>
            </a:r>
            <a:r>
              <a:rPr lang="es-ES" sz="2000" dirty="0" err="1">
                <a:solidFill>
                  <a:srgbClr val="5700FF"/>
                </a:solidFill>
              </a:rPr>
              <a:t>list</a:t>
            </a:r>
            <a:r>
              <a:rPr lang="es-ES" sz="2000" dirty="0">
                <a:solidFill>
                  <a:srgbClr val="5700FF"/>
                </a:solidFill>
              </a:rPr>
              <a:t>)</a:t>
            </a:r>
          </a:p>
          <a:p>
            <a:pPr lvl="1" algn="just"/>
            <a:r>
              <a:rPr lang="es-ES" sz="2000" dirty="0" err="1">
                <a:solidFill>
                  <a:srgbClr val="5700FF"/>
                </a:solidFill>
              </a:rPr>
              <a:t>random.random</a:t>
            </a:r>
            <a:r>
              <a:rPr lang="es-ES" sz="2000" dirty="0">
                <a:solidFill>
                  <a:srgbClr val="5700FF"/>
                </a:solidFill>
              </a:rPr>
              <a:t>()</a:t>
            </a:r>
          </a:p>
          <a:p>
            <a:pPr lvl="1" algn="just"/>
            <a:endParaRPr lang="es-ES" sz="2000" dirty="0">
              <a:solidFill>
                <a:srgbClr val="5700FF"/>
              </a:solidFill>
            </a:endParaRPr>
          </a:p>
          <a:p>
            <a:pPr lvl="1" algn="just"/>
            <a:endParaRPr lang="es-ES" sz="2000" dirty="0">
              <a:solidFill>
                <a:srgbClr val="5700FF"/>
              </a:solidFill>
            </a:endParaRPr>
          </a:p>
          <a:p>
            <a:pPr lvl="1" algn="just"/>
            <a:endParaRPr lang="es-ES" sz="2000" dirty="0">
              <a:solidFill>
                <a:srgbClr val="5700FF"/>
              </a:solidFill>
            </a:endParaRPr>
          </a:p>
          <a:p>
            <a:pPr lvl="1" algn="just"/>
            <a:endParaRPr lang="es-ES" sz="2000" dirty="0">
              <a:solidFill>
                <a:srgbClr val="5700FF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7341AA7-0635-1E4E-B1E3-3423D826590B}"/>
              </a:ext>
            </a:extLst>
          </p:cNvPr>
          <p:cNvSpPr txBox="1"/>
          <p:nvPr/>
        </p:nvSpPr>
        <p:spPr>
          <a:xfrm>
            <a:off x="463837" y="227868"/>
            <a:ext cx="6210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600" b="1" dirty="0">
                <a:solidFill>
                  <a:srgbClr val="FFA4E7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Métodos </a:t>
            </a:r>
            <a:r>
              <a:rPr lang="es-CO" sz="3600" b="1" dirty="0" err="1">
                <a:solidFill>
                  <a:srgbClr val="FFA4E7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Random</a:t>
            </a:r>
            <a:endParaRPr lang="es-CO" sz="32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9" name="Imagen 8" descr="Imagen que contiene Icono&#10;&#10;Descripción generada automáticamente">
            <a:extLst>
              <a:ext uri="{FF2B5EF4-FFF2-40B4-BE49-F238E27FC236}">
                <a16:creationId xmlns:a16="http://schemas.microsoft.com/office/drawing/2014/main" id="{F28B48B7-74D2-BA46-815D-AC67FF0C1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63" y="6022465"/>
            <a:ext cx="1882776" cy="570108"/>
          </a:xfrm>
          <a:prstGeom prst="rect">
            <a:avLst/>
          </a:prstGeom>
        </p:spPr>
      </p:pic>
      <p:pic>
        <p:nvPicPr>
          <p:cNvPr id="2050" name="Picture 2" descr="Lista de comprensión en Python - Con ejemplos - Geekflare">
            <a:extLst>
              <a:ext uri="{FF2B5EF4-FFF2-40B4-BE49-F238E27FC236}">
                <a16:creationId xmlns:a16="http://schemas.microsoft.com/office/drawing/2014/main" id="{85DF2F6F-92BA-9766-E856-D7511E6FC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982" y="2707526"/>
            <a:ext cx="6344755" cy="203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84072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6F2C25B-8177-0340-BD11-98F18B88B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8980558-3AC6-2B46-9A5C-A8C15964009C}"/>
              </a:ext>
            </a:extLst>
          </p:cNvPr>
          <p:cNvSpPr txBox="1"/>
          <p:nvPr/>
        </p:nvSpPr>
        <p:spPr>
          <a:xfrm>
            <a:off x="1291422" y="1805888"/>
            <a:ext cx="9132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AutoNum type="arabicPeriod"/>
            </a:pPr>
            <a:r>
              <a:rPr lang="es-ES" dirty="0">
                <a:solidFill>
                  <a:srgbClr val="5700FF"/>
                </a:solidFill>
              </a:rPr>
              <a:t>Vamos a realizar el reto usando listas y ciclos, para aplicar lo aprendido.</a:t>
            </a:r>
          </a:p>
          <a:p>
            <a:pPr marL="800100" lvl="1" indent="-342900" algn="just">
              <a:buAutoNum type="arabicPeriod"/>
            </a:pPr>
            <a:r>
              <a:rPr lang="es-ES" dirty="0">
                <a:solidFill>
                  <a:srgbClr val="5700FF"/>
                </a:solidFill>
              </a:rPr>
              <a:t>Antes de proceder con la programación, vamos a realizar el pseudocódigo.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B96940B-B369-154B-8213-D2A422F99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6075" y="656819"/>
            <a:ext cx="3514725" cy="743018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A3973470-A7FD-EB4D-B80F-D35A75E67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48" y="6053475"/>
            <a:ext cx="1665288" cy="50310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B36075D-0C3F-924D-9DCF-C3354F2D0C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573"/>
          <a:stretch/>
        </p:blipFill>
        <p:spPr>
          <a:xfrm>
            <a:off x="-31664" y="372164"/>
            <a:ext cx="1282907" cy="208528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2ED8CFC-1B22-464D-8E92-F514F458EEA6}"/>
              </a:ext>
            </a:extLst>
          </p:cNvPr>
          <p:cNvSpPr txBox="1"/>
          <p:nvPr/>
        </p:nvSpPr>
        <p:spPr>
          <a:xfrm>
            <a:off x="706727" y="518128"/>
            <a:ext cx="62103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600" b="1" dirty="0">
                <a:solidFill>
                  <a:srgbClr val="FF00C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Reto de práctica</a:t>
            </a:r>
            <a:br>
              <a:rPr lang="es-CO" sz="3200" b="1" dirty="0">
                <a:solidFill>
                  <a:srgbClr val="FF00C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s-ES" sz="2000" b="1" dirty="0">
                <a:solidFill>
                  <a:srgbClr val="5700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Dos cosas a tener en cuenta:</a:t>
            </a:r>
            <a:endParaRPr lang="es-CO" sz="3200" b="1" dirty="0">
              <a:solidFill>
                <a:srgbClr val="5700F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3074" name="Picture 2" descr="Ilustraciones Programación en PNG y SVG">
            <a:extLst>
              <a:ext uri="{FF2B5EF4-FFF2-40B4-BE49-F238E27FC236}">
                <a16:creationId xmlns:a16="http://schemas.microsoft.com/office/drawing/2014/main" id="{FB9C48FD-456B-0361-0E0C-744220240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2103260"/>
            <a:ext cx="6349448" cy="42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534647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EEB06-AE8D-2FD8-89B1-DBF7BF56E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995" y="70610"/>
            <a:ext cx="6530009" cy="589032"/>
          </a:xfrm>
        </p:spPr>
        <p:txBody>
          <a:bodyPr>
            <a:normAutofit/>
          </a:bodyPr>
          <a:lstStyle/>
          <a:p>
            <a:r>
              <a:rPr lang="es-CO" sz="3000" b="1" dirty="0">
                <a:solidFill>
                  <a:srgbClr val="FF00C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Espacio para el pseudocódigo</a:t>
            </a:r>
            <a:endParaRPr lang="es-CO" sz="30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244674A-9983-E1FD-8C4D-8F372AB5C268}"/>
              </a:ext>
            </a:extLst>
          </p:cNvPr>
          <p:cNvSpPr/>
          <p:nvPr/>
        </p:nvSpPr>
        <p:spPr>
          <a:xfrm>
            <a:off x="4267200" y="774564"/>
            <a:ext cx="2650435" cy="589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1. Función </a:t>
            </a:r>
            <a:r>
              <a:rPr lang="es-ES" b="1" dirty="0"/>
              <a:t>solucion(</a:t>
            </a:r>
            <a:r>
              <a:rPr lang="es-ES" dirty="0"/>
              <a:t>b, n)</a:t>
            </a:r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EFC194C-D318-F7CA-4E0E-31D5C57F2EAC}"/>
              </a:ext>
            </a:extLst>
          </p:cNvPr>
          <p:cNvSpPr/>
          <p:nvPr/>
        </p:nvSpPr>
        <p:spPr>
          <a:xfrm>
            <a:off x="4267200" y="1775103"/>
            <a:ext cx="2650435" cy="589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Input: Pedir el primer intento</a:t>
            </a:r>
            <a:endParaRPr lang="es-CO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4CA26C2-4649-E221-FC99-1F8020FC9C3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5592418" y="1363596"/>
            <a:ext cx="0" cy="411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F58C970A-B27F-D61F-1D74-9B180E003FDC}"/>
              </a:ext>
            </a:extLst>
          </p:cNvPr>
          <p:cNvSpPr/>
          <p:nvPr/>
        </p:nvSpPr>
        <p:spPr>
          <a:xfrm>
            <a:off x="4267200" y="2885662"/>
            <a:ext cx="2650435" cy="589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Calcular si es el número correcto</a:t>
            </a:r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735EE1A-52C9-4320-8EF1-76E7C2BD5E13}"/>
              </a:ext>
            </a:extLst>
          </p:cNvPr>
          <p:cNvSpPr/>
          <p:nvPr/>
        </p:nvSpPr>
        <p:spPr>
          <a:xfrm>
            <a:off x="1080052" y="3837195"/>
            <a:ext cx="2650435" cy="589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El número es mayor a b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B63781A-0211-BC13-A346-6FA3376D5BEC}"/>
              </a:ext>
            </a:extLst>
          </p:cNvPr>
          <p:cNvSpPr/>
          <p:nvPr/>
        </p:nvSpPr>
        <p:spPr>
          <a:xfrm>
            <a:off x="7653131" y="3837195"/>
            <a:ext cx="2650435" cy="589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El número es menor es menor a b</a:t>
            </a:r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F5024A7-B391-965E-E751-C5F09F151BFD}"/>
              </a:ext>
            </a:extLst>
          </p:cNvPr>
          <p:cNvSpPr/>
          <p:nvPr/>
        </p:nvSpPr>
        <p:spPr>
          <a:xfrm>
            <a:off x="4267199" y="4726257"/>
            <a:ext cx="2650435" cy="589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El número es correcto</a:t>
            </a:r>
            <a:endParaRPr lang="es-CO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B6CBD45-53C7-8E6E-1C08-CF74FD947AC7}"/>
              </a:ext>
            </a:extLst>
          </p:cNvPr>
          <p:cNvSpPr/>
          <p:nvPr/>
        </p:nvSpPr>
        <p:spPr>
          <a:xfrm>
            <a:off x="974033" y="5494404"/>
            <a:ext cx="2650435" cy="589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Imprime “¡Ups! Te </a:t>
            </a:r>
            <a:r>
              <a:rPr lang="es-ES" dirty="0" err="1"/>
              <a:t>pasate</a:t>
            </a:r>
            <a:r>
              <a:rPr lang="es-ES" dirty="0"/>
              <a:t>”</a:t>
            </a:r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AB63BCE-93FE-D9DC-FC39-E381E881FEE2}"/>
              </a:ext>
            </a:extLst>
          </p:cNvPr>
          <p:cNvSpPr/>
          <p:nvPr/>
        </p:nvSpPr>
        <p:spPr>
          <a:xfrm>
            <a:off x="4512363" y="5900586"/>
            <a:ext cx="2650435" cy="835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Imprime “¡LO LOGRASTE! Usaste X intentos”</a:t>
            </a:r>
            <a:endParaRPr lang="es-CO" dirty="0"/>
          </a:p>
          <a:p>
            <a:pPr algn="ctr"/>
            <a:endParaRPr lang="es-C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C9F1A9D-A006-34A5-D9C8-FC03CF81AF73}"/>
              </a:ext>
            </a:extLst>
          </p:cNvPr>
          <p:cNvSpPr/>
          <p:nvPr/>
        </p:nvSpPr>
        <p:spPr>
          <a:xfrm>
            <a:off x="7513982" y="5494404"/>
            <a:ext cx="2650435" cy="589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Imprime “¡Ups! Estás por debajo”</a:t>
            </a:r>
            <a:endParaRPr lang="es-CO" dirty="0"/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9AC79154-0562-5408-EF46-2EF091D14F25}"/>
              </a:ext>
            </a:extLst>
          </p:cNvPr>
          <p:cNvCxnSpPr>
            <a:stCxn id="8" idx="1"/>
            <a:endCxn id="9" idx="0"/>
          </p:cNvCxnSpPr>
          <p:nvPr/>
        </p:nvCxnSpPr>
        <p:spPr>
          <a:xfrm rot="10800000" flipV="1">
            <a:off x="2405270" y="3180177"/>
            <a:ext cx="1861930" cy="6570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C3EE054C-49A4-AE01-B6E6-1997A2002E81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rot="5400000">
            <a:off x="1818173" y="4907306"/>
            <a:ext cx="1068177" cy="1060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856F73DA-4479-948A-2F55-B8D11FDCCBEC}"/>
              </a:ext>
            </a:extLst>
          </p:cNvPr>
          <p:cNvCxnSpPr>
            <a:stCxn id="12" idx="2"/>
            <a:endCxn id="4" idx="1"/>
          </p:cNvCxnSpPr>
          <p:nvPr/>
        </p:nvCxnSpPr>
        <p:spPr>
          <a:xfrm rot="5400000" flipH="1" flipV="1">
            <a:off x="1276316" y="3092553"/>
            <a:ext cx="4013817" cy="1967949"/>
          </a:xfrm>
          <a:prstGeom prst="bentConnector4">
            <a:avLst>
              <a:gd name="adj1" fmla="val -5695"/>
              <a:gd name="adj2" fmla="val -900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21E1CCFB-2077-3ECB-0BB6-5452307D0BC1}"/>
              </a:ext>
            </a:extLst>
          </p:cNvPr>
          <p:cNvCxnSpPr>
            <a:stCxn id="8" idx="3"/>
            <a:endCxn id="10" idx="0"/>
          </p:cNvCxnSpPr>
          <p:nvPr/>
        </p:nvCxnSpPr>
        <p:spPr>
          <a:xfrm>
            <a:off x="6917635" y="3180178"/>
            <a:ext cx="2060714" cy="6570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07EE8E0E-CAC1-F718-B56A-AA904114A666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rot="5400000">
            <a:off x="8374687" y="4890741"/>
            <a:ext cx="1068177" cy="1391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6F7EECFA-90ED-9507-2FEA-09538F1501F2}"/>
              </a:ext>
            </a:extLst>
          </p:cNvPr>
          <p:cNvCxnSpPr>
            <a:cxnSpLocks/>
            <a:stCxn id="14" idx="2"/>
            <a:endCxn id="4" idx="3"/>
          </p:cNvCxnSpPr>
          <p:nvPr/>
        </p:nvCxnSpPr>
        <p:spPr>
          <a:xfrm rot="5400000" flipH="1">
            <a:off x="5871509" y="3115746"/>
            <a:ext cx="4013817" cy="1921565"/>
          </a:xfrm>
          <a:prstGeom prst="bentConnector4">
            <a:avLst>
              <a:gd name="adj1" fmla="val -5695"/>
              <a:gd name="adj2" fmla="val -1286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65CF8963-E974-47A7-1EA9-D1C7BC739F01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5331655" y="2624898"/>
            <a:ext cx="52152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323B51CD-5785-708D-EBFF-B433A940C03B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5400000">
            <a:off x="4966637" y="4100475"/>
            <a:ext cx="125156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E2A423C7-A35E-43E5-F3C1-EA8F49420C43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16200000" flipH="1">
            <a:off x="5422351" y="5485355"/>
            <a:ext cx="585297" cy="2451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>
            <a:extLst>
              <a:ext uri="{FF2B5EF4-FFF2-40B4-BE49-F238E27FC236}">
                <a16:creationId xmlns:a16="http://schemas.microsoft.com/office/drawing/2014/main" id="{D099DBE3-92A6-7C90-265F-AB143CF50820}"/>
              </a:ext>
            </a:extLst>
          </p:cNvPr>
          <p:cNvSpPr/>
          <p:nvPr/>
        </p:nvSpPr>
        <p:spPr>
          <a:xfrm>
            <a:off x="834884" y="2658651"/>
            <a:ext cx="9820966" cy="190009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0000"/>
              </a:solidFill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24A6917A-2A26-2C3F-4E31-150A2F0F2A11}"/>
              </a:ext>
            </a:extLst>
          </p:cNvPr>
          <p:cNvSpPr/>
          <p:nvPr/>
        </p:nvSpPr>
        <p:spPr>
          <a:xfrm>
            <a:off x="343451" y="1658112"/>
            <a:ext cx="3425967" cy="491496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0000"/>
              </a:solidFill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67BB7EC9-F7EA-D4B4-C8DF-46BDEF91E6D7}"/>
              </a:ext>
            </a:extLst>
          </p:cNvPr>
          <p:cNvSpPr/>
          <p:nvPr/>
        </p:nvSpPr>
        <p:spPr>
          <a:xfrm>
            <a:off x="7363235" y="1564313"/>
            <a:ext cx="3425967" cy="491496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95944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FC18F280-5B12-8447-9057-55E264F30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3664" cy="697831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B96940B-B369-154B-8213-D2A422F99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939" y="756835"/>
            <a:ext cx="3514725" cy="743018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6456967-2C50-0745-905C-7B9229F0B62D}"/>
              </a:ext>
            </a:extLst>
          </p:cNvPr>
          <p:cNvSpPr txBox="1">
            <a:spLocks/>
          </p:cNvSpPr>
          <p:nvPr/>
        </p:nvSpPr>
        <p:spPr>
          <a:xfrm>
            <a:off x="1476759" y="2592012"/>
            <a:ext cx="7952873" cy="167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O" sz="3200" b="1" dirty="0">
                <a:solidFill>
                  <a:srgbClr val="5700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COMENCEMOS DESDE YA, </a:t>
            </a:r>
            <a:br>
              <a:rPr lang="es-CO" sz="3200" b="1" dirty="0"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s-CO" sz="4000" b="1" dirty="0">
                <a:solidFill>
                  <a:srgbClr val="FF00C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 VIVIR LOS HECHOS </a:t>
            </a:r>
            <a:br>
              <a:rPr lang="es-CO" sz="4000" b="1" dirty="0">
                <a:solidFill>
                  <a:srgbClr val="FF00C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s-CO" sz="4000" b="1" dirty="0">
                <a:solidFill>
                  <a:srgbClr val="FF00C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QUE CONECTAN.</a:t>
            </a:r>
            <a:endParaRPr lang="es-CO" sz="3200" b="1" dirty="0">
              <a:solidFill>
                <a:srgbClr val="FF00C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B28F75B-DBEF-5640-93EE-940E0213D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487" y="4699122"/>
            <a:ext cx="4564608" cy="869449"/>
          </a:xfrm>
          <a:prstGeom prst="rect">
            <a:avLst/>
          </a:prstGeom>
        </p:spPr>
      </p:pic>
      <p:pic>
        <p:nvPicPr>
          <p:cNvPr id="7" name="Imagen 6" descr="Forma&#10;&#10;Descripción generada automáticamente con confianza media">
            <a:extLst>
              <a:ext uri="{FF2B5EF4-FFF2-40B4-BE49-F238E27FC236}">
                <a16:creationId xmlns:a16="http://schemas.microsoft.com/office/drawing/2014/main" id="{0D154464-45C2-FA45-AD26-8FB48D498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7135" y="4546844"/>
            <a:ext cx="3078606" cy="9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5413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351</Words>
  <Application>Microsoft Office PowerPoint</Application>
  <PresentationFormat>Panorámica</PresentationFormat>
  <Paragraphs>44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Tema de Office</vt:lpstr>
      <vt:lpstr>Numpy, Random y Reto 3  Roland Andrés Ortega Ayala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Espacio para el pseudocódigo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 Texto complementario</dc:title>
  <dc:creator>Andrea Gordillo Garzón</dc:creator>
  <cp:lastModifiedBy>Roland Ortega</cp:lastModifiedBy>
  <cp:revision>7</cp:revision>
  <dcterms:created xsi:type="dcterms:W3CDTF">2022-02-04T20:55:26Z</dcterms:created>
  <dcterms:modified xsi:type="dcterms:W3CDTF">2022-05-28T18:46:31Z</dcterms:modified>
</cp:coreProperties>
</file>