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9" r:id="rId6"/>
    <p:sldId id="259" r:id="rId7"/>
    <p:sldId id="271" r:id="rId8"/>
    <p:sldId id="273" r:id="rId9"/>
    <p:sldId id="274" r:id="rId10"/>
    <p:sldId id="266" r:id="rId11"/>
    <p:sldId id="267" r:id="rId12"/>
    <p:sldId id="264" r:id="rId13"/>
    <p:sldId id="262" r:id="rId14"/>
    <p:sldId id="263" r:id="rId15"/>
    <p:sldId id="265" r:id="rId16"/>
    <p:sldId id="275" r:id="rId17"/>
    <p:sldId id="261"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4660"/>
  </p:normalViewPr>
  <p:slideViewPr>
    <p:cSldViewPr>
      <p:cViewPr>
        <p:scale>
          <a:sx n="73" d="100"/>
          <a:sy n="73" d="100"/>
        </p:scale>
        <p:origin x="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2B0353EE-B3A6-4E65-9050-6C68321FA71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C7848-FD7F-430A-94D1-690CCBC84645}"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353EE-B3A6-4E65-9050-6C68321FA71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C7848-FD7F-430A-94D1-690CCBC846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353EE-B3A6-4E65-9050-6C68321FA71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C7848-FD7F-430A-94D1-690CCBC846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353EE-B3A6-4E65-9050-6C68321FA71A}"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C7848-FD7F-430A-94D1-690CCBC846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2B0353EE-B3A6-4E65-9050-6C68321FA71A}" type="datetimeFigureOut">
              <a:rPr lang="en-US" smtClean="0"/>
              <a:t>11/11/2014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E3DC7848-FD7F-430A-94D1-690CCBC846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353EE-B3A6-4E65-9050-6C68321FA71A}"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C7848-FD7F-430A-94D1-690CCBC846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353EE-B3A6-4E65-9050-6C68321FA71A}"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C7848-FD7F-430A-94D1-690CCBC846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353EE-B3A6-4E65-9050-6C68321FA71A}" type="datetimeFigureOut">
              <a:rPr lang="en-US" smtClean="0"/>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C7848-FD7F-430A-94D1-690CCBC846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353EE-B3A6-4E65-9050-6C68321FA71A}" type="datetimeFigureOut">
              <a:rPr lang="en-US" smtClean="0"/>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DC7848-FD7F-430A-94D1-690CCBC846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0353EE-B3A6-4E65-9050-6C68321FA71A}"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C7848-FD7F-430A-94D1-690CCBC84645}"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2B0353EE-B3A6-4E65-9050-6C68321FA71A}"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C7848-FD7F-430A-94D1-690CCBC84645}"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2B0353EE-B3A6-4E65-9050-6C68321FA71A}" type="datetimeFigureOut">
              <a:rPr lang="en-US" smtClean="0"/>
              <a:t>11/11/2014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3DC7848-FD7F-430A-94D1-690CCBC8464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mysqltutorial.org/mysql-select-statement-query-data.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38400"/>
            <a:ext cx="7924800" cy="1676400"/>
          </a:xfrm>
        </p:spPr>
        <p:txBody>
          <a:bodyPr>
            <a:normAutofit/>
          </a:bodyPr>
          <a:lstStyle/>
          <a:p>
            <a:r>
              <a:rPr lang="en-US" sz="6000" dirty="0">
                <a:latin typeface="Aharoni" pitchFamily="2" charset="-79"/>
                <a:cs typeface="Aharoni" pitchFamily="2" charset="-79"/>
              </a:rPr>
              <a:t>Stored </a:t>
            </a:r>
            <a:r>
              <a:rPr lang="en-US" sz="6000" dirty="0" smtClean="0">
                <a:latin typeface="Aharoni" pitchFamily="2" charset="-79"/>
                <a:cs typeface="Aharoni" pitchFamily="2" charset="-79"/>
              </a:rPr>
              <a:t>Procedures</a:t>
            </a:r>
            <a:endParaRPr lang="en-US" sz="6000" dirty="0">
              <a:latin typeface="Aharoni" pitchFamily="2" charset="-79"/>
              <a:cs typeface="Aharoni" pitchFamily="2" charset="-79"/>
            </a:endParaRPr>
          </a:p>
        </p:txBody>
      </p:sp>
      <p:sp>
        <p:nvSpPr>
          <p:cNvPr id="3" name="Subtitle 2"/>
          <p:cNvSpPr>
            <a:spLocks noGrp="1"/>
          </p:cNvSpPr>
          <p:nvPr>
            <p:ph type="subTitle" idx="1"/>
          </p:nvPr>
        </p:nvSpPr>
        <p:spPr>
          <a:xfrm>
            <a:off x="4876800" y="6172200"/>
            <a:ext cx="3886200" cy="381000"/>
          </a:xfrm>
        </p:spPr>
        <p:txBody>
          <a:bodyPr>
            <a:normAutofit fontScale="92500" lnSpcReduction="10000"/>
          </a:bodyPr>
          <a:lstStyle/>
          <a:p>
            <a:r>
              <a:rPr lang="en-US" dirty="0" err="1" smtClean="0"/>
              <a:t>Acep</a:t>
            </a:r>
            <a:r>
              <a:rPr lang="en-US" dirty="0" smtClean="0"/>
              <a:t> </a:t>
            </a:r>
            <a:r>
              <a:rPr lang="en-US" dirty="0" err="1" smtClean="0"/>
              <a:t>Ahman</a:t>
            </a:r>
            <a:r>
              <a:rPr lang="en-US" dirty="0" smtClean="0"/>
              <a:t> </a:t>
            </a:r>
            <a:r>
              <a:rPr lang="en-US" dirty="0" err="1" smtClean="0"/>
              <a:t>Hidayat</a:t>
            </a:r>
            <a:r>
              <a:rPr lang="en-US" dirty="0" smtClean="0"/>
              <a:t>,. ST.</a:t>
            </a:r>
            <a:endParaRPr lang="en-US" dirty="0"/>
          </a:p>
        </p:txBody>
      </p:sp>
    </p:spTree>
    <p:extLst>
      <p:ext uri="{BB962C8B-B14F-4D97-AF65-F5344CB8AC3E}">
        <p14:creationId xmlns:p14="http://schemas.microsoft.com/office/powerpoint/2010/main" val="631511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Stored Procedure </a:t>
            </a:r>
            <a:r>
              <a:rPr lang="en-US" dirty="0" smtClean="0"/>
              <a:t>Parameters</a:t>
            </a:r>
            <a:endParaRPr lang="en-US" dirty="0"/>
          </a:p>
        </p:txBody>
      </p:sp>
      <p:sp>
        <p:nvSpPr>
          <p:cNvPr id="3" name="Content Placeholder 2"/>
          <p:cNvSpPr>
            <a:spLocks noGrp="1"/>
          </p:cNvSpPr>
          <p:nvPr>
            <p:ph idx="1"/>
          </p:nvPr>
        </p:nvSpPr>
        <p:spPr/>
        <p:txBody>
          <a:bodyPr>
            <a:normAutofit/>
          </a:bodyPr>
          <a:lstStyle/>
          <a:p>
            <a:pPr fontAlgn="base"/>
            <a:r>
              <a:rPr lang="en-US" dirty="0"/>
              <a:t>DELIMITER </a:t>
            </a:r>
            <a:r>
              <a:rPr lang="en-US" dirty="0" smtClean="0"/>
              <a:t>$$</a:t>
            </a:r>
            <a:endParaRPr lang="en-US" dirty="0"/>
          </a:p>
          <a:p>
            <a:pPr fontAlgn="base"/>
            <a:r>
              <a:rPr lang="en-US" dirty="0"/>
              <a:t>CREATE PROCEDURE </a:t>
            </a:r>
            <a:r>
              <a:rPr lang="en-US" dirty="0" err="1" smtClean="0"/>
              <a:t>GetDataByCode</a:t>
            </a:r>
            <a:r>
              <a:rPr lang="en-US" dirty="0" smtClean="0"/>
              <a:t>(IN </a:t>
            </a:r>
            <a:r>
              <a:rPr lang="en-US" dirty="0" err="1" smtClean="0"/>
              <a:t>Kode</a:t>
            </a:r>
            <a:r>
              <a:rPr lang="en-US" dirty="0" smtClean="0"/>
              <a:t> </a:t>
            </a:r>
            <a:r>
              <a:rPr lang="en-US" dirty="0"/>
              <a:t>VARCHAR(255))</a:t>
            </a:r>
          </a:p>
          <a:p>
            <a:pPr fontAlgn="base"/>
            <a:r>
              <a:rPr lang="en-US" dirty="0"/>
              <a:t>BEGIN</a:t>
            </a:r>
          </a:p>
          <a:p>
            <a:pPr fontAlgn="base"/>
            <a:r>
              <a:rPr lang="en-US" dirty="0"/>
              <a:t>SELECT </a:t>
            </a:r>
            <a:r>
              <a:rPr lang="en-US" dirty="0" smtClean="0"/>
              <a:t>*  FROM Product</a:t>
            </a:r>
            <a:endParaRPr lang="en-US" dirty="0"/>
          </a:p>
          <a:p>
            <a:pPr fontAlgn="base"/>
            <a:r>
              <a:rPr lang="en-US" dirty="0"/>
              <a:t>WHERE </a:t>
            </a:r>
            <a:r>
              <a:rPr lang="en-US" dirty="0" err="1" smtClean="0"/>
              <a:t>kode_product</a:t>
            </a:r>
            <a:r>
              <a:rPr lang="en-US" dirty="0" smtClean="0"/>
              <a:t>= </a:t>
            </a:r>
            <a:r>
              <a:rPr lang="en-US" dirty="0" err="1" smtClean="0"/>
              <a:t>kode</a:t>
            </a:r>
            <a:r>
              <a:rPr lang="en-US" dirty="0" smtClean="0"/>
              <a:t>;</a:t>
            </a:r>
            <a:endParaRPr lang="en-US" dirty="0"/>
          </a:p>
          <a:p>
            <a:pPr fontAlgn="base"/>
            <a:r>
              <a:rPr lang="en-US" dirty="0"/>
              <a:t>END </a:t>
            </a:r>
            <a:r>
              <a:rPr lang="en-US" dirty="0" smtClean="0"/>
              <a:t>$$</a:t>
            </a:r>
            <a:endParaRPr lang="en-US" dirty="0"/>
          </a:p>
          <a:p>
            <a:pPr fontAlgn="base"/>
            <a:r>
              <a:rPr lang="en-US" dirty="0"/>
              <a:t>DELIMITER ;</a:t>
            </a:r>
          </a:p>
        </p:txBody>
      </p:sp>
    </p:spTree>
    <p:extLst>
      <p:ext uri="{BB962C8B-B14F-4D97-AF65-F5344CB8AC3E}">
        <p14:creationId xmlns:p14="http://schemas.microsoft.com/office/powerpoint/2010/main" val="4166237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Stored Procedure </a:t>
            </a:r>
            <a:r>
              <a:rPr lang="en-US" dirty="0" smtClean="0"/>
              <a:t>Variables</a:t>
            </a:r>
            <a:endParaRPr lang="en-US" dirty="0"/>
          </a:p>
        </p:txBody>
      </p:sp>
      <p:sp>
        <p:nvSpPr>
          <p:cNvPr id="3" name="Content Placeholder 2"/>
          <p:cNvSpPr>
            <a:spLocks noGrp="1"/>
          </p:cNvSpPr>
          <p:nvPr>
            <p:ph idx="1"/>
          </p:nvPr>
        </p:nvSpPr>
        <p:spPr/>
        <p:txBody>
          <a:bodyPr>
            <a:normAutofit/>
          </a:bodyPr>
          <a:lstStyle/>
          <a:p>
            <a:pPr marL="0" indent="0">
              <a:buNone/>
            </a:pPr>
            <a:r>
              <a:rPr lang="en-US" dirty="0"/>
              <a:t>DECLARE </a:t>
            </a:r>
            <a:r>
              <a:rPr lang="en-US" dirty="0" err="1"/>
              <a:t>variable_name</a:t>
            </a:r>
            <a:r>
              <a:rPr lang="en-US" dirty="0"/>
              <a:t> </a:t>
            </a:r>
            <a:r>
              <a:rPr lang="en-US" dirty="0" err="1"/>
              <a:t>datatype</a:t>
            </a:r>
            <a:r>
              <a:rPr lang="en-US" dirty="0"/>
              <a:t>(size) DEFAULT </a:t>
            </a:r>
            <a:r>
              <a:rPr lang="en-US" dirty="0" err="1"/>
              <a:t>default_value</a:t>
            </a:r>
            <a:r>
              <a:rPr lang="en-US" dirty="0" smtClean="0"/>
              <a:t>;</a:t>
            </a:r>
          </a:p>
          <a:p>
            <a:pPr marL="0" indent="0">
              <a:buNone/>
            </a:pPr>
            <a:endParaRPr lang="en-US" dirty="0"/>
          </a:p>
          <a:p>
            <a:pPr marL="0" indent="0">
              <a:buNone/>
            </a:pPr>
            <a:r>
              <a:rPr lang="en-US" dirty="0" smtClean="0"/>
              <a:t>Sample </a:t>
            </a:r>
          </a:p>
          <a:p>
            <a:pPr>
              <a:buFont typeface="Wingdings" pitchFamily="2" charset="2"/>
              <a:buChar char="§"/>
            </a:pPr>
            <a:r>
              <a:rPr lang="en-US" dirty="0"/>
              <a:t>DECLARE </a:t>
            </a:r>
            <a:r>
              <a:rPr lang="en-US" dirty="0" smtClean="0"/>
              <a:t>x INT </a:t>
            </a:r>
            <a:r>
              <a:rPr lang="en-US" dirty="0"/>
              <a:t>DEFAULT </a:t>
            </a:r>
            <a:r>
              <a:rPr lang="en-US" dirty="0" smtClean="0"/>
              <a:t>0</a:t>
            </a:r>
          </a:p>
          <a:p>
            <a:pPr>
              <a:buFont typeface="Wingdings" pitchFamily="2" charset="2"/>
              <a:buChar char="§"/>
            </a:pPr>
            <a:r>
              <a:rPr lang="es-ES" dirty="0"/>
              <a:t>DECLARE x, y INT DEFAULT </a:t>
            </a:r>
            <a:r>
              <a:rPr lang="es-ES" dirty="0" smtClean="0"/>
              <a:t>0</a:t>
            </a:r>
          </a:p>
          <a:p>
            <a:pPr fontAlgn="base">
              <a:buFont typeface="Wingdings" pitchFamily="2" charset="2"/>
              <a:buChar char="§"/>
            </a:pPr>
            <a:r>
              <a:rPr lang="en-US" dirty="0"/>
              <a:t>DECLARE </a:t>
            </a:r>
            <a:r>
              <a:rPr lang="en-US" dirty="0" err="1"/>
              <a:t>total_count</a:t>
            </a:r>
            <a:r>
              <a:rPr lang="en-US" dirty="0"/>
              <a:t> INT DEFAULT 0</a:t>
            </a:r>
          </a:p>
          <a:p>
            <a:pPr marL="0" indent="0" fontAlgn="base">
              <a:buNone/>
            </a:pPr>
            <a:r>
              <a:rPr lang="en-US" dirty="0" smtClean="0"/>
              <a:t>    SET </a:t>
            </a:r>
            <a:r>
              <a:rPr lang="en-US" dirty="0" err="1"/>
              <a:t>total_count</a:t>
            </a:r>
            <a:r>
              <a:rPr lang="en-US" dirty="0"/>
              <a:t> = 10;</a:t>
            </a:r>
          </a:p>
          <a:p>
            <a:pPr marL="0" indent="0">
              <a:buNone/>
            </a:pPr>
            <a:endParaRPr lang="en-US" dirty="0"/>
          </a:p>
        </p:txBody>
      </p:sp>
    </p:spTree>
    <p:extLst>
      <p:ext uri="{BB962C8B-B14F-4D97-AF65-F5344CB8AC3E}">
        <p14:creationId xmlns:p14="http://schemas.microsoft.com/office/powerpoint/2010/main" val="95273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 in Stored </a:t>
            </a:r>
            <a:r>
              <a:rPr lang="en-US" dirty="0" smtClean="0"/>
              <a:t>Procedures</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a:t>DELIMITER $$</a:t>
            </a:r>
          </a:p>
          <a:p>
            <a:pPr marL="0" indent="0" fontAlgn="base">
              <a:buNone/>
            </a:pPr>
            <a:r>
              <a:rPr lang="en-US" dirty="0"/>
              <a:t>DROP PROCEDURE IF EXISTS </a:t>
            </a:r>
            <a:r>
              <a:rPr lang="en-US" dirty="0" err="1"/>
              <a:t>WhileLoopProc</a:t>
            </a:r>
            <a:r>
              <a:rPr lang="en-US" dirty="0"/>
              <a:t>$$</a:t>
            </a:r>
          </a:p>
          <a:p>
            <a:pPr marL="0" indent="0" fontAlgn="base">
              <a:buNone/>
            </a:pPr>
            <a:r>
              <a:rPr lang="en-US" dirty="0"/>
              <a:t>CREATE PROCEDURE </a:t>
            </a:r>
            <a:r>
              <a:rPr lang="en-US" dirty="0" err="1"/>
              <a:t>WhileLoopProc</a:t>
            </a:r>
            <a:r>
              <a:rPr lang="en-US" dirty="0"/>
              <a:t>()</a:t>
            </a:r>
          </a:p>
          <a:p>
            <a:pPr marL="0" indent="0" fontAlgn="base">
              <a:buNone/>
            </a:pPr>
            <a:r>
              <a:rPr lang="en-US" dirty="0"/>
              <a:t>       BEGIN</a:t>
            </a:r>
          </a:p>
          <a:p>
            <a:pPr marL="0" indent="0" fontAlgn="base">
              <a:buNone/>
            </a:pPr>
            <a:r>
              <a:rPr lang="en-US" dirty="0"/>
              <a:t>               DECLARE x  INT;</a:t>
            </a:r>
          </a:p>
          <a:p>
            <a:pPr marL="0" indent="0" fontAlgn="base">
              <a:buNone/>
            </a:pPr>
            <a:r>
              <a:rPr lang="en-US" dirty="0"/>
              <a:t>               DECLARE </a:t>
            </a:r>
            <a:r>
              <a:rPr lang="en-US" dirty="0" err="1"/>
              <a:t>str</a:t>
            </a:r>
            <a:r>
              <a:rPr lang="en-US" dirty="0"/>
              <a:t>  VARCHAR(255);</a:t>
            </a:r>
          </a:p>
          <a:p>
            <a:pPr marL="0" indent="0" fontAlgn="base">
              <a:buNone/>
            </a:pPr>
            <a:r>
              <a:rPr lang="en-US" dirty="0"/>
              <a:t>               SET x = 1;</a:t>
            </a:r>
          </a:p>
          <a:p>
            <a:pPr marL="0" indent="0" fontAlgn="base">
              <a:buNone/>
            </a:pPr>
            <a:r>
              <a:rPr lang="en-US" dirty="0"/>
              <a:t>               SET </a:t>
            </a:r>
            <a:r>
              <a:rPr lang="en-US" dirty="0" err="1"/>
              <a:t>str</a:t>
            </a:r>
            <a:r>
              <a:rPr lang="en-US" dirty="0"/>
              <a:t> =  '';</a:t>
            </a:r>
          </a:p>
          <a:p>
            <a:pPr marL="0" indent="0" fontAlgn="base">
              <a:buNone/>
            </a:pPr>
            <a:r>
              <a:rPr lang="en-US" dirty="0"/>
              <a:t>               WHILE x  &lt;= 5 DO</a:t>
            </a:r>
          </a:p>
          <a:p>
            <a:pPr marL="0" indent="0" fontAlgn="base">
              <a:buNone/>
            </a:pPr>
            <a:r>
              <a:rPr lang="en-US" dirty="0"/>
              <a:t>                           SET  </a:t>
            </a:r>
            <a:r>
              <a:rPr lang="en-US" dirty="0" err="1"/>
              <a:t>str</a:t>
            </a:r>
            <a:r>
              <a:rPr lang="en-US" dirty="0"/>
              <a:t> = CONCAT(</a:t>
            </a:r>
            <a:r>
              <a:rPr lang="en-US" dirty="0" err="1"/>
              <a:t>str,x</a:t>
            </a:r>
            <a:r>
              <a:rPr lang="en-US" dirty="0"/>
              <a:t>,',');</a:t>
            </a:r>
          </a:p>
          <a:p>
            <a:pPr marL="0" indent="0" fontAlgn="base">
              <a:buNone/>
            </a:pPr>
            <a:r>
              <a:rPr lang="en-US" dirty="0"/>
              <a:t>                           SET  x = x + 1; </a:t>
            </a:r>
          </a:p>
          <a:p>
            <a:pPr marL="0" indent="0" fontAlgn="base">
              <a:buNone/>
            </a:pPr>
            <a:r>
              <a:rPr lang="en-US" dirty="0"/>
              <a:t>               END WHILE;</a:t>
            </a:r>
          </a:p>
          <a:p>
            <a:pPr marL="0" indent="0" fontAlgn="base">
              <a:buNone/>
            </a:pPr>
            <a:r>
              <a:rPr lang="en-US" dirty="0"/>
              <a:t>               SELECT </a:t>
            </a:r>
            <a:r>
              <a:rPr lang="en-US" dirty="0" err="1"/>
              <a:t>str</a:t>
            </a:r>
            <a:r>
              <a:rPr lang="en-US" dirty="0"/>
              <a:t>;</a:t>
            </a:r>
          </a:p>
          <a:p>
            <a:pPr marL="0" indent="0" fontAlgn="base">
              <a:buNone/>
            </a:pPr>
            <a:r>
              <a:rPr lang="en-US" dirty="0"/>
              <a:t>       END$$</a:t>
            </a:r>
          </a:p>
          <a:p>
            <a:pPr marL="0" indent="0" fontAlgn="base">
              <a:buNone/>
            </a:pPr>
            <a:r>
              <a:rPr lang="en-US" dirty="0"/>
              <a:t>   DELIMITER ;</a:t>
            </a:r>
          </a:p>
          <a:p>
            <a:pPr marL="0" indent="0">
              <a:buNone/>
            </a:pPr>
            <a:endParaRPr lang="en-US" dirty="0"/>
          </a:p>
        </p:txBody>
      </p:sp>
    </p:spTree>
    <p:extLst>
      <p:ext uri="{BB962C8B-B14F-4D97-AF65-F5344CB8AC3E}">
        <p14:creationId xmlns:p14="http://schemas.microsoft.com/office/powerpoint/2010/main" val="1809172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MySQL CASE Statement</a:t>
            </a:r>
          </a:p>
        </p:txBody>
      </p:sp>
      <p:sp>
        <p:nvSpPr>
          <p:cNvPr id="3" name="Content Placeholder 2"/>
          <p:cNvSpPr>
            <a:spLocks noGrp="1"/>
          </p:cNvSpPr>
          <p:nvPr>
            <p:ph idx="1"/>
          </p:nvPr>
        </p:nvSpPr>
        <p:spPr>
          <a:xfrm>
            <a:off x="457200" y="1447800"/>
            <a:ext cx="8229600" cy="4678363"/>
          </a:xfrm>
        </p:spPr>
        <p:txBody>
          <a:bodyPr>
            <a:normAutofit fontScale="62500" lnSpcReduction="20000"/>
          </a:bodyPr>
          <a:lstStyle/>
          <a:p>
            <a:pPr marL="400050" lvl="1" indent="0" fontAlgn="base">
              <a:buNone/>
            </a:pPr>
            <a:r>
              <a:rPr lang="en-US" dirty="0" smtClean="0"/>
              <a:t>DELIMITER </a:t>
            </a:r>
            <a:r>
              <a:rPr lang="en-US" dirty="0"/>
              <a:t>$$</a:t>
            </a:r>
          </a:p>
          <a:p>
            <a:pPr marL="400050" lvl="1" indent="0" fontAlgn="base">
              <a:buNone/>
            </a:pPr>
            <a:r>
              <a:rPr lang="en-US" dirty="0"/>
              <a:t> </a:t>
            </a:r>
          </a:p>
          <a:p>
            <a:pPr marL="400050" lvl="1" indent="0" fontAlgn="base">
              <a:buNone/>
            </a:pPr>
            <a:r>
              <a:rPr lang="en-US" dirty="0"/>
              <a:t>CREATE PROCEDURE </a:t>
            </a:r>
            <a:r>
              <a:rPr lang="en-US" dirty="0" err="1"/>
              <a:t>GetCustomerShipping</a:t>
            </a:r>
            <a:r>
              <a:rPr lang="en-US" dirty="0"/>
              <a:t>(</a:t>
            </a:r>
          </a:p>
          <a:p>
            <a:pPr marL="400050" lvl="1" indent="0" fontAlgn="base">
              <a:buNone/>
            </a:pPr>
            <a:r>
              <a:rPr lang="en-US" dirty="0"/>
              <a:t>in  </a:t>
            </a:r>
            <a:r>
              <a:rPr lang="en-US" dirty="0" err="1"/>
              <a:t>p_customerNumber</a:t>
            </a:r>
            <a:r>
              <a:rPr lang="en-US" dirty="0"/>
              <a:t> </a:t>
            </a:r>
            <a:r>
              <a:rPr lang="en-US" dirty="0" err="1"/>
              <a:t>int</a:t>
            </a:r>
            <a:r>
              <a:rPr lang="en-US" dirty="0"/>
              <a:t>(11), </a:t>
            </a:r>
          </a:p>
          <a:p>
            <a:pPr marL="400050" lvl="1" indent="0" fontAlgn="base">
              <a:buNone/>
            </a:pPr>
            <a:r>
              <a:rPr lang="en-US" dirty="0"/>
              <a:t>out </a:t>
            </a:r>
            <a:r>
              <a:rPr lang="en-US" dirty="0" err="1"/>
              <a:t>p_shiping</a:t>
            </a:r>
            <a:r>
              <a:rPr lang="en-US" dirty="0"/>
              <a:t>        </a:t>
            </a:r>
            <a:r>
              <a:rPr lang="en-US" dirty="0" err="1"/>
              <a:t>varchar</a:t>
            </a:r>
            <a:r>
              <a:rPr lang="en-US" dirty="0"/>
              <a:t>(50))</a:t>
            </a:r>
          </a:p>
          <a:p>
            <a:pPr marL="400050" lvl="1" indent="0" fontAlgn="base">
              <a:buNone/>
            </a:pPr>
            <a:r>
              <a:rPr lang="en-US" dirty="0"/>
              <a:t>BEGIN</a:t>
            </a:r>
          </a:p>
          <a:p>
            <a:pPr marL="400050" lvl="1" indent="0" fontAlgn="base">
              <a:buNone/>
            </a:pPr>
            <a:r>
              <a:rPr lang="en-US" dirty="0"/>
              <a:t>    DECLARE </a:t>
            </a:r>
            <a:r>
              <a:rPr lang="en-US" dirty="0" err="1"/>
              <a:t>customerCountry</a:t>
            </a:r>
            <a:r>
              <a:rPr lang="en-US" dirty="0"/>
              <a:t> </a:t>
            </a:r>
            <a:r>
              <a:rPr lang="en-US" dirty="0" err="1"/>
              <a:t>varchar</a:t>
            </a:r>
            <a:r>
              <a:rPr lang="en-US" dirty="0"/>
              <a:t>(50);</a:t>
            </a:r>
          </a:p>
          <a:p>
            <a:pPr marL="400050" lvl="1" indent="0" fontAlgn="base">
              <a:buNone/>
            </a:pPr>
            <a:r>
              <a:rPr lang="en-US" dirty="0"/>
              <a:t> </a:t>
            </a:r>
          </a:p>
          <a:p>
            <a:pPr marL="400050" lvl="1" indent="0" fontAlgn="base">
              <a:buNone/>
            </a:pPr>
            <a:r>
              <a:rPr lang="en-US" dirty="0"/>
              <a:t>    SELECT country INTO </a:t>
            </a:r>
            <a:r>
              <a:rPr lang="en-US" dirty="0" err="1"/>
              <a:t>customerCountry</a:t>
            </a:r>
            <a:endParaRPr lang="en-US" dirty="0"/>
          </a:p>
          <a:p>
            <a:pPr marL="400050" lvl="1" indent="0" fontAlgn="base">
              <a:buNone/>
            </a:pPr>
            <a:r>
              <a:rPr lang="en-US" dirty="0"/>
              <a:t>FROM customers</a:t>
            </a:r>
          </a:p>
          <a:p>
            <a:pPr marL="400050" lvl="1" indent="0" fontAlgn="base">
              <a:buNone/>
            </a:pPr>
            <a:r>
              <a:rPr lang="en-US" dirty="0"/>
              <a:t>WHERE </a:t>
            </a:r>
            <a:r>
              <a:rPr lang="en-US" dirty="0" err="1"/>
              <a:t>customerNumber</a:t>
            </a:r>
            <a:r>
              <a:rPr lang="en-US" dirty="0"/>
              <a:t> = </a:t>
            </a:r>
            <a:r>
              <a:rPr lang="en-US" dirty="0" err="1"/>
              <a:t>p_customerNumber</a:t>
            </a:r>
            <a:r>
              <a:rPr lang="en-US" dirty="0"/>
              <a:t>;</a:t>
            </a:r>
          </a:p>
          <a:p>
            <a:pPr marL="400050" lvl="1" indent="0" fontAlgn="base">
              <a:buNone/>
            </a:pPr>
            <a:r>
              <a:rPr lang="en-US" dirty="0"/>
              <a:t> </a:t>
            </a:r>
          </a:p>
          <a:p>
            <a:pPr marL="400050" lvl="1" indent="0" fontAlgn="base">
              <a:buNone/>
            </a:pPr>
            <a:r>
              <a:rPr lang="en-US" dirty="0"/>
              <a:t>    CASE </a:t>
            </a:r>
            <a:r>
              <a:rPr lang="en-US" dirty="0" err="1"/>
              <a:t>customerCountry</a:t>
            </a:r>
            <a:endParaRPr lang="en-US" dirty="0"/>
          </a:p>
          <a:p>
            <a:pPr marL="400050" lvl="1" indent="0" fontAlgn="base">
              <a:buNone/>
            </a:pPr>
            <a:r>
              <a:rPr lang="en-US" dirty="0"/>
              <a:t>WHEN  'USA' THEN</a:t>
            </a:r>
          </a:p>
          <a:p>
            <a:pPr marL="400050" lvl="1" indent="0" fontAlgn="base">
              <a:buNone/>
            </a:pPr>
            <a:r>
              <a:rPr lang="en-US" dirty="0"/>
              <a:t>   SET </a:t>
            </a:r>
            <a:r>
              <a:rPr lang="en-US" dirty="0" err="1"/>
              <a:t>p_shiping</a:t>
            </a:r>
            <a:r>
              <a:rPr lang="en-US" dirty="0"/>
              <a:t> = '2-day Shipping';</a:t>
            </a:r>
          </a:p>
          <a:p>
            <a:pPr marL="400050" lvl="1" indent="0" fontAlgn="base">
              <a:buNone/>
            </a:pPr>
            <a:r>
              <a:rPr lang="en-US" dirty="0"/>
              <a:t>WHEN 'Canada' THEN</a:t>
            </a:r>
          </a:p>
          <a:p>
            <a:pPr marL="400050" lvl="1" indent="0" fontAlgn="base">
              <a:buNone/>
            </a:pPr>
            <a:r>
              <a:rPr lang="en-US" dirty="0"/>
              <a:t>   SET </a:t>
            </a:r>
            <a:r>
              <a:rPr lang="en-US" dirty="0" err="1"/>
              <a:t>p_shiping</a:t>
            </a:r>
            <a:r>
              <a:rPr lang="en-US" dirty="0"/>
              <a:t> = '3-day Shipping';</a:t>
            </a:r>
          </a:p>
          <a:p>
            <a:pPr marL="400050" lvl="1" indent="0" fontAlgn="base">
              <a:buNone/>
            </a:pPr>
            <a:r>
              <a:rPr lang="en-US" dirty="0"/>
              <a:t>ELSE</a:t>
            </a:r>
          </a:p>
          <a:p>
            <a:pPr marL="400050" lvl="1" indent="0" fontAlgn="base">
              <a:buNone/>
            </a:pPr>
            <a:r>
              <a:rPr lang="en-US" dirty="0"/>
              <a:t>   SET </a:t>
            </a:r>
            <a:r>
              <a:rPr lang="en-US" dirty="0" err="1"/>
              <a:t>p_shiping</a:t>
            </a:r>
            <a:r>
              <a:rPr lang="en-US" dirty="0"/>
              <a:t> = '5-day Shipping';</a:t>
            </a:r>
          </a:p>
          <a:p>
            <a:pPr marL="400050" lvl="1" indent="0" fontAlgn="base">
              <a:buNone/>
            </a:pPr>
            <a:r>
              <a:rPr lang="en-US" dirty="0"/>
              <a:t>END CASE;</a:t>
            </a:r>
          </a:p>
          <a:p>
            <a:pPr marL="400050" lvl="1" indent="0" fontAlgn="base">
              <a:buNone/>
            </a:pPr>
            <a:r>
              <a:rPr lang="en-US" dirty="0"/>
              <a:t> </a:t>
            </a:r>
          </a:p>
          <a:p>
            <a:pPr marL="400050" lvl="1" indent="0" fontAlgn="base">
              <a:buNone/>
            </a:pPr>
            <a:r>
              <a:rPr lang="en-US" dirty="0"/>
              <a:t>END$$</a:t>
            </a:r>
          </a:p>
          <a:p>
            <a:pPr marL="1371600" lvl="3" indent="0" fontAlgn="base">
              <a:buNone/>
            </a:pPr>
            <a:endParaRPr lang="en-US" sz="1400" dirty="0"/>
          </a:p>
        </p:txBody>
      </p:sp>
    </p:spTree>
    <p:extLst>
      <p:ext uri="{BB962C8B-B14F-4D97-AF65-F5344CB8AC3E}">
        <p14:creationId xmlns:p14="http://schemas.microsoft.com/office/powerpoint/2010/main" val="1160288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MySQL IF Statement</a:t>
            </a:r>
          </a:p>
        </p:txBody>
      </p:sp>
      <p:sp>
        <p:nvSpPr>
          <p:cNvPr id="3" name="Content Placeholder 2"/>
          <p:cNvSpPr>
            <a:spLocks noGrp="1"/>
          </p:cNvSpPr>
          <p:nvPr>
            <p:ph idx="1"/>
          </p:nvPr>
        </p:nvSpPr>
        <p:spPr/>
        <p:txBody>
          <a:bodyPr>
            <a:normAutofit fontScale="25000" lnSpcReduction="20000"/>
          </a:bodyPr>
          <a:lstStyle/>
          <a:p>
            <a:pPr marL="0" indent="0" fontAlgn="base">
              <a:buNone/>
            </a:pPr>
            <a:r>
              <a:rPr lang="en-US" sz="6400" dirty="0"/>
              <a:t>DELIMITER $$</a:t>
            </a:r>
          </a:p>
          <a:p>
            <a:pPr marL="0" indent="0" fontAlgn="base">
              <a:buNone/>
            </a:pPr>
            <a:r>
              <a:rPr lang="en-US" sz="6400" dirty="0"/>
              <a:t> </a:t>
            </a:r>
          </a:p>
          <a:p>
            <a:pPr marL="0" indent="0" fontAlgn="base">
              <a:buNone/>
            </a:pPr>
            <a:r>
              <a:rPr lang="en-US" sz="6400" dirty="0"/>
              <a:t>CREATE PROCEDURE </a:t>
            </a:r>
            <a:r>
              <a:rPr lang="en-US" sz="6400" dirty="0" err="1"/>
              <a:t>GetCustomerLevel</a:t>
            </a:r>
            <a:r>
              <a:rPr lang="en-US" sz="6400" dirty="0"/>
              <a:t>(</a:t>
            </a:r>
          </a:p>
          <a:p>
            <a:pPr marL="0" indent="0" fontAlgn="base">
              <a:buNone/>
            </a:pPr>
            <a:r>
              <a:rPr lang="en-US" sz="6400" dirty="0"/>
              <a:t>    in  </a:t>
            </a:r>
            <a:r>
              <a:rPr lang="en-US" sz="6400" dirty="0" err="1"/>
              <a:t>p_customerNumber</a:t>
            </a:r>
            <a:r>
              <a:rPr lang="en-US" sz="6400" dirty="0"/>
              <a:t> </a:t>
            </a:r>
            <a:r>
              <a:rPr lang="en-US" sz="6400" dirty="0" err="1"/>
              <a:t>int</a:t>
            </a:r>
            <a:r>
              <a:rPr lang="en-US" sz="6400" dirty="0"/>
              <a:t>(11), </a:t>
            </a:r>
          </a:p>
          <a:p>
            <a:pPr marL="0" indent="0" fontAlgn="base">
              <a:buNone/>
            </a:pPr>
            <a:r>
              <a:rPr lang="en-US" sz="6400" dirty="0"/>
              <a:t>    out </a:t>
            </a:r>
            <a:r>
              <a:rPr lang="en-US" sz="6400" dirty="0" err="1"/>
              <a:t>p_customerLevel</a:t>
            </a:r>
            <a:r>
              <a:rPr lang="en-US" sz="6400" dirty="0"/>
              <a:t>  </a:t>
            </a:r>
            <a:r>
              <a:rPr lang="en-US" sz="6400" dirty="0" err="1"/>
              <a:t>varchar</a:t>
            </a:r>
            <a:r>
              <a:rPr lang="en-US" sz="6400" dirty="0"/>
              <a:t>(10))</a:t>
            </a:r>
          </a:p>
          <a:p>
            <a:pPr marL="0" indent="0" fontAlgn="base">
              <a:buNone/>
            </a:pPr>
            <a:r>
              <a:rPr lang="en-US" sz="6400" dirty="0"/>
              <a:t>BEGIN</a:t>
            </a:r>
          </a:p>
          <a:p>
            <a:pPr marL="0" indent="0" fontAlgn="base">
              <a:buNone/>
            </a:pPr>
            <a:r>
              <a:rPr lang="en-US" sz="6400" dirty="0"/>
              <a:t>    DECLARE </a:t>
            </a:r>
            <a:r>
              <a:rPr lang="en-US" sz="6400" dirty="0" err="1"/>
              <a:t>creditlim</a:t>
            </a:r>
            <a:r>
              <a:rPr lang="en-US" sz="6400" dirty="0"/>
              <a:t> double</a:t>
            </a:r>
            <a:r>
              <a:rPr lang="en-US" sz="6400" dirty="0" smtClean="0"/>
              <a:t>;</a:t>
            </a:r>
            <a:endParaRPr lang="en-US" sz="6400" dirty="0"/>
          </a:p>
          <a:p>
            <a:pPr marL="0" indent="0" fontAlgn="base">
              <a:buNone/>
            </a:pPr>
            <a:r>
              <a:rPr lang="en-US" sz="6400" dirty="0"/>
              <a:t>    SELECT </a:t>
            </a:r>
            <a:r>
              <a:rPr lang="en-US" sz="6400" dirty="0" err="1"/>
              <a:t>creditlimit</a:t>
            </a:r>
            <a:r>
              <a:rPr lang="en-US" sz="6400" dirty="0"/>
              <a:t> INTO </a:t>
            </a:r>
            <a:r>
              <a:rPr lang="en-US" sz="6400" dirty="0" err="1"/>
              <a:t>creditlim</a:t>
            </a:r>
            <a:endParaRPr lang="en-US" sz="6400" dirty="0"/>
          </a:p>
          <a:p>
            <a:pPr marL="0" indent="0" fontAlgn="base">
              <a:buNone/>
            </a:pPr>
            <a:r>
              <a:rPr lang="en-US" sz="6400" dirty="0"/>
              <a:t>    FROM customers</a:t>
            </a:r>
          </a:p>
          <a:p>
            <a:pPr marL="0" indent="0" fontAlgn="base">
              <a:buNone/>
            </a:pPr>
            <a:r>
              <a:rPr lang="en-US" sz="6400" dirty="0"/>
              <a:t>    WHERE </a:t>
            </a:r>
            <a:r>
              <a:rPr lang="en-US" sz="6400" dirty="0" err="1"/>
              <a:t>customerNumber</a:t>
            </a:r>
            <a:r>
              <a:rPr lang="en-US" sz="6400" dirty="0"/>
              <a:t> = </a:t>
            </a:r>
            <a:r>
              <a:rPr lang="en-US" sz="6400" dirty="0" err="1"/>
              <a:t>p_customerNumber</a:t>
            </a:r>
            <a:r>
              <a:rPr lang="en-US" sz="6400" dirty="0"/>
              <a:t>;</a:t>
            </a:r>
          </a:p>
          <a:p>
            <a:pPr marL="0" indent="0" fontAlgn="base">
              <a:buNone/>
            </a:pPr>
            <a:r>
              <a:rPr lang="en-US" sz="6400" dirty="0"/>
              <a:t> </a:t>
            </a:r>
          </a:p>
          <a:p>
            <a:pPr marL="0" indent="0" fontAlgn="base">
              <a:buNone/>
            </a:pPr>
            <a:r>
              <a:rPr lang="en-US" sz="6400" dirty="0"/>
              <a:t>    IF </a:t>
            </a:r>
            <a:r>
              <a:rPr lang="en-US" sz="6400" dirty="0" err="1"/>
              <a:t>creditlim</a:t>
            </a:r>
            <a:r>
              <a:rPr lang="en-US" sz="6400" dirty="0"/>
              <a:t> &gt; 50000 THEN</a:t>
            </a:r>
          </a:p>
          <a:p>
            <a:pPr marL="0" indent="0" fontAlgn="base">
              <a:buNone/>
            </a:pPr>
            <a:r>
              <a:rPr lang="en-US" sz="6400" dirty="0"/>
              <a:t>SET </a:t>
            </a:r>
            <a:r>
              <a:rPr lang="en-US" sz="6400" dirty="0" err="1"/>
              <a:t>p_customerLevel</a:t>
            </a:r>
            <a:r>
              <a:rPr lang="en-US" sz="6400" dirty="0"/>
              <a:t> = 'PLATINUM';</a:t>
            </a:r>
          </a:p>
          <a:p>
            <a:pPr marL="0" indent="0" fontAlgn="base">
              <a:buNone/>
            </a:pPr>
            <a:r>
              <a:rPr lang="en-US" sz="6400" dirty="0"/>
              <a:t>    ELSEIF (</a:t>
            </a:r>
            <a:r>
              <a:rPr lang="en-US" sz="6400" dirty="0" err="1"/>
              <a:t>creditlim</a:t>
            </a:r>
            <a:r>
              <a:rPr lang="en-US" sz="6400" dirty="0"/>
              <a:t> &lt;= 50000 AND </a:t>
            </a:r>
            <a:r>
              <a:rPr lang="en-US" sz="6400" dirty="0" err="1"/>
              <a:t>creditlim</a:t>
            </a:r>
            <a:r>
              <a:rPr lang="en-US" sz="6400" dirty="0"/>
              <a:t> &gt;= 10000) THEN</a:t>
            </a:r>
          </a:p>
          <a:p>
            <a:pPr marL="0" indent="0" fontAlgn="base">
              <a:buNone/>
            </a:pPr>
            <a:r>
              <a:rPr lang="en-US" sz="6400" dirty="0"/>
              <a:t>        SET </a:t>
            </a:r>
            <a:r>
              <a:rPr lang="en-US" sz="6400" dirty="0" err="1"/>
              <a:t>p_customerLevel</a:t>
            </a:r>
            <a:r>
              <a:rPr lang="en-US" sz="6400" dirty="0"/>
              <a:t> = 'GOLD';</a:t>
            </a:r>
          </a:p>
          <a:p>
            <a:pPr marL="0" indent="0" fontAlgn="base">
              <a:buNone/>
            </a:pPr>
            <a:r>
              <a:rPr lang="en-US" sz="6400" dirty="0"/>
              <a:t>    ELSEIF </a:t>
            </a:r>
            <a:r>
              <a:rPr lang="en-US" sz="6400" dirty="0" err="1"/>
              <a:t>creditlim</a:t>
            </a:r>
            <a:r>
              <a:rPr lang="en-US" sz="6400" dirty="0"/>
              <a:t> &lt; 10000 THEN</a:t>
            </a:r>
          </a:p>
          <a:p>
            <a:pPr marL="0" indent="0" fontAlgn="base">
              <a:buNone/>
            </a:pPr>
            <a:r>
              <a:rPr lang="en-US" sz="6400" dirty="0"/>
              <a:t>        SET </a:t>
            </a:r>
            <a:r>
              <a:rPr lang="en-US" sz="6400" dirty="0" err="1"/>
              <a:t>p_customerLevel</a:t>
            </a:r>
            <a:r>
              <a:rPr lang="en-US" sz="6400" dirty="0"/>
              <a:t> = 'SILVER';</a:t>
            </a:r>
          </a:p>
          <a:p>
            <a:pPr marL="0" indent="0" fontAlgn="base">
              <a:buNone/>
            </a:pPr>
            <a:r>
              <a:rPr lang="en-US" sz="6400" dirty="0"/>
              <a:t>    END IF;</a:t>
            </a:r>
          </a:p>
          <a:p>
            <a:pPr marL="0" indent="0" fontAlgn="base">
              <a:buNone/>
            </a:pPr>
            <a:r>
              <a:rPr lang="en-US" sz="6400" dirty="0"/>
              <a:t> </a:t>
            </a:r>
          </a:p>
          <a:p>
            <a:pPr marL="0" indent="0" fontAlgn="base">
              <a:buNone/>
            </a:pPr>
            <a:r>
              <a:rPr lang="en-US" sz="6400" dirty="0"/>
              <a:t>END$$</a:t>
            </a:r>
          </a:p>
          <a:p>
            <a:pPr marL="0" indent="0">
              <a:buNone/>
            </a:pPr>
            <a:endParaRPr lang="en-US" dirty="0"/>
          </a:p>
        </p:txBody>
      </p:sp>
    </p:spTree>
    <p:extLst>
      <p:ext uri="{BB962C8B-B14F-4D97-AF65-F5344CB8AC3E}">
        <p14:creationId xmlns:p14="http://schemas.microsoft.com/office/powerpoint/2010/main" val="4277262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MySQL Stored </a:t>
            </a:r>
            <a:r>
              <a:rPr lang="en-US" dirty="0" smtClean="0"/>
              <a:t>Function</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sz="3400" dirty="0"/>
              <a:t>DELIMITER $$</a:t>
            </a:r>
          </a:p>
          <a:p>
            <a:pPr fontAlgn="base"/>
            <a:r>
              <a:rPr lang="en-US" sz="3400" dirty="0"/>
              <a:t> </a:t>
            </a:r>
          </a:p>
          <a:p>
            <a:pPr fontAlgn="base"/>
            <a:r>
              <a:rPr lang="en-US" sz="3400" dirty="0"/>
              <a:t>CREATE </a:t>
            </a:r>
            <a:r>
              <a:rPr lang="en-US" sz="3400" b="1" dirty="0"/>
              <a:t>FUNCTION</a:t>
            </a:r>
            <a:r>
              <a:rPr lang="en-US" sz="3400" dirty="0"/>
              <a:t> </a:t>
            </a:r>
            <a:r>
              <a:rPr lang="en-US" sz="3400" dirty="0" err="1"/>
              <a:t>CustomerLevel</a:t>
            </a:r>
            <a:r>
              <a:rPr lang="en-US" sz="3400" dirty="0"/>
              <a:t>(</a:t>
            </a:r>
            <a:r>
              <a:rPr lang="en-US" sz="3400" dirty="0" err="1"/>
              <a:t>p_creditLimit</a:t>
            </a:r>
            <a:r>
              <a:rPr lang="en-US" sz="3400" dirty="0"/>
              <a:t> </a:t>
            </a:r>
            <a:r>
              <a:rPr lang="en-US" sz="3400" b="1" dirty="0"/>
              <a:t>double</a:t>
            </a:r>
            <a:r>
              <a:rPr lang="en-US" sz="3400" dirty="0"/>
              <a:t>) RETURNS VARCHAR(10)</a:t>
            </a:r>
          </a:p>
          <a:p>
            <a:pPr fontAlgn="base"/>
            <a:r>
              <a:rPr lang="en-US" sz="3400" dirty="0"/>
              <a:t>    DETERMINISTIC</a:t>
            </a:r>
          </a:p>
          <a:p>
            <a:pPr fontAlgn="base"/>
            <a:r>
              <a:rPr lang="en-US" sz="3400" dirty="0"/>
              <a:t>BEGIN</a:t>
            </a:r>
          </a:p>
          <a:p>
            <a:pPr fontAlgn="base"/>
            <a:r>
              <a:rPr lang="en-US" sz="3400" dirty="0"/>
              <a:t>    </a:t>
            </a:r>
            <a:r>
              <a:rPr lang="en-US" sz="3400" b="1" dirty="0"/>
              <a:t>DECLARE</a:t>
            </a:r>
            <a:r>
              <a:rPr lang="en-US" sz="3400" dirty="0"/>
              <a:t> </a:t>
            </a:r>
            <a:r>
              <a:rPr lang="en-US" sz="3400" dirty="0" err="1"/>
              <a:t>lvl</a:t>
            </a:r>
            <a:r>
              <a:rPr lang="en-US" sz="3400" dirty="0"/>
              <a:t> </a:t>
            </a:r>
            <a:r>
              <a:rPr lang="en-US" sz="3400" dirty="0" err="1"/>
              <a:t>varchar</a:t>
            </a:r>
            <a:r>
              <a:rPr lang="en-US" sz="3400" dirty="0"/>
              <a:t>(10);</a:t>
            </a:r>
          </a:p>
          <a:p>
            <a:pPr fontAlgn="base"/>
            <a:r>
              <a:rPr lang="en-US" sz="3400" dirty="0"/>
              <a:t> </a:t>
            </a:r>
          </a:p>
          <a:p>
            <a:pPr fontAlgn="base"/>
            <a:r>
              <a:rPr lang="en-US" sz="3400" dirty="0"/>
              <a:t>    </a:t>
            </a:r>
            <a:r>
              <a:rPr lang="en-US" sz="3400" b="1" dirty="0"/>
              <a:t>IF</a:t>
            </a:r>
            <a:r>
              <a:rPr lang="en-US" sz="3400" dirty="0"/>
              <a:t> </a:t>
            </a:r>
            <a:r>
              <a:rPr lang="en-US" sz="3400" dirty="0" err="1"/>
              <a:t>p_creditLimit</a:t>
            </a:r>
            <a:r>
              <a:rPr lang="en-US" sz="3400" dirty="0"/>
              <a:t> &gt; 50000 </a:t>
            </a:r>
            <a:r>
              <a:rPr lang="en-US" sz="3400" b="1" dirty="0"/>
              <a:t>THEN</a:t>
            </a:r>
            <a:endParaRPr lang="en-US" sz="3400" dirty="0"/>
          </a:p>
          <a:p>
            <a:pPr fontAlgn="base"/>
            <a:r>
              <a:rPr lang="en-US" sz="3400" dirty="0"/>
              <a:t>SET </a:t>
            </a:r>
            <a:r>
              <a:rPr lang="en-US" sz="3400" dirty="0" err="1"/>
              <a:t>lvl</a:t>
            </a:r>
            <a:r>
              <a:rPr lang="en-US" sz="3400" dirty="0"/>
              <a:t> = 'PLATINUM';</a:t>
            </a:r>
          </a:p>
          <a:p>
            <a:pPr fontAlgn="base"/>
            <a:r>
              <a:rPr lang="en-US" sz="3400" dirty="0"/>
              <a:t>    </a:t>
            </a:r>
            <a:r>
              <a:rPr lang="en-US" sz="3400" b="1" dirty="0"/>
              <a:t>ELSEIF</a:t>
            </a:r>
            <a:r>
              <a:rPr lang="en-US" sz="3400" dirty="0"/>
              <a:t> (</a:t>
            </a:r>
            <a:r>
              <a:rPr lang="en-US" sz="3400" dirty="0" err="1"/>
              <a:t>p_creditLimit</a:t>
            </a:r>
            <a:r>
              <a:rPr lang="en-US" sz="3400" dirty="0"/>
              <a:t> &lt;= 50000 </a:t>
            </a:r>
            <a:r>
              <a:rPr lang="en-US" sz="3400" b="1" dirty="0"/>
              <a:t>AND</a:t>
            </a:r>
            <a:r>
              <a:rPr lang="en-US" sz="3400" dirty="0"/>
              <a:t> </a:t>
            </a:r>
            <a:r>
              <a:rPr lang="en-US" sz="3400" dirty="0" err="1"/>
              <a:t>p_creditLimit</a:t>
            </a:r>
            <a:r>
              <a:rPr lang="en-US" sz="3400" dirty="0"/>
              <a:t> &gt;= 10000) </a:t>
            </a:r>
            <a:r>
              <a:rPr lang="en-US" sz="3400" b="1" dirty="0"/>
              <a:t>THEN</a:t>
            </a:r>
            <a:endParaRPr lang="en-US" sz="3400" dirty="0"/>
          </a:p>
          <a:p>
            <a:pPr fontAlgn="base"/>
            <a:r>
              <a:rPr lang="en-US" sz="3400" dirty="0"/>
              <a:t>        SET </a:t>
            </a:r>
            <a:r>
              <a:rPr lang="en-US" sz="3400" dirty="0" err="1"/>
              <a:t>lvl</a:t>
            </a:r>
            <a:r>
              <a:rPr lang="en-US" sz="3400" dirty="0"/>
              <a:t> = 'GOLD';</a:t>
            </a:r>
          </a:p>
          <a:p>
            <a:pPr fontAlgn="base"/>
            <a:r>
              <a:rPr lang="en-US" sz="3400" dirty="0"/>
              <a:t>    </a:t>
            </a:r>
            <a:r>
              <a:rPr lang="en-US" sz="3400" b="1" dirty="0"/>
              <a:t>ELSEIF</a:t>
            </a:r>
            <a:r>
              <a:rPr lang="en-US" sz="3400" dirty="0"/>
              <a:t> </a:t>
            </a:r>
            <a:r>
              <a:rPr lang="en-US" sz="3400" dirty="0" err="1"/>
              <a:t>p_creditLimit</a:t>
            </a:r>
            <a:r>
              <a:rPr lang="en-US" sz="3400" dirty="0"/>
              <a:t> &lt; 10000 </a:t>
            </a:r>
            <a:r>
              <a:rPr lang="en-US" sz="3400" b="1" dirty="0"/>
              <a:t>THEN</a:t>
            </a:r>
            <a:endParaRPr lang="en-US" sz="3400" dirty="0"/>
          </a:p>
          <a:p>
            <a:pPr fontAlgn="base"/>
            <a:r>
              <a:rPr lang="en-US" sz="3400" dirty="0"/>
              <a:t>        SET </a:t>
            </a:r>
            <a:r>
              <a:rPr lang="en-US" sz="3400" dirty="0" err="1"/>
              <a:t>lvl</a:t>
            </a:r>
            <a:r>
              <a:rPr lang="en-US" sz="3400" dirty="0"/>
              <a:t> = 'SILVER';</a:t>
            </a:r>
          </a:p>
          <a:p>
            <a:pPr fontAlgn="base"/>
            <a:r>
              <a:rPr lang="en-US" sz="3400" dirty="0"/>
              <a:t>    </a:t>
            </a:r>
            <a:r>
              <a:rPr lang="en-US" sz="3400" b="1" dirty="0"/>
              <a:t>END</a:t>
            </a:r>
            <a:r>
              <a:rPr lang="en-US" sz="3400" dirty="0"/>
              <a:t> </a:t>
            </a:r>
            <a:r>
              <a:rPr lang="en-US" sz="3400" b="1" dirty="0"/>
              <a:t>IF</a:t>
            </a:r>
            <a:r>
              <a:rPr lang="en-US" sz="3400" dirty="0"/>
              <a:t>;</a:t>
            </a:r>
          </a:p>
          <a:p>
            <a:pPr fontAlgn="base"/>
            <a:r>
              <a:rPr lang="en-US" sz="3400" dirty="0"/>
              <a:t> </a:t>
            </a:r>
          </a:p>
          <a:p>
            <a:pPr fontAlgn="base"/>
            <a:r>
              <a:rPr lang="en-US" sz="3400" b="1" dirty="0"/>
              <a:t>RETURN</a:t>
            </a:r>
            <a:r>
              <a:rPr lang="en-US" sz="3400" dirty="0"/>
              <a:t> (</a:t>
            </a:r>
            <a:r>
              <a:rPr lang="en-US" sz="3400" dirty="0" err="1"/>
              <a:t>lvl</a:t>
            </a:r>
            <a:r>
              <a:rPr lang="en-US" sz="3400" dirty="0"/>
              <a:t>);</a:t>
            </a:r>
          </a:p>
          <a:p>
            <a:pPr fontAlgn="base"/>
            <a:r>
              <a:rPr lang="en-US" sz="3400" b="1" dirty="0"/>
              <a:t>END</a:t>
            </a:r>
            <a:endParaRPr lang="en-US" sz="3400" dirty="0"/>
          </a:p>
          <a:p>
            <a:pPr marL="0" indent="0">
              <a:buNone/>
            </a:pPr>
            <a:endParaRPr lang="en-US" dirty="0"/>
          </a:p>
        </p:txBody>
      </p:sp>
    </p:spTree>
    <p:extLst>
      <p:ext uri="{BB962C8B-B14F-4D97-AF65-F5344CB8AC3E}">
        <p14:creationId xmlns:p14="http://schemas.microsoft.com/office/powerpoint/2010/main" val="36004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smtClean="0"/>
              <a:t>multiple Query</a:t>
            </a:r>
            <a:endParaRPr lang="en-US"/>
          </a:p>
        </p:txBody>
      </p:sp>
      <p:sp>
        <p:nvSpPr>
          <p:cNvPr id="3" name="Content Placeholder 2"/>
          <p:cNvSpPr>
            <a:spLocks noGrp="1"/>
          </p:cNvSpPr>
          <p:nvPr>
            <p:ph idx="1"/>
          </p:nvPr>
        </p:nvSpPr>
        <p:spPr/>
        <p:txBody>
          <a:bodyPr>
            <a:normAutofit fontScale="92500" lnSpcReduction="20000"/>
          </a:bodyPr>
          <a:lstStyle/>
          <a:p>
            <a:r>
              <a:rPr lang="id-ID" dirty="0"/>
              <a:t>CREATE  PROCEDURE `transfer`(pengirim varchar(10),penerima varchar(10),jumlah_kirim int)</a:t>
            </a:r>
            <a:endParaRPr lang="en-US" dirty="0"/>
          </a:p>
          <a:p>
            <a:r>
              <a:rPr lang="id-ID" dirty="0"/>
              <a:t>BEGIN</a:t>
            </a:r>
            <a:endParaRPr lang="en-US" dirty="0"/>
          </a:p>
          <a:p>
            <a:r>
              <a:rPr lang="id-ID" dirty="0"/>
              <a:t>update saldo_nasabah set jumlah_saldo=jumlah_saldo + jumlah_kirim</a:t>
            </a:r>
            <a:endParaRPr lang="en-US" dirty="0"/>
          </a:p>
          <a:p>
            <a:r>
              <a:rPr lang="id-ID" dirty="0"/>
              <a:t>	where no_reck=penerima;</a:t>
            </a:r>
            <a:endParaRPr lang="en-US" dirty="0"/>
          </a:p>
          <a:p>
            <a:r>
              <a:rPr lang="id-ID" dirty="0"/>
              <a:t>update saldo_nasabah set jumlah_saldo=jumlah_saldo - jumlah_kirim</a:t>
            </a:r>
            <a:endParaRPr lang="en-US" dirty="0"/>
          </a:p>
          <a:p>
            <a:r>
              <a:rPr lang="id-ID" dirty="0"/>
              <a:t>	where no_reck=pengirim;</a:t>
            </a:r>
            <a:endParaRPr lang="en-US" dirty="0"/>
          </a:p>
          <a:p>
            <a:r>
              <a:rPr lang="id-ID" dirty="0"/>
              <a:t> </a:t>
            </a:r>
            <a:endParaRPr lang="en-US" dirty="0"/>
          </a:p>
          <a:p>
            <a:r>
              <a:rPr lang="id-ID" dirty="0"/>
              <a:t>insert into transfer values (pengirim,penerima,jumlah_kirim,date(now()));</a:t>
            </a:r>
            <a:endParaRPr lang="en-US" dirty="0"/>
          </a:p>
          <a:p>
            <a:r>
              <a:rPr lang="id-ID" dirty="0"/>
              <a:t>    END$$</a:t>
            </a:r>
            <a:endParaRPr lang="en-US" dirty="0"/>
          </a:p>
          <a:p>
            <a:r>
              <a:rPr lang="id-ID" dirty="0"/>
              <a:t> </a:t>
            </a:r>
            <a:endParaRPr lang="en-US" dirty="0"/>
          </a:p>
          <a:p>
            <a:r>
              <a:rPr lang="id-ID" dirty="0"/>
              <a:t>DELIMITER </a:t>
            </a:r>
            <a:r>
              <a:rPr lang="id-ID" dirty="0" smtClean="0"/>
              <a:t>;</a:t>
            </a:r>
            <a:endParaRPr lang="en-US" dirty="0"/>
          </a:p>
        </p:txBody>
      </p:sp>
    </p:spTree>
    <p:extLst>
      <p:ext uri="{BB962C8B-B14F-4D97-AF65-F5344CB8AC3E}">
        <p14:creationId xmlns:p14="http://schemas.microsoft.com/office/powerpoint/2010/main" val="3557206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a:t>
            </a:r>
            <a:endParaRPr lang="en-US" dirty="0"/>
          </a:p>
        </p:txBody>
      </p:sp>
      <p:sp>
        <p:nvSpPr>
          <p:cNvPr id="3" name="Content Placeholder 2"/>
          <p:cNvSpPr>
            <a:spLocks noGrp="1"/>
          </p:cNvSpPr>
          <p:nvPr>
            <p:ph idx="1"/>
          </p:nvPr>
        </p:nvSpPr>
        <p:spPr/>
        <p:txBody>
          <a:bodyPr/>
          <a:lstStyle/>
          <a:p>
            <a:pPr marL="0" indent="0">
              <a:buNone/>
            </a:pPr>
            <a:r>
              <a:rPr lang="en-US" dirty="0" err="1" smtClean="0"/>
              <a:t>Untuk</a:t>
            </a:r>
            <a:r>
              <a:rPr lang="en-US" dirty="0" smtClean="0"/>
              <a:t> </a:t>
            </a:r>
            <a:r>
              <a:rPr lang="en-US" dirty="0" err="1" smtClean="0"/>
              <a:t>mengetahui</a:t>
            </a:r>
            <a:r>
              <a:rPr lang="en-US" dirty="0" smtClean="0"/>
              <a:t> </a:t>
            </a:r>
            <a:r>
              <a:rPr lang="en-US" dirty="0" err="1" smtClean="0"/>
              <a:t>semua</a:t>
            </a:r>
            <a:r>
              <a:rPr lang="en-US" dirty="0" smtClean="0"/>
              <a:t> procedure</a:t>
            </a:r>
          </a:p>
          <a:p>
            <a:r>
              <a:rPr lang="en-US" dirty="0" smtClean="0"/>
              <a:t>SHOW </a:t>
            </a:r>
            <a:r>
              <a:rPr lang="en-US" dirty="0"/>
              <a:t>PROCEDURE STATUS</a:t>
            </a:r>
            <a:r>
              <a:rPr lang="en-US" dirty="0" smtClean="0"/>
              <a:t>;</a:t>
            </a:r>
          </a:p>
          <a:p>
            <a:pPr marL="0" indent="0">
              <a:buNone/>
            </a:pPr>
            <a:r>
              <a:rPr lang="en-US" dirty="0"/>
              <a:t> </a:t>
            </a:r>
            <a:r>
              <a:rPr lang="en-US" dirty="0" err="1" smtClean="0"/>
              <a:t>Menampilkan</a:t>
            </a:r>
            <a:r>
              <a:rPr lang="en-US" dirty="0" smtClean="0"/>
              <a:t> create procedure</a:t>
            </a:r>
          </a:p>
          <a:p>
            <a:r>
              <a:rPr lang="en-US" dirty="0" smtClean="0"/>
              <a:t>SHOW </a:t>
            </a:r>
            <a:r>
              <a:rPr lang="en-US" dirty="0"/>
              <a:t>CREATE PROCEDURE </a:t>
            </a:r>
            <a:r>
              <a:rPr lang="en-US" dirty="0" err="1" smtClean="0"/>
              <a:t>GetAllProduct</a:t>
            </a:r>
            <a:endParaRPr lang="en-US" dirty="0" smtClean="0"/>
          </a:p>
          <a:p>
            <a:pPr marL="0" indent="0">
              <a:buNone/>
            </a:pPr>
            <a:endParaRPr lang="en-US" dirty="0"/>
          </a:p>
        </p:txBody>
      </p:sp>
    </p:spTree>
    <p:extLst>
      <p:ext uri="{BB962C8B-B14F-4D97-AF65-F5344CB8AC3E}">
        <p14:creationId xmlns:p14="http://schemas.microsoft.com/office/powerpoint/2010/main" val="1714982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a:t>
            </a:r>
            <a:endParaRPr lang="en-US" dirty="0"/>
          </a:p>
        </p:txBody>
      </p:sp>
      <p:sp>
        <p:nvSpPr>
          <p:cNvPr id="3" name="Content Placeholder 2"/>
          <p:cNvSpPr>
            <a:spLocks noGrp="1"/>
          </p:cNvSpPr>
          <p:nvPr>
            <p:ph idx="1"/>
          </p:nvPr>
        </p:nvSpPr>
        <p:spPr/>
        <p:txBody>
          <a:bodyPr/>
          <a:lstStyle/>
          <a:p>
            <a:r>
              <a:rPr lang="en-US" dirty="0"/>
              <a:t>MySQL Stored Procedures That Return Multiple </a:t>
            </a:r>
            <a:r>
              <a:rPr lang="en-US" dirty="0" smtClean="0"/>
              <a:t>Values</a:t>
            </a:r>
          </a:p>
          <a:p>
            <a:r>
              <a:rPr lang="en-US" dirty="0"/>
              <a:t>Raising Error Conditions with SIGNAL / RESIGNAL Statements</a:t>
            </a:r>
          </a:p>
          <a:p>
            <a:endParaRPr lang="en-US" dirty="0"/>
          </a:p>
          <a:p>
            <a:endParaRPr lang="en-US" dirty="0"/>
          </a:p>
        </p:txBody>
      </p:sp>
    </p:spTree>
    <p:extLst>
      <p:ext uri="{BB962C8B-B14F-4D97-AF65-F5344CB8AC3E}">
        <p14:creationId xmlns:p14="http://schemas.microsoft.com/office/powerpoint/2010/main" val="3269525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38200"/>
          </a:xfrm>
        </p:spPr>
        <p:txBody>
          <a:bodyPr>
            <a:normAutofit/>
          </a:bodyPr>
          <a:lstStyle/>
          <a:p>
            <a:r>
              <a:rPr lang="en-US" dirty="0"/>
              <a:t>MySQL stored procedures </a:t>
            </a:r>
            <a:r>
              <a:rPr lang="en-US" dirty="0" smtClean="0"/>
              <a:t>advantages</a:t>
            </a:r>
            <a:endParaRPr lang="en-US" dirty="0"/>
          </a:p>
        </p:txBody>
      </p:sp>
      <p:sp>
        <p:nvSpPr>
          <p:cNvPr id="3" name="Content Placeholder 2"/>
          <p:cNvSpPr>
            <a:spLocks noGrp="1"/>
          </p:cNvSpPr>
          <p:nvPr>
            <p:ph idx="1"/>
          </p:nvPr>
        </p:nvSpPr>
        <p:spPr/>
        <p:txBody>
          <a:bodyPr>
            <a:noAutofit/>
          </a:bodyPr>
          <a:lstStyle/>
          <a:p>
            <a:pPr algn="just" fontAlgn="base"/>
            <a:r>
              <a:rPr lang="en-US" sz="1500" dirty="0" smtClean="0">
                <a:latin typeface="Verdana" pitchFamily="34" charset="0"/>
                <a:ea typeface="Verdana" pitchFamily="34" charset="0"/>
                <a:cs typeface="Verdana" pitchFamily="34" charset="0"/>
              </a:rPr>
              <a:t>Typically stored procedures help increase the performance of the applications. Once created, stored procedures are compiled and stored in the database. However MySQL implements the stored procedures slightly different. MySQL stored procedures are compiled on demand. After compiling a stored procedure, MySQL puts it to a cache. And MySQL maintains its own stored procedure cache for every single connection. If an application uses a stored procedure multiple times in a single connection, the compiled version is used, otherwise the stored procedure works like a query.</a:t>
            </a:r>
          </a:p>
          <a:p>
            <a:pPr algn="just" fontAlgn="base"/>
            <a:r>
              <a:rPr lang="en-US" sz="1500" dirty="0" smtClean="0">
                <a:latin typeface="Verdana" pitchFamily="34" charset="0"/>
                <a:ea typeface="Verdana" pitchFamily="34" charset="0"/>
                <a:cs typeface="Verdana" pitchFamily="34" charset="0"/>
              </a:rPr>
              <a:t>Stored procedures helps reduce the traffic between application and database server because instead of sending multiple lengthy SQL statements, the application has to send only name and parameters of the stored procedure.</a:t>
            </a:r>
          </a:p>
          <a:p>
            <a:pPr algn="just" fontAlgn="base"/>
            <a:r>
              <a:rPr lang="en-US" sz="1500" dirty="0" smtClean="0">
                <a:latin typeface="Verdana" pitchFamily="34" charset="0"/>
                <a:ea typeface="Verdana" pitchFamily="34" charset="0"/>
                <a:cs typeface="Verdana" pitchFamily="34" charset="0"/>
              </a:rPr>
              <a:t>Stored procedures are reusable and transparent to any applications. Stored procedures expose the database interface to all applications so that developers don’t have to develop functions that are already supported in stored procedures.</a:t>
            </a:r>
          </a:p>
          <a:p>
            <a:pPr algn="just" fontAlgn="base"/>
            <a:r>
              <a:rPr lang="en-US" sz="1500" dirty="0" smtClean="0">
                <a:latin typeface="Verdana" pitchFamily="34" charset="0"/>
                <a:ea typeface="Verdana" pitchFamily="34" charset="0"/>
                <a:cs typeface="Verdana" pitchFamily="34" charset="0"/>
              </a:rPr>
              <a:t>Stored procedures are secure. Database administrator can grant appropriate permissions to applications that access stored procedures in the database without giving any permission on the underlying database tables.</a:t>
            </a:r>
            <a:endParaRPr lang="en-US" sz="15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5163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MySQL stored procedures </a:t>
            </a:r>
            <a:r>
              <a:rPr lang="en-US" sz="3600" dirty="0" smtClean="0"/>
              <a:t>disadvantages</a:t>
            </a:r>
            <a:endParaRPr lang="en-US" sz="3600" dirty="0"/>
          </a:p>
        </p:txBody>
      </p:sp>
      <p:sp>
        <p:nvSpPr>
          <p:cNvPr id="3" name="Content Placeholder 2"/>
          <p:cNvSpPr>
            <a:spLocks noGrp="1"/>
          </p:cNvSpPr>
          <p:nvPr>
            <p:ph idx="1"/>
          </p:nvPr>
        </p:nvSpPr>
        <p:spPr/>
        <p:txBody>
          <a:bodyPr>
            <a:normAutofit fontScale="77500" lnSpcReduction="20000"/>
          </a:bodyPr>
          <a:lstStyle/>
          <a:p>
            <a:pPr algn="just" fontAlgn="base"/>
            <a:r>
              <a:rPr lang="en-US" dirty="0">
                <a:latin typeface="Verdana" pitchFamily="34" charset="0"/>
                <a:ea typeface="Verdana" pitchFamily="34" charset="0"/>
                <a:cs typeface="Verdana" pitchFamily="34" charset="0"/>
              </a:rPr>
              <a:t>If you use a lot of stored procedures, the memory usage of every connection that is using those stored procedures will increase substantially. In addition, if you overuse a large number of logical operations inside store procedures, the CPU usage will also increase because database server is not well-designed for logical operations.</a:t>
            </a:r>
          </a:p>
          <a:p>
            <a:pPr algn="just" fontAlgn="base"/>
            <a:r>
              <a:rPr lang="en-US" dirty="0">
                <a:latin typeface="Verdana" pitchFamily="34" charset="0"/>
                <a:ea typeface="Verdana" pitchFamily="34" charset="0"/>
                <a:cs typeface="Verdana" pitchFamily="34" charset="0"/>
              </a:rPr>
              <a:t>A constructs of stored procedures make it more difficult to develop stored procedures that have complicated business logic.</a:t>
            </a:r>
          </a:p>
          <a:p>
            <a:pPr algn="just" fontAlgn="base"/>
            <a:r>
              <a:rPr lang="en-US" dirty="0">
                <a:latin typeface="Verdana" pitchFamily="34" charset="0"/>
                <a:ea typeface="Verdana" pitchFamily="34" charset="0"/>
                <a:cs typeface="Verdana" pitchFamily="34" charset="0"/>
              </a:rPr>
              <a:t>It is difficult to debug stored procedures. Only few database management systems allow you to debug stored procedures. Unfortunately, MySQL does not provide facilities for debugging stored procedures.</a:t>
            </a:r>
          </a:p>
          <a:p>
            <a:pPr algn="just" fontAlgn="base"/>
            <a:r>
              <a:rPr lang="en-US" dirty="0">
                <a:latin typeface="Verdana" pitchFamily="34" charset="0"/>
                <a:ea typeface="Verdana" pitchFamily="34" charset="0"/>
                <a:cs typeface="Verdana" pitchFamily="34" charset="0"/>
              </a:rPr>
              <a:t>It is not easy to develop and maintain stored procedures. Developing and maintaining stored procedures are often required specialized skill set that not all application developers possess. This may lead to problems in both application development and maintenance phases</a:t>
            </a:r>
            <a:r>
              <a:rPr lang="en-US" dirty="0" smtClean="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676596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Kerangka</a:t>
            </a:r>
            <a:r>
              <a:rPr lang="en-US" dirty="0" smtClean="0"/>
              <a:t> stored procedure </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The first command is DELIMITER //, which is not related to the stored procedure syntax. </a:t>
            </a:r>
            <a:r>
              <a:rPr lang="en-US" dirty="0" err="1"/>
              <a:t>TheDELIMITER</a:t>
            </a:r>
            <a:r>
              <a:rPr lang="en-US" dirty="0"/>
              <a:t> statement changes the standard delimiter which is semicolon ( ;) to another. In this case, the delimiter is changed from the semicolon( ;) to double-slashes //. Why do we have to change the delimiter? Because we want to pass the  stored procedure to the server as a whole rather than letting </a:t>
            </a:r>
            <a:r>
              <a:rPr lang="en-US" dirty="0" err="1"/>
              <a:t>mysql</a:t>
            </a:r>
            <a:r>
              <a:rPr lang="en-US" dirty="0"/>
              <a:t> tool to interpret each statement at a time.  Following the </a:t>
            </a:r>
            <a:r>
              <a:rPr lang="en-US" dirty="0" err="1"/>
              <a:t>ENDkeyword</a:t>
            </a:r>
            <a:r>
              <a:rPr lang="en-US" dirty="0"/>
              <a:t>, we use the delimiter // to indicate the end of the stored procedure. The last command (DELIMITER;</a:t>
            </a:r>
            <a:r>
              <a:rPr lang="en-US" i="1" dirty="0"/>
              <a:t>)</a:t>
            </a:r>
            <a:r>
              <a:rPr lang="en-US" dirty="0"/>
              <a:t> changes the delimiter back to the standard one.</a:t>
            </a:r>
          </a:p>
          <a:p>
            <a:pPr fontAlgn="base"/>
            <a:r>
              <a:rPr lang="en-US" dirty="0"/>
              <a:t>We use the CREATE PROCEDURE statement to create a new stored procedure. We specify the name of stored procedure after the CREATE PROCEDURE statement. In this case, the name of the stored procedure is </a:t>
            </a:r>
            <a:r>
              <a:rPr lang="en-US" dirty="0" err="1"/>
              <a:t>GetAllProducts</a:t>
            </a:r>
            <a:r>
              <a:rPr lang="en-US" i="1" dirty="0"/>
              <a:t>. </a:t>
            </a:r>
            <a:r>
              <a:rPr lang="en-US" dirty="0"/>
              <a:t>We put the parentheses after the name of the stored procedure</a:t>
            </a:r>
            <a:r>
              <a:rPr lang="en-US" i="1" dirty="0"/>
              <a:t>.</a:t>
            </a:r>
            <a:br>
              <a:rPr lang="en-US" i="1" dirty="0"/>
            </a:br>
            <a:endParaRPr lang="en-US" dirty="0"/>
          </a:p>
          <a:p>
            <a:pPr fontAlgn="base"/>
            <a:r>
              <a:rPr lang="en-US" dirty="0"/>
              <a:t>The section between BEGIN and END is called the body of the stored procedure. You put the declarative SQL statements in the body to handle business logic. In this stored procedure, we use a simple </a:t>
            </a:r>
            <a:r>
              <a:rPr lang="en-US" dirty="0">
                <a:hlinkClick r:id="rId2" tooltip="MySQL SELECT statement"/>
              </a:rPr>
              <a:t>SELECT </a:t>
            </a:r>
            <a:r>
              <a:rPr lang="en-US" dirty="0"/>
              <a:t>statement to query data from the products table</a:t>
            </a:r>
            <a:r>
              <a:rPr lang="en-US" dirty="0" smtClean="0"/>
              <a:t>.</a:t>
            </a:r>
            <a:endParaRPr lang="en-US" dirty="0"/>
          </a:p>
        </p:txBody>
      </p:sp>
    </p:spTree>
    <p:extLst>
      <p:ext uri="{BB962C8B-B14F-4D97-AF65-F5344CB8AC3E}">
        <p14:creationId xmlns:p14="http://schemas.microsoft.com/office/powerpoint/2010/main" val="937927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a:t>1 MySQL stored procedure</a:t>
            </a:r>
          </a:p>
        </p:txBody>
      </p:sp>
      <p:sp>
        <p:nvSpPr>
          <p:cNvPr id="3" name="Content Placeholder 2"/>
          <p:cNvSpPr>
            <a:spLocks noGrp="1"/>
          </p:cNvSpPr>
          <p:nvPr>
            <p:ph idx="1"/>
          </p:nvPr>
        </p:nvSpPr>
        <p:spPr/>
        <p:txBody>
          <a:bodyPr/>
          <a:lstStyle/>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r>
              <a:rPr lang="en-US" sz="1800" dirty="0">
                <a:latin typeface="Verdana" pitchFamily="34" charset="0"/>
                <a:ea typeface="Verdana" pitchFamily="34" charset="0"/>
                <a:cs typeface="Verdana" pitchFamily="34" charset="0"/>
              </a:rPr>
              <a:t>CREATE PROCEDURE </a:t>
            </a:r>
            <a:r>
              <a:rPr lang="en-US" sz="1800" dirty="0" smtClean="0">
                <a:latin typeface="Verdana" pitchFamily="34" charset="0"/>
                <a:ea typeface="Verdana" pitchFamily="34" charset="0"/>
                <a:cs typeface="Verdana" pitchFamily="34" charset="0"/>
              </a:rPr>
              <a:t> </a:t>
            </a:r>
            <a:r>
              <a:rPr lang="en-US" sz="1800" dirty="0" err="1" smtClean="0">
                <a:latin typeface="Verdana" pitchFamily="34" charset="0"/>
                <a:ea typeface="Verdana" pitchFamily="34" charset="0"/>
                <a:cs typeface="Verdana" pitchFamily="34" charset="0"/>
              </a:rPr>
              <a:t>Tampil</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BEGIN</a:t>
            </a:r>
          </a:p>
          <a:p>
            <a:pPr marL="800100" lvl="2" indent="0" fontAlgn="base">
              <a:buNone/>
            </a:pPr>
            <a:r>
              <a:rPr lang="en-US" sz="1800" dirty="0">
                <a:latin typeface="Verdana" pitchFamily="34" charset="0"/>
                <a:ea typeface="Verdana" pitchFamily="34" charset="0"/>
                <a:cs typeface="Verdana" pitchFamily="34" charset="0"/>
              </a:rPr>
              <a:t>   </a:t>
            </a:r>
            <a:r>
              <a:rPr lang="en-US" sz="1800" dirty="0" smtClean="0">
                <a:latin typeface="Verdana" pitchFamily="34" charset="0"/>
                <a:ea typeface="Verdana" pitchFamily="34" charset="0"/>
                <a:cs typeface="Verdana" pitchFamily="34" charset="0"/>
              </a:rPr>
              <a:t>SELECT ‘</a:t>
            </a:r>
            <a:r>
              <a:rPr lang="en-US" sz="1800" dirty="0" err="1" smtClean="0">
                <a:latin typeface="Verdana" pitchFamily="34" charset="0"/>
                <a:ea typeface="Verdana" pitchFamily="34" charset="0"/>
                <a:cs typeface="Verdana" pitchFamily="34" charset="0"/>
              </a:rPr>
              <a:t>Informatika</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END $$</a:t>
            </a:r>
          </a:p>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b="1" dirty="0">
                <a:latin typeface="Verdana" pitchFamily="34" charset="0"/>
                <a:ea typeface="Verdana" pitchFamily="34" charset="0"/>
                <a:cs typeface="Verdana" pitchFamily="34" charset="0"/>
              </a:rPr>
              <a:t>Cara </a:t>
            </a:r>
            <a:r>
              <a:rPr lang="en-US" sz="1800" b="1" dirty="0" err="1">
                <a:latin typeface="Verdana" pitchFamily="34" charset="0"/>
                <a:ea typeface="Verdana" pitchFamily="34" charset="0"/>
                <a:cs typeface="Verdana" pitchFamily="34" charset="0"/>
              </a:rPr>
              <a:t>memanggil</a:t>
            </a:r>
            <a:r>
              <a:rPr lang="en-US" sz="1800" b="1" dirty="0">
                <a:latin typeface="Verdana" pitchFamily="34" charset="0"/>
                <a:ea typeface="Verdana" pitchFamily="34" charset="0"/>
                <a:cs typeface="Verdana" pitchFamily="34" charset="0"/>
              </a:rPr>
              <a:t> </a:t>
            </a:r>
            <a:r>
              <a:rPr lang="en-US" sz="1800" b="1" dirty="0" err="1">
                <a:latin typeface="Verdana" pitchFamily="34" charset="0"/>
                <a:ea typeface="Verdana" pitchFamily="34" charset="0"/>
                <a:cs typeface="Verdana" pitchFamily="34" charset="0"/>
              </a:rPr>
              <a:t>dalam</a:t>
            </a:r>
            <a:r>
              <a:rPr lang="en-US" sz="1800" b="1" dirty="0">
                <a:latin typeface="Verdana" pitchFamily="34" charset="0"/>
                <a:ea typeface="Verdana" pitchFamily="34" charset="0"/>
                <a:cs typeface="Verdana" pitchFamily="34" charset="0"/>
              </a:rPr>
              <a:t> query :</a:t>
            </a:r>
          </a:p>
          <a:p>
            <a:pPr marL="0" indent="0" fontAlgn="base">
              <a:buNone/>
            </a:pPr>
            <a:endParaRPr lang="en-US" sz="1800" b="1" dirty="0">
              <a:latin typeface="Verdana" pitchFamily="34" charset="0"/>
              <a:ea typeface="Verdana" pitchFamily="34" charset="0"/>
              <a:cs typeface="Verdana" pitchFamily="34" charset="0"/>
            </a:endParaRPr>
          </a:p>
          <a:p>
            <a:pPr marL="0" indent="0" fontAlgn="base">
              <a:buNone/>
            </a:pPr>
            <a:r>
              <a:rPr lang="en-US" sz="1800" dirty="0">
                <a:latin typeface="Verdana" pitchFamily="34" charset="0"/>
                <a:ea typeface="Verdana" pitchFamily="34" charset="0"/>
                <a:cs typeface="Verdana" pitchFamily="34" charset="0"/>
              </a:rPr>
              <a:t>   CALL STORED_PROCEDURE_NAME()</a:t>
            </a:r>
          </a:p>
          <a:p>
            <a:pPr marL="0"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dirty="0">
                <a:latin typeface="Verdana" pitchFamily="34" charset="0"/>
                <a:ea typeface="Verdana" pitchFamily="34" charset="0"/>
                <a:cs typeface="Verdana" pitchFamily="34" charset="0"/>
              </a:rPr>
              <a:t>	sample : call </a:t>
            </a:r>
            <a:r>
              <a:rPr lang="en-US" sz="1800" dirty="0" err="1">
                <a:latin typeface="Verdana" pitchFamily="34" charset="0"/>
                <a:ea typeface="Verdana" pitchFamily="34" charset="0"/>
                <a:cs typeface="Verdana" pitchFamily="34" charset="0"/>
              </a:rPr>
              <a:t>Tampil</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endParaRPr lang="en-US" dirty="0"/>
          </a:p>
        </p:txBody>
      </p:sp>
    </p:spTree>
    <p:extLst>
      <p:ext uri="{BB962C8B-B14F-4D97-AF65-F5344CB8AC3E}">
        <p14:creationId xmlns:p14="http://schemas.microsoft.com/office/powerpoint/2010/main" val="3604453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MySQL </a:t>
            </a:r>
            <a:r>
              <a:rPr lang="en-US" dirty="0"/>
              <a:t>stored </a:t>
            </a:r>
            <a:r>
              <a:rPr lang="en-US" dirty="0" smtClean="0"/>
              <a:t>procedure select</a:t>
            </a:r>
            <a:endParaRPr lang="en-US" dirty="0"/>
          </a:p>
        </p:txBody>
      </p:sp>
      <p:sp>
        <p:nvSpPr>
          <p:cNvPr id="3" name="Content Placeholder 2"/>
          <p:cNvSpPr>
            <a:spLocks noGrp="1"/>
          </p:cNvSpPr>
          <p:nvPr>
            <p:ph idx="1"/>
          </p:nvPr>
        </p:nvSpPr>
        <p:spPr/>
        <p:txBody>
          <a:bodyPr>
            <a:normAutofit/>
          </a:bodyPr>
          <a:lstStyle/>
          <a:p>
            <a:pPr marL="800100" lvl="2" indent="0" fontAlgn="base">
              <a:buNone/>
            </a:pPr>
            <a:r>
              <a:rPr lang="en-US" sz="1800" dirty="0">
                <a:latin typeface="Verdana" pitchFamily="34" charset="0"/>
                <a:ea typeface="Verdana" pitchFamily="34" charset="0"/>
                <a:cs typeface="Verdana" pitchFamily="34" charset="0"/>
              </a:rPr>
              <a:t>DELIMITER </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CREATE PROCEDURE </a:t>
            </a:r>
            <a:r>
              <a:rPr lang="en-US" sz="1800" dirty="0" err="1">
                <a:latin typeface="Verdana" pitchFamily="34" charset="0"/>
                <a:ea typeface="Verdana" pitchFamily="34" charset="0"/>
                <a:cs typeface="Verdana" pitchFamily="34" charset="0"/>
              </a:rPr>
              <a:t>GetAllProducts</a:t>
            </a:r>
            <a:r>
              <a:rPr lang="en-US" sz="1800" dirty="0">
                <a:latin typeface="Verdana" pitchFamily="34" charset="0"/>
                <a:ea typeface="Verdana" pitchFamily="34" charset="0"/>
                <a:cs typeface="Verdana" pitchFamily="34" charset="0"/>
              </a:rPr>
              <a:t>()</a:t>
            </a:r>
          </a:p>
          <a:p>
            <a:pPr marL="800100" lvl="2" indent="0" fontAlgn="base">
              <a:buNone/>
            </a:pPr>
            <a:r>
              <a:rPr lang="en-US" sz="1800" dirty="0">
                <a:latin typeface="Verdana" pitchFamily="34" charset="0"/>
                <a:ea typeface="Verdana" pitchFamily="34" charset="0"/>
                <a:cs typeface="Verdana" pitchFamily="34" charset="0"/>
              </a:rPr>
              <a:t>   BEGIN</a:t>
            </a:r>
          </a:p>
          <a:p>
            <a:pPr marL="800100" lvl="2" indent="0" fontAlgn="base">
              <a:buNone/>
            </a:pPr>
            <a:r>
              <a:rPr lang="en-US" sz="1800" dirty="0">
                <a:latin typeface="Verdana" pitchFamily="34" charset="0"/>
                <a:ea typeface="Verdana" pitchFamily="34" charset="0"/>
                <a:cs typeface="Verdana" pitchFamily="34" charset="0"/>
              </a:rPr>
              <a:t>   SELECT *  FROM products;</a:t>
            </a:r>
          </a:p>
          <a:p>
            <a:pPr marL="800100" lvl="2" indent="0" fontAlgn="base">
              <a:buNone/>
            </a:pPr>
            <a:r>
              <a:rPr lang="en-US" sz="1800" dirty="0">
                <a:latin typeface="Verdana" pitchFamily="34" charset="0"/>
                <a:ea typeface="Verdana" pitchFamily="34" charset="0"/>
                <a:cs typeface="Verdana" pitchFamily="34" charset="0"/>
              </a:rPr>
              <a:t>   END </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DELIMITER </a:t>
            </a:r>
            <a:r>
              <a:rPr lang="en-US" sz="1800" dirty="0" smtClean="0">
                <a:latin typeface="Verdana" pitchFamily="34" charset="0"/>
                <a:ea typeface="Verdana" pitchFamily="34" charset="0"/>
                <a:cs typeface="Verdana" pitchFamily="34" charset="0"/>
              </a:rPr>
              <a:t>;</a:t>
            </a:r>
          </a:p>
          <a:p>
            <a:pPr marL="800100" lvl="2" indent="0" fontAlgn="base">
              <a:buNone/>
            </a:pPr>
            <a:endParaRPr lang="en-US" sz="1800" dirty="0" smtClean="0">
              <a:latin typeface="Verdana" pitchFamily="34" charset="0"/>
              <a:ea typeface="Verdana" pitchFamily="34" charset="0"/>
              <a:cs typeface="Verdana" pitchFamily="34" charset="0"/>
            </a:endParaRPr>
          </a:p>
          <a:p>
            <a:pPr marL="0" indent="0" fontAlgn="base">
              <a:buNone/>
            </a:pPr>
            <a:r>
              <a:rPr lang="en-US" sz="1800" b="1" dirty="0" smtClean="0">
                <a:latin typeface="Verdana" pitchFamily="34" charset="0"/>
                <a:ea typeface="Verdana" pitchFamily="34" charset="0"/>
                <a:cs typeface="Verdana" pitchFamily="34" charset="0"/>
              </a:rPr>
              <a:t>Cara </a:t>
            </a:r>
            <a:r>
              <a:rPr lang="en-US" sz="1800" b="1" dirty="0" err="1" smtClean="0">
                <a:latin typeface="Verdana" pitchFamily="34" charset="0"/>
                <a:ea typeface="Verdana" pitchFamily="34" charset="0"/>
                <a:cs typeface="Verdana" pitchFamily="34" charset="0"/>
              </a:rPr>
              <a:t>memanggil</a:t>
            </a:r>
            <a:r>
              <a:rPr lang="en-US" sz="1800" b="1" dirty="0" smtClean="0">
                <a:latin typeface="Verdana" pitchFamily="34" charset="0"/>
                <a:ea typeface="Verdana" pitchFamily="34" charset="0"/>
                <a:cs typeface="Verdana" pitchFamily="34" charset="0"/>
              </a:rPr>
              <a:t> </a:t>
            </a:r>
            <a:r>
              <a:rPr lang="en-US" sz="1800" b="1" dirty="0" err="1" smtClean="0">
                <a:latin typeface="Verdana" pitchFamily="34" charset="0"/>
                <a:ea typeface="Verdana" pitchFamily="34" charset="0"/>
                <a:cs typeface="Verdana" pitchFamily="34" charset="0"/>
              </a:rPr>
              <a:t>dalam</a:t>
            </a:r>
            <a:r>
              <a:rPr lang="en-US" sz="1800" b="1" dirty="0" smtClean="0">
                <a:latin typeface="Verdana" pitchFamily="34" charset="0"/>
                <a:ea typeface="Verdana" pitchFamily="34" charset="0"/>
                <a:cs typeface="Verdana" pitchFamily="34" charset="0"/>
              </a:rPr>
              <a:t> query :</a:t>
            </a:r>
          </a:p>
          <a:p>
            <a:pPr marL="0"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dirty="0" smtClean="0">
                <a:latin typeface="Verdana" pitchFamily="34" charset="0"/>
                <a:ea typeface="Verdana" pitchFamily="34" charset="0"/>
                <a:cs typeface="Verdana" pitchFamily="34" charset="0"/>
              </a:rPr>
              <a:t>	sample : call </a:t>
            </a:r>
            <a:r>
              <a:rPr lang="en-US" sz="1800" dirty="0" err="1" smtClean="0">
                <a:latin typeface="Verdana" pitchFamily="34" charset="0"/>
                <a:ea typeface="Verdana" pitchFamily="34" charset="0"/>
                <a:cs typeface="Verdana" pitchFamily="34" charset="0"/>
              </a:rPr>
              <a:t>GetAllProducts</a:t>
            </a:r>
            <a:r>
              <a:rPr lang="en-US" sz="1800" dirty="0" smtClean="0">
                <a:latin typeface="Verdana" pitchFamily="34" charset="0"/>
                <a:ea typeface="Verdana" pitchFamily="34" charset="0"/>
                <a:cs typeface="Verdana" pitchFamily="34" charset="0"/>
              </a:rPr>
              <a:t>()</a:t>
            </a:r>
          </a:p>
          <a:p>
            <a:pPr marL="0" indent="0" fontAlgn="base">
              <a:buNone/>
            </a:pPr>
            <a:endParaRPr lang="en-US" sz="1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42307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stored </a:t>
            </a:r>
            <a:r>
              <a:rPr lang="en-US" dirty="0" smtClean="0"/>
              <a:t>procedure insert</a:t>
            </a:r>
            <a:endParaRPr lang="en-US" dirty="0"/>
          </a:p>
        </p:txBody>
      </p:sp>
      <p:sp>
        <p:nvSpPr>
          <p:cNvPr id="3" name="Content Placeholder 2"/>
          <p:cNvSpPr>
            <a:spLocks noGrp="1"/>
          </p:cNvSpPr>
          <p:nvPr>
            <p:ph idx="1"/>
          </p:nvPr>
        </p:nvSpPr>
        <p:spPr/>
        <p:txBody>
          <a:bodyPr/>
          <a:lstStyle/>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r>
              <a:rPr lang="en-US" sz="1800" dirty="0">
                <a:latin typeface="Verdana" pitchFamily="34" charset="0"/>
                <a:ea typeface="Verdana" pitchFamily="34" charset="0"/>
                <a:cs typeface="Verdana" pitchFamily="34" charset="0"/>
              </a:rPr>
              <a:t>CREATE PROCEDURE </a:t>
            </a:r>
            <a:r>
              <a:rPr lang="en-US" sz="1800" dirty="0" err="1" smtClean="0">
                <a:latin typeface="Verdana" pitchFamily="34" charset="0"/>
                <a:ea typeface="Verdana" pitchFamily="34" charset="0"/>
                <a:cs typeface="Verdana" pitchFamily="34" charset="0"/>
              </a:rPr>
              <a:t>InsertProducts</a:t>
            </a:r>
            <a:r>
              <a:rPr lang="en-US" sz="1800" dirty="0" smtClean="0">
                <a:latin typeface="Verdana" pitchFamily="34" charset="0"/>
                <a:ea typeface="Verdana" pitchFamily="34" charset="0"/>
                <a:cs typeface="Verdana" pitchFamily="34" charset="0"/>
              </a:rPr>
              <a:t>(</a:t>
            </a:r>
            <a:r>
              <a:rPr lang="en-US" sz="1800" b="1" dirty="0" err="1" smtClean="0"/>
              <a:t>Kode_product</a:t>
            </a:r>
            <a:r>
              <a:rPr lang="en-US" sz="1800" b="1" dirty="0" smtClean="0"/>
              <a:t> char(9</a:t>
            </a:r>
            <a:r>
              <a:rPr lang="en-US" sz="1800" b="1" dirty="0"/>
              <a:t>),</a:t>
            </a:r>
            <a:r>
              <a:rPr lang="en-US" sz="1800" b="1" dirty="0" err="1" smtClean="0"/>
              <a:t>nama</a:t>
            </a:r>
            <a:r>
              <a:rPr lang="en-US" sz="1800" b="1" dirty="0"/>
              <a:t> </a:t>
            </a:r>
            <a:r>
              <a:rPr lang="en-US" sz="1800" b="1" dirty="0" err="1" smtClean="0"/>
              <a:t>varchar</a:t>
            </a:r>
            <a:r>
              <a:rPr lang="en-US" sz="1800" b="1" dirty="0" smtClean="0"/>
              <a:t>(100),</a:t>
            </a:r>
            <a:r>
              <a:rPr lang="en-US" sz="1800" b="1" dirty="0" err="1" smtClean="0"/>
              <a:t>jumlah</a:t>
            </a:r>
            <a:r>
              <a:rPr lang="en-US" sz="1800" b="1" dirty="0" smtClean="0"/>
              <a:t> </a:t>
            </a:r>
            <a:r>
              <a:rPr lang="en-US" sz="1800" b="1" dirty="0" err="1" smtClean="0"/>
              <a:t>int</a:t>
            </a:r>
            <a:r>
              <a:rPr lang="en-US" sz="1800" b="1" dirty="0" smtClean="0"/>
              <a:t>(11)</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BEGIN</a:t>
            </a:r>
          </a:p>
          <a:p>
            <a:pPr marL="800100" lvl="2" indent="0" fontAlgn="base">
              <a:buNone/>
            </a:pPr>
            <a:r>
              <a:rPr lang="en-US" sz="1800" dirty="0">
                <a:latin typeface="Verdana" pitchFamily="34" charset="0"/>
                <a:ea typeface="Verdana" pitchFamily="34" charset="0"/>
                <a:cs typeface="Verdana" pitchFamily="34" charset="0"/>
              </a:rPr>
              <a:t>  </a:t>
            </a:r>
            <a:r>
              <a:rPr lang="en-US" sz="1800" dirty="0" smtClean="0">
                <a:latin typeface="Verdana" pitchFamily="34" charset="0"/>
                <a:ea typeface="Verdana" pitchFamily="34" charset="0"/>
                <a:cs typeface="Verdana" pitchFamily="34" charset="0"/>
              </a:rPr>
              <a:t>INSERT INTO  products Values(</a:t>
            </a:r>
            <a:r>
              <a:rPr lang="en-US" sz="1800" dirty="0" err="1" smtClean="0">
                <a:latin typeface="Verdana" pitchFamily="34" charset="0"/>
                <a:ea typeface="Verdana" pitchFamily="34" charset="0"/>
                <a:cs typeface="Verdana" pitchFamily="34" charset="0"/>
              </a:rPr>
              <a:t>kode_product,nama</a:t>
            </a:r>
            <a:r>
              <a:rPr lang="en-US" sz="1800" dirty="0" smtClean="0">
                <a:latin typeface="Verdana" pitchFamily="34" charset="0"/>
                <a:ea typeface="Verdana" pitchFamily="34" charset="0"/>
                <a:cs typeface="Verdana" pitchFamily="34" charset="0"/>
              </a:rPr>
              <a:t>, </a:t>
            </a:r>
            <a:r>
              <a:rPr lang="en-US" sz="1800" dirty="0" err="1" smtClean="0">
                <a:latin typeface="Verdana" pitchFamily="34" charset="0"/>
                <a:ea typeface="Verdana" pitchFamily="34" charset="0"/>
                <a:cs typeface="Verdana" pitchFamily="34" charset="0"/>
              </a:rPr>
              <a:t>jumlah</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END $$</a:t>
            </a:r>
          </a:p>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b="1" dirty="0">
                <a:latin typeface="Verdana" pitchFamily="34" charset="0"/>
                <a:ea typeface="Verdana" pitchFamily="34" charset="0"/>
                <a:cs typeface="Verdana" pitchFamily="34" charset="0"/>
              </a:rPr>
              <a:t>Cara </a:t>
            </a:r>
            <a:r>
              <a:rPr lang="en-US" sz="1800" b="1" dirty="0" err="1">
                <a:latin typeface="Verdana" pitchFamily="34" charset="0"/>
                <a:ea typeface="Verdana" pitchFamily="34" charset="0"/>
                <a:cs typeface="Verdana" pitchFamily="34" charset="0"/>
              </a:rPr>
              <a:t>memanggil</a:t>
            </a:r>
            <a:r>
              <a:rPr lang="en-US" sz="1800" b="1" dirty="0">
                <a:latin typeface="Verdana" pitchFamily="34" charset="0"/>
                <a:ea typeface="Verdana" pitchFamily="34" charset="0"/>
                <a:cs typeface="Verdana" pitchFamily="34" charset="0"/>
              </a:rPr>
              <a:t> </a:t>
            </a:r>
            <a:r>
              <a:rPr lang="en-US" sz="1800" b="1" dirty="0" err="1">
                <a:latin typeface="Verdana" pitchFamily="34" charset="0"/>
                <a:ea typeface="Verdana" pitchFamily="34" charset="0"/>
                <a:cs typeface="Verdana" pitchFamily="34" charset="0"/>
              </a:rPr>
              <a:t>dalam</a:t>
            </a:r>
            <a:r>
              <a:rPr lang="en-US" sz="1800" b="1" dirty="0">
                <a:latin typeface="Verdana" pitchFamily="34" charset="0"/>
                <a:ea typeface="Verdana" pitchFamily="34" charset="0"/>
                <a:cs typeface="Verdana" pitchFamily="34" charset="0"/>
              </a:rPr>
              <a:t> query :</a:t>
            </a:r>
          </a:p>
          <a:p>
            <a:pPr marL="0"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dirty="0">
                <a:latin typeface="Verdana" pitchFamily="34" charset="0"/>
                <a:ea typeface="Verdana" pitchFamily="34" charset="0"/>
                <a:cs typeface="Verdana" pitchFamily="34" charset="0"/>
              </a:rPr>
              <a:t>	sample : call </a:t>
            </a:r>
            <a:r>
              <a:rPr lang="en-US" sz="1800" dirty="0" err="1" smtClean="0">
                <a:latin typeface="Verdana" pitchFamily="34" charset="0"/>
                <a:ea typeface="Verdana" pitchFamily="34" charset="0"/>
                <a:cs typeface="Verdana" pitchFamily="34" charset="0"/>
              </a:rPr>
              <a:t>InsertProducts</a:t>
            </a:r>
            <a:r>
              <a:rPr lang="en-US" sz="1800" dirty="0" smtClean="0">
                <a:latin typeface="Verdana" pitchFamily="34" charset="0"/>
                <a:ea typeface="Verdana" pitchFamily="34" charset="0"/>
                <a:cs typeface="Verdana" pitchFamily="34" charset="0"/>
              </a:rPr>
              <a:t>(‘Bo4’,Gaun’,100)</a:t>
            </a:r>
            <a:endParaRPr lang="en-US" sz="1800" dirty="0">
              <a:latin typeface="Verdana" pitchFamily="34" charset="0"/>
              <a:ea typeface="Verdana" pitchFamily="34" charset="0"/>
              <a:cs typeface="Verdana" pitchFamily="34" charset="0"/>
            </a:endParaRPr>
          </a:p>
          <a:p>
            <a:endParaRPr lang="en-US" dirty="0"/>
          </a:p>
        </p:txBody>
      </p:sp>
    </p:spTree>
    <p:extLst>
      <p:ext uri="{BB962C8B-B14F-4D97-AF65-F5344CB8AC3E}">
        <p14:creationId xmlns:p14="http://schemas.microsoft.com/office/powerpoint/2010/main" val="3754838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stored </a:t>
            </a:r>
            <a:r>
              <a:rPr lang="en-US" dirty="0" smtClean="0"/>
              <a:t>procedure Update</a:t>
            </a:r>
            <a:endParaRPr lang="en-US" dirty="0"/>
          </a:p>
        </p:txBody>
      </p:sp>
      <p:sp>
        <p:nvSpPr>
          <p:cNvPr id="3" name="Content Placeholder 2"/>
          <p:cNvSpPr>
            <a:spLocks noGrp="1"/>
          </p:cNvSpPr>
          <p:nvPr>
            <p:ph idx="1"/>
          </p:nvPr>
        </p:nvSpPr>
        <p:spPr/>
        <p:txBody>
          <a:bodyPr/>
          <a:lstStyle/>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r>
              <a:rPr lang="en-US" sz="1800" dirty="0">
                <a:latin typeface="Verdana" pitchFamily="34" charset="0"/>
                <a:ea typeface="Verdana" pitchFamily="34" charset="0"/>
                <a:cs typeface="Verdana" pitchFamily="34" charset="0"/>
              </a:rPr>
              <a:t>CREATE PROCEDURE </a:t>
            </a:r>
            <a:r>
              <a:rPr lang="en-US" sz="1800" dirty="0" err="1" smtClean="0">
                <a:latin typeface="Verdana" pitchFamily="34" charset="0"/>
                <a:ea typeface="Verdana" pitchFamily="34" charset="0"/>
                <a:cs typeface="Verdana" pitchFamily="34" charset="0"/>
              </a:rPr>
              <a:t>UpdateProducts</a:t>
            </a:r>
            <a:r>
              <a:rPr lang="en-US" sz="1800" dirty="0" smtClean="0">
                <a:latin typeface="Verdana" pitchFamily="34" charset="0"/>
                <a:ea typeface="Verdana" pitchFamily="34" charset="0"/>
                <a:cs typeface="Verdana" pitchFamily="34" charset="0"/>
              </a:rPr>
              <a:t>(</a:t>
            </a:r>
            <a:r>
              <a:rPr lang="en-US" sz="1800" b="1" dirty="0" err="1" smtClean="0"/>
              <a:t>Kode_product</a:t>
            </a:r>
            <a:r>
              <a:rPr lang="en-US" sz="1800" b="1" dirty="0" smtClean="0"/>
              <a:t> char(9</a:t>
            </a:r>
            <a:r>
              <a:rPr lang="en-US" sz="1800" b="1" dirty="0"/>
              <a:t>),</a:t>
            </a:r>
            <a:r>
              <a:rPr lang="en-US" sz="1800" b="1" dirty="0" err="1" smtClean="0"/>
              <a:t>nama</a:t>
            </a:r>
            <a:r>
              <a:rPr lang="en-US" sz="1800" b="1" dirty="0"/>
              <a:t> </a:t>
            </a:r>
            <a:r>
              <a:rPr lang="en-US" sz="1800" b="1" dirty="0" err="1" smtClean="0"/>
              <a:t>varchar</a:t>
            </a:r>
            <a:r>
              <a:rPr lang="en-US" sz="1800" b="1" dirty="0" smtClean="0"/>
              <a:t>(100),</a:t>
            </a:r>
            <a:r>
              <a:rPr lang="en-US" sz="1800" b="1" dirty="0" err="1" smtClean="0"/>
              <a:t>jumlah</a:t>
            </a:r>
            <a:r>
              <a:rPr lang="en-US" sz="1800" b="1" dirty="0" smtClean="0"/>
              <a:t> </a:t>
            </a:r>
            <a:r>
              <a:rPr lang="en-US" sz="1800" b="1" dirty="0" err="1" smtClean="0"/>
              <a:t>int</a:t>
            </a:r>
            <a:r>
              <a:rPr lang="en-US" sz="1800" b="1" dirty="0" smtClean="0"/>
              <a:t>(11)</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BEGIN</a:t>
            </a:r>
          </a:p>
          <a:p>
            <a:pPr marL="800100" lvl="2" indent="0" fontAlgn="base">
              <a:buNone/>
            </a:pPr>
            <a:r>
              <a:rPr lang="en-US" sz="1800" dirty="0">
                <a:latin typeface="Verdana" pitchFamily="34" charset="0"/>
                <a:ea typeface="Verdana" pitchFamily="34" charset="0"/>
                <a:cs typeface="Verdana" pitchFamily="34" charset="0"/>
              </a:rPr>
              <a:t> </a:t>
            </a:r>
            <a:r>
              <a:rPr lang="en-US" sz="1800" dirty="0" smtClean="0">
                <a:latin typeface="Verdana" pitchFamily="34" charset="0"/>
                <a:ea typeface="Verdana" pitchFamily="34" charset="0"/>
                <a:cs typeface="Verdana" pitchFamily="34" charset="0"/>
              </a:rPr>
              <a:t>UPDATE products set </a:t>
            </a:r>
            <a:r>
              <a:rPr lang="en-US" sz="1800" dirty="0" err="1" smtClean="0">
                <a:latin typeface="Verdana" pitchFamily="34" charset="0"/>
                <a:ea typeface="Verdana" pitchFamily="34" charset="0"/>
                <a:cs typeface="Verdana" pitchFamily="34" charset="0"/>
              </a:rPr>
              <a:t>nama</a:t>
            </a:r>
            <a:r>
              <a:rPr lang="en-US" sz="1800" dirty="0" smtClean="0">
                <a:latin typeface="Verdana" pitchFamily="34" charset="0"/>
                <a:ea typeface="Verdana" pitchFamily="34" charset="0"/>
                <a:cs typeface="Verdana" pitchFamily="34" charset="0"/>
              </a:rPr>
              <a:t>=</a:t>
            </a:r>
            <a:r>
              <a:rPr lang="en-US" sz="1800" dirty="0" err="1" smtClean="0">
                <a:latin typeface="Verdana" pitchFamily="34" charset="0"/>
                <a:ea typeface="Verdana" pitchFamily="34" charset="0"/>
                <a:cs typeface="Verdana" pitchFamily="34" charset="0"/>
              </a:rPr>
              <a:t>nama</a:t>
            </a:r>
            <a:r>
              <a:rPr lang="en-US" sz="1800" dirty="0" smtClean="0">
                <a:latin typeface="Verdana" pitchFamily="34" charset="0"/>
                <a:ea typeface="Verdana" pitchFamily="34" charset="0"/>
                <a:cs typeface="Verdana" pitchFamily="34" charset="0"/>
              </a:rPr>
              <a:t>, </a:t>
            </a:r>
            <a:r>
              <a:rPr lang="en-US" sz="1800" dirty="0" err="1" smtClean="0">
                <a:latin typeface="Verdana" pitchFamily="34" charset="0"/>
                <a:ea typeface="Verdana" pitchFamily="34" charset="0"/>
                <a:cs typeface="Verdana" pitchFamily="34" charset="0"/>
              </a:rPr>
              <a:t>jumlah</a:t>
            </a:r>
            <a:r>
              <a:rPr lang="en-US" sz="1800" dirty="0" smtClean="0">
                <a:latin typeface="Verdana" pitchFamily="34" charset="0"/>
                <a:ea typeface="Verdana" pitchFamily="34" charset="0"/>
                <a:cs typeface="Verdana" pitchFamily="34" charset="0"/>
              </a:rPr>
              <a:t>=</a:t>
            </a:r>
            <a:r>
              <a:rPr lang="en-US" sz="1800" dirty="0" err="1" smtClean="0">
                <a:latin typeface="Verdana" pitchFamily="34" charset="0"/>
                <a:ea typeface="Verdana" pitchFamily="34" charset="0"/>
                <a:cs typeface="Verdana" pitchFamily="34" charset="0"/>
              </a:rPr>
              <a:t>jumlah</a:t>
            </a:r>
            <a:r>
              <a:rPr lang="en-US" sz="1800" dirty="0" smtClean="0">
                <a:latin typeface="Verdana" pitchFamily="34" charset="0"/>
                <a:ea typeface="Verdana" pitchFamily="34" charset="0"/>
                <a:cs typeface="Verdana" pitchFamily="34" charset="0"/>
              </a:rPr>
              <a:t> where </a:t>
            </a:r>
            <a:r>
              <a:rPr lang="en-US" sz="1800" dirty="0" err="1" smtClean="0">
                <a:latin typeface="Verdana" pitchFamily="34" charset="0"/>
                <a:ea typeface="Verdana" pitchFamily="34" charset="0"/>
                <a:cs typeface="Verdana" pitchFamily="34" charset="0"/>
              </a:rPr>
              <a:t>kode_product</a:t>
            </a:r>
            <a:r>
              <a:rPr lang="en-US" sz="1800" dirty="0" smtClean="0">
                <a:latin typeface="Verdana" pitchFamily="34" charset="0"/>
                <a:ea typeface="Verdana" pitchFamily="34" charset="0"/>
                <a:cs typeface="Verdana" pitchFamily="34" charset="0"/>
              </a:rPr>
              <a:t>=</a:t>
            </a:r>
            <a:r>
              <a:rPr lang="en-US" sz="1800" dirty="0" err="1" smtClean="0">
                <a:latin typeface="Verdana" pitchFamily="34" charset="0"/>
                <a:ea typeface="Verdana" pitchFamily="34" charset="0"/>
                <a:cs typeface="Verdana" pitchFamily="34" charset="0"/>
              </a:rPr>
              <a:t>kode_product</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END $$</a:t>
            </a:r>
          </a:p>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b="1" dirty="0">
                <a:latin typeface="Verdana" pitchFamily="34" charset="0"/>
                <a:ea typeface="Verdana" pitchFamily="34" charset="0"/>
                <a:cs typeface="Verdana" pitchFamily="34" charset="0"/>
              </a:rPr>
              <a:t>Cara </a:t>
            </a:r>
            <a:r>
              <a:rPr lang="en-US" sz="1800" b="1" dirty="0" err="1">
                <a:latin typeface="Verdana" pitchFamily="34" charset="0"/>
                <a:ea typeface="Verdana" pitchFamily="34" charset="0"/>
                <a:cs typeface="Verdana" pitchFamily="34" charset="0"/>
              </a:rPr>
              <a:t>memanggil</a:t>
            </a:r>
            <a:r>
              <a:rPr lang="en-US" sz="1800" b="1" dirty="0">
                <a:latin typeface="Verdana" pitchFamily="34" charset="0"/>
                <a:ea typeface="Verdana" pitchFamily="34" charset="0"/>
                <a:cs typeface="Verdana" pitchFamily="34" charset="0"/>
              </a:rPr>
              <a:t> </a:t>
            </a:r>
            <a:r>
              <a:rPr lang="en-US" sz="1800" b="1" dirty="0" err="1">
                <a:latin typeface="Verdana" pitchFamily="34" charset="0"/>
                <a:ea typeface="Verdana" pitchFamily="34" charset="0"/>
                <a:cs typeface="Verdana" pitchFamily="34" charset="0"/>
              </a:rPr>
              <a:t>dalam</a:t>
            </a:r>
            <a:r>
              <a:rPr lang="en-US" sz="1800" b="1" dirty="0">
                <a:latin typeface="Verdana" pitchFamily="34" charset="0"/>
                <a:ea typeface="Verdana" pitchFamily="34" charset="0"/>
                <a:cs typeface="Verdana" pitchFamily="34" charset="0"/>
              </a:rPr>
              <a:t> query :</a:t>
            </a:r>
          </a:p>
          <a:p>
            <a:pPr marL="0"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dirty="0">
                <a:latin typeface="Verdana" pitchFamily="34" charset="0"/>
                <a:ea typeface="Verdana" pitchFamily="34" charset="0"/>
                <a:cs typeface="Verdana" pitchFamily="34" charset="0"/>
              </a:rPr>
              <a:t>	sample : call </a:t>
            </a:r>
            <a:r>
              <a:rPr lang="en-US" sz="1800" dirty="0" err="1" smtClean="0">
                <a:latin typeface="Verdana" pitchFamily="34" charset="0"/>
                <a:ea typeface="Verdana" pitchFamily="34" charset="0"/>
                <a:cs typeface="Verdana" pitchFamily="34" charset="0"/>
              </a:rPr>
              <a:t>UpdateProducts</a:t>
            </a:r>
            <a:r>
              <a:rPr lang="en-US" sz="1800" dirty="0" smtClean="0">
                <a:latin typeface="Verdana" pitchFamily="34" charset="0"/>
                <a:ea typeface="Verdana" pitchFamily="34" charset="0"/>
                <a:cs typeface="Verdana" pitchFamily="34" charset="0"/>
              </a:rPr>
              <a:t>(‘Bo4’,Gaun’,100)</a:t>
            </a:r>
            <a:endParaRPr lang="en-US" sz="1800" dirty="0">
              <a:latin typeface="Verdana" pitchFamily="34" charset="0"/>
              <a:ea typeface="Verdana" pitchFamily="34" charset="0"/>
              <a:cs typeface="Verdana" pitchFamily="34" charset="0"/>
            </a:endParaRPr>
          </a:p>
          <a:p>
            <a:endParaRPr lang="en-US" dirty="0"/>
          </a:p>
        </p:txBody>
      </p:sp>
    </p:spTree>
    <p:extLst>
      <p:ext uri="{BB962C8B-B14F-4D97-AF65-F5344CB8AC3E}">
        <p14:creationId xmlns:p14="http://schemas.microsoft.com/office/powerpoint/2010/main" val="1257838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stored </a:t>
            </a:r>
            <a:r>
              <a:rPr lang="en-US" dirty="0" smtClean="0"/>
              <a:t>procedure Delete</a:t>
            </a:r>
            <a:endParaRPr lang="en-US" dirty="0"/>
          </a:p>
        </p:txBody>
      </p:sp>
      <p:sp>
        <p:nvSpPr>
          <p:cNvPr id="3" name="Content Placeholder 2"/>
          <p:cNvSpPr>
            <a:spLocks noGrp="1"/>
          </p:cNvSpPr>
          <p:nvPr>
            <p:ph idx="1"/>
          </p:nvPr>
        </p:nvSpPr>
        <p:spPr/>
        <p:txBody>
          <a:bodyPr/>
          <a:lstStyle/>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r>
              <a:rPr lang="en-US" sz="1800" dirty="0">
                <a:latin typeface="Verdana" pitchFamily="34" charset="0"/>
                <a:ea typeface="Verdana" pitchFamily="34" charset="0"/>
                <a:cs typeface="Verdana" pitchFamily="34" charset="0"/>
              </a:rPr>
              <a:t>CREATE PROCEDURE </a:t>
            </a:r>
            <a:r>
              <a:rPr lang="en-US" sz="1800" dirty="0" err="1" smtClean="0">
                <a:latin typeface="Verdana" pitchFamily="34" charset="0"/>
                <a:ea typeface="Verdana" pitchFamily="34" charset="0"/>
                <a:cs typeface="Verdana" pitchFamily="34" charset="0"/>
              </a:rPr>
              <a:t>DeleteProducts</a:t>
            </a:r>
            <a:r>
              <a:rPr lang="en-US" sz="1800" dirty="0" smtClean="0">
                <a:latin typeface="Verdana" pitchFamily="34" charset="0"/>
                <a:ea typeface="Verdana" pitchFamily="34" charset="0"/>
                <a:cs typeface="Verdana" pitchFamily="34" charset="0"/>
              </a:rPr>
              <a:t>(</a:t>
            </a:r>
            <a:r>
              <a:rPr lang="en-US" sz="1800" b="1" dirty="0" err="1" smtClean="0"/>
              <a:t>Kode_product</a:t>
            </a:r>
            <a:r>
              <a:rPr lang="en-US" sz="1800" b="1" dirty="0" smtClean="0"/>
              <a:t> </a:t>
            </a:r>
            <a:r>
              <a:rPr lang="en-US" sz="1800" b="1" dirty="0" err="1" smtClean="0"/>
              <a:t>varchar</a:t>
            </a:r>
            <a:r>
              <a:rPr lang="en-US" sz="1800" b="1" dirty="0" smtClean="0"/>
              <a:t>(10</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BEGIN</a:t>
            </a:r>
          </a:p>
          <a:p>
            <a:pPr marL="800100" lvl="2" indent="0" fontAlgn="base">
              <a:buNone/>
            </a:pPr>
            <a:r>
              <a:rPr lang="en-US" sz="1800" dirty="0">
                <a:latin typeface="Verdana" pitchFamily="34" charset="0"/>
                <a:ea typeface="Verdana" pitchFamily="34" charset="0"/>
                <a:cs typeface="Verdana" pitchFamily="34" charset="0"/>
              </a:rPr>
              <a:t> </a:t>
            </a:r>
            <a:r>
              <a:rPr lang="en-US" sz="1800" dirty="0" smtClean="0">
                <a:latin typeface="Verdana" pitchFamily="34" charset="0"/>
                <a:ea typeface="Verdana" pitchFamily="34" charset="0"/>
                <a:cs typeface="Verdana" pitchFamily="34" charset="0"/>
              </a:rPr>
              <a:t>DELETE from Product where </a:t>
            </a:r>
            <a:r>
              <a:rPr lang="en-US" sz="1800" dirty="0" err="1" smtClean="0">
                <a:latin typeface="Verdana" pitchFamily="34" charset="0"/>
                <a:ea typeface="Verdana" pitchFamily="34" charset="0"/>
                <a:cs typeface="Verdana" pitchFamily="34" charset="0"/>
              </a:rPr>
              <a:t>kode_product</a:t>
            </a:r>
            <a:r>
              <a:rPr lang="en-US" sz="1800" dirty="0" smtClean="0">
                <a:latin typeface="Verdana" pitchFamily="34" charset="0"/>
                <a:ea typeface="Verdana" pitchFamily="34" charset="0"/>
                <a:cs typeface="Verdana" pitchFamily="34" charset="0"/>
              </a:rPr>
              <a:t>=</a:t>
            </a:r>
            <a:r>
              <a:rPr lang="en-US" sz="1800" dirty="0" err="1" smtClean="0">
                <a:latin typeface="Verdana" pitchFamily="34" charset="0"/>
                <a:ea typeface="Verdana" pitchFamily="34" charset="0"/>
                <a:cs typeface="Verdana" pitchFamily="34" charset="0"/>
              </a:rPr>
              <a:t>kode_product</a:t>
            </a:r>
            <a:r>
              <a:rPr lang="en-US" sz="1800" dirty="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pPr marL="800100" lvl="2" indent="0" fontAlgn="base">
              <a:buNone/>
            </a:pPr>
            <a:r>
              <a:rPr lang="en-US" sz="1800" dirty="0">
                <a:latin typeface="Verdana" pitchFamily="34" charset="0"/>
                <a:ea typeface="Verdana" pitchFamily="34" charset="0"/>
                <a:cs typeface="Verdana" pitchFamily="34" charset="0"/>
              </a:rPr>
              <a:t>   END $$</a:t>
            </a:r>
          </a:p>
          <a:p>
            <a:pPr marL="800100" lvl="2" indent="0" fontAlgn="base">
              <a:buNone/>
            </a:pPr>
            <a:r>
              <a:rPr lang="en-US" sz="1800" dirty="0">
                <a:latin typeface="Verdana" pitchFamily="34" charset="0"/>
                <a:ea typeface="Verdana" pitchFamily="34" charset="0"/>
                <a:cs typeface="Verdana" pitchFamily="34" charset="0"/>
              </a:rPr>
              <a:t>DELIMITER ;</a:t>
            </a:r>
          </a:p>
          <a:p>
            <a:pPr marL="800100" lvl="2"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b="1" dirty="0">
                <a:latin typeface="Verdana" pitchFamily="34" charset="0"/>
                <a:ea typeface="Verdana" pitchFamily="34" charset="0"/>
                <a:cs typeface="Verdana" pitchFamily="34" charset="0"/>
              </a:rPr>
              <a:t>Cara </a:t>
            </a:r>
            <a:r>
              <a:rPr lang="en-US" sz="1800" b="1" dirty="0" err="1">
                <a:latin typeface="Verdana" pitchFamily="34" charset="0"/>
                <a:ea typeface="Verdana" pitchFamily="34" charset="0"/>
                <a:cs typeface="Verdana" pitchFamily="34" charset="0"/>
              </a:rPr>
              <a:t>memanggil</a:t>
            </a:r>
            <a:r>
              <a:rPr lang="en-US" sz="1800" b="1" dirty="0">
                <a:latin typeface="Verdana" pitchFamily="34" charset="0"/>
                <a:ea typeface="Verdana" pitchFamily="34" charset="0"/>
                <a:cs typeface="Verdana" pitchFamily="34" charset="0"/>
              </a:rPr>
              <a:t> </a:t>
            </a:r>
            <a:r>
              <a:rPr lang="en-US" sz="1800" b="1" dirty="0" err="1">
                <a:latin typeface="Verdana" pitchFamily="34" charset="0"/>
                <a:ea typeface="Verdana" pitchFamily="34" charset="0"/>
                <a:cs typeface="Verdana" pitchFamily="34" charset="0"/>
              </a:rPr>
              <a:t>dalam</a:t>
            </a:r>
            <a:r>
              <a:rPr lang="en-US" sz="1800" b="1" dirty="0">
                <a:latin typeface="Verdana" pitchFamily="34" charset="0"/>
                <a:ea typeface="Verdana" pitchFamily="34" charset="0"/>
                <a:cs typeface="Verdana" pitchFamily="34" charset="0"/>
              </a:rPr>
              <a:t> query :</a:t>
            </a:r>
          </a:p>
          <a:p>
            <a:pPr marL="0" indent="0" fontAlgn="base">
              <a:buNone/>
            </a:pPr>
            <a:endParaRPr lang="en-US" sz="1800" dirty="0">
              <a:latin typeface="Verdana" pitchFamily="34" charset="0"/>
              <a:ea typeface="Verdana" pitchFamily="34" charset="0"/>
              <a:cs typeface="Verdana" pitchFamily="34" charset="0"/>
            </a:endParaRPr>
          </a:p>
          <a:p>
            <a:pPr marL="0" indent="0" fontAlgn="base">
              <a:buNone/>
            </a:pPr>
            <a:r>
              <a:rPr lang="en-US" sz="1800" dirty="0">
                <a:latin typeface="Verdana" pitchFamily="34" charset="0"/>
                <a:ea typeface="Verdana" pitchFamily="34" charset="0"/>
                <a:cs typeface="Verdana" pitchFamily="34" charset="0"/>
              </a:rPr>
              <a:t>	sample : call </a:t>
            </a:r>
            <a:r>
              <a:rPr lang="en-US" sz="1800" dirty="0" smtClean="0">
                <a:latin typeface="Verdana" pitchFamily="34" charset="0"/>
                <a:ea typeface="Verdana" pitchFamily="34" charset="0"/>
                <a:cs typeface="Verdana" pitchFamily="34" charset="0"/>
              </a:rPr>
              <a:t> </a:t>
            </a:r>
            <a:r>
              <a:rPr lang="en-US" sz="1800" dirty="0" err="1" smtClean="0">
                <a:latin typeface="Verdana" pitchFamily="34" charset="0"/>
                <a:ea typeface="Verdana" pitchFamily="34" charset="0"/>
                <a:cs typeface="Verdana" pitchFamily="34" charset="0"/>
              </a:rPr>
              <a:t>DeleteProducts</a:t>
            </a:r>
            <a:r>
              <a:rPr lang="en-US" sz="1800" dirty="0" smtClean="0">
                <a:latin typeface="Verdana" pitchFamily="34" charset="0"/>
                <a:ea typeface="Verdana" pitchFamily="34" charset="0"/>
                <a:cs typeface="Verdana" pitchFamily="34" charset="0"/>
              </a:rPr>
              <a:t>(‘</a:t>
            </a:r>
            <a:r>
              <a:rPr lang="en-US" sz="1800" smtClean="0">
                <a:latin typeface="Verdana" pitchFamily="34" charset="0"/>
                <a:ea typeface="Verdana" pitchFamily="34" charset="0"/>
                <a:cs typeface="Verdana" pitchFamily="34" charset="0"/>
              </a:rPr>
              <a:t>Bo4</a:t>
            </a:r>
            <a:r>
              <a:rPr lang="en-US" sz="1800" smtClean="0">
                <a:latin typeface="Verdana" pitchFamily="34" charset="0"/>
                <a:ea typeface="Verdana" pitchFamily="34" charset="0"/>
                <a:cs typeface="Verdana" pitchFamily="34" charset="0"/>
              </a:rPr>
              <a:t>’)</a:t>
            </a:r>
            <a:endParaRPr lang="en-US" sz="1800" dirty="0">
              <a:latin typeface="Verdana" pitchFamily="34" charset="0"/>
              <a:ea typeface="Verdana" pitchFamily="34" charset="0"/>
              <a:cs typeface="Verdana" pitchFamily="34" charset="0"/>
            </a:endParaRPr>
          </a:p>
          <a:p>
            <a:endParaRPr lang="en-US" dirty="0"/>
          </a:p>
        </p:txBody>
      </p:sp>
    </p:spTree>
    <p:extLst>
      <p:ext uri="{BB962C8B-B14F-4D97-AF65-F5344CB8AC3E}">
        <p14:creationId xmlns:p14="http://schemas.microsoft.com/office/powerpoint/2010/main" val="2129960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724</TotalTime>
  <Words>583</Words>
  <Application>Microsoft Office PowerPoint</Application>
  <PresentationFormat>On-screen Show (4:3)</PresentationFormat>
  <Paragraphs>187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Thatch</vt:lpstr>
      <vt:lpstr>Stored Procedures</vt:lpstr>
      <vt:lpstr>MySQL stored procedures advantages</vt:lpstr>
      <vt:lpstr>MySQL stored procedures disadvantages</vt:lpstr>
      <vt:lpstr>Kerangka stored procedure </vt:lpstr>
      <vt:lpstr>Sample 1 MySQL stored procedure</vt:lpstr>
      <vt:lpstr>MySQL stored procedure select</vt:lpstr>
      <vt:lpstr>MySQL stored procedure insert</vt:lpstr>
      <vt:lpstr>MySQL stored procedure Update</vt:lpstr>
      <vt:lpstr>MySQL stored procedure Delete</vt:lpstr>
      <vt:lpstr>MySQL Stored Procedure Parameters</vt:lpstr>
      <vt:lpstr>MySQL Stored Procedure Variables</vt:lpstr>
      <vt:lpstr>Loop in Stored Procedures</vt:lpstr>
      <vt:lpstr>MySQL CASE Statement</vt:lpstr>
      <vt:lpstr>MySQL IF Statement</vt:lpstr>
      <vt:lpstr>MySQL Stored Function</vt:lpstr>
      <vt:lpstr>Sample multiple Query</vt:lpstr>
      <vt:lpstr>Check</vt:lpstr>
      <vt:lpstr>Others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Stored Procedures</dc:title>
  <dc:creator>MW</dc:creator>
  <cp:lastModifiedBy>MW</cp:lastModifiedBy>
  <cp:revision>15</cp:revision>
  <dcterms:created xsi:type="dcterms:W3CDTF">2014-11-02T13:42:29Z</dcterms:created>
  <dcterms:modified xsi:type="dcterms:W3CDTF">2014-11-11T01:31:37Z</dcterms:modified>
</cp:coreProperties>
</file>