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4" r:id="rId3"/>
    <p:sldId id="257" r:id="rId4"/>
    <p:sldId id="261" r:id="rId5"/>
    <p:sldId id="264" r:id="rId6"/>
    <p:sldId id="282" r:id="rId7"/>
    <p:sldId id="259" r:id="rId8"/>
    <p:sldId id="272" r:id="rId9"/>
    <p:sldId id="268" r:id="rId10"/>
    <p:sldId id="279" r:id="rId11"/>
    <p:sldId id="270" r:id="rId12"/>
    <p:sldId id="267" r:id="rId13"/>
    <p:sldId id="290" r:id="rId14"/>
    <p:sldId id="266" r:id="rId15"/>
    <p:sldId id="275" r:id="rId16"/>
    <p:sldId id="281" r:id="rId17"/>
    <p:sldId id="285" r:id="rId18"/>
    <p:sldId id="292" r:id="rId19"/>
    <p:sldId id="273" r:id="rId20"/>
    <p:sldId id="274" r:id="rId21"/>
    <p:sldId id="289" r:id="rId22"/>
    <p:sldId id="276" r:id="rId23"/>
    <p:sldId id="277" r:id="rId24"/>
    <p:sldId id="278" r:id="rId25"/>
    <p:sldId id="288" r:id="rId26"/>
    <p:sldId id="269" r:id="rId27"/>
    <p:sldId id="265" r:id="rId28"/>
    <p:sldId id="286" r:id="rId29"/>
    <p:sldId id="283" r:id="rId30"/>
    <p:sldId id="258" r:id="rId31"/>
    <p:sldId id="291" r:id="rId32"/>
    <p:sldId id="26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8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83C0-93FC-466A-87FD-4A535B857586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809-5CE4-4CE2-B32B-B9BC7DD7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Glede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 = (V, E) in </a:t>
            </a:r>
            <a:r>
              <a:rPr lang="en-US" dirty="0" err="1" smtClean="0"/>
              <a:t>prirejanje</a:t>
            </a:r>
            <a:r>
              <a:rPr lang="en-US" dirty="0" smtClean="0"/>
              <a:t> M od G je </a:t>
            </a:r>
            <a:r>
              <a:rPr lang="en-US" dirty="0" err="1" smtClean="0"/>
              <a:t>cvet</a:t>
            </a:r>
            <a:r>
              <a:rPr lang="en-US" dirty="0" smtClean="0"/>
              <a:t> B </a:t>
            </a:r>
            <a:r>
              <a:rPr lang="en-US" dirty="0" err="1" smtClean="0"/>
              <a:t>cikel</a:t>
            </a:r>
            <a:r>
              <a:rPr lang="en-US" dirty="0" smtClean="0"/>
              <a:t> v G,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sestavljen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2k + 1 </a:t>
            </a:r>
            <a:r>
              <a:rPr lang="en-US" dirty="0" err="1" smtClean="0"/>
              <a:t>povezav</a:t>
            </a:r>
            <a:r>
              <a:rPr lang="en-US" dirty="0" smtClean="0"/>
              <a:t>, od </a:t>
            </a:r>
            <a:r>
              <a:rPr lang="en-US" dirty="0" err="1" smtClean="0"/>
              <a:t>katerih</a:t>
            </a:r>
            <a:r>
              <a:rPr lang="en-US" dirty="0" smtClean="0"/>
              <a:t> </a:t>
            </a:r>
            <a:r>
              <a:rPr lang="en-US" dirty="0" err="1" smtClean="0"/>
              <a:t>točno</a:t>
            </a:r>
            <a:r>
              <a:rPr lang="en-US" dirty="0" smtClean="0"/>
              <a:t> k </a:t>
            </a:r>
            <a:r>
              <a:rPr lang="en-US" dirty="0" err="1" smtClean="0"/>
              <a:t>pripadata</a:t>
            </a:r>
            <a:r>
              <a:rPr lang="en-US" dirty="0" smtClean="0"/>
              <a:t> M, in </a:t>
            </a:r>
            <a:r>
              <a:rPr lang="en-US" dirty="0" err="1" smtClean="0"/>
              <a:t>kjer</a:t>
            </a:r>
            <a:r>
              <a:rPr lang="en-US" dirty="0" smtClean="0"/>
              <a:t> je </a:t>
            </a:r>
            <a:r>
              <a:rPr lang="en-US" dirty="0" err="1" smtClean="0"/>
              <a:t>ena</a:t>
            </a:r>
            <a:r>
              <a:rPr lang="en-US" dirty="0" smtClean="0"/>
              <a:t> od tock v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ciklu</a:t>
            </a:r>
            <a:r>
              <a:rPr lang="en-US" dirty="0" smtClean="0"/>
              <a:t> (</a:t>
            </a:r>
            <a:r>
              <a:rPr lang="en-US" dirty="0" err="1" smtClean="0"/>
              <a:t>osnova</a:t>
            </a:r>
            <a:r>
              <a:rPr lang="en-US" dirty="0" smtClean="0"/>
              <a:t> ) je taka, da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izmenična</a:t>
            </a:r>
            <a:r>
              <a:rPr lang="en-US" dirty="0" smtClean="0"/>
              <a:t> pot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dolžine</a:t>
            </a:r>
            <a:r>
              <a:rPr lang="en-US" dirty="0" smtClean="0"/>
              <a:t> (</a:t>
            </a:r>
            <a:r>
              <a:rPr lang="en-US" dirty="0" err="1" smtClean="0"/>
              <a:t>stebla</a:t>
            </a:r>
            <a:r>
              <a:rPr lang="en-US" dirty="0" smtClean="0"/>
              <a:t>) od v do </a:t>
            </a:r>
            <a:r>
              <a:rPr lang="en-US" dirty="0" err="1" smtClean="0"/>
              <a:t>izpostavljene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 w.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2k+</a:t>
            </a:r>
            <a:r>
              <a:rPr lang="sl-SI" baseline="0" dirty="0" smtClean="0"/>
              <a:t>1 povezav</a:t>
            </a:r>
            <a:endParaRPr lang="sl-SI" dirty="0" smtClean="0"/>
          </a:p>
          <a:p>
            <a:r>
              <a:rPr lang="sl-SI" dirty="0" smtClean="0"/>
              <a:t>K povezav v</a:t>
            </a:r>
            <a:r>
              <a:rPr lang="sl-SI" baseline="0" dirty="0" smtClean="0"/>
              <a:t> ujemanju</a:t>
            </a:r>
          </a:p>
          <a:p>
            <a:r>
              <a:rPr lang="sl-SI" baseline="0" dirty="0" smtClean="0"/>
              <a:t>K+1 povezav, ki ni v ujemanju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l-SI" dirty="0" smtClean="0"/>
              <a:t>Potem smo našli povečujočo</a:t>
            </a:r>
            <a:r>
              <a:rPr lang="sl-SI" baseline="0" dirty="0" smtClean="0"/>
              <a:t> pot iz r do v. Obrnemo pot in smo končali z BFS</a:t>
            </a:r>
          </a:p>
          <a:p>
            <a:pPr marL="228600" indent="-228600">
              <a:buAutoNum type="arabicPeriod"/>
            </a:pPr>
            <a:r>
              <a:rPr lang="sl-SI" dirty="0" smtClean="0"/>
              <a:t>Potem dodamo v in njegovega soseda na drevo in potisnemo soseda v v čakalno vrsto BFS, da nadaljujemo iskanje pozneje.</a:t>
            </a:r>
          </a:p>
          <a:p>
            <a:pPr marL="228600" indent="-228600">
              <a:buAutoNum type="arabicPeriod"/>
            </a:pPr>
            <a:r>
              <a:rPr lang="sl-SI" dirty="0" smtClean="0"/>
              <a:t>Ne rabiš narediti nič</a:t>
            </a:r>
            <a:r>
              <a:rPr lang="sl-SI" baseline="0" dirty="0" smtClean="0"/>
              <a:t>, ignoriramo v in nadaljujemo z </a:t>
            </a:r>
            <a:r>
              <a:rPr lang="sl-SI" baseline="0" dirty="0" err="1" smtClean="0"/>
              <a:t>bfs</a:t>
            </a:r>
            <a:endParaRPr lang="sl-SI" baseline="0" dirty="0" smtClean="0"/>
          </a:p>
          <a:p>
            <a:pPr marL="228600" indent="-228600">
              <a:buAutoNum type="arabicPeriod"/>
            </a:pPr>
            <a:r>
              <a:rPr lang="sl-SI" baseline="0" dirty="0" smtClean="0"/>
              <a:t>V dvodelnih grafih se to ne more zgoditi</a:t>
            </a:r>
          </a:p>
          <a:p>
            <a:pPr marL="228600" indent="-228600">
              <a:buAutoNum type="arabicPeriod"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graphs, we also use the procedure explained above to find augmenting paths. However, we might detect odd-length cycles now (case 4) and have to treat this case appropriately. The idea is the following: We ignore the entire cycle by contracting it to a single </a:t>
            </a:r>
            <a:r>
              <a:rPr lang="en-US" dirty="0" err="1" smtClean="0"/>
              <a:t>supernode</a:t>
            </a:r>
            <a:r>
              <a:rPr lang="en-US" dirty="0" smtClean="0"/>
              <a:t> and continue the BFS in the new graph. When we have found an augmenting path at some point we have to expand all </a:t>
            </a:r>
            <a:r>
              <a:rPr lang="en-US" dirty="0" err="1" smtClean="0"/>
              <a:t>supernodes</a:t>
            </a:r>
            <a:r>
              <a:rPr lang="en-US" dirty="0" smtClean="0"/>
              <a:t> again (in reversed order) before inverting the matching. We call such odd-length cycles </a:t>
            </a:r>
            <a:r>
              <a:rPr lang="en-US" b="1" dirty="0" smtClean="0"/>
              <a:t>blossoms</a:t>
            </a:r>
            <a:r>
              <a:rPr lang="en-US" dirty="0" smtClean="0"/>
              <a:t> and this is why the algorithm is often referred to as the Blossom Algorithm.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D označuje število povezav 0.1 mal povezav, 0.9 velik povezav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25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825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player.slideplayer.com/26/8289531/" TargetMode="External"/><Relationship Id="rId3" Type="http://schemas.openxmlformats.org/officeDocument/2006/relationships/hyperlink" Target="https://en.wikipedia.org/wiki/Blossom_algorithm" TargetMode="External"/><Relationship Id="rId7" Type="http://schemas.openxmlformats.org/officeDocument/2006/relationships/hyperlink" Target="https://web.archive.org/web/20081230183603/http:/www.cs.berkeley.edu/~karp/greatalgo/lecture05.pdf" TargetMode="External"/><Relationship Id="rId2" Type="http://schemas.openxmlformats.org/officeDocument/2006/relationships/hyperlink" Target="http://www.imsc.res.in/~meena/matching/edmond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rezab/classes/cme323/S16/projects_reports/shoemaker_vare.pdf" TargetMode="External"/><Relationship Id="rId11" Type="http://schemas.openxmlformats.org/officeDocument/2006/relationships/hyperlink" Target="https://github.com/amyshoe/CME323-Project" TargetMode="External"/><Relationship Id="rId5" Type="http://schemas.openxmlformats.org/officeDocument/2006/relationships/hyperlink" Target="https://brilliant.org/wiki/blossom-algorithm/" TargetMode="External"/><Relationship Id="rId10" Type="http://schemas.openxmlformats.org/officeDocument/2006/relationships/hyperlink" Target="http://demonstrations.wolfram.com/TheBlossomAlgorithmForMaximumMatching/" TargetMode="External"/><Relationship Id="rId4" Type="http://schemas.openxmlformats.org/officeDocument/2006/relationships/hyperlink" Target="https://www-m9.ma.tum.de/graph-algorithms/matchings-blossom-algorithm/index_en.html" TargetMode="External"/><Relationship Id="rId9" Type="http://schemas.openxmlformats.org/officeDocument/2006/relationships/hyperlink" Target="http://images.slideplayer.com/24/6976462/slides/slide_38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Blossomov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Edmonds’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xxx\Desktop\BlossomAlgoritem\slike\Edmonds_augmenting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1" y="2194722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povečujočo</a:t>
            </a:r>
            <a:r>
              <a:rPr lang="en-US" dirty="0" smtClean="0"/>
              <a:t> </a:t>
            </a:r>
            <a:r>
              <a:rPr lang="en-US" dirty="0" err="1" smtClean="0"/>
              <a:t>potjo</a:t>
            </a:r>
            <a:r>
              <a:rPr lang="en-US" dirty="0" smtClean="0"/>
              <a:t> in </a:t>
            </a:r>
            <a:r>
              <a:rPr lang="en-US" dirty="0" err="1" smtClean="0"/>
              <a:t>prirejanjem</a:t>
            </a:r>
            <a:r>
              <a:rPr lang="en-US" dirty="0" smtClean="0"/>
              <a:t> M, z </a:t>
            </a:r>
            <a:r>
              <a:rPr lang="en-US" dirty="0" err="1" smtClean="0"/>
              <a:t>odstranitvijo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in z </a:t>
            </a:r>
            <a:r>
              <a:rPr lang="en-US" dirty="0" err="1" smtClean="0"/>
              <a:t>dodajanjem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niso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</a:t>
            </a:r>
            <a:r>
              <a:rPr lang="en-US" dirty="0" err="1" smtClean="0"/>
              <a:t>povečamo</a:t>
            </a:r>
            <a:r>
              <a:rPr lang="en-US" dirty="0" smtClean="0"/>
              <a:t> </a:t>
            </a:r>
            <a:r>
              <a:rPr lang="en-US" dirty="0" err="1" smtClean="0"/>
              <a:t>velikost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Prirejanje M</a:t>
            </a:r>
          </a:p>
          <a:p>
            <a:r>
              <a:rPr lang="sl-SI" dirty="0" smtClean="0"/>
              <a:t>Izhod: Povečujoča pot, če obstaja, sicer prazna pot.</a:t>
            </a:r>
          </a:p>
          <a:p>
            <a:r>
              <a:rPr lang="sl-SI" dirty="0" smtClean="0"/>
              <a:t>Iskanje poti za povečanje uporablja pomožno podatkovno strukturo gozd F, katerega posamezna drevesa ustrezajo določenim delom grafa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je prazno vozlišče</a:t>
            </a:r>
          </a:p>
          <a:p>
            <a:r>
              <a:rPr lang="sl-SI" dirty="0"/>
              <a:t>v je že </a:t>
            </a:r>
            <a:r>
              <a:rPr lang="sl-SI" dirty="0" smtClean="0"/>
              <a:t>v prirejanju ni vsebovan </a:t>
            </a:r>
            <a:r>
              <a:rPr lang="sl-SI" dirty="0"/>
              <a:t>v </a:t>
            </a:r>
            <a:r>
              <a:rPr lang="sl-SI" dirty="0" smtClean="0"/>
              <a:t>drevesu</a:t>
            </a:r>
          </a:p>
          <a:p>
            <a:r>
              <a:rPr lang="sl-SI" dirty="0" smtClean="0"/>
              <a:t>V je že v drevesu, zaznali smo cikel sode dolžine</a:t>
            </a:r>
          </a:p>
          <a:p>
            <a:r>
              <a:rPr lang="sl-SI" dirty="0" smtClean="0"/>
              <a:t>V je že v drevesu, zaznali smo cikel lihe dolžine</a:t>
            </a:r>
          </a:p>
        </p:txBody>
      </p:sp>
    </p:spTree>
    <p:extLst>
      <p:ext uri="{BB962C8B-B14F-4D97-AF65-F5344CB8AC3E}">
        <p14:creationId xmlns:p14="http://schemas.microsoft.com/office/powerpoint/2010/main" val="277091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xxx\Desktop\BlossomAlgoritem\slike\04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98" y="2708920"/>
            <a:ext cx="1438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xxx\Desktop\BlossomAlgoritem\slike\05_Descri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927350"/>
            <a:ext cx="571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vsakem koraku iteracije algoritem najde: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Povečujočo pot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err="1" smtClean="0"/>
              <a:t>Blossom</a:t>
            </a:r>
            <a:endParaRPr lang="sl-SI" dirty="0" smtClean="0"/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Zaključi, da ni povečujočih poti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xxx\Desktop\BlossomAlgoritem\slike\conc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3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Povečujoča pot v </a:t>
            </a:r>
            <a:r>
              <a:rPr lang="sl-SI" dirty="0" smtClean="0"/>
              <a:t>skrčenem </a:t>
            </a:r>
            <a:r>
              <a:rPr lang="sl-SI" dirty="0" smtClean="0"/>
              <a:t>grafu </a:t>
            </a:r>
            <a:r>
              <a:rPr lang="sl-SI" dirty="0" smtClean="0">
                <a:sym typeface="Wingdings" panose="05000000000000000000" pitchFamily="2" charset="2"/>
              </a:rPr>
              <a:t></a:t>
            </a:r>
            <a:r>
              <a:rPr lang="sl-SI" dirty="0" smtClean="0"/>
              <a:t> Povečujoča pot v prvotnem grafu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" y="2780928"/>
            <a:ext cx="7543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14176"/>
            <a:ext cx="6068513" cy="4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xxx\Desktop\BlossomAlgoritem\slike\najdi_povečujočo_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9" y="127128"/>
            <a:ext cx="7696201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Določi največjo podmnožico povezav v grafu, tako da nobeno vozlišče ne bo dotaknjeno več kot 1x.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Prvotno prirejanje</a:t>
            </a:r>
          </a:p>
          <a:p>
            <a:r>
              <a:rPr lang="sl-SI" dirty="0" smtClean="0"/>
              <a:t>Izhod: Maksimalno prirejanje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31366"/>
            <a:ext cx="5048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Dodaj v gozd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986881"/>
            <a:ext cx="6753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xxx\Desktop\BlossomAlgoritem\slike\Forest_expa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962"/>
            <a:ext cx="4608512" cy="3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xxx\Desktop\BlossomAlgoritem\slike\Blossom_cont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4160710" cy="28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Documents and Settings\xxx\Desktop\BlossomAlgoritem\slike\Path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948796" cy="34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Documents and Settings\xxx\Desktop\BlossomAlgoritem\slike\Path_lif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126"/>
            <a:ext cx="4233578" cy="28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Drevo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drevo T v G je izmenično drevo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T vsebuje točno eno izpostavljeno </a:t>
            </a:r>
            <a:r>
              <a:rPr lang="sl-SI" dirty="0" smtClean="0"/>
              <a:t>vozlišče r</a:t>
            </a:r>
            <a:endParaRPr lang="sl-SI" dirty="0"/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vsaka </a:t>
            </a:r>
            <a:r>
              <a:rPr lang="sl-SI" dirty="0" err="1"/>
              <a:t>tocka</a:t>
            </a:r>
            <a:r>
              <a:rPr lang="sl-SI" dirty="0"/>
              <a:t> na neparni razdalji od korena ima natanko dva </a:t>
            </a:r>
            <a:r>
              <a:rPr lang="sl-SI" dirty="0" err="1"/>
              <a:t>incidentna</a:t>
            </a:r>
            <a:r>
              <a:rPr lang="sl-SI" dirty="0"/>
              <a:t> robova v </a:t>
            </a:r>
            <a:r>
              <a:rPr lang="sl-SI" dirty="0" smtClean="0"/>
              <a:t>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vse poti od r do listov v T imajo </a:t>
            </a:r>
            <a:r>
              <a:rPr lang="sl-SI" dirty="0" smtClean="0"/>
              <a:t>sode dolžine</a:t>
            </a:r>
            <a:r>
              <a:rPr lang="sl-SI" dirty="0"/>
              <a:t>, njihovi </a:t>
            </a:r>
            <a:r>
              <a:rPr lang="sl-SI" dirty="0" smtClean="0"/>
              <a:t>lihi </a:t>
            </a:r>
            <a:r>
              <a:rPr lang="sl-SI" dirty="0"/>
              <a:t>robovi niso v M, njihovi </a:t>
            </a:r>
            <a:r>
              <a:rPr lang="sl-SI" dirty="0" smtClean="0"/>
              <a:t>sodi </a:t>
            </a:r>
            <a:r>
              <a:rPr lang="sl-SI" dirty="0"/>
              <a:t>robovi pa so v M.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142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Gozd</a:t>
            </a:r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gozd F v G je izmeničen gozd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povezane </a:t>
            </a:r>
            <a:r>
              <a:rPr lang="sl-SI" dirty="0"/>
              <a:t>komponente so izmenično drevesa</a:t>
            </a:r>
            <a:r>
              <a:rPr lang="sl-SI" dirty="0" smtClean="0"/>
              <a:t>,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vsako izpostavljeno </a:t>
            </a:r>
            <a:r>
              <a:rPr lang="sl-SI" dirty="0"/>
              <a:t>vozlišče v G je koren </a:t>
            </a:r>
            <a:r>
              <a:rPr lang="sl-SI" dirty="0" smtClean="0"/>
              <a:t>izmeničnega </a:t>
            </a:r>
            <a:r>
              <a:rPr lang="sl-SI" dirty="0"/>
              <a:t>drevesa v </a:t>
            </a:r>
            <a:r>
              <a:rPr lang="sl-SI" dirty="0" smtClean="0"/>
              <a:t>F</a:t>
            </a:r>
          </a:p>
          <a:p>
            <a:pPr marL="514350" indent="-514350">
              <a:buFont typeface="+mj-lt"/>
              <a:buAutoNum type="alphaLcParenR"/>
            </a:pPr>
            <a:endParaRPr lang="sl-SI" dirty="0"/>
          </a:p>
          <a:p>
            <a:pPr marL="0" indent="0">
              <a:buNone/>
            </a:pPr>
            <a:r>
              <a:rPr lang="sl-SI" dirty="0"/>
              <a:t>Gozd F, ki ga </a:t>
            </a:r>
            <a:r>
              <a:rPr lang="sl-SI" dirty="0" smtClean="0"/>
              <a:t>naredi </a:t>
            </a:r>
            <a:r>
              <a:rPr lang="sl-SI" dirty="0" err="1" smtClean="0"/>
              <a:t>find_augmenting_path</a:t>
            </a:r>
            <a:r>
              <a:rPr lang="sl-SI" dirty="0" smtClean="0"/>
              <a:t> </a:t>
            </a:r>
            <a:r>
              <a:rPr lang="sl-SI" dirty="0"/>
              <a:t>(), je izmeničen gozd.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285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 pravilnosti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je </a:t>
            </a:r>
            <a:r>
              <a:rPr lang="en-US" dirty="0" err="1" smtClean="0"/>
              <a:t>največje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</a:t>
            </a:r>
            <a:r>
              <a:rPr lang="sl-SI" dirty="0" smtClean="0">
                <a:sym typeface="Wingdings" panose="05000000000000000000" pitchFamily="2" charset="2"/>
              </a:rPr>
              <a:t>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povečujoče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|E| število povezav</a:t>
            </a:r>
          </a:p>
          <a:p>
            <a:r>
              <a:rPr lang="sl-SI" dirty="0" smtClean="0"/>
              <a:t>|V| število vozlišč</a:t>
            </a:r>
          </a:p>
          <a:p>
            <a:r>
              <a:rPr lang="sl-SI" dirty="0" smtClean="0"/>
              <a:t>O(|E||V|^2)</a:t>
            </a:r>
          </a:p>
          <a:p>
            <a:endParaRPr lang="sl-SI" dirty="0"/>
          </a:p>
          <a:p>
            <a:endParaRPr lang="en-US" dirty="0"/>
          </a:p>
        </p:txBody>
      </p:sp>
      <p:pic>
        <p:nvPicPr>
          <p:cNvPr id="7170" name="Picture 2" descr="C:\Documents and Settings\xxx\Desktop\BlossomAlgoritem\slike\comple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36" y="1412776"/>
            <a:ext cx="4373884" cy="3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Documents and Settings\xxx\Desktop\BlossomAlgoritem\slike\časovna zahtevnost sequ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2656"/>
            <a:ext cx="5197487" cy="6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Pararelni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Časovna zahtevnost O(|V|^3</a:t>
            </a:r>
            <a:r>
              <a:rPr lang="sl-SI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14" y="3899210"/>
            <a:ext cx="6677358" cy="13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Algoritem</a:t>
            </a:r>
            <a:r>
              <a:rPr lang="en-US" dirty="0" smtClean="0"/>
              <a:t> je </a:t>
            </a:r>
            <a:r>
              <a:rPr lang="en-US" dirty="0" err="1" smtClean="0"/>
              <a:t>razvil</a:t>
            </a:r>
            <a:r>
              <a:rPr lang="en-US" dirty="0" smtClean="0"/>
              <a:t> Jack Edmonds </a:t>
            </a:r>
            <a:r>
              <a:rPr lang="en-US" dirty="0" err="1" smtClean="0"/>
              <a:t>leta</a:t>
            </a:r>
            <a:r>
              <a:rPr lang="en-US" dirty="0" smtClean="0"/>
              <a:t> 1961</a:t>
            </a:r>
            <a:r>
              <a:rPr lang="sl-SI" dirty="0" smtClean="0"/>
              <a:t>, objavljen je bil 1965.</a:t>
            </a:r>
          </a:p>
          <a:p>
            <a:r>
              <a:rPr lang="sl-SI" dirty="0" smtClean="0"/>
              <a:t>Prvi algoritem, ki išče maksimalno prirejanje v polinomskem času.</a:t>
            </a:r>
          </a:p>
          <a:p>
            <a:r>
              <a:rPr lang="sl-SI" dirty="0" smtClean="0"/>
              <a:t>Algoritem, ki dela na vseh grafih.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xxx\Desktop\BlossomAlgoritem\slike\sequent vs pararel log log 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019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Izboljšave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BFS izvedemo na vseh prostih točkah – s tem lahko najdemo več </a:t>
                </a:r>
                <a:r>
                  <a:rPr lang="sl-SI" dirty="0" err="1" smtClean="0"/>
                  <a:t>disjunktnih</a:t>
                </a:r>
                <a:r>
                  <a:rPr lang="sl-SI" dirty="0" smtClean="0"/>
                  <a:t> poti hkrati.</a:t>
                </a:r>
              </a:p>
              <a:p>
                <a:r>
                  <a:rPr lang="sl-SI" dirty="0" smtClean="0"/>
                  <a:t>Vseh </a:t>
                </a:r>
                <a:r>
                  <a:rPr lang="sl-SI" dirty="0" err="1" smtClean="0"/>
                  <a:t>blossomov</a:t>
                </a:r>
                <a:r>
                  <a:rPr lang="sl-SI" dirty="0" smtClean="0"/>
                  <a:t> ni treba krčiti takoj – obstajajo </a:t>
                </a:r>
                <a:r>
                  <a:rPr lang="sl-SI" dirty="0" err="1" smtClean="0"/>
                  <a:t>Blossomovi</a:t>
                </a:r>
                <a:r>
                  <a:rPr lang="sl-SI" dirty="0" smtClean="0"/>
                  <a:t> pogoji, ki določajo, ali moramo krčiti </a:t>
                </a:r>
                <a:r>
                  <a:rPr lang="sl-SI" dirty="0" err="1" smtClean="0"/>
                  <a:t>blossome</a:t>
                </a:r>
                <a:r>
                  <a:rPr lang="sl-SI" dirty="0"/>
                  <a:t> </a:t>
                </a:r>
                <a:r>
                  <a:rPr lang="sl-SI" dirty="0" smtClean="0"/>
                  <a:t>ali lahko odložimo</a:t>
                </a:r>
              </a:p>
              <a:p>
                <a:r>
                  <a:rPr lang="sl-SI" dirty="0" smtClean="0"/>
                  <a:t>Posebno označevanje dovoljuje hitro širjenje </a:t>
                </a:r>
                <a:r>
                  <a:rPr lang="sl-SI" dirty="0" err="1" smtClean="0"/>
                  <a:t>blossomov</a:t>
                </a:r>
                <a:endParaRPr lang="sl-SI" dirty="0" smtClean="0"/>
              </a:p>
              <a:p>
                <a:r>
                  <a:rPr lang="sl-SI" dirty="0"/>
                  <a:t>Micali</a:t>
                </a:r>
                <a:r>
                  <a:rPr lang="sl-SI" dirty="0"/>
                  <a:t> </a:t>
                </a:r>
                <a:r>
                  <a:rPr lang="sl-SI" dirty="0"/>
                  <a:t>in </a:t>
                </a:r>
                <a:r>
                  <a:rPr lang="sl-SI" dirty="0" err="1"/>
                  <a:t>Vazirani</a:t>
                </a:r>
                <a:r>
                  <a:rPr lang="sl-SI" dirty="0"/>
                  <a:t> O(|E|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l-SI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r>
                  <a:rPr lang="sl-SI" dirty="0"/>
                  <a:t>)</a:t>
                </a:r>
                <a:endParaRPr lang="sl-SI" dirty="0"/>
              </a:p>
              <a:p>
                <a:endParaRPr lang="sl-SI" dirty="0" smtClean="0"/>
              </a:p>
              <a:p>
                <a:endParaRPr lang="sl-SI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94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58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http://www.imsc.res.in/~meena/matching/edmonds.pdf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https://en.wikipedia.org/wiki/Blossom_algorithm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https://www-m9.ma.tum.de/graph-algorithms/matchings-blossom-algorithm/index_en.html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https://brilliant.org/wiki/blossom-algorithm/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https://stanford.edu/~rezab/classes/cme323/S16/projects_reports/shoemaker_vare.pdf</a:t>
            </a:r>
            <a:endParaRPr lang="sl-SI" dirty="0" smtClean="0"/>
          </a:p>
          <a:p>
            <a:r>
              <a:rPr lang="sl-SI" dirty="0" smtClean="0">
                <a:hlinkClick r:id="rId7"/>
              </a:rPr>
              <a:t>https://web.archive.org/web/20081230183603/http://www.cs.berkeley.edu/~karp/greatalgo/lecture05.pdf</a:t>
            </a:r>
            <a:endParaRPr lang="sl-SI" dirty="0" smtClean="0"/>
          </a:p>
          <a:p>
            <a:r>
              <a:rPr lang="sl-SI" dirty="0">
                <a:hlinkClick r:id="rId8"/>
              </a:rPr>
              <a:t>http://player.slideplayer.com/26/8289531</a:t>
            </a:r>
            <a:r>
              <a:rPr lang="sl-SI" dirty="0" smtClean="0">
                <a:hlinkClick r:id="rId8"/>
              </a:rPr>
              <a:t>/#</a:t>
            </a:r>
            <a:endParaRPr lang="sl-SI" dirty="0" smtClean="0"/>
          </a:p>
          <a:p>
            <a:r>
              <a:rPr lang="sl-SI" dirty="0">
                <a:hlinkClick r:id="rId9"/>
              </a:rPr>
              <a:t>http://</a:t>
            </a:r>
            <a:r>
              <a:rPr lang="sl-SI" dirty="0" smtClean="0">
                <a:hlinkClick r:id="rId9"/>
              </a:rPr>
              <a:t>images.slideplayer.com/24/6976462/slides/slide_38.jpg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/>
            </a:r>
            <a:br>
              <a:rPr lang="sl-SI" dirty="0" smtClean="0"/>
            </a:br>
            <a:endParaRPr lang="en-US" dirty="0" smtClean="0"/>
          </a:p>
          <a:p>
            <a:r>
              <a:rPr lang="en-US" dirty="0" smtClean="0">
                <a:hlinkClick r:id="rId10"/>
              </a:rPr>
              <a:t>http://demonstrations.wolfram.com/TheBlossomAlgorithmForMaximumMatching/</a:t>
            </a:r>
            <a:endParaRPr lang="sl-SI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github.com/amyshoe/CME323-Project</a:t>
            </a:r>
            <a:r>
              <a:rPr lang="sl-SI" dirty="0" smtClean="0"/>
              <a:t> </a:t>
            </a:r>
            <a:r>
              <a:rPr lang="sl-SI" smtClean="0"/>
              <a:t>(Implementacija)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Prirejanje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Prirej</a:t>
            </a:r>
            <a:r>
              <a:rPr lang="sl-SI" dirty="0" err="1" smtClean="0"/>
              <a:t>anj</a:t>
            </a:r>
            <a:r>
              <a:rPr lang="en-US" dirty="0" smtClean="0"/>
              <a:t>e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podmnožica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nobeno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vključeno</a:t>
            </a:r>
            <a:r>
              <a:rPr lang="en-US" dirty="0" smtClean="0"/>
              <a:t> </a:t>
            </a:r>
            <a:r>
              <a:rPr lang="en-US" dirty="0" err="1" smtClean="0"/>
              <a:t>več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1x.</a:t>
            </a:r>
            <a:endParaRPr lang="sl-SI" dirty="0" smtClean="0"/>
          </a:p>
          <a:p>
            <a:endParaRPr lang="sl-SI" dirty="0"/>
          </a:p>
          <a:p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prirejanje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vsebuje</a:t>
            </a:r>
            <a:r>
              <a:rPr lang="en-US" dirty="0" smtClean="0"/>
              <a:t>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št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vsako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M' </a:t>
            </a:r>
            <a:r>
              <a:rPr lang="en-US" dirty="0" err="1" smtClean="0"/>
              <a:t>velja</a:t>
            </a:r>
            <a:r>
              <a:rPr lang="en-US" dirty="0" smtClean="0"/>
              <a:t> |M| &gt;= |M'|.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Izpostavljeno vozlišče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z </a:t>
            </a:r>
            <a:r>
              <a:rPr lang="en-US" dirty="0" err="1" smtClean="0"/>
              <a:t>prirejanjem</a:t>
            </a:r>
            <a:r>
              <a:rPr lang="en-US" dirty="0" smtClean="0"/>
              <a:t> M je </a:t>
            </a:r>
            <a:r>
              <a:rPr lang="en-US" dirty="0" err="1" smtClean="0"/>
              <a:t>izpostavljeno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v, </a:t>
            </a:r>
            <a:r>
              <a:rPr lang="en-US" dirty="0" err="1" smtClean="0"/>
              <a:t>ki</a:t>
            </a:r>
            <a:r>
              <a:rPr lang="en-US" dirty="0" smtClean="0"/>
              <a:t> ne </a:t>
            </a:r>
            <a:r>
              <a:rPr lang="en-US" dirty="0" err="1" smtClean="0"/>
              <a:t>pripada</a:t>
            </a:r>
            <a:r>
              <a:rPr lang="en-US" dirty="0" smtClean="0"/>
              <a:t> M, </a:t>
            </a:r>
            <a:r>
              <a:rPr lang="en-US" dirty="0" err="1" smtClean="0"/>
              <a:t>ampak</a:t>
            </a:r>
            <a:r>
              <a:rPr lang="en-US" dirty="0" smtClean="0"/>
              <a:t> je v G. </a:t>
            </a:r>
            <a:endParaRPr lang="sl-SI" dirty="0" smtClean="0"/>
          </a:p>
          <a:p>
            <a:r>
              <a:rPr lang="en-US" dirty="0" smtClean="0"/>
              <a:t>V(G\M) so </a:t>
            </a:r>
            <a:r>
              <a:rPr lang="en-US" dirty="0" err="1" smtClean="0"/>
              <a:t>izpostavljena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9" y="1574304"/>
            <a:ext cx="76295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Cikel lihe dolžine 2k+1</a:t>
            </a:r>
          </a:p>
          <a:p>
            <a:r>
              <a:rPr lang="sl-SI" dirty="0" smtClean="0"/>
              <a:t>k povezav pripada prirejanju M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4" y="3607229"/>
            <a:ext cx="2828156" cy="2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Iskanje </a:t>
            </a:r>
            <a:r>
              <a:rPr lang="sl-SI" dirty="0" err="1" smtClean="0"/>
              <a:t>blossomov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Preglej graf, začni v izpostavljenem vozlišču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Začetnega označi z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err="1" smtClean="0"/>
              <a:t>Alternirajoče</a:t>
            </a:r>
            <a:r>
              <a:rPr lang="sl-SI" dirty="0" smtClean="0"/>
              <a:t> označi z „i“ in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Če sta končna 2 označena z „o“ je </a:t>
            </a:r>
            <a:r>
              <a:rPr lang="sl-SI" dirty="0" err="1" smtClean="0"/>
              <a:t>blossom</a:t>
            </a:r>
            <a:r>
              <a:rPr lang="sl-S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Povečujoča pot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 ki se začne in konča v prostem vozlišču in alternira med povezavami, ki so v prirejanju in niso</a:t>
            </a:r>
            <a:r>
              <a:rPr lang="sl-SI" dirty="0" smtClean="0"/>
              <a:t>.</a:t>
            </a:r>
          </a:p>
          <a:p>
            <a:r>
              <a:rPr lang="sl-SI" dirty="0" smtClean="0"/>
              <a:t>Pot lihe dolžine</a:t>
            </a:r>
          </a:p>
        </p:txBody>
      </p:sp>
      <p:pic>
        <p:nvPicPr>
          <p:cNvPr id="6146" name="Picture 2" descr="C:\Documents and Settings\xxx\Desktop\BlossomAlgoritem\slike\03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70785"/>
            <a:ext cx="3106266" cy="26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</TotalTime>
  <Words>852</Words>
  <Application>Microsoft Office PowerPoint</Application>
  <PresentationFormat>On-screen Show (4:3)</PresentationFormat>
  <Paragraphs>95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Blossomov algoritem</vt:lpstr>
      <vt:lpstr>Problem</vt:lpstr>
      <vt:lpstr>PowerPoint Presentation</vt:lpstr>
      <vt:lpstr>Prirejanje</vt:lpstr>
      <vt:lpstr>Izpostavljeno vozlišče</vt:lpstr>
      <vt:lpstr>PowerPoint Presentation</vt:lpstr>
      <vt:lpstr>Blossom</vt:lpstr>
      <vt:lpstr>Iskanje blossomov</vt:lpstr>
      <vt:lpstr>Povečujoča pot</vt:lpstr>
      <vt:lpstr>PowerPoint Presentation</vt:lpstr>
      <vt:lpstr>Trditev</vt:lpstr>
      <vt:lpstr>Algoritem</vt:lpstr>
      <vt:lpstr>PowerPoint Presentation</vt:lpstr>
      <vt:lpstr>PowerPoint Presentation</vt:lpstr>
      <vt:lpstr>PowerPoint Presentation</vt:lpstr>
      <vt:lpstr>PowerPoint Presentation</vt:lpstr>
      <vt:lpstr>Povečujoča pot v skrčenem grafu  Povečujoča pot v prvotnem grafu</vt:lpstr>
      <vt:lpstr>PowerPoint Presentation</vt:lpstr>
      <vt:lpstr>PowerPoint Presentation</vt:lpstr>
      <vt:lpstr>PowerPoint Presentation</vt:lpstr>
      <vt:lpstr>Dodaj v gozd</vt:lpstr>
      <vt:lpstr>PowerPoint Presentation</vt:lpstr>
      <vt:lpstr>PowerPoint Presentation</vt:lpstr>
      <vt:lpstr>Drevo</vt:lpstr>
      <vt:lpstr>Gozd</vt:lpstr>
      <vt:lpstr>Trditev pravilnosti</vt:lpstr>
      <vt:lpstr>Časovna zahtevnost</vt:lpstr>
      <vt:lpstr>PowerPoint Presentation</vt:lpstr>
      <vt:lpstr>Pararelni algoritem</vt:lpstr>
      <vt:lpstr>PowerPoint Presentation</vt:lpstr>
      <vt:lpstr>Izboljšave</vt:lpstr>
      <vt:lpstr>Viri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Blossomov algoritem</dc:title>
  <dc:creator>Administrator</dc:creator>
  <cp:lastModifiedBy>Martin Češnovar</cp:lastModifiedBy>
  <cp:revision>56</cp:revision>
  <dcterms:created xsi:type="dcterms:W3CDTF">2018-01-22T11:51:00Z</dcterms:created>
  <dcterms:modified xsi:type="dcterms:W3CDTF">2018-01-23T11:22:42Z</dcterms:modified>
</cp:coreProperties>
</file>