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4" r:id="rId5"/>
    <p:sldId id="258" r:id="rId6"/>
    <p:sldId id="260" r:id="rId7"/>
    <p:sldId id="261" r:id="rId8"/>
    <p:sldId id="262" r:id="rId9"/>
    <p:sldId id="265" r:id="rId10"/>
    <p:sldId id="266" r:id="rId11"/>
    <p:sldId id="267" r:id="rId12"/>
    <p:sldId id="268" r:id="rId13"/>
    <p:sldId id="269" r:id="rId14"/>
    <p:sldId id="278" r:id="rId15"/>
    <p:sldId id="270" r:id="rId16"/>
    <p:sldId id="277" r:id="rId17"/>
    <p:sldId id="271" r:id="rId18"/>
    <p:sldId id="283" r:id="rId19"/>
    <p:sldId id="272" r:id="rId20"/>
    <p:sldId id="273" r:id="rId21"/>
    <p:sldId id="274" r:id="rId22"/>
    <p:sldId id="275" r:id="rId23"/>
    <p:sldId id="276" r:id="rId24"/>
    <p:sldId id="263" r:id="rId25"/>
    <p:sldId id="284" r:id="rId26"/>
    <p:sldId id="27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7" d="100"/>
          <a:sy n="67" d="100"/>
        </p:scale>
        <p:origin x="620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F06C1-431E-4260-AACC-0FF770F7B176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4EC4-8BD4-49E2-83E5-749BB1551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36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F06C1-431E-4260-AACC-0FF770F7B176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4EC4-8BD4-49E2-83E5-749BB1551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500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F06C1-431E-4260-AACC-0FF770F7B176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4EC4-8BD4-49E2-83E5-749BB1551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662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F06C1-431E-4260-AACC-0FF770F7B176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4EC4-8BD4-49E2-83E5-749BB1551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50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F06C1-431E-4260-AACC-0FF770F7B176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4EC4-8BD4-49E2-83E5-749BB1551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44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F06C1-431E-4260-AACC-0FF770F7B176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4EC4-8BD4-49E2-83E5-749BB1551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494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F06C1-431E-4260-AACC-0FF770F7B176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4EC4-8BD4-49E2-83E5-749BB1551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960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F06C1-431E-4260-AACC-0FF770F7B176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4EC4-8BD4-49E2-83E5-749BB1551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375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F06C1-431E-4260-AACC-0FF770F7B176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4EC4-8BD4-49E2-83E5-749BB1551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20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F06C1-431E-4260-AACC-0FF770F7B176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4EC4-8BD4-49E2-83E5-749BB1551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320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F06C1-431E-4260-AACC-0FF770F7B176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4EC4-8BD4-49E2-83E5-749BB1551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47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F06C1-431E-4260-AACC-0FF770F7B176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94EC4-8BD4-49E2-83E5-749BB1551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92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MVVM: Model - View - ViewModel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Views communiceren met</a:t>
            </a:r>
            <a:br>
              <a:rPr lang="nl-BE" dirty="0" smtClean="0"/>
            </a:br>
            <a:r>
              <a:rPr lang="nl-BE" dirty="0" smtClean="0"/>
              <a:t>ViewModels</a:t>
            </a:r>
          </a:p>
          <a:p>
            <a:r>
              <a:rPr lang="nl-BE" dirty="0" smtClean="0"/>
              <a:t>ViewModels communiceren</a:t>
            </a:r>
            <a:br>
              <a:rPr lang="nl-BE" dirty="0" smtClean="0"/>
            </a:br>
            <a:r>
              <a:rPr lang="nl-BE" dirty="0" smtClean="0"/>
              <a:t>met Model (en repositories)</a:t>
            </a:r>
          </a:p>
          <a:p>
            <a:r>
              <a:rPr lang="nl-BE" dirty="0" smtClean="0"/>
              <a:t>De Repositories</a:t>
            </a:r>
            <a:br>
              <a:rPr lang="nl-BE" dirty="0" smtClean="0"/>
            </a:br>
            <a:r>
              <a:rPr lang="nl-BE" dirty="0" smtClean="0"/>
              <a:t>communiceren met de</a:t>
            </a:r>
            <a:br>
              <a:rPr lang="nl-BE" dirty="0" smtClean="0"/>
            </a:br>
            <a:r>
              <a:rPr lang="nl-BE" dirty="0" smtClean="0"/>
              <a:t>database of webservice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524" y="1663149"/>
            <a:ext cx="6734476" cy="519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721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Filtering? (demo)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8397" y="73826"/>
            <a:ext cx="5275945" cy="66927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0514" y="2492943"/>
            <a:ext cx="4797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Dit illustreert meer de mogelijkheden van MVVM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98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Filtering ViewModel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Een property voor elke filter parameter</a:t>
            </a:r>
          </a:p>
          <a:p>
            <a:pPr lvl="1"/>
            <a:r>
              <a:rPr lang="nl-BE" dirty="0" smtClean="0"/>
              <a:t>TwoWay of OneWay Binding?</a:t>
            </a:r>
          </a:p>
          <a:p>
            <a:pPr lvl="1"/>
            <a:endParaRPr lang="nl-BE" dirty="0"/>
          </a:p>
          <a:p>
            <a:pPr lvl="1"/>
            <a:r>
              <a:rPr lang="nl-BE" dirty="0" smtClean="0"/>
              <a:t>IsEuropaFilter: Boolean</a:t>
            </a:r>
          </a:p>
          <a:p>
            <a:pPr lvl="1"/>
            <a:r>
              <a:rPr lang="nl-BE" dirty="0" smtClean="0"/>
              <a:t>IsNietEuropaFilter: Boolean</a:t>
            </a:r>
          </a:p>
          <a:p>
            <a:endParaRPr lang="nl-BE" dirty="0"/>
          </a:p>
          <a:p>
            <a:r>
              <a:rPr lang="nl-BE" dirty="0" smtClean="0"/>
              <a:t>Een List property die elk land dat voldoet</a:t>
            </a:r>
            <a:br>
              <a:rPr lang="nl-BE" dirty="0" smtClean="0"/>
            </a:br>
            <a:r>
              <a:rPr lang="nl-BE" dirty="0" smtClean="0"/>
              <a:t>aan de filter teruggeeft</a:t>
            </a:r>
          </a:p>
          <a:p>
            <a:pPr lvl="1"/>
            <a:r>
              <a:rPr lang="nl-BE" dirty="0" smtClean="0"/>
              <a:t>GefilterdeLijst: List&lt;LandInfo&gt;</a:t>
            </a: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860" y="924025"/>
            <a:ext cx="4140940" cy="525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27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Filtering ViewModel: C# code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508" y="1409802"/>
            <a:ext cx="7933532" cy="50804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75082" y="1888958"/>
            <a:ext cx="3616311" cy="1077218"/>
          </a:xfrm>
          <a:prstGeom prst="rect">
            <a:avLst/>
          </a:prstGeom>
          <a:solidFill>
            <a:srgbClr val="FFFF00">
              <a:alpha val="25000"/>
            </a:srgbClr>
          </a:solidFill>
        </p:spPr>
        <p:txBody>
          <a:bodyPr wrap="none" rtlCol="0">
            <a:spAutoFit/>
          </a:bodyPr>
          <a:lstStyle/>
          <a:p>
            <a:r>
              <a:rPr lang="nl-BE" sz="3200" dirty="0" smtClean="0">
                <a:solidFill>
                  <a:srgbClr val="FF0000"/>
                </a:solidFill>
              </a:rPr>
              <a:t>&lt;&lt; LINQ!</a:t>
            </a:r>
            <a:br>
              <a:rPr lang="nl-BE" sz="3200" dirty="0" smtClean="0">
                <a:solidFill>
                  <a:srgbClr val="FF0000"/>
                </a:solidFill>
              </a:rPr>
            </a:br>
            <a:r>
              <a:rPr lang="nl-BE" sz="3200" dirty="0" smtClean="0">
                <a:solidFill>
                  <a:srgbClr val="FF0000"/>
                </a:solidFill>
              </a:rPr>
              <a:t>Gebruikt een functie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49003" y="3112382"/>
            <a:ext cx="7434279" cy="1077218"/>
          </a:xfrm>
          <a:prstGeom prst="rect">
            <a:avLst/>
          </a:prstGeom>
          <a:solidFill>
            <a:srgbClr val="FFFF00">
              <a:alpha val="25000"/>
            </a:srgbClr>
          </a:solidFill>
        </p:spPr>
        <p:txBody>
          <a:bodyPr wrap="none" rtlCol="0">
            <a:spAutoFit/>
          </a:bodyPr>
          <a:lstStyle/>
          <a:p>
            <a:r>
              <a:rPr lang="nl-BE" sz="3200" dirty="0" smtClean="0">
                <a:solidFill>
                  <a:srgbClr val="FF0000"/>
                </a:solidFill>
              </a:rPr>
              <a:t>&lt;&lt; IsEuropaFilter</a:t>
            </a:r>
            <a:br>
              <a:rPr lang="nl-BE" sz="3200" dirty="0" smtClean="0">
                <a:solidFill>
                  <a:srgbClr val="FF0000"/>
                </a:solidFill>
              </a:rPr>
            </a:br>
            <a:r>
              <a:rPr lang="nl-BE" sz="3200" dirty="0" smtClean="0">
                <a:solidFill>
                  <a:srgbClr val="FF0000"/>
                </a:solidFill>
              </a:rPr>
              <a:t>triggert 2 OnPropertyChanged uitvoeringen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302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Filtering: View – ViewModel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3 bindings, 2 ervan zijn TwoWay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2612056"/>
            <a:ext cx="11849100" cy="4229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775" y="5005462"/>
            <a:ext cx="705119" cy="2595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248" y="5552473"/>
            <a:ext cx="705119" cy="25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31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Tekortkoming van deze benadering:²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43864" y="1941128"/>
            <a:ext cx="3430201" cy="43513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8010" y="3709149"/>
            <a:ext cx="7852406" cy="2554545"/>
          </a:xfrm>
          <a:prstGeom prst="rect">
            <a:avLst/>
          </a:prstGeom>
          <a:solidFill>
            <a:srgbClr val="FFFF00">
              <a:alpha val="25000"/>
            </a:srgbClr>
          </a:solidFill>
        </p:spPr>
        <p:txBody>
          <a:bodyPr wrap="none" rtlCol="0">
            <a:spAutoFit/>
          </a:bodyPr>
          <a:lstStyle/>
          <a:p>
            <a:r>
              <a:rPr lang="nl-BE" sz="3200" dirty="0" smtClean="0"/>
              <a:t>Wijzigen van een filter property		&gt;&gt;</a:t>
            </a:r>
          </a:p>
          <a:p>
            <a:r>
              <a:rPr lang="nl-BE" sz="3200" dirty="0" smtClean="0"/>
              <a:t>Verwijdert het object niet onmiddellijk</a:t>
            </a:r>
          </a:p>
          <a:p>
            <a:r>
              <a:rPr lang="nl-BE" sz="3200" dirty="0" smtClean="0"/>
              <a:t>uit de gefilterde lijst</a:t>
            </a:r>
          </a:p>
          <a:p>
            <a:endParaRPr lang="nl-BE" sz="3200" dirty="0" smtClean="0"/>
          </a:p>
          <a:p>
            <a:r>
              <a:rPr lang="nl-BE" sz="3200" dirty="0" smtClean="0"/>
              <a:t>Potentiële oplossing: te complex voor deze les</a:t>
            </a:r>
          </a:p>
        </p:txBody>
      </p:sp>
    </p:spTree>
    <p:extLst>
      <p:ext uri="{BB962C8B-B14F-4D97-AF65-F5344CB8AC3E}">
        <p14:creationId xmlns:p14="http://schemas.microsoft.com/office/powerpoint/2010/main" val="2478554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MVVM Round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Properties binden, TwoWay waar nodig</a:t>
            </a:r>
          </a:p>
          <a:p>
            <a:r>
              <a:rPr lang="nl-BE" dirty="0" smtClean="0"/>
              <a:t>Vergeet de SelectedItem property niet te binden!</a:t>
            </a:r>
          </a:p>
          <a:p>
            <a:endParaRPr lang="nl-BE" dirty="0"/>
          </a:p>
          <a:p>
            <a:r>
              <a:rPr lang="nl-BE" dirty="0" smtClean="0"/>
              <a:t>Bereken property waardes op basis van eerder gemaakte keuzes, die TwoWay bound properties zijn</a:t>
            </a:r>
          </a:p>
          <a:p>
            <a:endParaRPr lang="nl-BE" dirty="0"/>
          </a:p>
          <a:p>
            <a:r>
              <a:rPr lang="nl-BE" dirty="0" smtClean="0"/>
              <a:t>Vergeet niet met de OnPropertyChanged oproepen de Bindings te verwittigen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886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Indeling van deze presentatie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MVVM doelstelling</a:t>
            </a:r>
          </a:p>
          <a:p>
            <a:r>
              <a:rPr lang="nl-BE" dirty="0" smtClean="0"/>
              <a:t>MVVM voor de LandInformatie toepassing</a:t>
            </a:r>
            <a:endParaRPr lang="en-US" dirty="0" smtClean="0"/>
          </a:p>
          <a:p>
            <a:r>
              <a:rPr lang="nl-BE" dirty="0" smtClean="0"/>
              <a:t>Asynchrone MVVM (meer real life)</a:t>
            </a:r>
          </a:p>
          <a:p>
            <a:r>
              <a:rPr lang="nl-BE" dirty="0" smtClean="0"/>
              <a:t>Asynchrone MVVM voor StudentModulePunt</a:t>
            </a:r>
          </a:p>
          <a:p>
            <a:r>
              <a:rPr lang="nl-BE" dirty="0" smtClean="0"/>
              <a:t>Asynchrone MVVM voor Parking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1087657" y="2875280"/>
            <a:ext cx="5236142" cy="433136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7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Vorige MVVM benadering was beperkt: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In een real life context worden gegevens asynchroon opgehaald</a:t>
            </a:r>
          </a:p>
          <a:p>
            <a:pPr lvl="1"/>
            <a:r>
              <a:rPr lang="nl-BE" dirty="0" smtClean="0"/>
              <a:t>Welke studenten zitten in het systeem?</a:t>
            </a:r>
          </a:p>
          <a:p>
            <a:pPr lvl="1"/>
            <a:r>
              <a:rPr lang="nl-BE" dirty="0" smtClean="0"/>
              <a:t>Welke StudentModulePunten zijn er per Student?</a:t>
            </a:r>
          </a:p>
          <a:p>
            <a:r>
              <a:rPr lang="nl-BE" dirty="0" smtClean="0"/>
              <a:t>Een property kan niet asynchroon gedefinieerd worden</a:t>
            </a:r>
          </a:p>
          <a:p>
            <a:endParaRPr lang="nl-BE" dirty="0"/>
          </a:p>
          <a:p>
            <a:r>
              <a:rPr lang="nl-BE" dirty="0" smtClean="0"/>
              <a:t>We wensen NIET de models aan te passen</a:t>
            </a:r>
          </a:p>
          <a:p>
            <a:pPr lvl="1"/>
            <a:r>
              <a:rPr lang="nl-BE" dirty="0" smtClean="0"/>
              <a:t>Hoewel mij dat soms een elegante oplossing lijkt te vormen</a:t>
            </a:r>
          </a:p>
          <a:p>
            <a:r>
              <a:rPr lang="nl-BE" dirty="0" smtClean="0"/>
              <a:t>Het asynchroon zijn start in de repositories</a:t>
            </a:r>
          </a:p>
          <a:p>
            <a:pPr lvl="1"/>
            <a:r>
              <a:rPr lang="nl-BE" dirty="0" smtClean="0"/>
              <a:t>En rimpelt door tot in het ViewModel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98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Indeling van deze presentatie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MVVM doelstelling</a:t>
            </a:r>
          </a:p>
          <a:p>
            <a:r>
              <a:rPr lang="nl-BE" dirty="0" smtClean="0"/>
              <a:t>MVVM voor de LandInformatie toepassing</a:t>
            </a:r>
            <a:endParaRPr lang="en-US" dirty="0" smtClean="0"/>
          </a:p>
          <a:p>
            <a:r>
              <a:rPr lang="nl-BE" dirty="0" smtClean="0"/>
              <a:t>Asynchrone MVVM (meer real life)</a:t>
            </a:r>
          </a:p>
          <a:p>
            <a:r>
              <a:rPr lang="nl-BE" dirty="0" smtClean="0"/>
              <a:t>Asynchrone MVVM voor StudentModulePunt</a:t>
            </a:r>
          </a:p>
          <a:p>
            <a:r>
              <a:rPr lang="nl-BE" dirty="0" smtClean="0"/>
              <a:t>Asynchrone MVVM voor Parking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1116532" y="3327668"/>
            <a:ext cx="6641430" cy="433136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3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Asynchroon MVVM: synchrone properties, asynchrone update, INotifyPropertyChanged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732" y="1614591"/>
            <a:ext cx="8645960" cy="51673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64952" y="2627610"/>
            <a:ext cx="4883901" cy="584775"/>
          </a:xfrm>
          <a:prstGeom prst="rect">
            <a:avLst/>
          </a:prstGeom>
          <a:solidFill>
            <a:srgbClr val="FFFF00">
              <a:alpha val="25000"/>
            </a:srgbClr>
          </a:solidFill>
        </p:spPr>
        <p:txBody>
          <a:bodyPr wrap="none" rtlCol="0">
            <a:spAutoFit/>
          </a:bodyPr>
          <a:lstStyle/>
          <a:p>
            <a:r>
              <a:rPr lang="nl-BE" sz="3200" dirty="0" smtClean="0">
                <a:solidFill>
                  <a:srgbClr val="FF0000"/>
                </a:solidFill>
              </a:rPr>
              <a:t>&lt;&lt; Synchrone property code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23735" y="3574284"/>
            <a:ext cx="4111125" cy="954107"/>
          </a:xfrm>
          <a:prstGeom prst="rect">
            <a:avLst/>
          </a:prstGeom>
          <a:solidFill>
            <a:srgbClr val="FFFF00">
              <a:alpha val="25000"/>
            </a:srgbClr>
          </a:solidFill>
        </p:spPr>
        <p:txBody>
          <a:bodyPr wrap="none" rtlCol="0">
            <a:spAutoFit/>
          </a:bodyPr>
          <a:lstStyle/>
          <a:p>
            <a:r>
              <a:rPr lang="nl-BE" sz="2800" dirty="0" smtClean="0">
                <a:solidFill>
                  <a:srgbClr val="FF0000"/>
                </a:solidFill>
              </a:rPr>
              <a:t>&lt;&lt; Asynchroon verzamelen</a:t>
            </a:r>
            <a:br>
              <a:rPr lang="nl-BE" sz="2800" dirty="0" smtClean="0">
                <a:solidFill>
                  <a:srgbClr val="FF0000"/>
                </a:solidFill>
              </a:rPr>
            </a:br>
            <a:r>
              <a:rPr lang="nl-BE" sz="2800" dirty="0" smtClean="0">
                <a:solidFill>
                  <a:srgbClr val="FF0000"/>
                </a:solidFill>
              </a:rPr>
              <a:t>(indien niet gecached)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06195" y="5981100"/>
            <a:ext cx="4449295" cy="584775"/>
          </a:xfrm>
          <a:prstGeom prst="rect">
            <a:avLst/>
          </a:prstGeom>
          <a:solidFill>
            <a:srgbClr val="FFFF00">
              <a:alpha val="25000"/>
            </a:srgbClr>
          </a:solidFill>
        </p:spPr>
        <p:txBody>
          <a:bodyPr wrap="none" rtlCol="0">
            <a:spAutoFit/>
          </a:bodyPr>
          <a:lstStyle/>
          <a:p>
            <a:r>
              <a:rPr lang="nl-BE" sz="3200" dirty="0" smtClean="0">
                <a:solidFill>
                  <a:srgbClr val="FF0000"/>
                </a:solidFill>
              </a:rPr>
              <a:t>&lt;&lt; Trigger binding refresh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64952" y="2154472"/>
            <a:ext cx="2017412" cy="369332"/>
          </a:xfrm>
          <a:prstGeom prst="rect">
            <a:avLst/>
          </a:prstGeom>
          <a:solidFill>
            <a:srgbClr val="FFFF00">
              <a:alpha val="25000"/>
            </a:srgb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rgbClr val="FF0000"/>
                </a:solidFill>
              </a:rPr>
              <a:t>&lt;&lt; studenten cache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59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Indeling van deze presentatie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MVVM doelstelling</a:t>
            </a:r>
          </a:p>
          <a:p>
            <a:r>
              <a:rPr lang="nl-BE" dirty="0" smtClean="0"/>
              <a:t>MVVM voor de LandInformatie toepassing</a:t>
            </a:r>
            <a:endParaRPr lang="en-US" dirty="0" smtClean="0"/>
          </a:p>
          <a:p>
            <a:r>
              <a:rPr lang="nl-BE" dirty="0" smtClean="0"/>
              <a:t>Asynchrone MVVM (meer real life)</a:t>
            </a:r>
          </a:p>
          <a:p>
            <a:r>
              <a:rPr lang="nl-BE" dirty="0" smtClean="0"/>
              <a:t>Asynchrone MVVM voor StudentModulePunt</a:t>
            </a:r>
          </a:p>
          <a:p>
            <a:r>
              <a:rPr lang="nl-BE" dirty="0" smtClean="0"/>
              <a:t>Asynchrone MVVM voor Parking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1087655" y="1848051"/>
            <a:ext cx="2945865" cy="433136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80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Voor de eenvoud: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Geen properties op de repositories!</a:t>
            </a:r>
          </a:p>
          <a:p>
            <a:pPr lvl="1"/>
            <a:r>
              <a:rPr lang="nl-BE" dirty="0" smtClean="0"/>
              <a:t>Dit maakt het duidelijk dat de repository geen Binding Source kan zijn</a:t>
            </a:r>
          </a:p>
          <a:p>
            <a:pPr lvl="1"/>
            <a:endParaRPr lang="nl-BE" dirty="0"/>
          </a:p>
          <a:p>
            <a:pPr lvl="1"/>
            <a:endParaRPr lang="nl-BE" dirty="0" smtClean="0"/>
          </a:p>
          <a:p>
            <a:pPr lvl="1"/>
            <a:endParaRPr lang="nl-BE" dirty="0"/>
          </a:p>
          <a:p>
            <a:pPr marL="0" indent="0">
              <a:buNone/>
            </a:pPr>
            <a:r>
              <a:rPr lang="nl-BE" sz="4400" dirty="0">
                <a:latin typeface="+mj-lt"/>
                <a:ea typeface="+mj-ea"/>
                <a:cs typeface="+mj-cs"/>
              </a:rPr>
              <a:t>Voor de snelheid</a:t>
            </a:r>
            <a:r>
              <a:rPr lang="nl-BE" sz="4400" dirty="0" smtClean="0">
                <a:latin typeface="+mj-lt"/>
                <a:ea typeface="+mj-ea"/>
                <a:cs typeface="+mj-cs"/>
              </a:rPr>
              <a:t>:</a:t>
            </a:r>
          </a:p>
          <a:p>
            <a:r>
              <a:rPr lang="nl-BE" dirty="0" smtClean="0"/>
              <a:t>Informatie die niet wijzigt bewaren we in een cache- variabele</a:t>
            </a:r>
          </a:p>
          <a:p>
            <a:pPr lvl="1"/>
            <a:r>
              <a:rPr lang="nl-BE" dirty="0" smtClean="0"/>
              <a:t>Indien ze niet te volumeus is: tradeoff: snelheid /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09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Versie </a:t>
            </a:r>
            <a:r>
              <a:rPr lang="nl-BE" smtClean="0"/>
              <a:t>zonder expliciet backing field: </a:t>
            </a:r>
            <a:r>
              <a:rPr lang="nl-BE" dirty="0" smtClean="0"/>
              <a:t>GeselecteerdeStudentModules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1848051"/>
            <a:ext cx="8848453" cy="50099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80018" y="3136612"/>
            <a:ext cx="8254952" cy="892552"/>
          </a:xfrm>
          <a:prstGeom prst="rect">
            <a:avLst/>
          </a:prstGeom>
          <a:solidFill>
            <a:srgbClr val="FFFF00">
              <a:alpha val="25000"/>
            </a:srgbClr>
          </a:solidFill>
        </p:spPr>
        <p:txBody>
          <a:bodyPr wrap="none" rtlCol="0">
            <a:spAutoFit/>
          </a:bodyPr>
          <a:lstStyle/>
          <a:p>
            <a:r>
              <a:rPr lang="nl-BE" sz="3200" dirty="0" smtClean="0">
                <a:solidFill>
                  <a:srgbClr val="FF0000"/>
                </a:solidFill>
              </a:rPr>
              <a:t>&lt;&lt; 1: De GeselecteerdeStudent wordt aangepast</a:t>
            </a:r>
          </a:p>
          <a:p>
            <a:r>
              <a:rPr lang="nl-BE" dirty="0" smtClean="0">
                <a:solidFill>
                  <a:srgbClr val="FF0000"/>
                </a:solidFill>
              </a:rPr>
              <a:t>	(wellicht via een TwoWay binding)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35576" y="4630431"/>
            <a:ext cx="5838650" cy="584775"/>
          </a:xfrm>
          <a:prstGeom prst="rect">
            <a:avLst/>
          </a:prstGeom>
          <a:solidFill>
            <a:srgbClr val="FFFF00">
              <a:alpha val="25000"/>
            </a:srgbClr>
          </a:solidFill>
        </p:spPr>
        <p:txBody>
          <a:bodyPr wrap="none" rtlCol="0">
            <a:spAutoFit/>
          </a:bodyPr>
          <a:lstStyle/>
          <a:p>
            <a:r>
              <a:rPr lang="nl-BE" sz="3200" dirty="0" smtClean="0">
                <a:solidFill>
                  <a:srgbClr val="FF0000"/>
                </a:solidFill>
              </a:rPr>
              <a:t>&lt;&lt; 2: verzamel zijn modulepunten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35576" y="6273225"/>
            <a:ext cx="6340325" cy="584775"/>
          </a:xfrm>
          <a:prstGeom prst="rect">
            <a:avLst/>
          </a:prstGeom>
          <a:solidFill>
            <a:srgbClr val="FFFF00">
              <a:alpha val="25000"/>
            </a:srgbClr>
          </a:solidFill>
        </p:spPr>
        <p:txBody>
          <a:bodyPr wrap="none" rtlCol="0">
            <a:spAutoFit/>
          </a:bodyPr>
          <a:lstStyle/>
          <a:p>
            <a:r>
              <a:rPr lang="nl-BE" sz="3200" dirty="0" smtClean="0">
                <a:solidFill>
                  <a:srgbClr val="FF0000"/>
                </a:solidFill>
              </a:rPr>
              <a:t>&lt;&lt; 3: verwittig de eventuele Bindings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96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GeselecteerdeModuleStatistiek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83" y="1929107"/>
            <a:ext cx="7695716" cy="48871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47941" y="2039332"/>
            <a:ext cx="8239500" cy="861774"/>
          </a:xfrm>
          <a:prstGeom prst="rect">
            <a:avLst/>
          </a:prstGeom>
          <a:solidFill>
            <a:srgbClr val="FFFF00">
              <a:alpha val="25000"/>
            </a:srgbClr>
          </a:solidFill>
        </p:spPr>
        <p:txBody>
          <a:bodyPr wrap="none" rtlCol="0">
            <a:spAutoFit/>
          </a:bodyPr>
          <a:lstStyle/>
          <a:p>
            <a:r>
              <a:rPr lang="nl-BE" sz="3200" dirty="0" smtClean="0">
                <a:solidFill>
                  <a:srgbClr val="FF0000"/>
                </a:solidFill>
              </a:rPr>
              <a:t>&lt;&lt; 1: De GeselecteerdeModule wordt aangepast</a:t>
            </a:r>
          </a:p>
          <a:p>
            <a:r>
              <a:rPr lang="nl-BE" dirty="0" smtClean="0">
                <a:solidFill>
                  <a:srgbClr val="FF0000"/>
                </a:solidFill>
              </a:rPr>
              <a:t>	(wellicht via een TwoWay binding)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44720" y="3635521"/>
            <a:ext cx="6254854" cy="584775"/>
          </a:xfrm>
          <a:prstGeom prst="rect">
            <a:avLst/>
          </a:prstGeom>
          <a:solidFill>
            <a:srgbClr val="FFFF00">
              <a:alpha val="25000"/>
            </a:srgbClr>
          </a:solidFill>
        </p:spPr>
        <p:txBody>
          <a:bodyPr wrap="none" rtlCol="0">
            <a:spAutoFit/>
          </a:bodyPr>
          <a:lstStyle/>
          <a:p>
            <a:r>
              <a:rPr lang="nl-BE" sz="3200" dirty="0" smtClean="0">
                <a:solidFill>
                  <a:srgbClr val="FF0000"/>
                </a:solidFill>
              </a:rPr>
              <a:t>&lt;&lt; 2: Verzamel zijn module statistiek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59133" y="6155736"/>
            <a:ext cx="6346737" cy="584775"/>
          </a:xfrm>
          <a:prstGeom prst="rect">
            <a:avLst/>
          </a:prstGeom>
          <a:solidFill>
            <a:srgbClr val="FFFF00">
              <a:alpha val="25000"/>
            </a:srgbClr>
          </a:solidFill>
        </p:spPr>
        <p:txBody>
          <a:bodyPr wrap="none" rtlCol="0">
            <a:spAutoFit/>
          </a:bodyPr>
          <a:lstStyle/>
          <a:p>
            <a:r>
              <a:rPr lang="nl-BE" sz="3200" dirty="0" smtClean="0">
                <a:solidFill>
                  <a:srgbClr val="FF0000"/>
                </a:solidFill>
              </a:rPr>
              <a:t>&lt;&lt; 3: verwittig de eventuele Bindings</a:t>
            </a:r>
          </a:p>
        </p:txBody>
      </p:sp>
    </p:spTree>
    <p:extLst>
      <p:ext uri="{BB962C8B-B14F-4D97-AF65-F5344CB8AC3E}">
        <p14:creationId xmlns:p14="http://schemas.microsoft.com/office/powerpoint/2010/main" val="3232180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Wat nu?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Maak een static resource van het viewmodel</a:t>
            </a:r>
          </a:p>
          <a:p>
            <a:r>
              <a:rPr lang="nl-BE" dirty="0" smtClean="0"/>
              <a:t>Maak Bindings</a:t>
            </a:r>
          </a:p>
          <a:p>
            <a:r>
              <a:rPr lang="nl-BE" dirty="0" smtClean="0"/>
              <a:t>Zie de .- notatie</a:t>
            </a:r>
            <a:br>
              <a:rPr lang="nl-BE" dirty="0" smtClean="0"/>
            </a:br>
            <a:r>
              <a:rPr lang="nl-BE" dirty="0" smtClean="0"/>
              <a:t>in de Bindings</a:t>
            </a:r>
            <a:br>
              <a:rPr lang="nl-BE" dirty="0" smtClean="0"/>
            </a:br>
            <a:r>
              <a:rPr lang="nl-BE" dirty="0" smtClean="0"/>
              <a:t>onderaan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236" y="2379298"/>
            <a:ext cx="9185759" cy="447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114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Ter info: Webservice wijziging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Concurrency bug fix </a:t>
            </a:r>
            <a:r>
              <a:rPr lang="nl-BE" dirty="0" smtClean="0">
                <a:sym typeface="Wingdings" panose="05000000000000000000" pitchFamily="2" charset="2"/>
              </a:rPr>
              <a:t></a:t>
            </a:r>
          </a:p>
          <a:p>
            <a:r>
              <a:rPr lang="nl-BE" dirty="0" smtClean="0">
                <a:sym typeface="Wingdings" panose="05000000000000000000" pitchFamily="2" charset="2"/>
              </a:rPr>
              <a:t>API uitbreiding:</a:t>
            </a:r>
          </a:p>
          <a:p>
            <a:pPr lvl="1"/>
            <a:r>
              <a:rPr lang="nl-BE" dirty="0" smtClean="0">
                <a:sym typeface="Wingdings" panose="05000000000000000000" pitchFamily="2" charset="2"/>
              </a:rPr>
              <a:t>Opvragen alle StudentModulePunten</a:t>
            </a:r>
          </a:p>
          <a:p>
            <a:pPr lvl="1"/>
            <a:r>
              <a:rPr lang="nl-BE" dirty="0" smtClean="0">
                <a:sym typeface="Wingdings" panose="05000000000000000000" pitchFamily="2" charset="2"/>
              </a:rPr>
              <a:t>Opvragen van alle studenten (nieuw)</a:t>
            </a:r>
          </a:p>
          <a:p>
            <a:pPr lvl="1"/>
            <a:r>
              <a:rPr lang="nl-BE" dirty="0" smtClean="0">
                <a:sym typeface="Wingdings" panose="05000000000000000000" pitchFamily="2" charset="2"/>
              </a:rPr>
              <a:t>Opvragen van alle StudentModulePunten van een Student</a:t>
            </a:r>
          </a:p>
          <a:p>
            <a:pPr lvl="2"/>
            <a:endParaRPr lang="nl-BE" dirty="0">
              <a:sym typeface="Wingdings" panose="05000000000000000000" pitchFamily="2" charset="2"/>
            </a:endParaRPr>
          </a:p>
          <a:p>
            <a:pPr lvl="2"/>
            <a:endParaRPr lang="nl-BE" dirty="0" smtClean="0">
              <a:sym typeface="Wingdings" panose="05000000000000000000" pitchFamily="2" charset="2"/>
            </a:endParaRPr>
          </a:p>
          <a:p>
            <a:r>
              <a:rPr lang="nl-BE" dirty="0" smtClean="0"/>
              <a:t>Op leho komen de repositories om deze webservice te ondervragen</a:t>
            </a:r>
          </a:p>
          <a:p>
            <a:pPr lvl="1"/>
            <a:r>
              <a:rPr lang="nl-BE" dirty="0" smtClean="0"/>
              <a:t>Deze werken NIET met de vorige webservice!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0856" y="85324"/>
            <a:ext cx="2806765" cy="268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51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Indeling van deze presentatie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MVVM doelstelling</a:t>
            </a:r>
          </a:p>
          <a:p>
            <a:r>
              <a:rPr lang="nl-BE" dirty="0" smtClean="0"/>
              <a:t>MVVM voor de LandInformatie toepassing</a:t>
            </a:r>
            <a:endParaRPr lang="en-US" dirty="0" smtClean="0"/>
          </a:p>
          <a:p>
            <a:r>
              <a:rPr lang="nl-BE" dirty="0" smtClean="0"/>
              <a:t>Asynchrone MVVM (meer real life)</a:t>
            </a:r>
          </a:p>
          <a:p>
            <a:r>
              <a:rPr lang="nl-BE" dirty="0" smtClean="0"/>
              <a:t>Asynchrone MVVM voor StudentModulePunt</a:t>
            </a:r>
          </a:p>
          <a:p>
            <a:r>
              <a:rPr lang="nl-BE" dirty="0" smtClean="0"/>
              <a:t>Asynchrone MVVM voor Parking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1097281" y="3876308"/>
            <a:ext cx="4870382" cy="433136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552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Parking MVVM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Volledig gelijkaardig aan StudentModulePunt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80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		MVVM doelstelling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 smtClean="0"/>
              <a:t>Ontwikkel een model klasse voor de View (Page) =&gt; ModelView</a:t>
            </a:r>
          </a:p>
          <a:p>
            <a:pPr lvl="1"/>
            <a:r>
              <a:rPr lang="nl-BE" dirty="0" smtClean="0"/>
              <a:t>Dus elke Page zijn eigen ModelView klasse</a:t>
            </a:r>
          </a:p>
          <a:p>
            <a:pPr lvl="1"/>
            <a:endParaRPr lang="nl-BE" dirty="0"/>
          </a:p>
          <a:p>
            <a:r>
              <a:rPr lang="nl-BE" dirty="0" smtClean="0"/>
              <a:t>De view bindt enkel aan properties in het ViewModel (een StaticResource)</a:t>
            </a:r>
          </a:p>
          <a:p>
            <a:pPr lvl="1"/>
            <a:r>
              <a:rPr lang="nl-BE" dirty="0" smtClean="0"/>
              <a:t>Ook aan ICommands, maar dat is voor een volgende keer</a:t>
            </a:r>
          </a:p>
          <a:p>
            <a:r>
              <a:rPr lang="nl-BE" dirty="0" smtClean="0"/>
              <a:t>Onderlinge verbanden tussen properties worden in het ViewModel geprogrammeerd (zie filtering op de volgende slide)</a:t>
            </a:r>
          </a:p>
          <a:p>
            <a:r>
              <a:rPr lang="nl-BE" dirty="0" smtClean="0"/>
              <a:t>INotifyPropertyChanged speelt een cruciale rol</a:t>
            </a:r>
          </a:p>
          <a:p>
            <a:r>
              <a:rPr lang="nl-BE" dirty="0" smtClean="0"/>
              <a:t>De code- behind bevat weinig tot geen C# code meer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542540" cy="180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54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Indeling van deze presentatie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MVVM doelstelling</a:t>
            </a:r>
          </a:p>
          <a:p>
            <a:r>
              <a:rPr lang="nl-BE" dirty="0" smtClean="0"/>
              <a:t>MVVM voor de LandInformatie toepassing</a:t>
            </a:r>
            <a:endParaRPr lang="en-US" dirty="0" smtClean="0"/>
          </a:p>
          <a:p>
            <a:r>
              <a:rPr lang="nl-BE" dirty="0" smtClean="0"/>
              <a:t>Asynchrone MVVM (meer real life)</a:t>
            </a:r>
          </a:p>
          <a:p>
            <a:r>
              <a:rPr lang="nl-BE" dirty="0" smtClean="0"/>
              <a:t>Asynchrone MVVM voor StudentModulePunt</a:t>
            </a:r>
          </a:p>
          <a:p>
            <a:r>
              <a:rPr lang="nl-BE" dirty="0" smtClean="0"/>
              <a:t>Asynchrone MVVM voor Parking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1087655" y="2345891"/>
            <a:ext cx="6278345" cy="433136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98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MVVM voor de LandInfo toepassing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Vorige week (pré MVVM):</a:t>
            </a:r>
          </a:p>
          <a:p>
            <a:pPr lvl="1"/>
            <a:r>
              <a:rPr lang="nl-BE" dirty="0" smtClean="0"/>
              <a:t>LandInfo</a:t>
            </a:r>
            <a:r>
              <a:rPr lang="nl-BE" dirty="0" smtClean="0">
                <a:solidFill>
                  <a:srgbClr val="FF0000"/>
                </a:solidFill>
              </a:rPr>
              <a:t>Repository</a:t>
            </a:r>
            <a:r>
              <a:rPr lang="nl-BE" dirty="0" smtClean="0"/>
              <a:t> StaticResource</a:t>
            </a:r>
          </a:p>
          <a:p>
            <a:pPr lvl="1"/>
            <a:r>
              <a:rPr lang="nl-BE" dirty="0" smtClean="0"/>
              <a:t>Bind View aan properties van deze </a:t>
            </a:r>
            <a:br>
              <a:rPr lang="nl-BE" dirty="0" smtClean="0"/>
            </a:br>
            <a:r>
              <a:rPr lang="nl-BE" dirty="0" smtClean="0"/>
              <a:t>StaticResource</a:t>
            </a:r>
          </a:p>
          <a:p>
            <a:pPr lvl="1"/>
            <a:r>
              <a:rPr lang="nl-BE" dirty="0" smtClean="0"/>
              <a:t>Jammer genoeg moeten op deze</a:t>
            </a:r>
            <a:br>
              <a:rPr lang="nl-BE" dirty="0" smtClean="0"/>
            </a:br>
            <a:r>
              <a:rPr lang="nl-BE" dirty="0" smtClean="0"/>
              <a:t>manier onderlinge afhankelijkheden</a:t>
            </a:r>
            <a:br>
              <a:rPr lang="nl-BE" dirty="0" smtClean="0"/>
            </a:br>
            <a:r>
              <a:rPr lang="nl-BE" dirty="0" smtClean="0"/>
              <a:t>(bijvoorbeeld filtering) via C# code</a:t>
            </a:r>
            <a:br>
              <a:rPr lang="nl-BE" dirty="0" smtClean="0"/>
            </a:br>
            <a:r>
              <a:rPr lang="nl-BE" dirty="0" smtClean="0"/>
              <a:t>in de CodeBehind worden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geprogrammeerd</a:t>
            </a:r>
            <a:r>
              <a:rPr lang="en-US" dirty="0" smtClean="0"/>
              <a:t> (</a:t>
            </a:r>
            <a:r>
              <a:rPr lang="en-US" dirty="0" err="1" smtClean="0"/>
              <a:t>eventhandlers</a:t>
            </a:r>
            <a:r>
              <a:rPr lang="en-US" dirty="0" smtClean="0"/>
              <a:t>)</a:t>
            </a:r>
            <a:endParaRPr lang="nl-BE" dirty="0" smtClean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439" y="2062479"/>
            <a:ext cx="5841683" cy="297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43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Master/Detail ViewModel de LandInfo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Master: Land selectie</a:t>
            </a:r>
          </a:p>
          <a:p>
            <a:r>
              <a:rPr lang="nl-BE" dirty="0" smtClean="0"/>
              <a:t>Detail: Gekozen Land detail</a:t>
            </a:r>
          </a:p>
          <a:p>
            <a:endParaRPr lang="nl-BE" dirty="0" smtClean="0"/>
          </a:p>
          <a:p>
            <a:r>
              <a:rPr lang="nl-BE" dirty="0" smtClean="0"/>
              <a:t>Het ViewModel heeft nood aan:</a:t>
            </a:r>
          </a:p>
          <a:p>
            <a:pPr lvl="1"/>
            <a:r>
              <a:rPr lang="nl-BE" dirty="0" smtClean="0"/>
              <a:t>Property: een lijst LandInfo objecten</a:t>
            </a:r>
          </a:p>
          <a:p>
            <a:pPr lvl="1"/>
            <a:r>
              <a:rPr lang="nl-BE" dirty="0" smtClean="0"/>
              <a:t>Property: het geselecteerde Land</a:t>
            </a:r>
            <a:endParaRPr lang="nl-BE" dirty="0"/>
          </a:p>
          <a:p>
            <a:endParaRPr lang="nl-BE" dirty="0" smtClean="0"/>
          </a:p>
          <a:p>
            <a:r>
              <a:rPr lang="nl-BE" dirty="0" smtClean="0"/>
              <a:t>We wensen enkel Bindings te coderen in XAML zodat we geen C# code moeten schrijven</a:t>
            </a: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280" y="1332706"/>
            <a:ext cx="6014720" cy="314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551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The clue: SelectedItem property Binding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4650" y="1432560"/>
            <a:ext cx="10005704" cy="52219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85221" y="3226870"/>
            <a:ext cx="3578608" cy="1077218"/>
          </a:xfrm>
          <a:prstGeom prst="rect">
            <a:avLst/>
          </a:prstGeom>
          <a:solidFill>
            <a:srgbClr val="FFFF00">
              <a:alpha val="25000"/>
            </a:srgbClr>
          </a:solidFill>
        </p:spPr>
        <p:txBody>
          <a:bodyPr wrap="none" rtlCol="0">
            <a:spAutoFit/>
          </a:bodyPr>
          <a:lstStyle/>
          <a:p>
            <a:r>
              <a:rPr lang="nl-BE" sz="3200" dirty="0" smtClean="0">
                <a:solidFill>
                  <a:srgbClr val="FF0000"/>
                </a:solidFill>
              </a:rPr>
              <a:t>&lt;&lt; TwoWay binding!</a:t>
            </a:r>
            <a:br>
              <a:rPr lang="nl-BE" sz="3200" dirty="0" smtClean="0">
                <a:solidFill>
                  <a:srgbClr val="FF0000"/>
                </a:solidFill>
              </a:rPr>
            </a:br>
            <a:r>
              <a:rPr lang="nl-BE" sz="3200" dirty="0" smtClean="0">
                <a:solidFill>
                  <a:srgbClr val="FF0000"/>
                </a:solidFill>
              </a:rPr>
              <a:t>(user interaction)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16240" y="5698959"/>
            <a:ext cx="3420936" cy="584775"/>
          </a:xfrm>
          <a:prstGeom prst="rect">
            <a:avLst/>
          </a:prstGeom>
          <a:solidFill>
            <a:srgbClr val="FFFF00">
              <a:alpha val="25000"/>
            </a:srgbClr>
          </a:solidFill>
        </p:spPr>
        <p:txBody>
          <a:bodyPr wrap="none" rtlCol="0">
            <a:spAutoFit/>
          </a:bodyPr>
          <a:lstStyle/>
          <a:p>
            <a:r>
              <a:rPr lang="nl-BE" sz="3200" dirty="0" smtClean="0">
                <a:solidFill>
                  <a:srgbClr val="FF0000"/>
                </a:solidFill>
              </a:rPr>
              <a:t>&lt;&lt; Same </a:t>
            </a:r>
            <a:r>
              <a:rPr lang="nl-BE" sz="3200" dirty="0">
                <a:solidFill>
                  <a:srgbClr val="FF0000"/>
                </a:solidFill>
              </a:rPr>
              <a:t>property</a:t>
            </a:r>
            <a:r>
              <a:rPr lang="nl-BE" sz="3200" dirty="0" smtClean="0">
                <a:solidFill>
                  <a:srgbClr val="FF0000"/>
                </a:solidFill>
              </a:rPr>
              <a:t>!!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56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The code: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2802" y="1690688"/>
            <a:ext cx="10329115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212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Selector.SelectedItem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Voorzie een Selected... Property op het ViewModel</a:t>
            </a:r>
          </a:p>
          <a:p>
            <a:r>
              <a:rPr lang="nl-BE" dirty="0" smtClean="0"/>
              <a:t>Bind SelectedItem property van de UI aan deze Selected... Property</a:t>
            </a:r>
          </a:p>
          <a:p>
            <a:pPr lvl="1"/>
            <a:r>
              <a:rPr lang="nl-BE" dirty="0" smtClean="0"/>
              <a:t>Voorzie TwoWay binding (zodat het ViewModel de nieuwe keus ontvangt)</a:t>
            </a:r>
          </a:p>
          <a:p>
            <a:pPr lvl="1"/>
            <a:r>
              <a:rPr lang="nl-BE" dirty="0" smtClean="0"/>
              <a:t>In de Setter: implementeer INotifyPropertyChanged (omdat de Selected... Property misschien ook elders gebind is!</a:t>
            </a:r>
          </a:p>
          <a:p>
            <a:pPr lvl="1"/>
            <a:endParaRPr lang="nl-BE" dirty="0"/>
          </a:p>
          <a:p>
            <a:pPr lvl="1"/>
            <a:endParaRPr lang="nl-BE" dirty="0" smtClean="0"/>
          </a:p>
          <a:p>
            <a:r>
              <a:rPr lang="nl-BE" dirty="0" smtClean="0"/>
              <a:t>WistjeDatje: .-notatie in Path attribuut van een Binding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566" y="5448752"/>
            <a:ext cx="1013460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65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731</Words>
  <Application>Microsoft Office PowerPoint</Application>
  <PresentationFormat>Widescreen</PresentationFormat>
  <Paragraphs>148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Wingdings</vt:lpstr>
      <vt:lpstr>Office Theme</vt:lpstr>
      <vt:lpstr>MVVM: Model - View - ViewModel</vt:lpstr>
      <vt:lpstr>Indeling van deze presentatie</vt:lpstr>
      <vt:lpstr>  MVVM doelstelling</vt:lpstr>
      <vt:lpstr>Indeling van deze presentatie</vt:lpstr>
      <vt:lpstr>MVVM voor de LandInfo toepassing</vt:lpstr>
      <vt:lpstr>Master/Detail ViewModel de LandInfo</vt:lpstr>
      <vt:lpstr>The clue: SelectedItem property Binding</vt:lpstr>
      <vt:lpstr>The code:</vt:lpstr>
      <vt:lpstr>Selector.SelectedItem property</vt:lpstr>
      <vt:lpstr>Filtering? (demo)</vt:lpstr>
      <vt:lpstr>Filtering ViewModel</vt:lpstr>
      <vt:lpstr>Filtering ViewModel: C# code</vt:lpstr>
      <vt:lpstr>Filtering: View – ViewModel Binding</vt:lpstr>
      <vt:lpstr>Tekortkoming van deze benadering:²</vt:lpstr>
      <vt:lpstr>MVVM Round UP</vt:lpstr>
      <vt:lpstr>Indeling van deze presentatie</vt:lpstr>
      <vt:lpstr>Vorige MVVM benadering was beperkt:</vt:lpstr>
      <vt:lpstr>Indeling van deze presentatie</vt:lpstr>
      <vt:lpstr>Asynchroon MVVM: synchrone properties, asynchrone update, INotifyPropertyChanged</vt:lpstr>
      <vt:lpstr>Voor de eenvoud:</vt:lpstr>
      <vt:lpstr>Versie zonder expliciet backing field: GeselecteerdeStudentModules</vt:lpstr>
      <vt:lpstr>GeselecteerdeModuleStatistiek</vt:lpstr>
      <vt:lpstr>Wat nu?</vt:lpstr>
      <vt:lpstr>Ter info: Webservice wijziging</vt:lpstr>
      <vt:lpstr>Indeling van deze presentatie</vt:lpstr>
      <vt:lpstr>Parking MVVM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MVVM: Model View ViewModel</dc:title>
  <dc:creator>jef daels</dc:creator>
  <cp:lastModifiedBy>jef daels</cp:lastModifiedBy>
  <cp:revision>75</cp:revision>
  <dcterms:created xsi:type="dcterms:W3CDTF">2015-10-13T12:21:15Z</dcterms:created>
  <dcterms:modified xsi:type="dcterms:W3CDTF">2015-10-14T07:23:16Z</dcterms:modified>
</cp:coreProperties>
</file>