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40644-57B6-436B-B329-E051205ADA7C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57B89-09D4-4C2D-911B-991932DBBE3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3262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40644-57B6-436B-B329-E051205ADA7C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57B89-09D4-4C2D-911B-991932DBB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952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40644-57B6-436B-B329-E051205ADA7C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57B89-09D4-4C2D-911B-991932DBB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659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40644-57B6-436B-B329-E051205ADA7C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57B89-09D4-4C2D-911B-991932DBB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716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40644-57B6-436B-B329-E051205ADA7C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57B89-09D4-4C2D-911B-991932DBBE3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5741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40644-57B6-436B-B329-E051205ADA7C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57B89-09D4-4C2D-911B-991932DBB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949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40644-57B6-436B-B329-E051205ADA7C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57B89-09D4-4C2D-911B-991932DBB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858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40644-57B6-436B-B329-E051205ADA7C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57B89-09D4-4C2D-911B-991932DBB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241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40644-57B6-436B-B329-E051205ADA7C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57B89-09D4-4C2D-911B-991932DBB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630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7E40644-57B6-436B-B329-E051205ADA7C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FF57B89-09D4-4C2D-911B-991932DBB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377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40644-57B6-436B-B329-E051205ADA7C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57B89-09D4-4C2D-911B-991932DBB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676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7E40644-57B6-436B-B329-E051205ADA7C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FF57B89-09D4-4C2D-911B-991932DBBE38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7659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3FE9996-7EAC-4679-B37D-C1045F42F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61DF1FE-5CC8-43D2-A76C-93C76EEDE1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161BEBD-A23C-409E-ABC7-73F9EDC02F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5230A27-1553-42F8-99D7-829868E13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772232D-B4D6-429F-B3D1-2D9891B85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2"/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754183-8002-5B1B-FECD-6FEAD4A482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030" y="963997"/>
            <a:ext cx="3254691" cy="493836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400" b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Interfață bioelectrică pentru sinteză sonoră generativă în timp real</a:t>
            </a:r>
            <a:br>
              <a:rPr lang="en-US" sz="440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</a:br>
            <a:endParaRPr lang="en-US" sz="4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2CC3441-26B3-4381-B3DF-8AE3C288B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0251" y="2057399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2A39D93A-AB7D-7FAD-9937-AFEC171DF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34882" y="963507"/>
            <a:ext cx="6135097" cy="4938851"/>
          </a:xfrm>
        </p:spPr>
        <p:txBody>
          <a:bodyPr vert="horz" lIns="0" tIns="45720" rIns="0" bIns="45720" rtlCol="0" anchor="ctr">
            <a:normAutofit/>
          </a:bodyPr>
          <a:lstStyle/>
          <a:p>
            <a:r>
              <a:rPr lang="en-US"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</a:rPr>
              <a:t>Autor: Andrei Zglimbea, PCON ETTI</a:t>
            </a:r>
            <a:br>
              <a:rPr lang="en-US"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</a:rPr>
            </a:br>
            <a:r>
              <a:rPr lang="en-US"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</a:rPr>
              <a:t>Coordonator științific: Grigore Alexandru Burloiu &amp; Victor Popa</a:t>
            </a:r>
          </a:p>
          <a:p>
            <a:endParaRPr lang="en-US" sz="180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  <a:p>
            <a:r>
              <a:rPr 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SCSS – Aprilie 2025</a:t>
            </a:r>
            <a:endParaRPr lang="en-US" sz="180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lt"/>
            </a:endParaRPr>
          </a:p>
          <a:p>
            <a:endParaRPr lang="en-US" sz="180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576604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230A27-1553-42F8-99D7-829868E13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772232D-B4D6-429F-B3D1-2D9891B85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2"/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F8683D-4D0E-F53D-50B5-8BE4AA568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030" y="963997"/>
            <a:ext cx="3254691" cy="4938361"/>
          </a:xfrm>
        </p:spPr>
        <p:txBody>
          <a:bodyPr anchor="ctr">
            <a:normAutofit/>
          </a:bodyPr>
          <a:lstStyle/>
          <a:p>
            <a:pPr algn="r"/>
            <a:r>
              <a:rPr lang="en-US" sz="4400"/>
              <a:t>Rezultate și Limitări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2CC3441-26B3-4381-B3DF-8AE3C288B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0251" y="2057399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7B64ED-5FD6-8EC7-8760-20CA1FB07B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882" y="963507"/>
            <a:ext cx="6135097" cy="4938851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/>
              <a:t>Hardware &amp; firmware funcționează stabil</a:t>
            </a:r>
            <a:br>
              <a:rPr lang="en-US" sz="1800"/>
            </a:br>
            <a:endParaRPr lang="en-US" sz="1800"/>
          </a:p>
          <a:p>
            <a:pPr>
              <a:buFont typeface="Arial" panose="020B0604020202020204" pitchFamily="34" charset="0"/>
              <a:buChar char="•"/>
            </a:pPr>
            <a:r>
              <a:rPr lang="en-US" sz="1800"/>
              <a:t>Modelul ML oferă acuratețe bună în medie (~80%), dar mai puțin stabil live</a:t>
            </a:r>
            <a:br>
              <a:rPr lang="en-US" sz="1800"/>
            </a:br>
            <a:endParaRPr lang="en-US" sz="1800"/>
          </a:p>
          <a:p>
            <a:pPr>
              <a:buFont typeface="Arial" panose="020B0604020202020204" pitchFamily="34" charset="0"/>
              <a:buChar char="•"/>
            </a:pPr>
            <a:r>
              <a:rPr lang="en-US" sz="1800"/>
              <a:t>Clasificatorul este folosit ca </a:t>
            </a:r>
            <a:r>
              <a:rPr lang="en-US" sz="1800" b="1"/>
              <a:t>input contextual</a:t>
            </a:r>
            <a:r>
              <a:rPr lang="en-US" sz="1800"/>
              <a:t>, nu pentru control direct</a:t>
            </a:r>
            <a:br>
              <a:rPr lang="en-US" sz="1800"/>
            </a:br>
            <a:endParaRPr lang="en-US" sz="1800"/>
          </a:p>
          <a:p>
            <a:pPr>
              <a:buFont typeface="Arial" panose="020B0604020202020204" pitchFamily="34" charset="0"/>
              <a:buChar char="•"/>
            </a:pPr>
            <a:r>
              <a:rPr lang="en-US" sz="1800"/>
              <a:t>Sunetul este bogat, variat, și răspunde în timp real la interacțiuni</a:t>
            </a:r>
          </a:p>
        </p:txBody>
      </p:sp>
    </p:spTree>
    <p:extLst>
      <p:ext uri="{BB962C8B-B14F-4D97-AF65-F5344CB8AC3E}">
        <p14:creationId xmlns:p14="http://schemas.microsoft.com/office/powerpoint/2010/main" val="1615432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230A27-1553-42F8-99D7-829868E13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772232D-B4D6-429F-B3D1-2D9891B85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2"/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FD2A9D-5559-4962-5725-8793EFC80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030" y="963997"/>
            <a:ext cx="3254691" cy="4938361"/>
          </a:xfrm>
        </p:spPr>
        <p:txBody>
          <a:bodyPr anchor="ctr">
            <a:normAutofit/>
          </a:bodyPr>
          <a:lstStyle/>
          <a:p>
            <a:pPr algn="r"/>
            <a:r>
              <a:rPr lang="en-US" sz="4400" dirty="0" err="1"/>
              <a:t>Introducere</a:t>
            </a:r>
            <a:endParaRPr lang="en-US" sz="440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2CC3441-26B3-4381-B3DF-8AE3C288B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0251" y="2057399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C27A5B-D015-79E9-0C84-ED1DB299C7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882" y="963507"/>
            <a:ext cx="6135097" cy="4938851"/>
          </a:xfrm>
        </p:spPr>
        <p:txBody>
          <a:bodyPr anchor="ctr">
            <a:normAutofit/>
          </a:bodyPr>
          <a:lstStyle/>
          <a:p>
            <a:pPr>
              <a:buNone/>
            </a:pPr>
            <a:r>
              <a:rPr lang="en-US" sz="1800" b="1" dirty="0" err="1"/>
              <a:t>Scopul</a:t>
            </a:r>
            <a:r>
              <a:rPr lang="en-US" sz="1800" b="1" dirty="0"/>
              <a:t> </a:t>
            </a:r>
            <a:r>
              <a:rPr lang="en-US" sz="1800" b="1" dirty="0" err="1"/>
              <a:t>proiectului</a:t>
            </a:r>
            <a:r>
              <a:rPr lang="en-US" sz="1800" b="1" dirty="0"/>
              <a:t>:</a:t>
            </a:r>
            <a:endParaRPr lang="en-US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 err="1"/>
              <a:t>Crearea</a:t>
            </a:r>
            <a:r>
              <a:rPr lang="en-US" sz="1800" dirty="0"/>
              <a:t> </a:t>
            </a:r>
            <a:r>
              <a:rPr lang="en-US" sz="1800" dirty="0" err="1"/>
              <a:t>unei</a:t>
            </a:r>
            <a:r>
              <a:rPr lang="en-US" sz="1800" dirty="0"/>
              <a:t> </a:t>
            </a:r>
            <a:r>
              <a:rPr lang="en-US" sz="1800" dirty="0" err="1"/>
              <a:t>instalații</a:t>
            </a:r>
            <a:r>
              <a:rPr lang="en-US" sz="1800" dirty="0"/>
              <a:t> interactive care </a:t>
            </a:r>
            <a:r>
              <a:rPr lang="en-US" sz="1800" dirty="0" err="1"/>
              <a:t>transformă</a:t>
            </a:r>
            <a:r>
              <a:rPr lang="en-US" sz="1800" dirty="0"/>
              <a:t> </a:t>
            </a:r>
            <a:r>
              <a:rPr lang="en-US" sz="1800" dirty="0" err="1"/>
              <a:t>semnalele</a:t>
            </a:r>
            <a:r>
              <a:rPr lang="en-US" sz="1800" dirty="0"/>
              <a:t> </a:t>
            </a:r>
            <a:r>
              <a:rPr lang="en-US" sz="1800" dirty="0" err="1"/>
              <a:t>bioelectrice</a:t>
            </a:r>
            <a:r>
              <a:rPr lang="en-US" sz="1800" dirty="0"/>
              <a:t> ale </a:t>
            </a:r>
            <a:r>
              <a:rPr lang="en-US" sz="1800" dirty="0" err="1"/>
              <a:t>unei</a:t>
            </a:r>
            <a:r>
              <a:rPr lang="en-US" sz="1800" dirty="0"/>
              <a:t> </a:t>
            </a:r>
            <a:r>
              <a:rPr lang="en-US" sz="1800" dirty="0" err="1"/>
              <a:t>plante</a:t>
            </a:r>
            <a:r>
              <a:rPr lang="en-US" sz="1800" dirty="0"/>
              <a:t> </a:t>
            </a:r>
            <a:r>
              <a:rPr lang="en-US" sz="1800" dirty="0" err="1"/>
              <a:t>în</a:t>
            </a:r>
            <a:r>
              <a:rPr lang="en-US" sz="1800" dirty="0"/>
              <a:t> </a:t>
            </a:r>
            <a:r>
              <a:rPr lang="en-US" sz="1800" dirty="0" err="1"/>
              <a:t>sunet</a:t>
            </a:r>
            <a:r>
              <a:rPr lang="en-US" sz="1800" dirty="0"/>
              <a:t>, </a:t>
            </a:r>
            <a:r>
              <a:rPr lang="en-US" sz="1800" dirty="0" err="1"/>
              <a:t>în</a:t>
            </a:r>
            <a:r>
              <a:rPr lang="en-US" sz="1800" dirty="0"/>
              <a:t> </a:t>
            </a:r>
            <a:r>
              <a:rPr lang="en-US" sz="1800" dirty="0" err="1"/>
              <a:t>timp</a:t>
            </a:r>
            <a:r>
              <a:rPr lang="en-US" sz="1800" dirty="0"/>
              <a:t> real.</a:t>
            </a:r>
          </a:p>
          <a:p>
            <a:pPr>
              <a:buNone/>
            </a:pPr>
            <a:r>
              <a:rPr lang="en-US" sz="1800" b="1" dirty="0"/>
              <a:t>Ce </a:t>
            </a:r>
            <a:r>
              <a:rPr lang="en-US" sz="1800" b="1" dirty="0" err="1"/>
              <a:t>propune</a:t>
            </a:r>
            <a:r>
              <a:rPr lang="en-US" sz="1800" b="1" dirty="0"/>
              <a:t> </a:t>
            </a:r>
            <a:r>
              <a:rPr lang="en-US" sz="1800" b="1" dirty="0" err="1"/>
              <a:t>lucrarea</a:t>
            </a:r>
            <a:r>
              <a:rPr lang="en-US" sz="1800" b="1" dirty="0"/>
              <a:t>:</a:t>
            </a:r>
            <a:endParaRPr lang="en-US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O </a:t>
            </a:r>
            <a:r>
              <a:rPr lang="en-US" sz="1800" dirty="0" err="1"/>
              <a:t>abordare</a:t>
            </a:r>
            <a:r>
              <a:rPr lang="en-US" sz="1800" dirty="0"/>
              <a:t> </a:t>
            </a:r>
            <a:r>
              <a:rPr lang="en-US" sz="1800" dirty="0" err="1"/>
              <a:t>artistică</a:t>
            </a:r>
            <a:r>
              <a:rPr lang="en-US" sz="1800" dirty="0"/>
              <a:t> &amp; </a:t>
            </a:r>
            <a:r>
              <a:rPr lang="en-US" sz="1800" dirty="0" err="1"/>
              <a:t>științifică</a:t>
            </a:r>
            <a:r>
              <a:rPr lang="en-US" sz="1800" dirty="0"/>
              <a:t> a </a:t>
            </a:r>
            <a:r>
              <a:rPr lang="en-US" sz="1800" dirty="0" err="1"/>
              <a:t>interacțiunii</a:t>
            </a:r>
            <a:r>
              <a:rPr lang="en-US" sz="1800" dirty="0"/>
              <a:t> om-</a:t>
            </a:r>
            <a:r>
              <a:rPr lang="en-US" sz="1800" dirty="0" err="1"/>
              <a:t>plantă</a:t>
            </a:r>
            <a:r>
              <a:rPr lang="en-US" sz="18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 err="1"/>
              <a:t>Utilizarea</a:t>
            </a:r>
            <a:r>
              <a:rPr lang="en-US" sz="1800" dirty="0"/>
              <a:t> ML </a:t>
            </a:r>
            <a:r>
              <a:rPr lang="en-US" sz="1800" dirty="0" err="1"/>
              <a:t>pentru</a:t>
            </a:r>
            <a:r>
              <a:rPr lang="en-US" sz="1800" dirty="0"/>
              <a:t> </a:t>
            </a:r>
            <a:r>
              <a:rPr lang="en-US" sz="1800" dirty="0" err="1"/>
              <a:t>generarea</a:t>
            </a:r>
            <a:r>
              <a:rPr lang="en-US" sz="1800" dirty="0"/>
              <a:t> de </a:t>
            </a:r>
            <a:r>
              <a:rPr lang="en-US" sz="1800" dirty="0" err="1"/>
              <a:t>răspunsuri</a:t>
            </a:r>
            <a:r>
              <a:rPr lang="en-US" sz="1800" dirty="0"/>
              <a:t> audio </a:t>
            </a:r>
            <a:r>
              <a:rPr lang="en-US" sz="1800" dirty="0" err="1"/>
              <a:t>personalizate</a:t>
            </a:r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8005242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230A27-1553-42F8-99D7-829868E13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772232D-B4D6-429F-B3D1-2D9891B85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2"/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545B06-BE72-09D5-DF41-68B58D733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030" y="963997"/>
            <a:ext cx="3254691" cy="4938361"/>
          </a:xfrm>
        </p:spPr>
        <p:txBody>
          <a:bodyPr anchor="ctr">
            <a:normAutofit/>
          </a:bodyPr>
          <a:lstStyle/>
          <a:p>
            <a:pPr algn="r"/>
            <a:r>
              <a:rPr lang="en-US" sz="4400"/>
              <a:t>Obiective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2CC3441-26B3-4381-B3DF-8AE3C288B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0251" y="2057399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63E76-42BC-034A-9279-C953770595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882" y="963507"/>
            <a:ext cx="6135097" cy="4938851"/>
          </a:xfrm>
        </p:spPr>
        <p:txBody>
          <a:bodyPr anchor="ctr">
            <a:normAutofit/>
          </a:bodyPr>
          <a:lstStyle/>
          <a:p>
            <a:pPr>
              <a:buNone/>
            </a:pPr>
            <a:r>
              <a:rPr lang="en-US" sz="1800" b="1" dirty="0" err="1"/>
              <a:t>Obiective</a:t>
            </a:r>
            <a:r>
              <a:rPr lang="en-US" sz="1800" b="1" dirty="0"/>
              <a:t> </a:t>
            </a:r>
            <a:r>
              <a:rPr lang="en-US" sz="1800" b="1" dirty="0" err="1"/>
              <a:t>principale</a:t>
            </a:r>
            <a:r>
              <a:rPr lang="en-US" sz="1800" b="1" dirty="0"/>
              <a:t>:</a:t>
            </a:r>
            <a:endParaRPr lang="en-US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 err="1"/>
              <a:t>Achiziția</a:t>
            </a:r>
            <a:r>
              <a:rPr lang="en-US" sz="1800" dirty="0"/>
              <a:t> </a:t>
            </a:r>
            <a:r>
              <a:rPr lang="en-US" sz="1800" dirty="0" err="1"/>
              <a:t>fiabilă</a:t>
            </a:r>
            <a:r>
              <a:rPr lang="en-US" sz="1800" dirty="0"/>
              <a:t> a </a:t>
            </a:r>
            <a:r>
              <a:rPr lang="en-US" sz="1800" dirty="0" err="1"/>
              <a:t>semnalului</a:t>
            </a:r>
            <a:r>
              <a:rPr lang="en-US" sz="1800" dirty="0"/>
              <a:t> bioelectric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 err="1"/>
              <a:t>Procesare</a:t>
            </a:r>
            <a:r>
              <a:rPr lang="en-US" sz="1800" dirty="0"/>
              <a:t> </a:t>
            </a:r>
            <a:r>
              <a:rPr lang="en-US" sz="1800" dirty="0" err="1"/>
              <a:t>digitală</a:t>
            </a:r>
            <a:r>
              <a:rPr lang="en-US" sz="1800" dirty="0"/>
              <a:t> </a:t>
            </a:r>
            <a:r>
              <a:rPr lang="en-US" sz="1800" dirty="0" err="1"/>
              <a:t>adaptivă</a:t>
            </a:r>
            <a:r>
              <a:rPr lang="en-US" sz="1800" dirty="0"/>
              <a:t> a </a:t>
            </a:r>
            <a:r>
              <a:rPr lang="en-US" sz="1800" dirty="0" err="1"/>
              <a:t>semnalului</a:t>
            </a:r>
            <a:r>
              <a:rPr lang="en-US" sz="1800" dirty="0"/>
              <a:t> (</a:t>
            </a:r>
            <a:r>
              <a:rPr lang="en-US" sz="1800" dirty="0" err="1"/>
              <a:t>filtru</a:t>
            </a:r>
            <a:r>
              <a:rPr lang="en-US" sz="1800" dirty="0"/>
              <a:t> LMS)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 err="1"/>
              <a:t>Antrenarea</a:t>
            </a:r>
            <a:r>
              <a:rPr lang="en-US" sz="1800" dirty="0"/>
              <a:t> </a:t>
            </a:r>
            <a:r>
              <a:rPr lang="en-US" sz="1800" dirty="0" err="1"/>
              <a:t>unui</a:t>
            </a:r>
            <a:r>
              <a:rPr lang="en-US" sz="1800" dirty="0"/>
              <a:t> model ML pe date </a:t>
            </a:r>
            <a:r>
              <a:rPr lang="en-US" sz="1800" dirty="0" err="1"/>
              <a:t>proprii</a:t>
            </a:r>
            <a:endParaRPr lang="en-US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 err="1"/>
              <a:t>Integrarea</a:t>
            </a:r>
            <a:r>
              <a:rPr lang="en-US" sz="1800" dirty="0"/>
              <a:t> </a:t>
            </a:r>
            <a:r>
              <a:rPr lang="en-US" sz="1800" dirty="0" err="1"/>
              <a:t>într</a:t>
            </a:r>
            <a:r>
              <a:rPr lang="en-US" sz="1800" dirty="0"/>
              <a:t>-un motor de </a:t>
            </a:r>
            <a:r>
              <a:rPr lang="en-US" sz="1800" dirty="0" err="1"/>
              <a:t>sinteză</a:t>
            </a:r>
            <a:r>
              <a:rPr lang="en-US" sz="1800" dirty="0"/>
              <a:t> FM </a:t>
            </a:r>
            <a:r>
              <a:rPr lang="en-US" sz="1800" dirty="0" err="1"/>
              <a:t>în</a:t>
            </a:r>
            <a:r>
              <a:rPr lang="en-US" sz="1800" dirty="0"/>
              <a:t> Max/MSP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 err="1"/>
              <a:t>Utilizarea</a:t>
            </a:r>
            <a:r>
              <a:rPr lang="en-US" sz="1800" dirty="0"/>
              <a:t> </a:t>
            </a:r>
            <a:r>
              <a:rPr lang="en-US" sz="1800" dirty="0" err="1"/>
              <a:t>unui</a:t>
            </a:r>
            <a:r>
              <a:rPr lang="en-US" sz="1800" dirty="0"/>
              <a:t> </a:t>
            </a:r>
            <a:r>
              <a:rPr lang="en-US" sz="1800" dirty="0" err="1"/>
              <a:t>sistem</a:t>
            </a:r>
            <a:r>
              <a:rPr lang="en-US" sz="1800" dirty="0"/>
              <a:t> de „</a:t>
            </a:r>
            <a:r>
              <a:rPr lang="en-US" sz="1800" dirty="0" err="1"/>
              <a:t>memorie</a:t>
            </a:r>
            <a:r>
              <a:rPr lang="en-US" sz="1800" dirty="0"/>
              <a:t> </a:t>
            </a:r>
            <a:r>
              <a:rPr lang="en-US" sz="1800" dirty="0" err="1"/>
              <a:t>sonoră</a:t>
            </a:r>
            <a:r>
              <a:rPr lang="en-US" sz="1800" dirty="0"/>
              <a:t>” </a:t>
            </a:r>
            <a:r>
              <a:rPr lang="en-US" sz="1800" dirty="0" err="1"/>
              <a:t>pentru</a:t>
            </a:r>
            <a:r>
              <a:rPr lang="en-US" sz="1800" dirty="0"/>
              <a:t> </a:t>
            </a:r>
            <a:r>
              <a:rPr lang="en-US" sz="1800" dirty="0" err="1"/>
              <a:t>expresivitate</a:t>
            </a:r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0115467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C4AAA502-5435-489E-9538-3A40E6C714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53E55C-1C1C-DD73-412A-72C36F4E2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9" y="4550229"/>
            <a:ext cx="10909073" cy="10576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>
                <a:solidFill>
                  <a:schemeClr val="tx1">
                    <a:lumMod val="85000"/>
                    <a:lumOff val="15000"/>
                  </a:schemeClr>
                </a:solidFill>
              </a:rPr>
              <a:t>Arhitectura Sistemului</a:t>
            </a:r>
          </a:p>
        </p:txBody>
      </p:sp>
      <p:pic>
        <p:nvPicPr>
          <p:cNvPr id="5" name="Content Placeholder 4" descr="A diagram of a software system&#10;&#10;AI-generated content may be incorrect.">
            <a:extLst>
              <a:ext uri="{FF2B5EF4-FFF2-40B4-BE49-F238E27FC236}">
                <a16:creationId xmlns:a16="http://schemas.microsoft.com/office/drawing/2014/main" id="{A12AE23A-C7DA-5C0F-F8A7-87AD58DAB0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457" y="640080"/>
            <a:ext cx="10922544" cy="3986728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9AC0290-4702-4519-B0F4-C2A4688099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DE42378B-2E28-4810-8421-7A473A40E3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D91DD17-237F-4811-BC0E-128EB1BD7C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885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FCCBE-E86B-372B-F7AE-652360408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Hardware</a:t>
            </a:r>
          </a:p>
        </p:txBody>
      </p:sp>
      <p:pic>
        <p:nvPicPr>
          <p:cNvPr id="7" name="Picture 6" descr="A diagram of a diagram&#10;&#10;AI-generated content may be incorrect.">
            <a:extLst>
              <a:ext uri="{FF2B5EF4-FFF2-40B4-BE49-F238E27FC236}">
                <a16:creationId xmlns:a16="http://schemas.microsoft.com/office/drawing/2014/main" id="{35DD96A8-3A92-CCC4-68A8-89C71242D1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60" y="1806446"/>
            <a:ext cx="8349754" cy="1356835"/>
          </a:xfrm>
          <a:prstGeom prst="rect">
            <a:avLst/>
          </a:prstGeom>
        </p:spPr>
      </p:pic>
      <p:pic>
        <p:nvPicPr>
          <p:cNvPr id="13" name="Picture 12" descr="A diagram of a computer network&#10;&#10;AI-generated content may be incorrect.">
            <a:extLst>
              <a:ext uri="{FF2B5EF4-FFF2-40B4-BE49-F238E27FC236}">
                <a16:creationId xmlns:a16="http://schemas.microsoft.com/office/drawing/2014/main" id="{A8D47D0F-9D06-416D-7DE2-CA66A98099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260" y="3252260"/>
            <a:ext cx="7524754" cy="2182178"/>
          </a:xfrm>
          <a:prstGeom prst="rect">
            <a:avLst/>
          </a:prstGeom>
        </p:spPr>
      </p:pic>
      <p:pic>
        <p:nvPicPr>
          <p:cNvPr id="9" name="Picture 8" descr="A circuit board with many wires&#10;&#10;AI-generated content may be incorrect.">
            <a:extLst>
              <a:ext uri="{FF2B5EF4-FFF2-40B4-BE49-F238E27FC236}">
                <a16:creationId xmlns:a16="http://schemas.microsoft.com/office/drawing/2014/main" id="{19943A39-E2A6-8DF5-0540-B93A220440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1513" y="4008725"/>
            <a:ext cx="3007371" cy="1548795"/>
          </a:xfrm>
          <a:prstGeom prst="rect">
            <a:avLst/>
          </a:prstGeom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ACADDC8F-14FB-1EF6-EA5A-5A42BBBC19C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77936" y="1796042"/>
            <a:ext cx="3621024" cy="402336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Circuit bioelectric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diferențial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cu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Right Leg Driver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Filtrare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&amp; offset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pentru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încadrarea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în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3.3V ADC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Alimentare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duală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Microcontroller: 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RP2040</a:t>
            </a:r>
          </a:p>
        </p:txBody>
      </p:sp>
    </p:spTree>
    <p:extLst>
      <p:ext uri="{BB962C8B-B14F-4D97-AF65-F5344CB8AC3E}">
        <p14:creationId xmlns:p14="http://schemas.microsoft.com/office/powerpoint/2010/main" val="4411168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3F87243A-F810-42AD-AA74-3FA38B1D8A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4710C0A-057C-4274-BA2D-001F1025E8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EFAE2A0-B30D-40C7-BB2F-AE3D6D5D0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401AB748-B9E7-4AEC-AAB9-0EABDE63F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30CD25-8D12-55A4-56F5-2608265E1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9" y="4746007"/>
            <a:ext cx="10909073" cy="77085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Semnalul</a:t>
            </a:r>
            <a:r>
              <a:rPr lang="en-US" sz="4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4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captat</a:t>
            </a:r>
            <a:r>
              <a:rPr lang="en-US" sz="4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(T1,T2,T3)</a:t>
            </a:r>
          </a:p>
        </p:txBody>
      </p:sp>
      <p:pic>
        <p:nvPicPr>
          <p:cNvPr id="7" name="Picture 6" descr="A screen shot of a graph&#10;&#10;AI-generated content may be incorrect.">
            <a:extLst>
              <a:ext uri="{FF2B5EF4-FFF2-40B4-BE49-F238E27FC236}">
                <a16:creationId xmlns:a16="http://schemas.microsoft.com/office/drawing/2014/main" id="{A0958296-E2C0-3477-599A-443CE707B5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9608" y="740672"/>
            <a:ext cx="3312784" cy="3364545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E0954B38-9C23-4C8B-AC5D-0E80CEA3BD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58553" y="886968"/>
            <a:ext cx="64008" cy="3108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 shot of a graph&#10;&#10;AI-generated content may be incorrect.">
            <a:extLst>
              <a:ext uri="{FF2B5EF4-FFF2-40B4-BE49-F238E27FC236}">
                <a16:creationId xmlns:a16="http://schemas.microsoft.com/office/drawing/2014/main" id="{1F9F5112-6050-207A-60B4-0B0E99A267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99" y="785054"/>
            <a:ext cx="3312785" cy="3312785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791376A8-6B7C-49D5-B3B0-B1D81BC15C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55969" y="886968"/>
            <a:ext cx="64008" cy="3108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yellow sound wave on a black background&#10;&#10;AI-generated content may be incorrect.">
            <a:extLst>
              <a:ext uri="{FF2B5EF4-FFF2-40B4-BE49-F238E27FC236}">
                <a16:creationId xmlns:a16="http://schemas.microsoft.com/office/drawing/2014/main" id="{ECC03FC7-B99F-EA12-F6E2-169603DB8A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0289" y="777678"/>
            <a:ext cx="3312784" cy="3327539"/>
          </a:xfrm>
          <a:prstGeom prst="rect">
            <a:avLst/>
          </a:prstGeom>
        </p:spPr>
      </p:pic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3A16B78-E8EF-4C99-BDA5-80142980AE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3B0D8F16-5F3B-465F-9D06-983E2E8267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DED356E-7923-4393-BAEA-0116D9D76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CD7719-1793-4C3B-34F7-AD327103B89D}"/>
              </a:ext>
            </a:extLst>
          </p:cNvPr>
          <p:cNvSpPr txBox="1"/>
          <p:nvPr/>
        </p:nvSpPr>
        <p:spPr>
          <a:xfrm>
            <a:off x="721085" y="5703613"/>
            <a:ext cx="62401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b="0" i="0" dirty="0">
                <a:solidFill>
                  <a:srgbClr val="000000"/>
                </a:solidFill>
                <a:effectLst/>
                <a:latin typeface="TimesNewRomanPSMT"/>
              </a:rPr>
              <a:t>T1 – </a:t>
            </a:r>
            <a:r>
              <a:rPr lang="fr-FR" sz="1800" b="0" i="0" dirty="0" err="1">
                <a:solidFill>
                  <a:srgbClr val="000000"/>
                </a:solidFill>
                <a:effectLst/>
                <a:latin typeface="TimesNewRomanPSMT"/>
              </a:rPr>
              <a:t>atingere</a:t>
            </a:r>
            <a:r>
              <a:rPr lang="fr-FR" sz="1800" b="0" i="0" dirty="0">
                <a:solidFill>
                  <a:srgbClr val="000000"/>
                </a:solidFill>
                <a:effectLst/>
                <a:latin typeface="TimesNewRomanPSMT"/>
              </a:rPr>
              <a:t>, T2 – </a:t>
            </a:r>
            <a:r>
              <a:rPr lang="fr-FR" sz="1800" b="0" i="0" dirty="0" err="1">
                <a:solidFill>
                  <a:srgbClr val="000000"/>
                </a:solidFill>
                <a:effectLst/>
                <a:latin typeface="TimesNewRomanPSMT"/>
              </a:rPr>
              <a:t>atingere</a:t>
            </a:r>
            <a:r>
              <a:rPr lang="fr-FR" sz="18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fr-FR" sz="1800" b="0" i="0" dirty="0" err="1">
                <a:solidFill>
                  <a:srgbClr val="000000"/>
                </a:solidFill>
                <a:effectLst/>
                <a:latin typeface="TimesNewRomanPSMT"/>
              </a:rPr>
              <a:t>repetitive</a:t>
            </a:r>
            <a:r>
              <a:rPr lang="fr-FR" sz="1800" b="0" i="0" dirty="0">
                <a:solidFill>
                  <a:srgbClr val="000000"/>
                </a:solidFill>
                <a:effectLst/>
                <a:latin typeface="TimesNewRomanPSMT"/>
              </a:rPr>
              <a:t>, T3 – contact </a:t>
            </a:r>
            <a:r>
              <a:rPr lang="fr-FR" sz="1800" b="0" i="0" dirty="0" err="1">
                <a:solidFill>
                  <a:srgbClr val="000000"/>
                </a:solidFill>
                <a:effectLst/>
                <a:latin typeface="TimesNewRomanPSMT"/>
              </a:rPr>
              <a:t>continuu</a:t>
            </a:r>
            <a:br>
              <a:rPr lang="fr-FR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6493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5958DBC-F4DA-42A8-8C52-860179790E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5E61B1-7563-3DF5-FA54-7C6BC3C11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526" y="764839"/>
            <a:ext cx="6405063" cy="598520"/>
          </a:xfrm>
        </p:spPr>
        <p:txBody>
          <a:bodyPr>
            <a:normAutofit fontScale="90000"/>
          </a:bodyPr>
          <a:lstStyle/>
          <a:p>
            <a:r>
              <a:rPr lang="en-US" dirty="0"/>
              <a:t>Firmware</a:t>
            </a:r>
          </a:p>
        </p:txBody>
      </p:sp>
      <p:pic>
        <p:nvPicPr>
          <p:cNvPr id="5" name="Picture 4" descr="A graph with blue and orange lines&#10;&#10;AI-generated content may be incorrect.">
            <a:extLst>
              <a:ext uri="{FF2B5EF4-FFF2-40B4-BE49-F238E27FC236}">
                <a16:creationId xmlns:a16="http://schemas.microsoft.com/office/drawing/2014/main" id="{9BB5752E-544A-F6F8-4E22-3851884208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1589" y="2959218"/>
            <a:ext cx="5144678" cy="2713299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9FCC9A9-2031-4283-9B27-34B62BB7F3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81247" y="2086188"/>
            <a:ext cx="5852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1">
            <a:extLst>
              <a:ext uri="{FF2B5EF4-FFF2-40B4-BE49-F238E27FC236}">
                <a16:creationId xmlns:a16="http://schemas.microsoft.com/office/drawing/2014/main" id="{E3507903-1943-D055-F4F1-C473CCE9E7C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36526" y="3131879"/>
            <a:ext cx="6405063" cy="209875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Roluri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principale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</a:t>
            </a:r>
            <a:endParaRPr kumimoji="0" lang="en-US" altLang="en-US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Filtrare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adaptivă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cu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algoritmul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LMS</a:t>
            </a:r>
            <a:endParaRPr kumimoji="0" lang="en-US" altLang="en-US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Extragerea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trăsăturilor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norm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rate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env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mean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var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energy</a:t>
            </a:r>
            <a:endParaRPr kumimoji="0" lang="en-US" altLang="en-US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Transmiterea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acestora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în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timp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real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prin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portul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serial (115200 baud)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1DDD252-D7C8-4CE5-9C61-D60D722BC2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FBD75F5-C49C-4F6A-8D43-7A5939C233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3D41AB0-7802-78E3-47C7-60FFA6BAFC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764" y="1426638"/>
            <a:ext cx="11446232" cy="1204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2570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2ABB703-2B0E-4C3B-B4A2-F3973548E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845BAB-2BE1-5114-F859-C7807B6E7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>
            <a:normAutofit/>
          </a:bodyPr>
          <a:lstStyle/>
          <a:p>
            <a:r>
              <a:rPr lang="en-US" dirty="0"/>
              <a:t>Machine Learning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8C01651-F61B-0B91-B770-E74992C488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648" y="1214107"/>
            <a:ext cx="5734352" cy="4429786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C21570E-E159-49A6-9891-FA397B7A9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11684" y="2086188"/>
            <a:ext cx="474880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EE73BF-8966-B05E-1EC7-3226CA871E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1684" y="2198914"/>
            <a:ext cx="5127172" cy="36701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900" b="1" dirty="0" err="1"/>
              <a:t>Datele</a:t>
            </a:r>
            <a:r>
              <a:rPr lang="en-US" sz="1900" b="1" dirty="0"/>
              <a:t>:</a:t>
            </a:r>
            <a:endParaRPr lang="en-US" sz="19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900" dirty="0"/>
              <a:t>100 </a:t>
            </a:r>
            <a:r>
              <a:rPr lang="en-US" sz="1900" dirty="0" err="1"/>
              <a:t>înregistrări</a:t>
            </a:r>
            <a:r>
              <a:rPr lang="en-US" sz="1900" dirty="0"/>
              <a:t> per </a:t>
            </a:r>
            <a:r>
              <a:rPr lang="en-US" sz="1900" dirty="0" err="1"/>
              <a:t>clasă</a:t>
            </a:r>
            <a:r>
              <a:rPr lang="en-US" sz="1900" dirty="0"/>
              <a:t> (T1, T2, T3, Baseline)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900" dirty="0" err="1"/>
              <a:t>Fiecare</a:t>
            </a:r>
            <a:r>
              <a:rPr lang="en-US" sz="1900" dirty="0"/>
              <a:t> .csv are 30 sec de </a:t>
            </a:r>
            <a:r>
              <a:rPr lang="en-US" sz="1900" dirty="0" err="1"/>
              <a:t>semnal</a:t>
            </a:r>
            <a:r>
              <a:rPr lang="en-US" sz="1900" dirty="0"/>
              <a:t> la 200 Hz → ~6000 </a:t>
            </a:r>
            <a:r>
              <a:rPr lang="en-US" sz="1900" dirty="0" err="1"/>
              <a:t>eșantioane</a:t>
            </a:r>
            <a:endParaRPr lang="en-US" sz="1900" dirty="0"/>
          </a:p>
          <a:p>
            <a:pPr>
              <a:buNone/>
            </a:pPr>
            <a:r>
              <a:rPr lang="en-US" sz="1900" b="1" dirty="0" err="1"/>
              <a:t>Proces</a:t>
            </a:r>
            <a:r>
              <a:rPr lang="en-US" sz="1900" b="1" dirty="0"/>
              <a:t>:</a:t>
            </a:r>
            <a:endParaRPr lang="en-US" sz="19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900" dirty="0" err="1"/>
              <a:t>Extracție</a:t>
            </a:r>
            <a:r>
              <a:rPr lang="en-US" sz="1900" dirty="0"/>
              <a:t> de </a:t>
            </a:r>
            <a:r>
              <a:rPr lang="en-US" sz="1900" dirty="0" err="1"/>
              <a:t>trăsături</a:t>
            </a:r>
            <a:r>
              <a:rPr lang="en-US" sz="1900" dirty="0"/>
              <a:t> </a:t>
            </a:r>
            <a:r>
              <a:rPr lang="en-US" sz="1900" dirty="0" err="1"/>
              <a:t>statistice</a:t>
            </a:r>
            <a:r>
              <a:rPr lang="en-US" sz="1900" dirty="0"/>
              <a:t> + FFT pe 40 de </a:t>
            </a:r>
            <a:r>
              <a:rPr lang="en-US" sz="1900" dirty="0" err="1"/>
              <a:t>benzi</a:t>
            </a:r>
            <a:endParaRPr lang="en-US" sz="19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900" dirty="0" err="1"/>
              <a:t>Testare</a:t>
            </a:r>
            <a:r>
              <a:rPr lang="en-US" sz="1900" dirty="0"/>
              <a:t> </a:t>
            </a:r>
            <a:r>
              <a:rPr lang="en-US" sz="1900" dirty="0" err="1"/>
              <a:t>mai</a:t>
            </a:r>
            <a:r>
              <a:rPr lang="en-US" sz="1900" dirty="0"/>
              <a:t> </a:t>
            </a:r>
            <a:r>
              <a:rPr lang="en-US" sz="1900" dirty="0" err="1"/>
              <a:t>multe</a:t>
            </a:r>
            <a:r>
              <a:rPr lang="en-US" sz="1900" dirty="0"/>
              <a:t> </a:t>
            </a:r>
            <a:r>
              <a:rPr lang="en-US" sz="1900" dirty="0" err="1"/>
              <a:t>modele</a:t>
            </a:r>
            <a:r>
              <a:rPr lang="en-US" sz="1900" dirty="0"/>
              <a:t> (</a:t>
            </a:r>
            <a:r>
              <a:rPr lang="en-US" sz="1900" dirty="0" err="1"/>
              <a:t>RandomForest</a:t>
            </a:r>
            <a:r>
              <a:rPr lang="en-US" sz="1900" dirty="0"/>
              <a:t>, SVM, </a:t>
            </a:r>
            <a:r>
              <a:rPr lang="en-US" sz="1900" dirty="0" err="1"/>
              <a:t>XGBoost</a:t>
            </a:r>
            <a:r>
              <a:rPr lang="en-US" sz="1900" dirty="0"/>
              <a:t> etc.)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900" dirty="0"/>
              <a:t>Cel </a:t>
            </a:r>
            <a:r>
              <a:rPr lang="en-US" sz="1900" dirty="0" err="1"/>
              <a:t>mai</a:t>
            </a:r>
            <a:r>
              <a:rPr lang="en-US" sz="1900" dirty="0"/>
              <a:t> bun model: </a:t>
            </a:r>
            <a:r>
              <a:rPr lang="en-US" sz="1900" b="1" dirty="0" err="1"/>
              <a:t>XGBoost</a:t>
            </a:r>
            <a:r>
              <a:rPr lang="en-US" sz="1900" dirty="0"/>
              <a:t> pe </a:t>
            </a:r>
            <a:r>
              <a:rPr lang="en-US" sz="1900" dirty="0" err="1"/>
              <a:t>trăsături</a:t>
            </a:r>
            <a:r>
              <a:rPr lang="en-US" sz="1900" dirty="0"/>
              <a:t> LMS</a:t>
            </a:r>
          </a:p>
          <a:p>
            <a:endParaRPr lang="en-US" sz="19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95DA498-D9A2-4DA9-B9DA-B3776E08C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2A73093-4B9D-420D-B17E-52293703A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6989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E341E-5074-4441-5CCF-8F744EBF0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Sound Design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C642737-6E62-AB48-770E-F9C6325D036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74557" y="1853795"/>
            <a:ext cx="5730004" cy="402336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 fontScale="92500" lnSpcReduction="10000"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 err="1">
                <a:ln>
                  <a:noFill/>
                </a:ln>
                <a:effectLst/>
                <a:latin typeface="+mj-lt"/>
              </a:rPr>
              <a:t>Motorul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effectLst/>
                <a:latin typeface="+mj-lt"/>
              </a:rPr>
              <a:t>sonor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:</a:t>
            </a:r>
            <a:endParaRPr kumimoji="0" lang="en-US" altLang="en-US" b="0" i="0" u="none" strike="noStrike" cap="none" normalizeH="0" baseline="0" dirty="0">
              <a:ln>
                <a:noFill/>
              </a:ln>
              <a:effectLst/>
              <a:latin typeface="+mj-lt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+mj-lt"/>
              </a:rPr>
              <a:t>Sinteză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FM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 cu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+mj-lt"/>
              </a:rPr>
              <a:t>două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 patch-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+mj-lt"/>
              </a:rPr>
              <a:t>uri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:</a:t>
            </a:r>
          </a:p>
          <a:p>
            <a:pPr marL="457200" marR="0" lvl="1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fm_voice0: 6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+mj-lt"/>
              </a:rPr>
              <a:t>operatori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+mj-lt"/>
              </a:rPr>
              <a:t>în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+mj-lt"/>
              </a:rPr>
              <a:t>paralel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 (chord/pad)</a:t>
            </a:r>
          </a:p>
          <a:p>
            <a:pPr marL="457200" marR="0" lvl="1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fm_voice1: 6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+mj-lt"/>
              </a:rPr>
              <a:t>operatori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+mj-lt"/>
              </a:rPr>
              <a:t>în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+mj-lt"/>
              </a:rPr>
              <a:t>serie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 (pluck-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+mj-lt"/>
              </a:rPr>
              <a:t>uri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 +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+mj-lt"/>
              </a:rPr>
              <a:t>efecte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)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Control:</a:t>
            </a:r>
            <a:endParaRPr kumimoji="0" lang="en-US" altLang="en-US" b="0" i="0" u="none" strike="noStrike" cap="none" normalizeH="0" baseline="0" dirty="0">
              <a:ln>
                <a:noFill/>
              </a:ln>
              <a:effectLst/>
              <a:latin typeface="+mj-lt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+mj-lt"/>
              </a:rPr>
              <a:t>Toți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+mj-lt"/>
              </a:rPr>
              <a:t>parametrii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 sunt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+mj-lt"/>
              </a:rPr>
              <a:t>modulați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+mj-lt"/>
              </a:rPr>
              <a:t>în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+mj-lt"/>
              </a:rPr>
              <a:t>timp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 real de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+mj-lt"/>
              </a:rPr>
              <a:t>semnalele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 bio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Trigger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+mj-lt"/>
              </a:rPr>
              <a:t>evenimente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 (note,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+mj-lt"/>
              </a:rPr>
              <a:t>amplitudini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, timbre)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Field recordings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+mj-lt"/>
              </a:rPr>
              <a:t>triggeruite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+mj-lt"/>
              </a:rPr>
              <a:t>pentru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+mj-lt"/>
              </a:rPr>
              <a:t>ambianță</a:t>
            </a:r>
            <a:endParaRPr kumimoji="0" lang="en-US" altLang="en-US" b="0" i="0" u="none" strike="noStrike" cap="none" normalizeH="0" baseline="0" dirty="0">
              <a:ln>
                <a:noFill/>
              </a:ln>
              <a:effectLst/>
              <a:latin typeface="+mj-lt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Memorie:</a:t>
            </a:r>
            <a:endParaRPr kumimoji="0" lang="en-US" altLang="en-US" b="0" i="0" u="none" strike="noStrike" cap="none" normalizeH="0" baseline="0" dirty="0">
              <a:ln>
                <a:noFill/>
              </a:ln>
              <a:effectLst/>
              <a:latin typeface="+mj-lt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+mj-lt"/>
              </a:rPr>
              <a:t>Sistem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 de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+mj-lt"/>
              </a:rPr>
              <a:t>memorie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+mj-lt"/>
              </a:rPr>
              <a:t>ce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+mj-lt"/>
              </a:rPr>
              <a:t>ține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+mj-lt"/>
              </a:rPr>
              <a:t>cont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 de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+mj-lt"/>
              </a:rPr>
              <a:t>istoricul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+mj-lt"/>
              </a:rPr>
              <a:t>interacțiunilor</a:t>
            </a:r>
            <a:endParaRPr kumimoji="0" lang="en-US" altLang="en-US" b="0" i="0" u="none" strike="noStrike" cap="none" normalizeH="0" baseline="0" dirty="0">
              <a:ln>
                <a:noFill/>
              </a:ln>
              <a:effectLst/>
              <a:latin typeface="+mj-lt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+mj-lt"/>
              </a:rPr>
              <a:t>Răspunsul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+mj-lt"/>
              </a:rPr>
              <a:t>sonor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+mj-lt"/>
              </a:rPr>
              <a:t>este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effectLst/>
                <a:latin typeface="+mj-lt"/>
              </a:rPr>
              <a:t>unic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 la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effectLst/>
                <a:latin typeface="+mj-lt"/>
              </a:rPr>
              <a:t>fiecare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effectLst/>
                <a:latin typeface="+mj-lt"/>
              </a:rPr>
              <a:t>rulare</a:t>
            </a:r>
            <a:endParaRPr kumimoji="0" lang="en-US" altLang="en-US" b="0" i="0" u="none" strike="noStrike" cap="none" normalizeH="0" baseline="0" dirty="0">
              <a:ln>
                <a:noFill/>
              </a:ln>
              <a:effectLst/>
              <a:latin typeface="+mj-lt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effectLst/>
              <a:latin typeface="+mj-lt"/>
            </a:endParaRPr>
          </a:p>
        </p:txBody>
      </p:sp>
      <p:pic>
        <p:nvPicPr>
          <p:cNvPr id="6" name="Picture 5" descr="A computer screen shot of a computer&#10;&#10;AI-generated content may be incorrect.">
            <a:extLst>
              <a:ext uri="{FF2B5EF4-FFF2-40B4-BE49-F238E27FC236}">
                <a16:creationId xmlns:a16="http://schemas.microsoft.com/office/drawing/2014/main" id="{537D00E2-77FB-FFE3-329A-76DFFAF7F4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5528" y="1995284"/>
            <a:ext cx="6205032" cy="3274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43344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56</TotalTime>
  <Words>396</Words>
  <Application>Microsoft Office PowerPoint</Application>
  <PresentationFormat>Widescreen</PresentationFormat>
  <Paragraphs>55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Arial Unicode MS</vt:lpstr>
      <vt:lpstr>Calibri</vt:lpstr>
      <vt:lpstr>Calibri Light</vt:lpstr>
      <vt:lpstr>TimesNewRomanPSMT</vt:lpstr>
      <vt:lpstr>Retrospect</vt:lpstr>
      <vt:lpstr>Interfață bioelectrică pentru sinteză sonoră generativă în timp real </vt:lpstr>
      <vt:lpstr>Introducere</vt:lpstr>
      <vt:lpstr>Obiective</vt:lpstr>
      <vt:lpstr>Arhitectura Sistemului</vt:lpstr>
      <vt:lpstr>Hardware</vt:lpstr>
      <vt:lpstr>Semnalul captat(T1,T2,T3)</vt:lpstr>
      <vt:lpstr>Firmware</vt:lpstr>
      <vt:lpstr>Machine Learning</vt:lpstr>
      <vt:lpstr>Sound Design</vt:lpstr>
      <vt:lpstr>Rezultate și Limitări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Andrei ZGLIMBEA (110540)</dc:creator>
  <cp:lastModifiedBy>Andrei ZGLIMBEA (110540)</cp:lastModifiedBy>
  <cp:revision>4</cp:revision>
  <dcterms:created xsi:type="dcterms:W3CDTF">2025-04-29T17:30:18Z</dcterms:created>
  <dcterms:modified xsi:type="dcterms:W3CDTF">2025-04-30T07:45:20Z</dcterms:modified>
</cp:coreProperties>
</file>