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73" r:id="rId4"/>
    <p:sldId id="274" r:id="rId5"/>
    <p:sldId id="276" r:id="rId6"/>
    <p:sldId id="27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68" r:id="rId18"/>
    <p:sldId id="270" r:id="rId19"/>
    <p:sldId id="271" r:id="rId20"/>
    <p:sldId id="272" r:id="rId21"/>
    <p:sldId id="275" r:id="rId22"/>
    <p:sldId id="278" r:id="rId23"/>
    <p:sldId id="258" r:id="rId24"/>
    <p:sldId id="279" r:id="rId25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Tmavý styl 2 – zvýraznění 5/zvýraznění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0A1B5D5-9B99-4C35-A422-299274C87663}" styleName="Střední styl 1 – zvýraznění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31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DBC1C4A-F9FB-4817-91E6-2F211109D32A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Obdélní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élní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élní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římá spojovací čár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Přímá spojovací čár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Přímá spojovací čár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Přímá spojovací čár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Přímá spojovací čár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Přímá spojovací čár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élní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a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a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a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a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a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0ACAD40-5A6E-41EE-84FE-6AEE28D9C2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1C4A-F9FB-4817-91E6-2F211109D32A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AD40-5A6E-41EE-84FE-6AEE28D9C2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1C4A-F9FB-4817-91E6-2F211109D32A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AD40-5A6E-41EE-84FE-6AEE28D9C2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DBC1C4A-F9FB-4817-91E6-2F211109D32A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0ACAD40-5A6E-41EE-84FE-6AEE28D9C2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DBC1C4A-F9FB-4817-91E6-2F211109D32A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Obdélní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élní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Přímá spojovací čár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Přímá spojovací čár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Přímá spojovací čár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Přímá spojovací čár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Přímá spojovací čár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élní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a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a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a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a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a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Přímá spojovací čár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0ACAD40-5A6E-41EE-84FE-6AEE28D9C2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1C4A-F9FB-4817-91E6-2F211109D32A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AD40-5A6E-41EE-84FE-6AEE28D9C2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1C4A-F9FB-4817-91E6-2F211109D32A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AD40-5A6E-41EE-84FE-6AEE28D9C2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2" name="Zástupný symbol pro text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14" name="Zástupný symbol pro text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6" name="Zástupný symbol pro datum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DBC1C4A-F9FB-4817-91E6-2F211109D32A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0ACAD40-5A6E-41EE-84FE-6AEE28D9C2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1C4A-F9FB-4817-91E6-2F211109D32A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AD40-5A6E-41EE-84FE-6AEE28D9C2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římá spojovací čár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8" name="Přímá spojovací čár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Přímá spojovací čár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Přímá spojovací čár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élní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Přímá spojovací čár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a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pro obsah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1" name="Zástupný symbol pro datum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DBC1C4A-F9FB-4817-91E6-2F211109D32A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22" name="Zástupný symbol pro číslo snímku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0ACAD40-5A6E-41EE-84FE-6AEE28D9C2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Zástupný symbol pro zápatí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římá spojovací čár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a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10" name="Přímá spojovací čár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élní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římá spojovací čár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Přímá spojovací čár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Přímá spojovací čár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pro datum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DBC1C4A-F9FB-4817-91E6-2F211109D32A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0ACAD40-5A6E-41EE-84FE-6AEE28D9C2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Zástupný symbol pro zápatí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římá spojovací čár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DBC1C4A-F9FB-4817-91E6-2F211109D32A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římá spojovací čár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Přímá spojovací čár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élní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římá spojovací čár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a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0ACAD40-5A6E-41EE-84FE-6AEE28D9C2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cc.uchile.cl/TR/2007/TR_DCC-2007-012.pdf" TargetMode="External"/><Relationship Id="rId2" Type="http://schemas.openxmlformats.org/officeDocument/2006/relationships/hyperlink" Target="http://en.wikipedia.org/wiki/Byte_pair_encoding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Byte-Pair </a:t>
            </a:r>
            <a:r>
              <a:rPr lang="cs-CZ" dirty="0" err="1" smtClean="0"/>
              <a:t>Enc</a:t>
            </a:r>
            <a:r>
              <a:rPr lang="cs-CZ" dirty="0" err="1" smtClean="0"/>
              <a:t>oding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(</a:t>
            </a:r>
            <a:r>
              <a:rPr lang="cs-CZ" dirty="0" smtClean="0"/>
              <a:t>BPE)</a:t>
            </a:r>
            <a:endParaRPr lang="en-US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5445224"/>
            <a:ext cx="6800800" cy="936104"/>
          </a:xfrm>
        </p:spPr>
        <p:txBody>
          <a:bodyPr>
            <a:normAutofit/>
          </a:bodyPr>
          <a:lstStyle/>
          <a:p>
            <a:pPr algn="ctr"/>
            <a:r>
              <a:rPr lang="cs-CZ" dirty="0" smtClean="0"/>
              <a:t>Zdeněk </a:t>
            </a:r>
            <a:r>
              <a:rPr lang="cs-CZ" dirty="0" err="1" smtClean="0"/>
              <a:t>Gold</a:t>
            </a:r>
            <a:endParaRPr lang="cs-CZ" dirty="0" smtClean="0"/>
          </a:p>
          <a:p>
            <a:pPr algn="ctr"/>
            <a:r>
              <a:rPr lang="cs-CZ" sz="2400" dirty="0" smtClean="0"/>
              <a:t>VŠB – TUO, 2015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smtClean="0"/>
              <a:t>Příklad </a:t>
            </a:r>
            <a:r>
              <a:rPr lang="cs-CZ" dirty="0" smtClean="0"/>
              <a:t>komprimace</a:t>
            </a:r>
            <a:endParaRPr lang="en-US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/>
        </p:nvGraphicFramePr>
        <p:xfrm>
          <a:off x="539551" y="1397000"/>
          <a:ext cx="8208911" cy="4736544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6192689"/>
                <a:gridCol w="936104"/>
                <a:gridCol w="1080118"/>
              </a:tblGrid>
              <a:tr h="447824">
                <a:tc>
                  <a:txBody>
                    <a:bodyPr/>
                    <a:lstStyle/>
                    <a:p>
                      <a:r>
                        <a:rPr lang="cs-CZ" dirty="0" smtClean="0"/>
                        <a:t>Původní text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cs-CZ" dirty="0" smtClean="0"/>
                        <a:t>Tabulka</a:t>
                      </a:r>
                      <a:r>
                        <a:rPr lang="cs-CZ" baseline="0" dirty="0" smtClean="0"/>
                        <a:t> četností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cs-CZ" b="0" dirty="0" err="1" smtClean="0"/>
                        <a:t>ab</a:t>
                      </a:r>
                      <a:r>
                        <a:rPr lang="cs-CZ" b="1" dirty="0" err="1" smtClean="0"/>
                        <a:t>aa</a:t>
                      </a:r>
                      <a:r>
                        <a:rPr lang="cs-CZ" b="0" dirty="0" err="1" smtClean="0"/>
                        <a:t>cbcabbcc</a:t>
                      </a:r>
                      <a:r>
                        <a:rPr lang="cs-CZ" b="1" dirty="0" err="1" smtClean="0"/>
                        <a:t>aa</a:t>
                      </a:r>
                      <a:r>
                        <a:rPr lang="cs-CZ" b="0" dirty="0" err="1" smtClean="0"/>
                        <a:t>acab</a:t>
                      </a:r>
                      <a:r>
                        <a:rPr lang="cs-CZ" b="1" dirty="0" err="1" smtClean="0"/>
                        <a:t>aa</a:t>
                      </a:r>
                      <a:r>
                        <a:rPr lang="cs-CZ" b="0" dirty="0" err="1" smtClean="0"/>
                        <a:t>cabcccb</a:t>
                      </a:r>
                      <a:r>
                        <a:rPr lang="cs-CZ" b="1" dirty="0" err="1" smtClean="0"/>
                        <a:t>aa</a:t>
                      </a:r>
                      <a:r>
                        <a:rPr lang="cs-CZ" b="0" dirty="0" err="1" smtClean="0"/>
                        <a:t>cababbbcacabcaccacabbca</a:t>
                      </a:r>
                      <a:endParaRPr lang="en-US" b="0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cs-CZ" dirty="0" smtClean="0"/>
                        <a:t>ab</a:t>
                      </a:r>
                    </a:p>
                    <a:p>
                      <a:r>
                        <a:rPr lang="cs-CZ" dirty="0" smtClean="0"/>
                        <a:t>ba</a:t>
                      </a:r>
                    </a:p>
                    <a:p>
                      <a:r>
                        <a:rPr lang="cs-CZ" dirty="0" err="1" smtClean="0"/>
                        <a:t>aa</a:t>
                      </a:r>
                      <a:endParaRPr lang="cs-CZ" dirty="0" smtClean="0"/>
                    </a:p>
                    <a:p>
                      <a:endParaRPr lang="cs-CZ" dirty="0" smtClean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cs-CZ" dirty="0" smtClean="0"/>
                        <a:t>8</a:t>
                      </a:r>
                    </a:p>
                    <a:p>
                      <a:r>
                        <a:rPr lang="cs-CZ" dirty="0" smtClean="0"/>
                        <a:t>4</a:t>
                      </a:r>
                    </a:p>
                    <a:p>
                      <a:r>
                        <a:rPr lang="cs-CZ" dirty="0" smtClean="0"/>
                        <a:t>4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cs-CZ" b="1" dirty="0" smtClean="0">
                          <a:solidFill>
                            <a:schemeClr val="bg1"/>
                          </a:solidFill>
                        </a:rPr>
                        <a:t>Přepisovací pravidla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561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0164">
                <a:tc>
                  <a:txBody>
                    <a:bodyPr/>
                    <a:lstStyle/>
                    <a:p>
                      <a:r>
                        <a:rPr lang="cs-CZ" b="1" dirty="0" smtClean="0">
                          <a:solidFill>
                            <a:schemeClr val="bg1"/>
                          </a:solidFill>
                        </a:rPr>
                        <a:t>Komprimovaný text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079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smtClean="0"/>
              <a:t>Příklad </a:t>
            </a:r>
            <a:r>
              <a:rPr lang="cs-CZ" dirty="0" smtClean="0"/>
              <a:t>komprimace</a:t>
            </a:r>
            <a:endParaRPr lang="en-US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/>
        </p:nvGraphicFramePr>
        <p:xfrm>
          <a:off x="539551" y="1397000"/>
          <a:ext cx="8208911" cy="4736544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6192689"/>
                <a:gridCol w="936104"/>
                <a:gridCol w="1080118"/>
              </a:tblGrid>
              <a:tr h="447824">
                <a:tc>
                  <a:txBody>
                    <a:bodyPr/>
                    <a:lstStyle/>
                    <a:p>
                      <a:r>
                        <a:rPr lang="cs-CZ" dirty="0" smtClean="0"/>
                        <a:t>Původní text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cs-CZ" dirty="0" smtClean="0"/>
                        <a:t>Tabulka</a:t>
                      </a:r>
                      <a:r>
                        <a:rPr lang="cs-CZ" baseline="0" dirty="0" smtClean="0"/>
                        <a:t> četností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cs-CZ" b="0" dirty="0" err="1" smtClean="0"/>
                        <a:t>aba</a:t>
                      </a:r>
                      <a:r>
                        <a:rPr lang="cs-CZ" b="1" dirty="0" err="1" smtClean="0"/>
                        <a:t>ac</a:t>
                      </a:r>
                      <a:r>
                        <a:rPr lang="cs-CZ" b="0" dirty="0" err="1" smtClean="0"/>
                        <a:t>bcabbccaa</a:t>
                      </a:r>
                      <a:r>
                        <a:rPr lang="cs-CZ" b="1" dirty="0" err="1" smtClean="0"/>
                        <a:t>ac</a:t>
                      </a:r>
                      <a:r>
                        <a:rPr lang="cs-CZ" b="0" dirty="0" err="1" smtClean="0"/>
                        <a:t>aba</a:t>
                      </a:r>
                      <a:r>
                        <a:rPr lang="cs-CZ" b="1" dirty="0" err="1" smtClean="0"/>
                        <a:t>ac</a:t>
                      </a:r>
                      <a:r>
                        <a:rPr lang="cs-CZ" b="0" dirty="0" err="1" smtClean="0"/>
                        <a:t>abcccba</a:t>
                      </a:r>
                      <a:r>
                        <a:rPr lang="cs-CZ" b="1" dirty="0" err="1" smtClean="0"/>
                        <a:t>ac</a:t>
                      </a:r>
                      <a:r>
                        <a:rPr lang="cs-CZ" b="0" dirty="0" err="1" smtClean="0"/>
                        <a:t>ababbbc</a:t>
                      </a:r>
                      <a:r>
                        <a:rPr lang="cs-CZ" b="1" dirty="0" err="1" smtClean="0"/>
                        <a:t>ac</a:t>
                      </a:r>
                      <a:r>
                        <a:rPr lang="cs-CZ" b="0" dirty="0" err="1" smtClean="0"/>
                        <a:t>abc</a:t>
                      </a:r>
                      <a:r>
                        <a:rPr lang="cs-CZ" b="1" dirty="0" err="1" smtClean="0"/>
                        <a:t>ac</a:t>
                      </a:r>
                      <a:r>
                        <a:rPr lang="cs-CZ" b="0" dirty="0" err="1" smtClean="0"/>
                        <a:t>c</a:t>
                      </a:r>
                      <a:r>
                        <a:rPr lang="cs-CZ" b="1" dirty="0" err="1" smtClean="0"/>
                        <a:t>ac</a:t>
                      </a:r>
                      <a:r>
                        <a:rPr lang="cs-CZ" b="0" dirty="0" err="1" smtClean="0"/>
                        <a:t>abbca</a:t>
                      </a:r>
                      <a:endParaRPr lang="en-US" b="0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cs-CZ" dirty="0" smtClean="0"/>
                        <a:t>ab</a:t>
                      </a:r>
                    </a:p>
                    <a:p>
                      <a:r>
                        <a:rPr lang="cs-CZ" dirty="0" smtClean="0"/>
                        <a:t>ba</a:t>
                      </a:r>
                    </a:p>
                    <a:p>
                      <a:r>
                        <a:rPr lang="cs-CZ" dirty="0" err="1" smtClean="0"/>
                        <a:t>aa</a:t>
                      </a:r>
                      <a:endParaRPr lang="cs-CZ" dirty="0" smtClean="0"/>
                    </a:p>
                    <a:p>
                      <a:r>
                        <a:rPr lang="cs-CZ" dirty="0" err="1" smtClean="0"/>
                        <a:t>ac</a:t>
                      </a:r>
                      <a:endParaRPr lang="cs-CZ" dirty="0" smtClean="0"/>
                    </a:p>
                    <a:p>
                      <a:endParaRPr lang="cs-CZ" dirty="0" smtClean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cs-CZ" dirty="0" smtClean="0"/>
                        <a:t>8</a:t>
                      </a:r>
                    </a:p>
                    <a:p>
                      <a:r>
                        <a:rPr lang="cs-CZ" dirty="0" smtClean="0"/>
                        <a:t>4</a:t>
                      </a:r>
                    </a:p>
                    <a:p>
                      <a:r>
                        <a:rPr lang="cs-CZ" dirty="0" smtClean="0"/>
                        <a:t>4</a:t>
                      </a:r>
                    </a:p>
                    <a:p>
                      <a:r>
                        <a:rPr lang="cs-CZ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cs-CZ" b="1" dirty="0" smtClean="0">
                          <a:solidFill>
                            <a:schemeClr val="bg1"/>
                          </a:solidFill>
                        </a:rPr>
                        <a:t>Přepisovací pravidla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561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0164">
                <a:tc>
                  <a:txBody>
                    <a:bodyPr/>
                    <a:lstStyle/>
                    <a:p>
                      <a:r>
                        <a:rPr lang="cs-CZ" b="1" dirty="0" smtClean="0">
                          <a:solidFill>
                            <a:schemeClr val="bg1"/>
                          </a:solidFill>
                        </a:rPr>
                        <a:t>Komprimovaný text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079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smtClean="0"/>
              <a:t>Příklad </a:t>
            </a:r>
            <a:r>
              <a:rPr lang="cs-CZ" dirty="0" smtClean="0"/>
              <a:t>komprimace</a:t>
            </a:r>
            <a:endParaRPr lang="en-US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/>
        </p:nvGraphicFramePr>
        <p:xfrm>
          <a:off x="539551" y="1397000"/>
          <a:ext cx="8208911" cy="4736544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6192689"/>
                <a:gridCol w="936104"/>
                <a:gridCol w="1080118"/>
              </a:tblGrid>
              <a:tr h="447824">
                <a:tc>
                  <a:txBody>
                    <a:bodyPr/>
                    <a:lstStyle/>
                    <a:p>
                      <a:r>
                        <a:rPr lang="cs-CZ" dirty="0" smtClean="0"/>
                        <a:t>Původní text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cs-CZ" dirty="0" smtClean="0"/>
                        <a:t>Tabulka</a:t>
                      </a:r>
                      <a:r>
                        <a:rPr lang="cs-CZ" baseline="0" dirty="0" smtClean="0"/>
                        <a:t> četností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cs-CZ" b="0" dirty="0" err="1" smtClean="0"/>
                        <a:t>abaacbcabbccaaacabaacabcccbaacababbbcacabcaccacabbca</a:t>
                      </a:r>
                      <a:endParaRPr lang="en-US" b="0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cs-CZ" dirty="0" smtClean="0"/>
                        <a:t>ab</a:t>
                      </a:r>
                    </a:p>
                    <a:p>
                      <a:r>
                        <a:rPr lang="cs-CZ" dirty="0" smtClean="0"/>
                        <a:t>ba</a:t>
                      </a:r>
                    </a:p>
                    <a:p>
                      <a:r>
                        <a:rPr lang="cs-CZ" dirty="0" err="1" smtClean="0"/>
                        <a:t>aa</a:t>
                      </a:r>
                      <a:endParaRPr lang="cs-CZ" dirty="0" smtClean="0"/>
                    </a:p>
                    <a:p>
                      <a:r>
                        <a:rPr lang="cs-CZ" dirty="0" err="1" smtClean="0"/>
                        <a:t>ac</a:t>
                      </a:r>
                      <a:endParaRPr lang="cs-CZ" dirty="0" smtClean="0"/>
                    </a:p>
                    <a:p>
                      <a:r>
                        <a:rPr lang="cs-CZ" dirty="0" err="1" smtClean="0"/>
                        <a:t>cb</a:t>
                      </a:r>
                      <a:endParaRPr lang="cs-CZ" dirty="0" smtClean="0"/>
                    </a:p>
                    <a:p>
                      <a:r>
                        <a:rPr lang="cs-CZ" dirty="0" err="1" smtClean="0"/>
                        <a:t>bc</a:t>
                      </a:r>
                      <a:endParaRPr lang="cs-CZ" dirty="0" smtClean="0"/>
                    </a:p>
                    <a:p>
                      <a:r>
                        <a:rPr lang="cs-CZ" dirty="0" smtClean="0"/>
                        <a:t>ca</a:t>
                      </a:r>
                    </a:p>
                    <a:p>
                      <a:r>
                        <a:rPr lang="cs-CZ" dirty="0" err="1" smtClean="0"/>
                        <a:t>bb</a:t>
                      </a:r>
                      <a:endParaRPr lang="cs-CZ" dirty="0" smtClean="0"/>
                    </a:p>
                    <a:p>
                      <a:r>
                        <a:rPr lang="cs-CZ" dirty="0" err="1" smtClean="0"/>
                        <a:t>cc</a:t>
                      </a:r>
                      <a:endParaRPr lang="cs-CZ" dirty="0" smtClean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cs-CZ" dirty="0" smtClean="0"/>
                        <a:t>8</a:t>
                      </a:r>
                    </a:p>
                    <a:p>
                      <a:r>
                        <a:rPr lang="cs-CZ" dirty="0" smtClean="0"/>
                        <a:t>4</a:t>
                      </a:r>
                    </a:p>
                    <a:p>
                      <a:r>
                        <a:rPr lang="cs-CZ" dirty="0" smtClean="0"/>
                        <a:t>4</a:t>
                      </a:r>
                    </a:p>
                    <a:p>
                      <a:r>
                        <a:rPr lang="cs-CZ" dirty="0" smtClean="0"/>
                        <a:t>7</a:t>
                      </a:r>
                    </a:p>
                    <a:p>
                      <a:r>
                        <a:rPr lang="cs-CZ" dirty="0" smtClean="0"/>
                        <a:t>2</a:t>
                      </a:r>
                    </a:p>
                    <a:p>
                      <a:r>
                        <a:rPr lang="cs-CZ" dirty="0" smtClean="0"/>
                        <a:t>5</a:t>
                      </a:r>
                    </a:p>
                    <a:p>
                      <a:r>
                        <a:rPr lang="cs-CZ" dirty="0" smtClean="0"/>
                        <a:t>11</a:t>
                      </a:r>
                    </a:p>
                    <a:p>
                      <a:r>
                        <a:rPr lang="cs-CZ" dirty="0" smtClean="0"/>
                        <a:t>3</a:t>
                      </a:r>
                    </a:p>
                    <a:p>
                      <a:r>
                        <a:rPr lang="cs-CZ" dirty="0" smtClean="0"/>
                        <a:t>3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cs-CZ" b="1" dirty="0" smtClean="0">
                          <a:solidFill>
                            <a:schemeClr val="bg1"/>
                          </a:solidFill>
                        </a:rPr>
                        <a:t>Přepisovací pravidla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561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0164">
                <a:tc>
                  <a:txBody>
                    <a:bodyPr/>
                    <a:lstStyle/>
                    <a:p>
                      <a:r>
                        <a:rPr lang="cs-CZ" b="1" dirty="0" smtClean="0">
                          <a:solidFill>
                            <a:schemeClr val="bg1"/>
                          </a:solidFill>
                        </a:rPr>
                        <a:t>Komprimovaný text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079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smtClean="0"/>
              <a:t>Příklad </a:t>
            </a:r>
            <a:r>
              <a:rPr lang="cs-CZ" dirty="0" smtClean="0"/>
              <a:t>komprimace</a:t>
            </a:r>
            <a:endParaRPr lang="en-US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/>
        </p:nvGraphicFramePr>
        <p:xfrm>
          <a:off x="539551" y="1397000"/>
          <a:ext cx="8208911" cy="4736544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6192689"/>
                <a:gridCol w="936104"/>
                <a:gridCol w="1080118"/>
              </a:tblGrid>
              <a:tr h="447824">
                <a:tc>
                  <a:txBody>
                    <a:bodyPr/>
                    <a:lstStyle/>
                    <a:p>
                      <a:r>
                        <a:rPr lang="cs-CZ" dirty="0" smtClean="0"/>
                        <a:t>Původní text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cs-CZ" dirty="0" smtClean="0"/>
                        <a:t>Tabulka</a:t>
                      </a:r>
                      <a:r>
                        <a:rPr lang="cs-CZ" baseline="0" dirty="0" smtClean="0"/>
                        <a:t> četností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cs-CZ" b="0" dirty="0" err="1" smtClean="0"/>
                        <a:t>abaacb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ca</a:t>
                      </a:r>
                      <a:r>
                        <a:rPr lang="cs-CZ" b="0" dirty="0" err="1" smtClean="0"/>
                        <a:t>bbc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ca</a:t>
                      </a:r>
                      <a:r>
                        <a:rPr lang="cs-CZ" b="0" dirty="0" err="1" smtClean="0"/>
                        <a:t>aa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ca</a:t>
                      </a:r>
                      <a:r>
                        <a:rPr lang="cs-CZ" b="0" dirty="0" err="1" smtClean="0"/>
                        <a:t>baa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ca</a:t>
                      </a:r>
                      <a:r>
                        <a:rPr lang="cs-CZ" b="0" dirty="0" err="1" smtClean="0"/>
                        <a:t>bcccbaa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ca</a:t>
                      </a:r>
                      <a:r>
                        <a:rPr lang="cs-CZ" b="0" dirty="0" err="1" smtClean="0"/>
                        <a:t>babbb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caca</a:t>
                      </a:r>
                      <a:r>
                        <a:rPr lang="cs-CZ" b="0" dirty="0" err="1" smtClean="0"/>
                        <a:t>b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ca</a:t>
                      </a:r>
                      <a:r>
                        <a:rPr lang="cs-CZ" b="0" dirty="0" err="1" smtClean="0"/>
                        <a:t>c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caca</a:t>
                      </a:r>
                      <a:r>
                        <a:rPr lang="cs-CZ" b="0" dirty="0" err="1" smtClean="0"/>
                        <a:t>bb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ca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cs-CZ" dirty="0" smtClean="0"/>
                        <a:t>ab</a:t>
                      </a:r>
                    </a:p>
                    <a:p>
                      <a:r>
                        <a:rPr lang="cs-CZ" dirty="0" smtClean="0"/>
                        <a:t>ba</a:t>
                      </a:r>
                    </a:p>
                    <a:p>
                      <a:r>
                        <a:rPr lang="cs-CZ" dirty="0" err="1" smtClean="0"/>
                        <a:t>aa</a:t>
                      </a:r>
                      <a:endParaRPr lang="cs-CZ" dirty="0" smtClean="0"/>
                    </a:p>
                    <a:p>
                      <a:r>
                        <a:rPr lang="cs-CZ" dirty="0" err="1" smtClean="0"/>
                        <a:t>ac</a:t>
                      </a:r>
                      <a:endParaRPr lang="cs-CZ" dirty="0" smtClean="0"/>
                    </a:p>
                    <a:p>
                      <a:r>
                        <a:rPr lang="cs-CZ" dirty="0" err="1" smtClean="0"/>
                        <a:t>cb</a:t>
                      </a:r>
                      <a:endParaRPr lang="cs-CZ" dirty="0" smtClean="0"/>
                    </a:p>
                    <a:p>
                      <a:r>
                        <a:rPr lang="cs-CZ" dirty="0" err="1" smtClean="0"/>
                        <a:t>bc</a:t>
                      </a:r>
                      <a:endParaRPr lang="cs-CZ" dirty="0" smtClean="0"/>
                    </a:p>
                    <a:p>
                      <a:r>
                        <a:rPr lang="cs-CZ" b="1" dirty="0" smtClean="0">
                          <a:solidFill>
                            <a:schemeClr val="accent6"/>
                          </a:solidFill>
                        </a:rPr>
                        <a:t>ca</a:t>
                      </a:r>
                    </a:p>
                    <a:p>
                      <a:r>
                        <a:rPr lang="cs-CZ" dirty="0" err="1" smtClean="0"/>
                        <a:t>bb</a:t>
                      </a:r>
                      <a:endParaRPr lang="cs-CZ" dirty="0" smtClean="0"/>
                    </a:p>
                    <a:p>
                      <a:r>
                        <a:rPr lang="cs-CZ" dirty="0" err="1" smtClean="0"/>
                        <a:t>cc</a:t>
                      </a:r>
                      <a:endParaRPr lang="cs-CZ" dirty="0" smtClean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cs-CZ" dirty="0" smtClean="0"/>
                        <a:t>8</a:t>
                      </a:r>
                    </a:p>
                    <a:p>
                      <a:r>
                        <a:rPr lang="cs-CZ" dirty="0" smtClean="0"/>
                        <a:t>4</a:t>
                      </a:r>
                    </a:p>
                    <a:p>
                      <a:r>
                        <a:rPr lang="cs-CZ" dirty="0" smtClean="0"/>
                        <a:t>4</a:t>
                      </a:r>
                    </a:p>
                    <a:p>
                      <a:r>
                        <a:rPr lang="cs-CZ" dirty="0" smtClean="0"/>
                        <a:t>7</a:t>
                      </a:r>
                    </a:p>
                    <a:p>
                      <a:r>
                        <a:rPr lang="cs-CZ" dirty="0" smtClean="0"/>
                        <a:t>2</a:t>
                      </a:r>
                    </a:p>
                    <a:p>
                      <a:r>
                        <a:rPr lang="cs-CZ" dirty="0" smtClean="0"/>
                        <a:t>5</a:t>
                      </a:r>
                    </a:p>
                    <a:p>
                      <a:r>
                        <a:rPr lang="cs-CZ" b="1" dirty="0" smtClean="0">
                          <a:solidFill>
                            <a:schemeClr val="accent6"/>
                          </a:solidFill>
                        </a:rPr>
                        <a:t>11</a:t>
                      </a:r>
                    </a:p>
                    <a:p>
                      <a:r>
                        <a:rPr lang="cs-CZ" dirty="0" smtClean="0"/>
                        <a:t>3</a:t>
                      </a:r>
                    </a:p>
                    <a:p>
                      <a:r>
                        <a:rPr lang="cs-CZ" dirty="0" smtClean="0"/>
                        <a:t>3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cs-CZ" b="1" dirty="0" smtClean="0">
                          <a:solidFill>
                            <a:schemeClr val="bg1"/>
                          </a:solidFill>
                        </a:rPr>
                        <a:t>Přepisovací pravidla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561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0164">
                <a:tc>
                  <a:txBody>
                    <a:bodyPr/>
                    <a:lstStyle/>
                    <a:p>
                      <a:r>
                        <a:rPr lang="cs-CZ" b="1" dirty="0" smtClean="0">
                          <a:solidFill>
                            <a:schemeClr val="bg1"/>
                          </a:solidFill>
                        </a:rPr>
                        <a:t>Komprimovaný text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079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smtClean="0"/>
              <a:t>Příklad </a:t>
            </a:r>
            <a:r>
              <a:rPr lang="cs-CZ" dirty="0" smtClean="0"/>
              <a:t>komprimace</a:t>
            </a:r>
            <a:endParaRPr lang="en-US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/>
        </p:nvGraphicFramePr>
        <p:xfrm>
          <a:off x="539551" y="1397000"/>
          <a:ext cx="8208911" cy="4736544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6192689"/>
                <a:gridCol w="936104"/>
                <a:gridCol w="1080118"/>
              </a:tblGrid>
              <a:tr h="447824">
                <a:tc>
                  <a:txBody>
                    <a:bodyPr/>
                    <a:lstStyle/>
                    <a:p>
                      <a:r>
                        <a:rPr lang="cs-CZ" dirty="0" smtClean="0"/>
                        <a:t>Původní text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cs-CZ" dirty="0" smtClean="0"/>
                        <a:t>Tabulka</a:t>
                      </a:r>
                      <a:r>
                        <a:rPr lang="cs-CZ" baseline="0" dirty="0" smtClean="0"/>
                        <a:t> četností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cs-CZ" b="0" dirty="0" err="1" smtClean="0"/>
                        <a:t>abaacb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ca</a:t>
                      </a:r>
                      <a:r>
                        <a:rPr lang="cs-CZ" b="0" dirty="0" err="1" smtClean="0"/>
                        <a:t>bbc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ca</a:t>
                      </a:r>
                      <a:r>
                        <a:rPr lang="cs-CZ" b="0" dirty="0" err="1" smtClean="0"/>
                        <a:t>aa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ca</a:t>
                      </a:r>
                      <a:r>
                        <a:rPr lang="cs-CZ" b="0" dirty="0" err="1" smtClean="0"/>
                        <a:t>baa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ca</a:t>
                      </a:r>
                      <a:r>
                        <a:rPr lang="cs-CZ" b="0" dirty="0" err="1" smtClean="0"/>
                        <a:t>bcccbaa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ca</a:t>
                      </a:r>
                      <a:r>
                        <a:rPr lang="cs-CZ" b="0" dirty="0" err="1" smtClean="0"/>
                        <a:t>babbb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caca</a:t>
                      </a:r>
                      <a:r>
                        <a:rPr lang="cs-CZ" b="0" dirty="0" err="1" smtClean="0"/>
                        <a:t>b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ca</a:t>
                      </a:r>
                      <a:r>
                        <a:rPr lang="cs-CZ" b="0" dirty="0" err="1" smtClean="0"/>
                        <a:t>c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caca</a:t>
                      </a:r>
                      <a:r>
                        <a:rPr lang="cs-CZ" b="0" dirty="0" err="1" smtClean="0"/>
                        <a:t>bb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ca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cs-CZ" dirty="0" smtClean="0"/>
                        <a:t>ab</a:t>
                      </a:r>
                    </a:p>
                    <a:p>
                      <a:r>
                        <a:rPr lang="cs-CZ" dirty="0" smtClean="0"/>
                        <a:t>ba</a:t>
                      </a:r>
                    </a:p>
                    <a:p>
                      <a:r>
                        <a:rPr lang="cs-CZ" dirty="0" err="1" smtClean="0"/>
                        <a:t>aa</a:t>
                      </a:r>
                      <a:endParaRPr lang="cs-CZ" dirty="0" smtClean="0"/>
                    </a:p>
                    <a:p>
                      <a:r>
                        <a:rPr lang="cs-CZ" dirty="0" err="1" smtClean="0"/>
                        <a:t>ac</a:t>
                      </a:r>
                      <a:endParaRPr lang="cs-CZ" dirty="0" smtClean="0"/>
                    </a:p>
                    <a:p>
                      <a:r>
                        <a:rPr lang="cs-CZ" dirty="0" err="1" smtClean="0"/>
                        <a:t>cb</a:t>
                      </a:r>
                      <a:endParaRPr lang="cs-CZ" dirty="0" smtClean="0"/>
                    </a:p>
                    <a:p>
                      <a:r>
                        <a:rPr lang="cs-CZ" dirty="0" err="1" smtClean="0"/>
                        <a:t>bc</a:t>
                      </a:r>
                      <a:endParaRPr lang="cs-CZ" dirty="0" smtClean="0"/>
                    </a:p>
                    <a:p>
                      <a:r>
                        <a:rPr lang="cs-CZ" b="1" dirty="0" smtClean="0">
                          <a:solidFill>
                            <a:schemeClr val="accent6"/>
                          </a:solidFill>
                        </a:rPr>
                        <a:t>ca</a:t>
                      </a:r>
                    </a:p>
                    <a:p>
                      <a:r>
                        <a:rPr lang="cs-CZ" dirty="0" err="1" smtClean="0"/>
                        <a:t>bb</a:t>
                      </a:r>
                      <a:endParaRPr lang="cs-CZ" dirty="0" smtClean="0"/>
                    </a:p>
                    <a:p>
                      <a:r>
                        <a:rPr lang="cs-CZ" dirty="0" err="1" smtClean="0"/>
                        <a:t>cc</a:t>
                      </a:r>
                      <a:endParaRPr lang="cs-CZ" dirty="0" smtClean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cs-CZ" dirty="0" smtClean="0"/>
                        <a:t>8</a:t>
                      </a:r>
                    </a:p>
                    <a:p>
                      <a:r>
                        <a:rPr lang="cs-CZ" dirty="0" smtClean="0"/>
                        <a:t>4</a:t>
                      </a:r>
                    </a:p>
                    <a:p>
                      <a:r>
                        <a:rPr lang="cs-CZ" dirty="0" smtClean="0"/>
                        <a:t>4</a:t>
                      </a:r>
                    </a:p>
                    <a:p>
                      <a:r>
                        <a:rPr lang="cs-CZ" dirty="0" smtClean="0"/>
                        <a:t>7</a:t>
                      </a:r>
                    </a:p>
                    <a:p>
                      <a:r>
                        <a:rPr lang="cs-CZ" dirty="0" smtClean="0"/>
                        <a:t>2</a:t>
                      </a:r>
                    </a:p>
                    <a:p>
                      <a:r>
                        <a:rPr lang="cs-CZ" dirty="0" smtClean="0"/>
                        <a:t>5</a:t>
                      </a:r>
                    </a:p>
                    <a:p>
                      <a:r>
                        <a:rPr lang="cs-CZ" b="1" dirty="0" smtClean="0">
                          <a:solidFill>
                            <a:schemeClr val="accent6"/>
                          </a:solidFill>
                        </a:rPr>
                        <a:t>11</a:t>
                      </a:r>
                    </a:p>
                    <a:p>
                      <a:r>
                        <a:rPr lang="cs-CZ" dirty="0" smtClean="0"/>
                        <a:t>3</a:t>
                      </a:r>
                    </a:p>
                    <a:p>
                      <a:r>
                        <a:rPr lang="cs-CZ" dirty="0" smtClean="0"/>
                        <a:t>3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cs-CZ" b="1" dirty="0" smtClean="0">
                          <a:solidFill>
                            <a:schemeClr val="bg1"/>
                          </a:solidFill>
                        </a:rPr>
                        <a:t>Přepisovací pravidla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56184">
                <a:tc>
                  <a:txBody>
                    <a:bodyPr/>
                    <a:lstStyle/>
                    <a:p>
                      <a:r>
                        <a:rPr lang="cs-CZ" dirty="0" err="1" smtClean="0"/>
                        <a:t>ab</a:t>
                      </a:r>
                      <a:r>
                        <a:rPr lang="cs-CZ" dirty="0" smtClean="0"/>
                        <a:t>→d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0164">
                <a:tc>
                  <a:txBody>
                    <a:bodyPr/>
                    <a:lstStyle/>
                    <a:p>
                      <a:r>
                        <a:rPr lang="cs-CZ" b="1" dirty="0" smtClean="0">
                          <a:solidFill>
                            <a:schemeClr val="bg1"/>
                          </a:solidFill>
                        </a:rPr>
                        <a:t>Komprimovaný text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079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smtClean="0"/>
              <a:t>Příklad </a:t>
            </a:r>
            <a:r>
              <a:rPr lang="cs-CZ" dirty="0" smtClean="0"/>
              <a:t>komprimace</a:t>
            </a:r>
            <a:endParaRPr lang="en-US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/>
        </p:nvGraphicFramePr>
        <p:xfrm>
          <a:off x="539551" y="1397000"/>
          <a:ext cx="8208911" cy="4736544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6192689"/>
                <a:gridCol w="936104"/>
                <a:gridCol w="1080118"/>
              </a:tblGrid>
              <a:tr h="447824">
                <a:tc>
                  <a:txBody>
                    <a:bodyPr/>
                    <a:lstStyle/>
                    <a:p>
                      <a:r>
                        <a:rPr lang="cs-CZ" dirty="0" smtClean="0"/>
                        <a:t>Původní text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cs-CZ" dirty="0" smtClean="0"/>
                        <a:t>Tabulka</a:t>
                      </a:r>
                      <a:r>
                        <a:rPr lang="cs-CZ" baseline="0" dirty="0" smtClean="0"/>
                        <a:t> četností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cs-CZ" b="0" dirty="0" err="1" smtClean="0"/>
                        <a:t>abaacb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ca</a:t>
                      </a:r>
                      <a:r>
                        <a:rPr lang="cs-CZ" b="0" dirty="0" err="1" smtClean="0"/>
                        <a:t>bbc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ca</a:t>
                      </a:r>
                      <a:r>
                        <a:rPr lang="cs-CZ" b="0" dirty="0" err="1" smtClean="0"/>
                        <a:t>aa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ca</a:t>
                      </a:r>
                      <a:r>
                        <a:rPr lang="cs-CZ" b="0" dirty="0" err="1" smtClean="0"/>
                        <a:t>baa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ca</a:t>
                      </a:r>
                      <a:r>
                        <a:rPr lang="cs-CZ" b="0" dirty="0" err="1" smtClean="0"/>
                        <a:t>bcccbaa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ca</a:t>
                      </a:r>
                      <a:r>
                        <a:rPr lang="cs-CZ" b="0" dirty="0" err="1" smtClean="0"/>
                        <a:t>babbb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caca</a:t>
                      </a:r>
                      <a:r>
                        <a:rPr lang="cs-CZ" b="0" dirty="0" err="1" smtClean="0"/>
                        <a:t>b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ca</a:t>
                      </a:r>
                      <a:r>
                        <a:rPr lang="cs-CZ" b="0" dirty="0" err="1" smtClean="0"/>
                        <a:t>c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caca</a:t>
                      </a:r>
                      <a:r>
                        <a:rPr lang="cs-CZ" b="0" dirty="0" err="1" smtClean="0"/>
                        <a:t>bb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ca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cs-CZ" dirty="0" smtClean="0"/>
                        <a:t>ab</a:t>
                      </a:r>
                    </a:p>
                    <a:p>
                      <a:r>
                        <a:rPr lang="cs-CZ" dirty="0" smtClean="0"/>
                        <a:t>ba</a:t>
                      </a:r>
                    </a:p>
                    <a:p>
                      <a:r>
                        <a:rPr lang="cs-CZ" dirty="0" err="1" smtClean="0"/>
                        <a:t>aa</a:t>
                      </a:r>
                      <a:endParaRPr lang="cs-CZ" dirty="0" smtClean="0"/>
                    </a:p>
                    <a:p>
                      <a:r>
                        <a:rPr lang="cs-CZ" dirty="0" err="1" smtClean="0"/>
                        <a:t>ac</a:t>
                      </a:r>
                      <a:endParaRPr lang="cs-CZ" dirty="0" smtClean="0"/>
                    </a:p>
                    <a:p>
                      <a:r>
                        <a:rPr lang="cs-CZ" dirty="0" err="1" smtClean="0"/>
                        <a:t>cb</a:t>
                      </a:r>
                      <a:endParaRPr lang="cs-CZ" dirty="0" smtClean="0"/>
                    </a:p>
                    <a:p>
                      <a:r>
                        <a:rPr lang="cs-CZ" dirty="0" err="1" smtClean="0"/>
                        <a:t>bc</a:t>
                      </a:r>
                      <a:endParaRPr lang="cs-CZ" dirty="0" smtClean="0"/>
                    </a:p>
                    <a:p>
                      <a:r>
                        <a:rPr lang="cs-CZ" b="1" dirty="0" smtClean="0">
                          <a:solidFill>
                            <a:schemeClr val="accent6"/>
                          </a:solidFill>
                        </a:rPr>
                        <a:t>ca</a:t>
                      </a:r>
                    </a:p>
                    <a:p>
                      <a:r>
                        <a:rPr lang="cs-CZ" dirty="0" err="1" smtClean="0"/>
                        <a:t>bb</a:t>
                      </a:r>
                      <a:endParaRPr lang="cs-CZ" dirty="0" smtClean="0"/>
                    </a:p>
                    <a:p>
                      <a:r>
                        <a:rPr lang="cs-CZ" dirty="0" err="1" smtClean="0"/>
                        <a:t>cc</a:t>
                      </a:r>
                      <a:endParaRPr lang="cs-CZ" dirty="0" smtClean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cs-CZ" dirty="0" smtClean="0"/>
                        <a:t>8</a:t>
                      </a:r>
                    </a:p>
                    <a:p>
                      <a:r>
                        <a:rPr lang="cs-CZ" dirty="0" smtClean="0"/>
                        <a:t>4</a:t>
                      </a:r>
                    </a:p>
                    <a:p>
                      <a:r>
                        <a:rPr lang="cs-CZ" dirty="0" smtClean="0"/>
                        <a:t>4</a:t>
                      </a:r>
                    </a:p>
                    <a:p>
                      <a:r>
                        <a:rPr lang="cs-CZ" dirty="0" smtClean="0"/>
                        <a:t>7</a:t>
                      </a:r>
                    </a:p>
                    <a:p>
                      <a:r>
                        <a:rPr lang="cs-CZ" dirty="0" smtClean="0"/>
                        <a:t>2</a:t>
                      </a:r>
                    </a:p>
                    <a:p>
                      <a:r>
                        <a:rPr lang="cs-CZ" dirty="0" smtClean="0"/>
                        <a:t>5</a:t>
                      </a:r>
                    </a:p>
                    <a:p>
                      <a:r>
                        <a:rPr lang="cs-CZ" b="1" dirty="0" smtClean="0">
                          <a:solidFill>
                            <a:schemeClr val="accent6"/>
                          </a:solidFill>
                        </a:rPr>
                        <a:t>11</a:t>
                      </a:r>
                    </a:p>
                    <a:p>
                      <a:r>
                        <a:rPr lang="cs-CZ" dirty="0" smtClean="0"/>
                        <a:t>3</a:t>
                      </a:r>
                    </a:p>
                    <a:p>
                      <a:r>
                        <a:rPr lang="cs-CZ" dirty="0" smtClean="0"/>
                        <a:t>3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cs-CZ" b="1" dirty="0" smtClean="0">
                          <a:solidFill>
                            <a:schemeClr val="bg1"/>
                          </a:solidFill>
                        </a:rPr>
                        <a:t>Přepisovací pravidla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56184">
                <a:tc>
                  <a:txBody>
                    <a:bodyPr/>
                    <a:lstStyle/>
                    <a:p>
                      <a:r>
                        <a:rPr lang="cs-CZ" dirty="0" err="1" smtClean="0"/>
                        <a:t>ab</a:t>
                      </a:r>
                      <a:r>
                        <a:rPr lang="cs-CZ" dirty="0" smtClean="0"/>
                        <a:t>→d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0164">
                <a:tc>
                  <a:txBody>
                    <a:bodyPr/>
                    <a:lstStyle/>
                    <a:p>
                      <a:r>
                        <a:rPr lang="cs-CZ" b="1" dirty="0" smtClean="0">
                          <a:solidFill>
                            <a:schemeClr val="bg1"/>
                          </a:solidFill>
                        </a:rPr>
                        <a:t>Komprimovaný text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07988">
                <a:tc>
                  <a:txBody>
                    <a:bodyPr/>
                    <a:lstStyle/>
                    <a:p>
                      <a:r>
                        <a:rPr lang="cs-CZ" b="0" dirty="0" err="1" smtClean="0"/>
                        <a:t>abaacb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</a:t>
                      </a:r>
                      <a:r>
                        <a:rPr lang="cs-CZ" b="0" dirty="0" err="1" smtClean="0"/>
                        <a:t>bbc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</a:t>
                      </a:r>
                      <a:r>
                        <a:rPr lang="cs-CZ" b="0" dirty="0" err="1" smtClean="0"/>
                        <a:t>aa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</a:t>
                      </a:r>
                      <a:r>
                        <a:rPr lang="cs-CZ" b="0" dirty="0" err="1" smtClean="0"/>
                        <a:t>baa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</a:t>
                      </a:r>
                      <a:r>
                        <a:rPr lang="cs-CZ" b="0" dirty="0" err="1" smtClean="0"/>
                        <a:t>bcccbaa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</a:t>
                      </a:r>
                      <a:r>
                        <a:rPr lang="cs-CZ" b="0" dirty="0" err="1" smtClean="0"/>
                        <a:t>babbb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dd</a:t>
                      </a:r>
                      <a:r>
                        <a:rPr lang="cs-CZ" b="0" dirty="0" err="1" smtClean="0"/>
                        <a:t>b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</a:t>
                      </a:r>
                      <a:r>
                        <a:rPr lang="cs-CZ" b="0" dirty="0" err="1" smtClean="0"/>
                        <a:t>c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dd</a:t>
                      </a:r>
                      <a:r>
                        <a:rPr lang="cs-CZ" b="0" dirty="0" err="1" smtClean="0"/>
                        <a:t>bb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smtClean="0"/>
              <a:t>Příklad </a:t>
            </a:r>
            <a:r>
              <a:rPr lang="cs-CZ" dirty="0" smtClean="0"/>
              <a:t>komprimace</a:t>
            </a:r>
            <a:endParaRPr lang="en-US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/>
        </p:nvGraphicFramePr>
        <p:xfrm>
          <a:off x="539551" y="1397000"/>
          <a:ext cx="8208911" cy="4672528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6192689"/>
                <a:gridCol w="936104"/>
                <a:gridCol w="1080118"/>
              </a:tblGrid>
              <a:tr h="447824">
                <a:tc>
                  <a:txBody>
                    <a:bodyPr/>
                    <a:lstStyle/>
                    <a:p>
                      <a:r>
                        <a:rPr lang="cs-CZ" dirty="0" smtClean="0"/>
                        <a:t>Původní text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cs-CZ" dirty="0" smtClean="0"/>
                        <a:t>Tabulka</a:t>
                      </a:r>
                      <a:r>
                        <a:rPr lang="cs-CZ" baseline="0" dirty="0" smtClean="0"/>
                        <a:t> četností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cs-CZ" b="0" dirty="0" err="1" smtClean="0">
                          <a:solidFill>
                            <a:schemeClr val="tx1"/>
                          </a:solidFill>
                        </a:rPr>
                        <a:t>abaacbdbbcdaadbaadbcccbaadbabbbddbdcddbbd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endParaRPr lang="cs-CZ" dirty="0" smtClean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endParaRPr lang="cs-CZ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cs-CZ" b="1" dirty="0" smtClean="0">
                          <a:solidFill>
                            <a:schemeClr val="bg1"/>
                          </a:solidFill>
                        </a:rPr>
                        <a:t>Přepisovací pravidla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56184">
                <a:tc>
                  <a:txBody>
                    <a:bodyPr/>
                    <a:lstStyle/>
                    <a:p>
                      <a:r>
                        <a:rPr lang="cs-CZ" dirty="0" err="1" smtClean="0"/>
                        <a:t>ab</a:t>
                      </a:r>
                      <a:r>
                        <a:rPr lang="cs-CZ" dirty="0" smtClean="0"/>
                        <a:t>→d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0164">
                <a:tc>
                  <a:txBody>
                    <a:bodyPr/>
                    <a:lstStyle/>
                    <a:p>
                      <a:r>
                        <a:rPr lang="cs-CZ" b="1" dirty="0" smtClean="0">
                          <a:solidFill>
                            <a:schemeClr val="bg1"/>
                          </a:solidFill>
                        </a:rPr>
                        <a:t>Komprimovaný text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07988">
                <a:tc>
                  <a:txBody>
                    <a:bodyPr/>
                    <a:lstStyle/>
                    <a:p>
                      <a:r>
                        <a:rPr lang="cs-CZ" b="0" dirty="0" err="1" smtClean="0"/>
                        <a:t>abaacb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</a:t>
                      </a:r>
                      <a:r>
                        <a:rPr lang="cs-CZ" b="0" dirty="0" err="1" smtClean="0"/>
                        <a:t>bbc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</a:t>
                      </a:r>
                      <a:r>
                        <a:rPr lang="cs-CZ" b="0" dirty="0" err="1" smtClean="0"/>
                        <a:t>aa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</a:t>
                      </a:r>
                      <a:r>
                        <a:rPr lang="cs-CZ" b="0" dirty="0" err="1" smtClean="0"/>
                        <a:t>baa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</a:t>
                      </a:r>
                      <a:r>
                        <a:rPr lang="cs-CZ" b="0" dirty="0" err="1" smtClean="0"/>
                        <a:t>bcccbaa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</a:t>
                      </a:r>
                      <a:r>
                        <a:rPr lang="cs-CZ" b="0" dirty="0" err="1" smtClean="0"/>
                        <a:t>babbb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dd</a:t>
                      </a:r>
                      <a:r>
                        <a:rPr lang="cs-CZ" b="0" dirty="0" err="1" smtClean="0"/>
                        <a:t>b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</a:t>
                      </a:r>
                      <a:r>
                        <a:rPr lang="cs-CZ" b="0" dirty="0" err="1" smtClean="0"/>
                        <a:t>c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dd</a:t>
                      </a:r>
                      <a:r>
                        <a:rPr lang="cs-CZ" b="0" dirty="0" err="1" smtClean="0"/>
                        <a:t>bb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smtClean="0"/>
              <a:t>Příklad </a:t>
            </a:r>
            <a:r>
              <a:rPr lang="cs-CZ" dirty="0" smtClean="0"/>
              <a:t>komprimace</a:t>
            </a:r>
            <a:endParaRPr lang="en-US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/>
        </p:nvGraphicFramePr>
        <p:xfrm>
          <a:off x="539551" y="1397000"/>
          <a:ext cx="8208911" cy="512064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6192689"/>
                <a:gridCol w="936104"/>
                <a:gridCol w="1080118"/>
              </a:tblGrid>
              <a:tr h="447824">
                <a:tc>
                  <a:txBody>
                    <a:bodyPr/>
                    <a:lstStyle/>
                    <a:p>
                      <a:r>
                        <a:rPr lang="cs-CZ" dirty="0" smtClean="0"/>
                        <a:t>Původní text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cs-CZ" dirty="0" smtClean="0"/>
                        <a:t>Tabulka</a:t>
                      </a:r>
                      <a:r>
                        <a:rPr lang="cs-CZ" baseline="0" dirty="0" smtClean="0"/>
                        <a:t> četností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cs-CZ" b="0" dirty="0" err="1" smtClean="0">
                          <a:solidFill>
                            <a:schemeClr val="tx1"/>
                          </a:solidFill>
                        </a:rPr>
                        <a:t>abaacbdbbcdaadbaadbcccbaadbabbbddbdcddbbd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cs-CZ" dirty="0" smtClean="0"/>
                        <a:t>ab</a:t>
                      </a:r>
                    </a:p>
                    <a:p>
                      <a:r>
                        <a:rPr lang="cs-CZ" dirty="0" smtClean="0"/>
                        <a:t>ba</a:t>
                      </a:r>
                    </a:p>
                    <a:p>
                      <a:r>
                        <a:rPr lang="cs-CZ" dirty="0" err="1" smtClean="0"/>
                        <a:t>aa</a:t>
                      </a:r>
                      <a:endParaRPr lang="cs-CZ" dirty="0" smtClean="0"/>
                    </a:p>
                    <a:p>
                      <a:r>
                        <a:rPr lang="cs-CZ" dirty="0" err="1" smtClean="0"/>
                        <a:t>ac</a:t>
                      </a:r>
                      <a:endParaRPr lang="cs-CZ" dirty="0" smtClean="0"/>
                    </a:p>
                    <a:p>
                      <a:r>
                        <a:rPr lang="cs-CZ" dirty="0" err="1" smtClean="0"/>
                        <a:t>cb</a:t>
                      </a:r>
                      <a:endParaRPr lang="cs-CZ" dirty="0" smtClean="0"/>
                    </a:p>
                    <a:p>
                      <a:r>
                        <a:rPr lang="cs-CZ" dirty="0" err="1" smtClean="0"/>
                        <a:t>bd</a:t>
                      </a:r>
                      <a:endParaRPr lang="cs-CZ" dirty="0" smtClean="0"/>
                    </a:p>
                    <a:p>
                      <a:r>
                        <a:rPr lang="cs-CZ" dirty="0" err="1" smtClean="0"/>
                        <a:t>db</a:t>
                      </a:r>
                      <a:endParaRPr lang="cs-CZ" dirty="0" smtClean="0"/>
                    </a:p>
                    <a:p>
                      <a:r>
                        <a:rPr lang="cs-CZ" dirty="0" err="1" smtClean="0"/>
                        <a:t>bb</a:t>
                      </a:r>
                      <a:endParaRPr lang="cs-CZ" dirty="0" smtClean="0"/>
                    </a:p>
                    <a:p>
                      <a:r>
                        <a:rPr lang="cs-CZ" dirty="0" err="1" smtClean="0"/>
                        <a:t>bc</a:t>
                      </a:r>
                      <a:endParaRPr lang="cs-CZ" dirty="0" smtClean="0"/>
                    </a:p>
                    <a:p>
                      <a:r>
                        <a:rPr lang="cs-CZ" dirty="0" smtClean="0"/>
                        <a:t>cd</a:t>
                      </a:r>
                    </a:p>
                    <a:p>
                      <a:r>
                        <a:rPr lang="cs-CZ" dirty="0" err="1" smtClean="0"/>
                        <a:t>da</a:t>
                      </a:r>
                      <a:endParaRPr lang="cs-CZ" dirty="0" smtClean="0"/>
                    </a:p>
                    <a:p>
                      <a:r>
                        <a:rPr lang="cs-CZ" dirty="0" smtClean="0"/>
                        <a:t>ad</a:t>
                      </a:r>
                    </a:p>
                    <a:p>
                      <a:r>
                        <a:rPr lang="cs-CZ" dirty="0" err="1" smtClean="0"/>
                        <a:t>cc</a:t>
                      </a:r>
                      <a:endParaRPr lang="cs-CZ" dirty="0" smtClean="0"/>
                    </a:p>
                    <a:p>
                      <a:r>
                        <a:rPr lang="cs-CZ" dirty="0" err="1" smtClean="0"/>
                        <a:t>dd</a:t>
                      </a:r>
                      <a:endParaRPr lang="cs-CZ" dirty="0" smtClean="0"/>
                    </a:p>
                    <a:p>
                      <a:r>
                        <a:rPr lang="cs-CZ" dirty="0" err="1" smtClean="0"/>
                        <a:t>dc</a:t>
                      </a:r>
                      <a:endParaRPr lang="cs-CZ" dirty="0" smtClean="0"/>
                    </a:p>
                    <a:p>
                      <a:endParaRPr lang="cs-CZ" dirty="0" smtClean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cs-CZ" dirty="0" smtClean="0"/>
                        <a:t>2</a:t>
                      </a:r>
                    </a:p>
                    <a:p>
                      <a:r>
                        <a:rPr lang="cs-CZ" dirty="0" smtClean="0"/>
                        <a:t>4</a:t>
                      </a:r>
                    </a:p>
                    <a:p>
                      <a:r>
                        <a:rPr lang="cs-CZ" dirty="0" smtClean="0"/>
                        <a:t>4</a:t>
                      </a:r>
                    </a:p>
                    <a:p>
                      <a:r>
                        <a:rPr lang="cs-CZ" dirty="0" smtClean="0"/>
                        <a:t>1</a:t>
                      </a:r>
                    </a:p>
                    <a:p>
                      <a:r>
                        <a:rPr lang="cs-CZ" dirty="0" smtClean="0"/>
                        <a:t>2</a:t>
                      </a:r>
                    </a:p>
                    <a:p>
                      <a:r>
                        <a:rPr lang="cs-CZ" dirty="0" smtClean="0"/>
                        <a:t>4</a:t>
                      </a:r>
                    </a:p>
                    <a:p>
                      <a:r>
                        <a:rPr lang="cs-CZ" dirty="0" smtClean="0"/>
                        <a:t>6</a:t>
                      </a:r>
                    </a:p>
                    <a:p>
                      <a:r>
                        <a:rPr lang="cs-CZ" dirty="0" smtClean="0"/>
                        <a:t>3</a:t>
                      </a:r>
                    </a:p>
                    <a:p>
                      <a:r>
                        <a:rPr lang="cs-CZ" dirty="0" smtClean="0"/>
                        <a:t>2</a:t>
                      </a:r>
                    </a:p>
                    <a:p>
                      <a:r>
                        <a:rPr lang="cs-CZ" dirty="0" smtClean="0"/>
                        <a:t>2</a:t>
                      </a:r>
                    </a:p>
                    <a:p>
                      <a:r>
                        <a:rPr lang="cs-CZ" dirty="0" smtClean="0"/>
                        <a:t>1</a:t>
                      </a:r>
                    </a:p>
                    <a:p>
                      <a:r>
                        <a:rPr lang="cs-CZ" dirty="0" smtClean="0"/>
                        <a:t>3</a:t>
                      </a:r>
                    </a:p>
                    <a:p>
                      <a:r>
                        <a:rPr lang="cs-CZ" dirty="0" smtClean="0"/>
                        <a:t>1</a:t>
                      </a:r>
                    </a:p>
                    <a:p>
                      <a:r>
                        <a:rPr lang="cs-CZ" dirty="0" smtClean="0"/>
                        <a:t>1</a:t>
                      </a:r>
                    </a:p>
                    <a:p>
                      <a:r>
                        <a:rPr lang="cs-CZ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cs-CZ" b="1" dirty="0" smtClean="0">
                          <a:solidFill>
                            <a:schemeClr val="bg1"/>
                          </a:solidFill>
                        </a:rPr>
                        <a:t>Přepisovací pravidla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56184">
                <a:tc>
                  <a:txBody>
                    <a:bodyPr/>
                    <a:lstStyle/>
                    <a:p>
                      <a:r>
                        <a:rPr lang="cs-CZ" dirty="0" err="1" smtClean="0"/>
                        <a:t>ab</a:t>
                      </a:r>
                      <a:r>
                        <a:rPr lang="cs-CZ" dirty="0" smtClean="0"/>
                        <a:t>→d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0164">
                <a:tc>
                  <a:txBody>
                    <a:bodyPr/>
                    <a:lstStyle/>
                    <a:p>
                      <a:r>
                        <a:rPr lang="cs-CZ" b="1" dirty="0" smtClean="0">
                          <a:solidFill>
                            <a:schemeClr val="bg1"/>
                          </a:solidFill>
                        </a:rPr>
                        <a:t>Komprimovaný text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07988">
                <a:tc>
                  <a:txBody>
                    <a:bodyPr/>
                    <a:lstStyle/>
                    <a:p>
                      <a:r>
                        <a:rPr lang="cs-CZ" b="0" dirty="0" err="1" smtClean="0"/>
                        <a:t>abaacb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</a:t>
                      </a:r>
                      <a:r>
                        <a:rPr lang="cs-CZ" b="0" dirty="0" err="1" smtClean="0"/>
                        <a:t>bbc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</a:t>
                      </a:r>
                      <a:r>
                        <a:rPr lang="cs-CZ" b="0" dirty="0" err="1" smtClean="0"/>
                        <a:t>aa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</a:t>
                      </a:r>
                      <a:r>
                        <a:rPr lang="cs-CZ" b="0" dirty="0" err="1" smtClean="0"/>
                        <a:t>baa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</a:t>
                      </a:r>
                      <a:r>
                        <a:rPr lang="cs-CZ" b="0" dirty="0" err="1" smtClean="0"/>
                        <a:t>bcccbaa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</a:t>
                      </a:r>
                      <a:r>
                        <a:rPr lang="cs-CZ" b="0" dirty="0" err="1" smtClean="0"/>
                        <a:t>babbb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dd</a:t>
                      </a:r>
                      <a:r>
                        <a:rPr lang="cs-CZ" b="0" dirty="0" err="1" smtClean="0"/>
                        <a:t>b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</a:t>
                      </a:r>
                      <a:r>
                        <a:rPr lang="cs-CZ" b="0" dirty="0" err="1" smtClean="0"/>
                        <a:t>c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dd</a:t>
                      </a:r>
                      <a:r>
                        <a:rPr lang="cs-CZ" b="0" dirty="0" err="1" smtClean="0"/>
                        <a:t>bb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smtClean="0"/>
              <a:t>Příklad </a:t>
            </a:r>
            <a:r>
              <a:rPr lang="cs-CZ" dirty="0" smtClean="0"/>
              <a:t>komprimace</a:t>
            </a:r>
            <a:endParaRPr lang="en-US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/>
        </p:nvGraphicFramePr>
        <p:xfrm>
          <a:off x="539551" y="1397000"/>
          <a:ext cx="8208911" cy="512064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6192689"/>
                <a:gridCol w="936104"/>
                <a:gridCol w="1080118"/>
              </a:tblGrid>
              <a:tr h="447824">
                <a:tc>
                  <a:txBody>
                    <a:bodyPr/>
                    <a:lstStyle/>
                    <a:p>
                      <a:r>
                        <a:rPr lang="cs-CZ" dirty="0" smtClean="0"/>
                        <a:t>Původní text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cs-CZ" dirty="0" smtClean="0"/>
                        <a:t>Tabulka</a:t>
                      </a:r>
                      <a:r>
                        <a:rPr lang="cs-CZ" baseline="0" dirty="0" smtClean="0"/>
                        <a:t> četností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cs-CZ" b="0" dirty="0" err="1" smtClean="0">
                          <a:solidFill>
                            <a:schemeClr val="tx1"/>
                          </a:solidFill>
                        </a:rPr>
                        <a:t>abaacb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db</a:t>
                      </a:r>
                      <a:r>
                        <a:rPr lang="cs-CZ" b="0" dirty="0" err="1" smtClean="0">
                          <a:solidFill>
                            <a:schemeClr val="tx1"/>
                          </a:solidFill>
                        </a:rPr>
                        <a:t>bcdaa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db</a:t>
                      </a:r>
                      <a:r>
                        <a:rPr lang="cs-CZ" b="0" dirty="0" err="1" smtClean="0">
                          <a:solidFill>
                            <a:schemeClr val="tx1"/>
                          </a:solidFill>
                        </a:rPr>
                        <a:t>aa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db</a:t>
                      </a:r>
                      <a:r>
                        <a:rPr lang="cs-CZ" b="0" dirty="0" err="1" smtClean="0">
                          <a:solidFill>
                            <a:schemeClr val="tx1"/>
                          </a:solidFill>
                        </a:rPr>
                        <a:t>cccbaa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db</a:t>
                      </a:r>
                      <a:r>
                        <a:rPr lang="cs-CZ" b="0" dirty="0" err="1" smtClean="0">
                          <a:solidFill>
                            <a:schemeClr val="tx1"/>
                          </a:solidFill>
                        </a:rPr>
                        <a:t>abbbd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db</a:t>
                      </a:r>
                      <a:r>
                        <a:rPr lang="cs-CZ" b="0" dirty="0" err="1" smtClean="0">
                          <a:solidFill>
                            <a:schemeClr val="tx1"/>
                          </a:solidFill>
                        </a:rPr>
                        <a:t>dcd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db</a:t>
                      </a:r>
                      <a:r>
                        <a:rPr lang="cs-CZ" b="0" dirty="0" err="1" smtClean="0">
                          <a:solidFill>
                            <a:schemeClr val="tx1"/>
                          </a:solidFill>
                        </a:rPr>
                        <a:t>bd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cs-CZ" dirty="0" smtClean="0"/>
                        <a:t>ab</a:t>
                      </a:r>
                    </a:p>
                    <a:p>
                      <a:r>
                        <a:rPr lang="cs-CZ" dirty="0" smtClean="0"/>
                        <a:t>ba</a:t>
                      </a:r>
                    </a:p>
                    <a:p>
                      <a:r>
                        <a:rPr lang="cs-CZ" dirty="0" err="1" smtClean="0"/>
                        <a:t>aa</a:t>
                      </a:r>
                      <a:endParaRPr lang="cs-CZ" dirty="0" smtClean="0"/>
                    </a:p>
                    <a:p>
                      <a:r>
                        <a:rPr lang="cs-CZ" dirty="0" err="1" smtClean="0"/>
                        <a:t>ac</a:t>
                      </a:r>
                      <a:endParaRPr lang="cs-CZ" dirty="0" smtClean="0"/>
                    </a:p>
                    <a:p>
                      <a:r>
                        <a:rPr lang="cs-CZ" dirty="0" err="1" smtClean="0"/>
                        <a:t>cb</a:t>
                      </a:r>
                      <a:endParaRPr lang="cs-CZ" dirty="0" smtClean="0"/>
                    </a:p>
                    <a:p>
                      <a:r>
                        <a:rPr lang="cs-CZ" dirty="0" err="1" smtClean="0"/>
                        <a:t>bd</a:t>
                      </a:r>
                      <a:endParaRPr lang="cs-CZ" dirty="0" smtClean="0"/>
                    </a:p>
                    <a:p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db</a:t>
                      </a:r>
                      <a:endParaRPr lang="cs-CZ" b="1" dirty="0" smtClean="0">
                        <a:solidFill>
                          <a:schemeClr val="accent6"/>
                        </a:solidFill>
                      </a:endParaRPr>
                    </a:p>
                    <a:p>
                      <a:r>
                        <a:rPr lang="cs-CZ" dirty="0" err="1" smtClean="0"/>
                        <a:t>bb</a:t>
                      </a:r>
                      <a:endParaRPr lang="cs-CZ" dirty="0" smtClean="0"/>
                    </a:p>
                    <a:p>
                      <a:r>
                        <a:rPr lang="cs-CZ" dirty="0" err="1" smtClean="0"/>
                        <a:t>bc</a:t>
                      </a:r>
                      <a:endParaRPr lang="cs-CZ" dirty="0" smtClean="0"/>
                    </a:p>
                    <a:p>
                      <a:r>
                        <a:rPr lang="cs-CZ" dirty="0" smtClean="0"/>
                        <a:t>cd</a:t>
                      </a:r>
                    </a:p>
                    <a:p>
                      <a:r>
                        <a:rPr lang="cs-CZ" dirty="0" err="1" smtClean="0"/>
                        <a:t>da</a:t>
                      </a:r>
                      <a:endParaRPr lang="cs-CZ" dirty="0" smtClean="0"/>
                    </a:p>
                    <a:p>
                      <a:r>
                        <a:rPr lang="cs-CZ" dirty="0" smtClean="0"/>
                        <a:t>ad</a:t>
                      </a:r>
                    </a:p>
                    <a:p>
                      <a:r>
                        <a:rPr lang="cs-CZ" dirty="0" err="1" smtClean="0"/>
                        <a:t>cc</a:t>
                      </a:r>
                      <a:endParaRPr lang="cs-CZ" dirty="0" smtClean="0"/>
                    </a:p>
                    <a:p>
                      <a:r>
                        <a:rPr lang="cs-CZ" dirty="0" err="1" smtClean="0"/>
                        <a:t>dd</a:t>
                      </a:r>
                      <a:endParaRPr lang="cs-CZ" dirty="0" smtClean="0"/>
                    </a:p>
                    <a:p>
                      <a:r>
                        <a:rPr lang="cs-CZ" dirty="0" err="1" smtClean="0"/>
                        <a:t>dc</a:t>
                      </a:r>
                      <a:endParaRPr lang="cs-CZ" dirty="0" smtClean="0"/>
                    </a:p>
                    <a:p>
                      <a:endParaRPr lang="cs-CZ" dirty="0" smtClean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cs-CZ" dirty="0" smtClean="0"/>
                        <a:t>2</a:t>
                      </a:r>
                    </a:p>
                    <a:p>
                      <a:r>
                        <a:rPr lang="cs-CZ" dirty="0" smtClean="0"/>
                        <a:t>4</a:t>
                      </a:r>
                    </a:p>
                    <a:p>
                      <a:r>
                        <a:rPr lang="cs-CZ" dirty="0" smtClean="0"/>
                        <a:t>4</a:t>
                      </a:r>
                    </a:p>
                    <a:p>
                      <a:r>
                        <a:rPr lang="cs-CZ" dirty="0" smtClean="0"/>
                        <a:t>1</a:t>
                      </a:r>
                    </a:p>
                    <a:p>
                      <a:r>
                        <a:rPr lang="cs-CZ" dirty="0" smtClean="0"/>
                        <a:t>2</a:t>
                      </a:r>
                    </a:p>
                    <a:p>
                      <a:r>
                        <a:rPr lang="cs-CZ" dirty="0" smtClean="0"/>
                        <a:t>4</a:t>
                      </a:r>
                    </a:p>
                    <a:p>
                      <a:r>
                        <a:rPr lang="cs-CZ" b="1" dirty="0" smtClean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  <a:p>
                      <a:r>
                        <a:rPr lang="cs-CZ" dirty="0" smtClean="0"/>
                        <a:t>3</a:t>
                      </a:r>
                    </a:p>
                    <a:p>
                      <a:r>
                        <a:rPr lang="cs-CZ" dirty="0" smtClean="0"/>
                        <a:t>2</a:t>
                      </a:r>
                    </a:p>
                    <a:p>
                      <a:r>
                        <a:rPr lang="cs-CZ" dirty="0" smtClean="0"/>
                        <a:t>2</a:t>
                      </a:r>
                    </a:p>
                    <a:p>
                      <a:r>
                        <a:rPr lang="cs-CZ" dirty="0" smtClean="0"/>
                        <a:t>1</a:t>
                      </a:r>
                    </a:p>
                    <a:p>
                      <a:r>
                        <a:rPr lang="cs-CZ" dirty="0" smtClean="0"/>
                        <a:t>3</a:t>
                      </a:r>
                    </a:p>
                    <a:p>
                      <a:r>
                        <a:rPr lang="cs-CZ" dirty="0" smtClean="0"/>
                        <a:t>1</a:t>
                      </a:r>
                    </a:p>
                    <a:p>
                      <a:r>
                        <a:rPr lang="cs-CZ" dirty="0" smtClean="0"/>
                        <a:t>1</a:t>
                      </a:r>
                    </a:p>
                    <a:p>
                      <a:r>
                        <a:rPr lang="cs-CZ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cs-CZ" b="1" dirty="0" smtClean="0">
                          <a:solidFill>
                            <a:schemeClr val="bg1"/>
                          </a:solidFill>
                        </a:rPr>
                        <a:t>Přepisovací pravidla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56184">
                <a:tc>
                  <a:txBody>
                    <a:bodyPr/>
                    <a:lstStyle/>
                    <a:p>
                      <a:r>
                        <a:rPr lang="cs-CZ" dirty="0" err="1" smtClean="0"/>
                        <a:t>ab</a:t>
                      </a:r>
                      <a:r>
                        <a:rPr lang="cs-CZ" dirty="0" smtClean="0"/>
                        <a:t>→d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0164">
                <a:tc>
                  <a:txBody>
                    <a:bodyPr/>
                    <a:lstStyle/>
                    <a:p>
                      <a:r>
                        <a:rPr lang="cs-CZ" b="1" dirty="0" smtClean="0">
                          <a:solidFill>
                            <a:schemeClr val="bg1"/>
                          </a:solidFill>
                        </a:rPr>
                        <a:t>Komprimovaný text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07988">
                <a:tc>
                  <a:txBody>
                    <a:bodyPr/>
                    <a:lstStyle/>
                    <a:p>
                      <a:r>
                        <a:rPr lang="cs-CZ" b="0" dirty="0" err="1" smtClean="0"/>
                        <a:t>abaacb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</a:t>
                      </a:r>
                      <a:r>
                        <a:rPr lang="cs-CZ" b="0" dirty="0" err="1" smtClean="0"/>
                        <a:t>bbc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</a:t>
                      </a:r>
                      <a:r>
                        <a:rPr lang="cs-CZ" b="0" dirty="0" err="1" smtClean="0"/>
                        <a:t>aa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</a:t>
                      </a:r>
                      <a:r>
                        <a:rPr lang="cs-CZ" b="0" dirty="0" err="1" smtClean="0"/>
                        <a:t>baa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</a:t>
                      </a:r>
                      <a:r>
                        <a:rPr lang="cs-CZ" b="0" dirty="0" err="1" smtClean="0"/>
                        <a:t>bcccbaa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</a:t>
                      </a:r>
                      <a:r>
                        <a:rPr lang="cs-CZ" b="0" dirty="0" err="1" smtClean="0"/>
                        <a:t>babbb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dd</a:t>
                      </a:r>
                      <a:r>
                        <a:rPr lang="cs-CZ" b="0" dirty="0" err="1" smtClean="0"/>
                        <a:t>b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</a:t>
                      </a:r>
                      <a:r>
                        <a:rPr lang="cs-CZ" b="0" dirty="0" err="1" smtClean="0"/>
                        <a:t>c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dd</a:t>
                      </a:r>
                      <a:r>
                        <a:rPr lang="cs-CZ" b="0" dirty="0" err="1" smtClean="0"/>
                        <a:t>bb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smtClean="0"/>
              <a:t>Příklad </a:t>
            </a:r>
            <a:r>
              <a:rPr lang="cs-CZ" dirty="0" smtClean="0"/>
              <a:t>komprimace</a:t>
            </a:r>
            <a:endParaRPr lang="en-US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/>
        </p:nvGraphicFramePr>
        <p:xfrm>
          <a:off x="539551" y="1397000"/>
          <a:ext cx="8208911" cy="512064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6192689"/>
                <a:gridCol w="936104"/>
                <a:gridCol w="1080118"/>
              </a:tblGrid>
              <a:tr h="447824">
                <a:tc>
                  <a:txBody>
                    <a:bodyPr/>
                    <a:lstStyle/>
                    <a:p>
                      <a:r>
                        <a:rPr lang="cs-CZ" dirty="0" smtClean="0"/>
                        <a:t>Původní text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cs-CZ" dirty="0" smtClean="0"/>
                        <a:t>Tabulka</a:t>
                      </a:r>
                      <a:r>
                        <a:rPr lang="cs-CZ" baseline="0" dirty="0" smtClean="0"/>
                        <a:t> četností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cs-CZ" b="0" dirty="0" err="1" smtClean="0">
                          <a:solidFill>
                            <a:schemeClr val="tx1"/>
                          </a:solidFill>
                        </a:rPr>
                        <a:t>abaacb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db</a:t>
                      </a:r>
                      <a:r>
                        <a:rPr lang="cs-CZ" b="0" dirty="0" err="1" smtClean="0">
                          <a:solidFill>
                            <a:schemeClr val="tx1"/>
                          </a:solidFill>
                        </a:rPr>
                        <a:t>bcdaa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db</a:t>
                      </a:r>
                      <a:r>
                        <a:rPr lang="cs-CZ" b="0" dirty="0" err="1" smtClean="0">
                          <a:solidFill>
                            <a:schemeClr val="tx1"/>
                          </a:solidFill>
                        </a:rPr>
                        <a:t>aa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db</a:t>
                      </a:r>
                      <a:r>
                        <a:rPr lang="cs-CZ" b="0" dirty="0" err="1" smtClean="0">
                          <a:solidFill>
                            <a:schemeClr val="tx1"/>
                          </a:solidFill>
                        </a:rPr>
                        <a:t>cccbaa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db</a:t>
                      </a:r>
                      <a:r>
                        <a:rPr lang="cs-CZ" b="0" dirty="0" err="1" smtClean="0">
                          <a:solidFill>
                            <a:schemeClr val="tx1"/>
                          </a:solidFill>
                        </a:rPr>
                        <a:t>abbbd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db</a:t>
                      </a:r>
                      <a:r>
                        <a:rPr lang="cs-CZ" b="0" dirty="0" err="1" smtClean="0">
                          <a:solidFill>
                            <a:schemeClr val="tx1"/>
                          </a:solidFill>
                        </a:rPr>
                        <a:t>dcd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db</a:t>
                      </a:r>
                      <a:r>
                        <a:rPr lang="cs-CZ" b="0" dirty="0" err="1" smtClean="0">
                          <a:solidFill>
                            <a:schemeClr val="tx1"/>
                          </a:solidFill>
                        </a:rPr>
                        <a:t>bd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cs-CZ" dirty="0" smtClean="0"/>
                        <a:t>ab</a:t>
                      </a:r>
                    </a:p>
                    <a:p>
                      <a:r>
                        <a:rPr lang="cs-CZ" dirty="0" smtClean="0"/>
                        <a:t>ba</a:t>
                      </a:r>
                    </a:p>
                    <a:p>
                      <a:r>
                        <a:rPr lang="cs-CZ" dirty="0" err="1" smtClean="0"/>
                        <a:t>aa</a:t>
                      </a:r>
                      <a:endParaRPr lang="cs-CZ" dirty="0" smtClean="0"/>
                    </a:p>
                    <a:p>
                      <a:r>
                        <a:rPr lang="cs-CZ" dirty="0" err="1" smtClean="0"/>
                        <a:t>ac</a:t>
                      </a:r>
                      <a:endParaRPr lang="cs-CZ" dirty="0" smtClean="0"/>
                    </a:p>
                    <a:p>
                      <a:r>
                        <a:rPr lang="cs-CZ" dirty="0" err="1" smtClean="0"/>
                        <a:t>cb</a:t>
                      </a:r>
                      <a:endParaRPr lang="cs-CZ" dirty="0" smtClean="0"/>
                    </a:p>
                    <a:p>
                      <a:r>
                        <a:rPr lang="cs-CZ" dirty="0" err="1" smtClean="0"/>
                        <a:t>bd</a:t>
                      </a:r>
                      <a:endParaRPr lang="cs-CZ" dirty="0" smtClean="0"/>
                    </a:p>
                    <a:p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db</a:t>
                      </a:r>
                      <a:endParaRPr lang="cs-CZ" b="1" dirty="0" smtClean="0">
                        <a:solidFill>
                          <a:schemeClr val="accent6"/>
                        </a:solidFill>
                      </a:endParaRPr>
                    </a:p>
                    <a:p>
                      <a:r>
                        <a:rPr lang="cs-CZ" dirty="0" err="1" smtClean="0"/>
                        <a:t>bb</a:t>
                      </a:r>
                      <a:endParaRPr lang="cs-CZ" dirty="0" smtClean="0"/>
                    </a:p>
                    <a:p>
                      <a:r>
                        <a:rPr lang="cs-CZ" dirty="0" err="1" smtClean="0"/>
                        <a:t>bc</a:t>
                      </a:r>
                      <a:endParaRPr lang="cs-CZ" dirty="0" smtClean="0"/>
                    </a:p>
                    <a:p>
                      <a:r>
                        <a:rPr lang="cs-CZ" dirty="0" smtClean="0"/>
                        <a:t>cd</a:t>
                      </a:r>
                    </a:p>
                    <a:p>
                      <a:r>
                        <a:rPr lang="cs-CZ" dirty="0" err="1" smtClean="0"/>
                        <a:t>da</a:t>
                      </a:r>
                      <a:endParaRPr lang="cs-CZ" dirty="0" smtClean="0"/>
                    </a:p>
                    <a:p>
                      <a:r>
                        <a:rPr lang="cs-CZ" dirty="0" smtClean="0"/>
                        <a:t>ad</a:t>
                      </a:r>
                    </a:p>
                    <a:p>
                      <a:r>
                        <a:rPr lang="cs-CZ" dirty="0" err="1" smtClean="0"/>
                        <a:t>cc</a:t>
                      </a:r>
                      <a:endParaRPr lang="cs-CZ" dirty="0" smtClean="0"/>
                    </a:p>
                    <a:p>
                      <a:r>
                        <a:rPr lang="cs-CZ" dirty="0" err="1" smtClean="0"/>
                        <a:t>dd</a:t>
                      </a:r>
                      <a:endParaRPr lang="cs-CZ" dirty="0" smtClean="0"/>
                    </a:p>
                    <a:p>
                      <a:r>
                        <a:rPr lang="cs-CZ" dirty="0" err="1" smtClean="0"/>
                        <a:t>dc</a:t>
                      </a:r>
                      <a:endParaRPr lang="cs-CZ" dirty="0" smtClean="0"/>
                    </a:p>
                    <a:p>
                      <a:endParaRPr lang="cs-CZ" dirty="0" smtClean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cs-CZ" dirty="0" smtClean="0"/>
                        <a:t>2</a:t>
                      </a:r>
                    </a:p>
                    <a:p>
                      <a:r>
                        <a:rPr lang="cs-CZ" dirty="0" smtClean="0"/>
                        <a:t>4</a:t>
                      </a:r>
                    </a:p>
                    <a:p>
                      <a:r>
                        <a:rPr lang="cs-CZ" dirty="0" smtClean="0"/>
                        <a:t>4</a:t>
                      </a:r>
                    </a:p>
                    <a:p>
                      <a:r>
                        <a:rPr lang="cs-CZ" dirty="0" smtClean="0"/>
                        <a:t>1</a:t>
                      </a:r>
                    </a:p>
                    <a:p>
                      <a:r>
                        <a:rPr lang="cs-CZ" dirty="0" smtClean="0"/>
                        <a:t>2</a:t>
                      </a:r>
                    </a:p>
                    <a:p>
                      <a:r>
                        <a:rPr lang="cs-CZ" dirty="0" smtClean="0"/>
                        <a:t>4</a:t>
                      </a:r>
                    </a:p>
                    <a:p>
                      <a:r>
                        <a:rPr lang="cs-CZ" b="1" dirty="0" smtClean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  <a:p>
                      <a:r>
                        <a:rPr lang="cs-CZ" dirty="0" smtClean="0"/>
                        <a:t>3</a:t>
                      </a:r>
                    </a:p>
                    <a:p>
                      <a:r>
                        <a:rPr lang="cs-CZ" dirty="0" smtClean="0"/>
                        <a:t>2</a:t>
                      </a:r>
                    </a:p>
                    <a:p>
                      <a:r>
                        <a:rPr lang="cs-CZ" dirty="0" smtClean="0"/>
                        <a:t>2</a:t>
                      </a:r>
                    </a:p>
                    <a:p>
                      <a:r>
                        <a:rPr lang="cs-CZ" dirty="0" smtClean="0"/>
                        <a:t>1</a:t>
                      </a:r>
                    </a:p>
                    <a:p>
                      <a:r>
                        <a:rPr lang="cs-CZ" dirty="0" smtClean="0"/>
                        <a:t>3</a:t>
                      </a:r>
                    </a:p>
                    <a:p>
                      <a:r>
                        <a:rPr lang="cs-CZ" dirty="0" smtClean="0"/>
                        <a:t>1</a:t>
                      </a:r>
                    </a:p>
                    <a:p>
                      <a:r>
                        <a:rPr lang="cs-CZ" dirty="0" smtClean="0"/>
                        <a:t>1</a:t>
                      </a:r>
                    </a:p>
                    <a:p>
                      <a:r>
                        <a:rPr lang="cs-CZ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cs-CZ" b="1" dirty="0" smtClean="0">
                          <a:solidFill>
                            <a:schemeClr val="bg1"/>
                          </a:solidFill>
                        </a:rPr>
                        <a:t>Přepisovací pravidla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56184">
                <a:tc>
                  <a:txBody>
                    <a:bodyPr/>
                    <a:lstStyle/>
                    <a:p>
                      <a:r>
                        <a:rPr lang="cs-CZ" dirty="0" err="1" smtClean="0"/>
                        <a:t>ab</a:t>
                      </a:r>
                      <a:r>
                        <a:rPr lang="cs-CZ" dirty="0" smtClean="0"/>
                        <a:t>→</a:t>
                      </a:r>
                      <a:r>
                        <a:rPr lang="cs-CZ" dirty="0" smtClean="0"/>
                        <a:t>d</a:t>
                      </a:r>
                    </a:p>
                    <a:p>
                      <a:r>
                        <a:rPr lang="cs-CZ" dirty="0" err="1" smtClean="0"/>
                        <a:t>db</a:t>
                      </a:r>
                      <a:r>
                        <a:rPr lang="cs-CZ" dirty="0" smtClean="0"/>
                        <a:t>→e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0164">
                <a:tc>
                  <a:txBody>
                    <a:bodyPr/>
                    <a:lstStyle/>
                    <a:p>
                      <a:r>
                        <a:rPr lang="cs-CZ" b="1" dirty="0" smtClean="0">
                          <a:solidFill>
                            <a:schemeClr val="bg1"/>
                          </a:solidFill>
                        </a:rPr>
                        <a:t>Komprimovaný text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07988">
                <a:tc>
                  <a:txBody>
                    <a:bodyPr/>
                    <a:lstStyle/>
                    <a:p>
                      <a:r>
                        <a:rPr lang="cs-CZ" b="0" dirty="0" err="1" smtClean="0"/>
                        <a:t>abaacb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</a:t>
                      </a:r>
                      <a:r>
                        <a:rPr lang="cs-CZ" b="0" dirty="0" err="1" smtClean="0"/>
                        <a:t>bbc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</a:t>
                      </a:r>
                      <a:r>
                        <a:rPr lang="cs-CZ" b="0" dirty="0" err="1" smtClean="0"/>
                        <a:t>aa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</a:t>
                      </a:r>
                      <a:r>
                        <a:rPr lang="cs-CZ" b="0" dirty="0" err="1" smtClean="0"/>
                        <a:t>baa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</a:t>
                      </a:r>
                      <a:r>
                        <a:rPr lang="cs-CZ" b="0" dirty="0" err="1" smtClean="0"/>
                        <a:t>bcccbaa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</a:t>
                      </a:r>
                      <a:r>
                        <a:rPr lang="cs-CZ" b="0" dirty="0" err="1" smtClean="0"/>
                        <a:t>babbb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dd</a:t>
                      </a:r>
                      <a:r>
                        <a:rPr lang="cs-CZ" b="0" dirty="0" err="1" smtClean="0"/>
                        <a:t>b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</a:t>
                      </a:r>
                      <a:r>
                        <a:rPr lang="cs-CZ" b="0" dirty="0" err="1" smtClean="0"/>
                        <a:t>c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dd</a:t>
                      </a:r>
                      <a:r>
                        <a:rPr lang="cs-CZ" b="0" dirty="0" err="1" smtClean="0"/>
                        <a:t>bb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smtClean="0"/>
              <a:t>Byte-Pair </a:t>
            </a:r>
            <a:r>
              <a:rPr lang="cs-CZ" dirty="0" err="1" smtClean="0"/>
              <a:t>Enc</a:t>
            </a:r>
            <a:r>
              <a:rPr lang="cs-CZ" dirty="0" err="1" smtClean="0"/>
              <a:t>oding</a:t>
            </a:r>
            <a:r>
              <a:rPr lang="cs-CZ" dirty="0" smtClean="0"/>
              <a:t> </a:t>
            </a:r>
            <a:r>
              <a:rPr lang="cs-CZ" dirty="0" smtClean="0"/>
              <a:t>(</a:t>
            </a:r>
            <a:r>
              <a:rPr lang="cs-CZ" dirty="0" smtClean="0"/>
              <a:t>BPE)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smtClean="0"/>
              <a:t>Univerzální, </a:t>
            </a:r>
            <a:r>
              <a:rPr lang="cs-CZ" dirty="0" smtClean="0"/>
              <a:t>bezeztrátový</a:t>
            </a:r>
            <a:r>
              <a:rPr lang="cs-CZ" dirty="0" smtClean="0"/>
              <a:t>, </a:t>
            </a:r>
            <a:r>
              <a:rPr lang="cs-CZ" dirty="0" smtClean="0"/>
              <a:t>slovníkový</a:t>
            </a:r>
            <a:endParaRPr lang="cs-CZ" dirty="0" smtClean="0"/>
          </a:p>
          <a:p>
            <a:r>
              <a:rPr lang="cs-CZ" dirty="0" smtClean="0"/>
              <a:t>Nahrazení </a:t>
            </a:r>
            <a:r>
              <a:rPr lang="cs-CZ" b="1" dirty="0" smtClean="0"/>
              <a:t>nejčastějšího výskytu </a:t>
            </a:r>
            <a:r>
              <a:rPr lang="cs-CZ" dirty="0" smtClean="0"/>
              <a:t>páru </a:t>
            </a:r>
            <a:r>
              <a:rPr lang="cs-CZ" dirty="0" smtClean="0"/>
              <a:t>bytů</a:t>
            </a:r>
            <a:endParaRPr lang="cs-CZ" dirty="0" smtClean="0"/>
          </a:p>
          <a:p>
            <a:r>
              <a:rPr lang="cs-CZ" dirty="0" smtClean="0"/>
              <a:t>Generuje </a:t>
            </a:r>
            <a:r>
              <a:rPr lang="cs-CZ" b="1" dirty="0" smtClean="0"/>
              <a:t>přepisovací pravidla</a:t>
            </a:r>
          </a:p>
          <a:p>
            <a:pPr algn="ctr">
              <a:buNone/>
            </a:pPr>
            <a:r>
              <a:rPr lang="cs-CZ" i="1" dirty="0" smtClean="0"/>
              <a:t>ab </a:t>
            </a:r>
            <a:r>
              <a:rPr lang="cs-CZ" i="1" dirty="0" smtClean="0"/>
              <a:t>→</a:t>
            </a:r>
            <a:r>
              <a:rPr lang="cs-CZ" i="1" dirty="0" smtClean="0"/>
              <a:t>C</a:t>
            </a:r>
            <a:endParaRPr lang="cs-CZ" i="1" dirty="0" smtClean="0"/>
          </a:p>
          <a:p>
            <a:r>
              <a:rPr lang="cs-CZ" dirty="0" smtClean="0"/>
              <a:t>Tvůrce </a:t>
            </a:r>
            <a:r>
              <a:rPr lang="cs-CZ" dirty="0" smtClean="0"/>
              <a:t>je </a:t>
            </a:r>
            <a:r>
              <a:rPr lang="cs-CZ" dirty="0" err="1" smtClean="0"/>
              <a:t>Philip</a:t>
            </a:r>
            <a:r>
              <a:rPr lang="cs-CZ" dirty="0" smtClean="0"/>
              <a:t> </a:t>
            </a:r>
            <a:r>
              <a:rPr lang="cs-CZ" dirty="0" err="1" smtClean="0"/>
              <a:t>Gage</a:t>
            </a:r>
            <a:r>
              <a:rPr lang="cs-CZ" dirty="0" smtClean="0"/>
              <a:t> (1994)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smtClean="0"/>
              <a:t>Příklad </a:t>
            </a:r>
            <a:r>
              <a:rPr lang="cs-CZ" dirty="0" smtClean="0"/>
              <a:t>komprimace</a:t>
            </a:r>
            <a:endParaRPr lang="en-US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/>
        </p:nvGraphicFramePr>
        <p:xfrm>
          <a:off x="539551" y="1397000"/>
          <a:ext cx="8208911" cy="512064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6192689"/>
                <a:gridCol w="936104"/>
                <a:gridCol w="1080118"/>
              </a:tblGrid>
              <a:tr h="447824">
                <a:tc>
                  <a:txBody>
                    <a:bodyPr/>
                    <a:lstStyle/>
                    <a:p>
                      <a:r>
                        <a:rPr lang="cs-CZ" dirty="0" smtClean="0"/>
                        <a:t>Původní text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cs-CZ" dirty="0" smtClean="0"/>
                        <a:t>Tabulka</a:t>
                      </a:r>
                      <a:r>
                        <a:rPr lang="cs-CZ" baseline="0" dirty="0" smtClean="0"/>
                        <a:t> četností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cs-CZ" b="0" dirty="0" err="1" smtClean="0">
                          <a:solidFill>
                            <a:schemeClr val="tx1"/>
                          </a:solidFill>
                        </a:rPr>
                        <a:t>abaacb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db</a:t>
                      </a:r>
                      <a:r>
                        <a:rPr lang="cs-CZ" b="0" dirty="0" err="1" smtClean="0">
                          <a:solidFill>
                            <a:schemeClr val="tx1"/>
                          </a:solidFill>
                        </a:rPr>
                        <a:t>bcdaa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db</a:t>
                      </a:r>
                      <a:r>
                        <a:rPr lang="cs-CZ" b="0" dirty="0" err="1" smtClean="0">
                          <a:solidFill>
                            <a:schemeClr val="tx1"/>
                          </a:solidFill>
                        </a:rPr>
                        <a:t>aa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db</a:t>
                      </a:r>
                      <a:r>
                        <a:rPr lang="cs-CZ" b="0" dirty="0" err="1" smtClean="0">
                          <a:solidFill>
                            <a:schemeClr val="tx1"/>
                          </a:solidFill>
                        </a:rPr>
                        <a:t>cccbaa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db</a:t>
                      </a:r>
                      <a:r>
                        <a:rPr lang="cs-CZ" b="0" dirty="0" err="1" smtClean="0">
                          <a:solidFill>
                            <a:schemeClr val="tx1"/>
                          </a:solidFill>
                        </a:rPr>
                        <a:t>abbbd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db</a:t>
                      </a:r>
                      <a:r>
                        <a:rPr lang="cs-CZ" b="0" dirty="0" err="1" smtClean="0">
                          <a:solidFill>
                            <a:schemeClr val="tx1"/>
                          </a:solidFill>
                        </a:rPr>
                        <a:t>dcd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db</a:t>
                      </a:r>
                      <a:r>
                        <a:rPr lang="cs-CZ" b="0" dirty="0" err="1" smtClean="0">
                          <a:solidFill>
                            <a:schemeClr val="tx1"/>
                          </a:solidFill>
                        </a:rPr>
                        <a:t>bd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cs-CZ" dirty="0" smtClean="0"/>
                        <a:t>ab</a:t>
                      </a:r>
                    </a:p>
                    <a:p>
                      <a:r>
                        <a:rPr lang="cs-CZ" dirty="0" smtClean="0"/>
                        <a:t>ba</a:t>
                      </a:r>
                    </a:p>
                    <a:p>
                      <a:r>
                        <a:rPr lang="cs-CZ" dirty="0" err="1" smtClean="0"/>
                        <a:t>aa</a:t>
                      </a:r>
                      <a:endParaRPr lang="cs-CZ" dirty="0" smtClean="0"/>
                    </a:p>
                    <a:p>
                      <a:r>
                        <a:rPr lang="cs-CZ" dirty="0" err="1" smtClean="0"/>
                        <a:t>ac</a:t>
                      </a:r>
                      <a:endParaRPr lang="cs-CZ" dirty="0" smtClean="0"/>
                    </a:p>
                    <a:p>
                      <a:r>
                        <a:rPr lang="cs-CZ" dirty="0" err="1" smtClean="0"/>
                        <a:t>cb</a:t>
                      </a:r>
                      <a:endParaRPr lang="cs-CZ" dirty="0" smtClean="0"/>
                    </a:p>
                    <a:p>
                      <a:r>
                        <a:rPr lang="cs-CZ" dirty="0" err="1" smtClean="0"/>
                        <a:t>bd</a:t>
                      </a:r>
                      <a:endParaRPr lang="cs-CZ" dirty="0" smtClean="0"/>
                    </a:p>
                    <a:p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db</a:t>
                      </a:r>
                      <a:endParaRPr lang="cs-CZ" b="1" dirty="0" smtClean="0">
                        <a:solidFill>
                          <a:schemeClr val="accent6"/>
                        </a:solidFill>
                      </a:endParaRPr>
                    </a:p>
                    <a:p>
                      <a:r>
                        <a:rPr lang="cs-CZ" dirty="0" err="1" smtClean="0"/>
                        <a:t>bb</a:t>
                      </a:r>
                      <a:endParaRPr lang="cs-CZ" dirty="0" smtClean="0"/>
                    </a:p>
                    <a:p>
                      <a:r>
                        <a:rPr lang="cs-CZ" dirty="0" err="1" smtClean="0"/>
                        <a:t>bc</a:t>
                      </a:r>
                      <a:endParaRPr lang="cs-CZ" dirty="0" smtClean="0"/>
                    </a:p>
                    <a:p>
                      <a:r>
                        <a:rPr lang="cs-CZ" dirty="0" smtClean="0"/>
                        <a:t>cd</a:t>
                      </a:r>
                    </a:p>
                    <a:p>
                      <a:r>
                        <a:rPr lang="cs-CZ" dirty="0" err="1" smtClean="0"/>
                        <a:t>da</a:t>
                      </a:r>
                      <a:endParaRPr lang="cs-CZ" dirty="0" smtClean="0"/>
                    </a:p>
                    <a:p>
                      <a:r>
                        <a:rPr lang="cs-CZ" dirty="0" smtClean="0"/>
                        <a:t>ad</a:t>
                      </a:r>
                    </a:p>
                    <a:p>
                      <a:r>
                        <a:rPr lang="cs-CZ" dirty="0" err="1" smtClean="0"/>
                        <a:t>cc</a:t>
                      </a:r>
                      <a:endParaRPr lang="cs-CZ" dirty="0" smtClean="0"/>
                    </a:p>
                    <a:p>
                      <a:r>
                        <a:rPr lang="cs-CZ" dirty="0" err="1" smtClean="0"/>
                        <a:t>dd</a:t>
                      </a:r>
                      <a:endParaRPr lang="cs-CZ" dirty="0" smtClean="0"/>
                    </a:p>
                    <a:p>
                      <a:r>
                        <a:rPr lang="cs-CZ" dirty="0" err="1" smtClean="0"/>
                        <a:t>dc</a:t>
                      </a:r>
                      <a:endParaRPr lang="cs-CZ" dirty="0" smtClean="0"/>
                    </a:p>
                    <a:p>
                      <a:endParaRPr lang="cs-CZ" dirty="0" smtClean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cs-CZ" dirty="0" smtClean="0"/>
                        <a:t>2</a:t>
                      </a:r>
                    </a:p>
                    <a:p>
                      <a:r>
                        <a:rPr lang="cs-CZ" dirty="0" smtClean="0"/>
                        <a:t>4</a:t>
                      </a:r>
                    </a:p>
                    <a:p>
                      <a:r>
                        <a:rPr lang="cs-CZ" dirty="0" smtClean="0"/>
                        <a:t>4</a:t>
                      </a:r>
                    </a:p>
                    <a:p>
                      <a:r>
                        <a:rPr lang="cs-CZ" dirty="0" smtClean="0"/>
                        <a:t>1</a:t>
                      </a:r>
                    </a:p>
                    <a:p>
                      <a:r>
                        <a:rPr lang="cs-CZ" dirty="0" smtClean="0"/>
                        <a:t>2</a:t>
                      </a:r>
                    </a:p>
                    <a:p>
                      <a:r>
                        <a:rPr lang="cs-CZ" dirty="0" smtClean="0"/>
                        <a:t>4</a:t>
                      </a:r>
                    </a:p>
                    <a:p>
                      <a:r>
                        <a:rPr lang="cs-CZ" b="1" dirty="0" smtClean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  <a:p>
                      <a:r>
                        <a:rPr lang="cs-CZ" dirty="0" smtClean="0"/>
                        <a:t>3</a:t>
                      </a:r>
                    </a:p>
                    <a:p>
                      <a:r>
                        <a:rPr lang="cs-CZ" dirty="0" smtClean="0"/>
                        <a:t>2</a:t>
                      </a:r>
                    </a:p>
                    <a:p>
                      <a:r>
                        <a:rPr lang="cs-CZ" dirty="0" smtClean="0"/>
                        <a:t>2</a:t>
                      </a:r>
                    </a:p>
                    <a:p>
                      <a:r>
                        <a:rPr lang="cs-CZ" dirty="0" smtClean="0"/>
                        <a:t>1</a:t>
                      </a:r>
                    </a:p>
                    <a:p>
                      <a:r>
                        <a:rPr lang="cs-CZ" dirty="0" smtClean="0"/>
                        <a:t>3</a:t>
                      </a:r>
                    </a:p>
                    <a:p>
                      <a:r>
                        <a:rPr lang="cs-CZ" dirty="0" smtClean="0"/>
                        <a:t>1</a:t>
                      </a:r>
                    </a:p>
                    <a:p>
                      <a:r>
                        <a:rPr lang="cs-CZ" dirty="0" smtClean="0"/>
                        <a:t>1</a:t>
                      </a:r>
                    </a:p>
                    <a:p>
                      <a:r>
                        <a:rPr lang="cs-CZ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cs-CZ" b="1" dirty="0" smtClean="0">
                          <a:solidFill>
                            <a:schemeClr val="bg1"/>
                          </a:solidFill>
                        </a:rPr>
                        <a:t>Přepisovací pravidla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56184">
                <a:tc>
                  <a:txBody>
                    <a:bodyPr/>
                    <a:lstStyle/>
                    <a:p>
                      <a:r>
                        <a:rPr lang="cs-CZ" dirty="0" err="1" smtClean="0"/>
                        <a:t>ab</a:t>
                      </a:r>
                      <a:r>
                        <a:rPr lang="cs-CZ" dirty="0" smtClean="0"/>
                        <a:t>→</a:t>
                      </a:r>
                      <a:r>
                        <a:rPr lang="cs-CZ" dirty="0" smtClean="0"/>
                        <a:t>d</a:t>
                      </a:r>
                    </a:p>
                    <a:p>
                      <a:r>
                        <a:rPr lang="cs-CZ" dirty="0" err="1" smtClean="0"/>
                        <a:t>db</a:t>
                      </a:r>
                      <a:r>
                        <a:rPr lang="cs-CZ" dirty="0" smtClean="0"/>
                        <a:t>→e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0164">
                <a:tc>
                  <a:txBody>
                    <a:bodyPr/>
                    <a:lstStyle/>
                    <a:p>
                      <a:r>
                        <a:rPr lang="cs-CZ" b="1" dirty="0" smtClean="0">
                          <a:solidFill>
                            <a:schemeClr val="bg1"/>
                          </a:solidFill>
                        </a:rPr>
                        <a:t>Komprimovaný text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07988">
                <a:tc>
                  <a:txBody>
                    <a:bodyPr/>
                    <a:lstStyle/>
                    <a:p>
                      <a:r>
                        <a:rPr lang="cs-CZ" b="0" dirty="0" err="1" smtClean="0">
                          <a:solidFill>
                            <a:schemeClr val="tx1"/>
                          </a:solidFill>
                        </a:rPr>
                        <a:t>abaacb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e</a:t>
                      </a:r>
                      <a:r>
                        <a:rPr lang="cs-CZ" b="0" dirty="0" err="1" smtClean="0">
                          <a:solidFill>
                            <a:schemeClr val="tx1"/>
                          </a:solidFill>
                        </a:rPr>
                        <a:t>bcdaa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e</a:t>
                      </a:r>
                      <a:r>
                        <a:rPr lang="cs-CZ" b="0" dirty="0" err="1" smtClean="0">
                          <a:solidFill>
                            <a:schemeClr val="tx1"/>
                          </a:solidFill>
                        </a:rPr>
                        <a:t>aa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e</a:t>
                      </a:r>
                      <a:r>
                        <a:rPr lang="cs-CZ" b="0" dirty="0" err="1" smtClean="0">
                          <a:solidFill>
                            <a:schemeClr val="tx1"/>
                          </a:solidFill>
                        </a:rPr>
                        <a:t>cccbaa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e</a:t>
                      </a:r>
                      <a:r>
                        <a:rPr lang="cs-CZ" b="0" dirty="0" err="1" smtClean="0">
                          <a:solidFill>
                            <a:schemeClr val="tx1"/>
                          </a:solidFill>
                        </a:rPr>
                        <a:t>abbbd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e</a:t>
                      </a:r>
                      <a:r>
                        <a:rPr lang="cs-CZ" b="0" dirty="0" err="1" smtClean="0">
                          <a:solidFill>
                            <a:schemeClr val="tx1"/>
                          </a:solidFill>
                        </a:rPr>
                        <a:t>dcd</a:t>
                      </a:r>
                      <a:r>
                        <a:rPr lang="cs-CZ" b="1" dirty="0" err="1" smtClean="0">
                          <a:solidFill>
                            <a:schemeClr val="accent6"/>
                          </a:solidFill>
                        </a:rPr>
                        <a:t>e</a:t>
                      </a:r>
                      <a:r>
                        <a:rPr lang="cs-CZ" b="0" dirty="0" err="1" smtClean="0">
                          <a:solidFill>
                            <a:schemeClr val="tx1"/>
                          </a:solidFill>
                        </a:rPr>
                        <a:t>bd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smtClean="0"/>
              <a:t>Byte-Pair </a:t>
            </a:r>
            <a:r>
              <a:rPr lang="cs-CZ" dirty="0" err="1" smtClean="0"/>
              <a:t>Enc</a:t>
            </a:r>
            <a:r>
              <a:rPr lang="cs-CZ" dirty="0" err="1" smtClean="0"/>
              <a:t>oding</a:t>
            </a:r>
            <a:r>
              <a:rPr lang="cs-CZ" dirty="0" smtClean="0"/>
              <a:t> (BPE)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b="1" dirty="0" smtClean="0"/>
              <a:t>Optimalizace</a:t>
            </a:r>
          </a:p>
          <a:p>
            <a:pPr lvl="1"/>
            <a:r>
              <a:rPr lang="cs-CZ" dirty="0" smtClean="0"/>
              <a:t>Double </a:t>
            </a:r>
            <a:r>
              <a:rPr lang="cs-CZ" dirty="0" err="1" smtClean="0"/>
              <a:t>buffering</a:t>
            </a:r>
            <a:endParaRPr lang="cs-CZ" dirty="0" smtClean="0"/>
          </a:p>
          <a:p>
            <a:pPr lvl="1"/>
            <a:r>
              <a:rPr lang="cs-CZ" dirty="0" err="1" smtClean="0"/>
              <a:t>Hašovací</a:t>
            </a:r>
            <a:r>
              <a:rPr lang="cs-CZ" dirty="0" smtClean="0"/>
              <a:t> tabulka (přepisovací pravidla) </a:t>
            </a:r>
          </a:p>
          <a:p>
            <a:pPr lvl="1"/>
            <a:r>
              <a:rPr lang="cs-CZ" dirty="0" err="1" smtClean="0"/>
              <a:t>Předalokované</a:t>
            </a:r>
            <a:r>
              <a:rPr lang="cs-CZ" dirty="0" smtClean="0"/>
              <a:t> pole  všech 2</a:t>
            </a:r>
            <a:r>
              <a:rPr lang="cs-CZ" baseline="30000" dirty="0" smtClean="0"/>
              <a:t>16</a:t>
            </a:r>
            <a:r>
              <a:rPr lang="cs-CZ" dirty="0" smtClean="0"/>
              <a:t> kombinací párů (256kB)</a:t>
            </a:r>
          </a:p>
          <a:p>
            <a:r>
              <a:rPr lang="cs-CZ" b="1" dirty="0" smtClean="0"/>
              <a:t>Struktura komprimovaného textu</a:t>
            </a:r>
          </a:p>
          <a:p>
            <a:endParaRPr lang="cs-CZ" dirty="0" smtClean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/>
        </p:nvGraphicFramePr>
        <p:xfrm>
          <a:off x="683568" y="5010120"/>
          <a:ext cx="7560840" cy="822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0159"/>
                <a:gridCol w="2160240"/>
                <a:gridCol w="3960441"/>
              </a:tblGrid>
              <a:tr h="370840">
                <a:tc>
                  <a:txBody>
                    <a:bodyPr/>
                    <a:lstStyle/>
                    <a:p>
                      <a:r>
                        <a:rPr lang="cs-CZ" sz="1600" dirty="0" smtClean="0"/>
                        <a:t>Počet pravidel (4</a:t>
                      </a:r>
                      <a:r>
                        <a:rPr lang="cs-CZ" sz="1600" baseline="0" dirty="0" smtClean="0"/>
                        <a:t> byty</a:t>
                      </a:r>
                      <a:r>
                        <a:rPr lang="cs-CZ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 smtClean="0"/>
                        <a:t>Přepisovací pravidla</a:t>
                      </a:r>
                    </a:p>
                    <a:p>
                      <a:r>
                        <a:rPr lang="cs-CZ" sz="1600" dirty="0" smtClean="0"/>
                        <a:t>(3xN</a:t>
                      </a:r>
                      <a:r>
                        <a:rPr lang="cs-CZ" sz="1600" baseline="0" dirty="0" smtClean="0"/>
                        <a:t> bytů)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 smtClean="0"/>
                        <a:t>Substituovaná data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smtClean="0"/>
              <a:t>Výsledky testů</a:t>
            </a:r>
            <a:endParaRPr lang="en-US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/>
        </p:nvGraphicFramePr>
        <p:xfrm>
          <a:off x="395537" y="1484783"/>
          <a:ext cx="8136904" cy="5040567"/>
        </p:xfrm>
        <a:graphic>
          <a:graphicData uri="http://schemas.openxmlformats.org/drawingml/2006/table">
            <a:tbl>
              <a:tblPr/>
              <a:tblGrid>
                <a:gridCol w="1696941"/>
                <a:gridCol w="1597945"/>
                <a:gridCol w="1747752"/>
                <a:gridCol w="1370167"/>
                <a:gridCol w="1724099"/>
              </a:tblGrid>
              <a:tr h="5107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Název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Velikost (původní)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Velikost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(po komprimaci)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Počet nahrazení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Čas komprimace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4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b="1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Alice29.txt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145 kB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50,52 %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181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370 </a:t>
                      </a:r>
                      <a:r>
                        <a:rPr lang="cs-CZ" sz="1400" i="1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ms</a:t>
                      </a:r>
                      <a:endParaRPr lang="cs-CZ" sz="1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2384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b="1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Android.pdf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61,8 MB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99,84 %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34 s</a:t>
                      </a:r>
                      <a:endParaRPr lang="cs-CZ" sz="1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4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b="1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asyoulik.txt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122 kB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52,35 %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186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251 </a:t>
                      </a:r>
                      <a:r>
                        <a:rPr lang="cs-CZ" sz="1400" i="1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ms</a:t>
                      </a:r>
                      <a:endParaRPr lang="cs-CZ" sz="1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2384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b="1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bib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109 kB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49,33 %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173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207 </a:t>
                      </a:r>
                      <a:r>
                        <a:rPr lang="cs-CZ" sz="1400" i="1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ms</a:t>
                      </a:r>
                      <a:endParaRPr lang="cs-CZ" sz="1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4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b="1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BIBLE21.pdf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10,9 MB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98,45 %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6 s</a:t>
                      </a:r>
                      <a:endParaRPr lang="cs-CZ" sz="1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2384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b="1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Book1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751 kB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53,53 %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172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285 </a:t>
                      </a:r>
                      <a:r>
                        <a:rPr lang="cs-CZ" sz="1400" i="1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ms</a:t>
                      </a:r>
                      <a:endParaRPr lang="cs-CZ" sz="1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4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b="1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Book2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597 kB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56,50 %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158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908 </a:t>
                      </a:r>
                      <a:r>
                        <a:rPr lang="cs-CZ" sz="1400" i="1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ms</a:t>
                      </a:r>
                      <a:endParaRPr lang="cs-CZ" sz="1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2384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b="1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cp.html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24 kB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46,28 %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168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60 </a:t>
                      </a:r>
                      <a:r>
                        <a:rPr lang="cs-CZ" sz="1400" i="1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ms</a:t>
                      </a:r>
                      <a:endParaRPr lang="cs-CZ" sz="1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4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b="1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Fields.c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11 kB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44,22 %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164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39 </a:t>
                      </a:r>
                      <a:r>
                        <a:rPr lang="cs-CZ" sz="1400" i="1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ms</a:t>
                      </a:r>
                      <a:endParaRPr lang="cs-CZ" sz="1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2384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b="1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geo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100 kB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76,47 %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35 </a:t>
                      </a:r>
                      <a:r>
                        <a:rPr lang="cs-CZ" sz="1400" i="1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ms</a:t>
                      </a:r>
                      <a:endParaRPr lang="cs-CZ" sz="1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4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b="1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Grammar.lsp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3,6 kB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45,39 %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178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36 </a:t>
                      </a:r>
                      <a:r>
                        <a:rPr lang="cs-CZ" sz="1400" i="1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ms</a:t>
                      </a:r>
                      <a:endParaRPr lang="cs-CZ" sz="1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2384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b="1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Kennedy.xls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0,98 MB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56,03 %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148 ms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4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b="1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Lcet10.txt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409 kB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51,31 %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171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675 </a:t>
                      </a:r>
                      <a:r>
                        <a:rPr lang="cs-CZ" sz="1400" i="1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ms</a:t>
                      </a:r>
                      <a:endParaRPr lang="cs-CZ" sz="1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2384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b="1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news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368 kB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62,82 %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156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629 </a:t>
                      </a:r>
                      <a:r>
                        <a:rPr lang="cs-CZ" sz="1400" i="1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ms</a:t>
                      </a:r>
                      <a:endParaRPr lang="cs-CZ" sz="1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4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b="1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Obj1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21 kB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80,48 %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8 ms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2384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b="1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Obj2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241 kB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85,82 %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91 </a:t>
                      </a:r>
                      <a:r>
                        <a:rPr lang="cs-CZ" sz="1400" i="1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ms</a:t>
                      </a:r>
                      <a:endParaRPr lang="cs-CZ" sz="1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4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b="1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Paper1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52 kB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55,78 %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159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209 </a:t>
                      </a:r>
                      <a:r>
                        <a:rPr lang="cs-CZ" sz="1400" i="1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ms</a:t>
                      </a:r>
                      <a:endParaRPr lang="cs-CZ" sz="1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2384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b="1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Paper2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80 kB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51,85 %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163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154 </a:t>
                      </a:r>
                      <a:r>
                        <a:rPr lang="cs-CZ" sz="1400" i="1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ms</a:t>
                      </a:r>
                      <a:endParaRPr lang="cs-CZ" sz="1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4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b="1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pic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501 kB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13,30 %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102</a:t>
                      </a:r>
                      <a:endParaRPr lang="cs-CZ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i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157 </a:t>
                      </a:r>
                      <a:r>
                        <a:rPr lang="cs-CZ" sz="1400" i="1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ms</a:t>
                      </a:r>
                      <a:endParaRPr lang="cs-CZ" sz="1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Literatura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873752"/>
          </a:xfrm>
        </p:spPr>
        <p:txBody>
          <a:bodyPr>
            <a:normAutofit/>
          </a:bodyPr>
          <a:lstStyle/>
          <a:p>
            <a:r>
              <a:rPr lang="en-US" sz="2000" dirty="0" smtClean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en.wikipedia.org/wiki/Byte_pair_encoding</a:t>
            </a:r>
            <a:endParaRPr lang="cs-CZ" sz="2000" dirty="0" smtClean="0"/>
          </a:p>
          <a:p>
            <a:r>
              <a:rPr lang="cs-CZ" sz="2000" b="1" dirty="0" err="1" smtClean="0"/>
              <a:t>Yusuke</a:t>
            </a:r>
            <a:r>
              <a:rPr lang="cs-CZ" sz="2000" b="1" dirty="0" smtClean="0"/>
              <a:t> </a:t>
            </a:r>
            <a:r>
              <a:rPr lang="cs-CZ" sz="2000" b="1" dirty="0" err="1" smtClean="0"/>
              <a:t>Shibata</a:t>
            </a:r>
            <a:r>
              <a:rPr lang="cs-CZ" sz="2000" b="1" dirty="0" smtClean="0"/>
              <a:t>.</a:t>
            </a:r>
            <a:r>
              <a:rPr lang="cs-CZ" sz="2000" dirty="0" smtClean="0"/>
              <a:t> </a:t>
            </a:r>
            <a:r>
              <a:rPr lang="en-US" sz="2000" dirty="0" smtClean="0"/>
              <a:t>Byte </a:t>
            </a:r>
            <a:r>
              <a:rPr lang="en-US" sz="2000" dirty="0" smtClean="0"/>
              <a:t>pair encoding: </a:t>
            </a:r>
            <a:r>
              <a:rPr lang="en-US" sz="2000" i="1" dirty="0" smtClean="0"/>
              <a:t>a text </a:t>
            </a:r>
            <a:r>
              <a:rPr lang="en-US" sz="2000" i="1" dirty="0" smtClean="0"/>
              <a:t>compression</a:t>
            </a:r>
            <a:r>
              <a:rPr lang="cs-CZ" sz="2000" i="1" dirty="0" smtClean="0"/>
              <a:t> </a:t>
            </a:r>
            <a:r>
              <a:rPr lang="en-US" sz="2000" i="1" dirty="0" smtClean="0"/>
              <a:t>scheme </a:t>
            </a:r>
            <a:r>
              <a:rPr lang="en-US" sz="2000" i="1" dirty="0" smtClean="0"/>
              <a:t>that accelerates pattern </a:t>
            </a:r>
            <a:r>
              <a:rPr lang="en-US" sz="2000" i="1" dirty="0" smtClean="0"/>
              <a:t>matching</a:t>
            </a:r>
            <a:endParaRPr lang="cs-CZ" sz="2000" i="1" dirty="0" smtClean="0"/>
          </a:p>
          <a:p>
            <a:r>
              <a:rPr lang="cs-CZ" sz="2000" b="1" dirty="0" smtClean="0"/>
              <a:t>Navarro, </a:t>
            </a:r>
            <a:r>
              <a:rPr lang="cs-CZ" sz="2000" b="1" dirty="0" err="1" smtClean="0"/>
              <a:t>Gonzalo</a:t>
            </a:r>
            <a:r>
              <a:rPr lang="cs-CZ" sz="2000" b="1" dirty="0" smtClean="0"/>
              <a:t> a </a:t>
            </a:r>
            <a:r>
              <a:rPr lang="cs-CZ" sz="2000" b="1" dirty="0" err="1" smtClean="0"/>
              <a:t>Russo</a:t>
            </a:r>
            <a:r>
              <a:rPr lang="cs-CZ" sz="2000" b="1" dirty="0" smtClean="0"/>
              <a:t>, </a:t>
            </a:r>
            <a:r>
              <a:rPr lang="cs-CZ" sz="2000" b="1" dirty="0" err="1" smtClean="0"/>
              <a:t>Luís</a:t>
            </a:r>
            <a:r>
              <a:rPr lang="cs-CZ" sz="2000" b="1" dirty="0" smtClean="0"/>
              <a:t>.</a:t>
            </a:r>
            <a:r>
              <a:rPr lang="cs-CZ" sz="2000" dirty="0" smtClean="0"/>
              <a:t> Re-Pair </a:t>
            </a:r>
            <a:r>
              <a:rPr lang="cs-CZ" sz="2000" dirty="0" err="1" smtClean="0"/>
              <a:t>Achieves</a:t>
            </a:r>
            <a:r>
              <a:rPr lang="cs-CZ" sz="2000" dirty="0" smtClean="0"/>
              <a:t> </a:t>
            </a:r>
            <a:r>
              <a:rPr lang="cs-CZ" sz="2000" dirty="0" err="1" smtClean="0"/>
              <a:t>High</a:t>
            </a:r>
            <a:r>
              <a:rPr lang="cs-CZ" sz="2000" dirty="0" smtClean="0"/>
              <a:t>-</a:t>
            </a:r>
            <a:r>
              <a:rPr lang="cs-CZ" sz="2000" dirty="0" err="1" smtClean="0"/>
              <a:t>Order</a:t>
            </a:r>
            <a:r>
              <a:rPr lang="cs-CZ" sz="2000" dirty="0" smtClean="0"/>
              <a:t> </a:t>
            </a:r>
            <a:r>
              <a:rPr lang="cs-CZ" sz="2000" dirty="0" err="1" smtClean="0"/>
              <a:t>Entropy</a:t>
            </a:r>
            <a:r>
              <a:rPr lang="cs-CZ" sz="2000" dirty="0" smtClean="0"/>
              <a:t>. </a:t>
            </a:r>
            <a:r>
              <a:rPr lang="cs-CZ" sz="2000" i="1" dirty="0" err="1" smtClean="0"/>
              <a:t>Departmento</a:t>
            </a:r>
            <a:r>
              <a:rPr lang="cs-CZ" sz="2000" i="1" dirty="0" smtClean="0"/>
              <a:t> de </a:t>
            </a:r>
            <a:r>
              <a:rPr lang="cs-CZ" sz="2000" i="1" dirty="0" err="1" smtClean="0"/>
              <a:t>Ciencias</a:t>
            </a:r>
            <a:r>
              <a:rPr lang="cs-CZ" sz="2000" i="1" dirty="0" smtClean="0"/>
              <a:t> de la </a:t>
            </a:r>
            <a:r>
              <a:rPr lang="cs-CZ" sz="2000" i="1" dirty="0" err="1" smtClean="0"/>
              <a:t>Computación</a:t>
            </a:r>
            <a:r>
              <a:rPr lang="cs-CZ" sz="2000" i="1" dirty="0" smtClean="0"/>
              <a:t>, </a:t>
            </a:r>
            <a:r>
              <a:rPr lang="cs-CZ" sz="2000" i="1" dirty="0" err="1" smtClean="0"/>
              <a:t>Universidad</a:t>
            </a:r>
            <a:r>
              <a:rPr lang="cs-CZ" sz="2000" i="1" dirty="0" smtClean="0"/>
              <a:t> de Chile. </a:t>
            </a:r>
            <a:r>
              <a:rPr lang="cs-CZ" sz="2000" dirty="0" smtClean="0"/>
              <a:t>[Online] 2007. </a:t>
            </a:r>
            <a:r>
              <a:rPr lang="cs-CZ" sz="2000" dirty="0" smtClean="0">
                <a:hlinkClick r:id="rId3"/>
              </a:rPr>
              <a:t>www.</a:t>
            </a:r>
            <a:r>
              <a:rPr lang="cs-CZ" sz="2000" dirty="0" err="1" smtClean="0">
                <a:hlinkClick r:id="rId3"/>
              </a:rPr>
              <a:t>dcc.uchile.cl</a:t>
            </a:r>
            <a:r>
              <a:rPr lang="cs-CZ" sz="2000" dirty="0" smtClean="0">
                <a:hlinkClick r:id="rId3"/>
              </a:rPr>
              <a:t>/TR/2007/TR_DCC-2007-012.pdf</a:t>
            </a:r>
            <a:r>
              <a:rPr lang="cs-CZ" sz="2000" dirty="0" smtClean="0"/>
              <a:t>.</a:t>
            </a:r>
          </a:p>
          <a:p>
            <a:r>
              <a:rPr lang="cs-CZ" sz="2000" b="1" dirty="0" err="1" smtClean="0"/>
              <a:t>Lohrey</a:t>
            </a:r>
            <a:r>
              <a:rPr lang="cs-CZ" sz="2000" b="1" dirty="0" smtClean="0"/>
              <a:t>, </a:t>
            </a:r>
            <a:r>
              <a:rPr lang="cs-CZ" sz="2000" b="1" dirty="0" err="1" smtClean="0"/>
              <a:t>Markus</a:t>
            </a:r>
            <a:r>
              <a:rPr lang="cs-CZ" sz="2000" b="1" dirty="0" smtClean="0"/>
              <a:t>, </a:t>
            </a:r>
            <a:r>
              <a:rPr lang="cs-CZ" sz="2000" b="1" dirty="0" err="1" smtClean="0"/>
              <a:t>Maneth</a:t>
            </a:r>
            <a:r>
              <a:rPr lang="cs-CZ" sz="2000" b="1" dirty="0" smtClean="0"/>
              <a:t>, Sebastian a </a:t>
            </a:r>
            <a:r>
              <a:rPr lang="cs-CZ" sz="2000" b="1" dirty="0" err="1" smtClean="0"/>
              <a:t>Mennicke</a:t>
            </a:r>
            <a:r>
              <a:rPr lang="cs-CZ" sz="2000" b="1" dirty="0" smtClean="0"/>
              <a:t>, </a:t>
            </a:r>
            <a:r>
              <a:rPr lang="cs-CZ" sz="2000" b="1" dirty="0" err="1" smtClean="0"/>
              <a:t>Roy</a:t>
            </a:r>
            <a:r>
              <a:rPr lang="cs-CZ" sz="2000" b="1" dirty="0" smtClean="0"/>
              <a:t>.</a:t>
            </a:r>
            <a:r>
              <a:rPr lang="cs-CZ" sz="2000" dirty="0" smtClean="0"/>
              <a:t> </a:t>
            </a:r>
            <a:r>
              <a:rPr lang="cs-CZ" sz="2000" dirty="0" err="1" smtClean="0"/>
              <a:t>Tree</a:t>
            </a:r>
            <a:r>
              <a:rPr lang="cs-CZ" sz="2000" dirty="0" smtClean="0"/>
              <a:t> </a:t>
            </a:r>
            <a:r>
              <a:rPr lang="cs-CZ" sz="2000" dirty="0" err="1" smtClean="0"/>
              <a:t>structure</a:t>
            </a:r>
            <a:r>
              <a:rPr lang="cs-CZ" sz="2000" dirty="0" smtClean="0"/>
              <a:t> </a:t>
            </a:r>
            <a:r>
              <a:rPr lang="cs-CZ" sz="2000" dirty="0" err="1" smtClean="0"/>
              <a:t>compression</a:t>
            </a:r>
            <a:r>
              <a:rPr lang="cs-CZ" sz="2000" dirty="0" smtClean="0"/>
              <a:t> </a:t>
            </a:r>
            <a:r>
              <a:rPr lang="cs-CZ" sz="2000" dirty="0" err="1" smtClean="0"/>
              <a:t>with</a:t>
            </a:r>
            <a:r>
              <a:rPr lang="cs-CZ" sz="2000" dirty="0" smtClean="0"/>
              <a:t> </a:t>
            </a:r>
            <a:r>
              <a:rPr lang="cs-CZ" sz="2000" dirty="0" err="1" smtClean="0"/>
              <a:t>RePair</a:t>
            </a:r>
            <a:r>
              <a:rPr lang="cs-CZ" sz="2000" dirty="0" smtClean="0"/>
              <a:t>, </a:t>
            </a:r>
            <a:r>
              <a:rPr lang="cs-CZ" sz="2000" i="1" dirty="0" err="1" smtClean="0"/>
              <a:t>Cornell</a:t>
            </a:r>
            <a:r>
              <a:rPr lang="cs-CZ" sz="2000" i="1" dirty="0" smtClean="0"/>
              <a:t> </a:t>
            </a:r>
            <a:r>
              <a:rPr lang="cs-CZ" sz="2000" i="1" dirty="0" smtClean="0"/>
              <a:t>University </a:t>
            </a:r>
            <a:r>
              <a:rPr lang="cs-CZ" sz="2000" i="1" dirty="0" err="1" smtClean="0"/>
              <a:t>Library</a:t>
            </a:r>
            <a:r>
              <a:rPr lang="cs-CZ" sz="2000" i="1" dirty="0" smtClean="0"/>
              <a:t>. </a:t>
            </a:r>
            <a:r>
              <a:rPr lang="cs-CZ" sz="2000" dirty="0" smtClean="0"/>
              <a:t>[Online] 30. červenec 2010. </a:t>
            </a:r>
            <a:r>
              <a:rPr lang="cs-CZ" sz="2000" dirty="0" err="1" smtClean="0"/>
              <a:t>arxiv.org</a:t>
            </a:r>
            <a:r>
              <a:rPr lang="cs-CZ" sz="2000" dirty="0" smtClean="0"/>
              <a:t>/</a:t>
            </a:r>
            <a:r>
              <a:rPr lang="cs-CZ" sz="2000" dirty="0" err="1" smtClean="0"/>
              <a:t>pdf</a:t>
            </a:r>
            <a:r>
              <a:rPr lang="cs-CZ" sz="2000" dirty="0" smtClean="0"/>
              <a:t>/1007.5406</a:t>
            </a:r>
            <a:r>
              <a:rPr lang="cs-CZ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3140968"/>
            <a:ext cx="8229600" cy="298519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cs-CZ" sz="4800" dirty="0" smtClean="0"/>
              <a:t>Děkuji za pozornost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smtClean="0"/>
              <a:t>Byte-Pair </a:t>
            </a:r>
            <a:r>
              <a:rPr lang="cs-CZ" dirty="0" err="1" smtClean="0"/>
              <a:t>Enc</a:t>
            </a:r>
            <a:r>
              <a:rPr lang="cs-CZ" dirty="0" err="1" smtClean="0"/>
              <a:t>oding</a:t>
            </a:r>
            <a:r>
              <a:rPr lang="cs-CZ" dirty="0" smtClean="0"/>
              <a:t> (BPE)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b="1" dirty="0" smtClean="0"/>
              <a:t>Výhody</a:t>
            </a:r>
          </a:p>
          <a:p>
            <a:pPr lvl="1"/>
            <a:r>
              <a:rPr lang="cs-CZ" dirty="0" smtClean="0"/>
              <a:t>Rychlý</a:t>
            </a:r>
          </a:p>
          <a:p>
            <a:pPr lvl="1"/>
            <a:r>
              <a:rPr lang="cs-CZ" dirty="0" smtClean="0"/>
              <a:t>Paměťově nenáročný</a:t>
            </a:r>
          </a:p>
          <a:p>
            <a:pPr lvl="1"/>
            <a:r>
              <a:rPr lang="cs-CZ" dirty="0" smtClean="0"/>
              <a:t>Částečná dekomprese</a:t>
            </a:r>
          </a:p>
          <a:p>
            <a:pPr lvl="1"/>
            <a:r>
              <a:rPr lang="cs-CZ" dirty="0" smtClean="0"/>
              <a:t>vyhledávání</a:t>
            </a:r>
          </a:p>
          <a:p>
            <a:r>
              <a:rPr lang="cs-CZ" b="1" dirty="0" smtClean="0"/>
              <a:t>Nevýhody</a:t>
            </a:r>
          </a:p>
          <a:p>
            <a:pPr lvl="1"/>
            <a:r>
              <a:rPr lang="cs-CZ" dirty="0" smtClean="0"/>
              <a:t>Časově náročná komprese (analýza výskytu)</a:t>
            </a:r>
          </a:p>
          <a:p>
            <a:pPr lvl="1"/>
            <a:r>
              <a:rPr lang="cs-CZ" dirty="0" smtClean="0"/>
              <a:t>Horší ratio (typicky 60%)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smtClean="0"/>
              <a:t>Byte-Pair </a:t>
            </a:r>
            <a:r>
              <a:rPr lang="cs-CZ" dirty="0" err="1" smtClean="0"/>
              <a:t>Enc</a:t>
            </a:r>
            <a:r>
              <a:rPr lang="cs-CZ" dirty="0" err="1" smtClean="0"/>
              <a:t>oding</a:t>
            </a:r>
            <a:r>
              <a:rPr lang="cs-CZ" dirty="0" smtClean="0"/>
              <a:t> (BPE)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b="1" dirty="0" smtClean="0"/>
              <a:t>Použití</a:t>
            </a:r>
          </a:p>
          <a:p>
            <a:pPr lvl="1"/>
            <a:r>
              <a:rPr lang="cs-CZ" dirty="0" smtClean="0"/>
              <a:t>Hledání vzoru v komprimovaných datech (1,6 - 1,9x rychlejší)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smtClean="0"/>
              <a:t>Byte-Pair </a:t>
            </a:r>
            <a:r>
              <a:rPr lang="cs-CZ" dirty="0" err="1" smtClean="0"/>
              <a:t>Enc</a:t>
            </a:r>
            <a:r>
              <a:rPr lang="cs-CZ" dirty="0" err="1" smtClean="0"/>
              <a:t>oding</a:t>
            </a:r>
            <a:r>
              <a:rPr lang="cs-CZ" dirty="0" smtClean="0"/>
              <a:t> (BPE)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b="1" dirty="0" smtClean="0"/>
              <a:t>Komprese</a:t>
            </a:r>
          </a:p>
          <a:p>
            <a:pPr lvl="1"/>
            <a:r>
              <a:rPr lang="cs-CZ" dirty="0" smtClean="0"/>
              <a:t>Identifikace nejfrekventovanějšího páru bytů (ab)</a:t>
            </a:r>
          </a:p>
          <a:p>
            <a:pPr lvl="1"/>
            <a:r>
              <a:rPr lang="cs-CZ" dirty="0" smtClean="0"/>
              <a:t>Přidání přepisovacího pravidla (R</a:t>
            </a:r>
            <a:r>
              <a:rPr lang="cs-CZ" dirty="0" smtClean="0"/>
              <a:t> </a:t>
            </a:r>
            <a:r>
              <a:rPr lang="cs-CZ" dirty="0" smtClean="0"/>
              <a:t>→ab)</a:t>
            </a:r>
          </a:p>
          <a:p>
            <a:pPr lvl="1"/>
            <a:r>
              <a:rPr lang="cs-CZ" dirty="0" smtClean="0"/>
              <a:t>Nahrazení každého výskytu ab za R</a:t>
            </a:r>
          </a:p>
          <a:p>
            <a:pPr lvl="1"/>
            <a:r>
              <a:rPr lang="cs-CZ" dirty="0" smtClean="0"/>
              <a:t>Opakuj celý postup, dokud nebude vyčerpaná abeceda nebo nebude výskyt každého páru jen jednou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smtClean="0"/>
              <a:t>Byte-Pair </a:t>
            </a:r>
            <a:r>
              <a:rPr lang="cs-CZ" dirty="0" err="1" smtClean="0"/>
              <a:t>Enc</a:t>
            </a:r>
            <a:r>
              <a:rPr lang="cs-CZ" dirty="0" err="1" smtClean="0"/>
              <a:t>oding</a:t>
            </a:r>
            <a:r>
              <a:rPr lang="cs-CZ" dirty="0" smtClean="0"/>
              <a:t> (BPE)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b="1" dirty="0" smtClean="0"/>
              <a:t>Dekomprese</a:t>
            </a:r>
          </a:p>
          <a:p>
            <a:pPr lvl="1"/>
            <a:r>
              <a:rPr lang="cs-CZ" dirty="0" smtClean="0"/>
              <a:t>Odeber poslední přepisovací pravidlo z tabulky</a:t>
            </a:r>
          </a:p>
          <a:p>
            <a:pPr lvl="1"/>
            <a:r>
              <a:rPr lang="cs-CZ" dirty="0" smtClean="0"/>
              <a:t>Nahraď všechny výskyty levé strany za pravou </a:t>
            </a:r>
          </a:p>
          <a:p>
            <a:pPr lvl="1">
              <a:buNone/>
            </a:pPr>
            <a:r>
              <a:rPr lang="cs-CZ" dirty="0" smtClean="0"/>
              <a:t>	</a:t>
            </a:r>
            <a:r>
              <a:rPr lang="cs-CZ" dirty="0" smtClean="0"/>
              <a:t>(R →ab)</a:t>
            </a:r>
          </a:p>
          <a:p>
            <a:pPr lvl="1"/>
            <a:r>
              <a:rPr lang="cs-CZ" dirty="0" smtClean="0"/>
              <a:t>Opakuj postup, dokud není tabulka prázdná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smtClean="0"/>
              <a:t>Příklad </a:t>
            </a:r>
            <a:r>
              <a:rPr lang="cs-CZ" dirty="0" smtClean="0"/>
              <a:t>komprimace</a:t>
            </a:r>
            <a:endParaRPr lang="en-US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/>
        </p:nvGraphicFramePr>
        <p:xfrm>
          <a:off x="539551" y="1397000"/>
          <a:ext cx="8208912" cy="4544288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832649"/>
                <a:gridCol w="2376263"/>
              </a:tblGrid>
              <a:tr h="447824">
                <a:tc>
                  <a:txBody>
                    <a:bodyPr/>
                    <a:lstStyle/>
                    <a:p>
                      <a:r>
                        <a:rPr lang="cs-CZ" dirty="0" smtClean="0"/>
                        <a:t>Původní 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Tabulka</a:t>
                      </a:r>
                      <a:r>
                        <a:rPr lang="cs-CZ" baseline="0" dirty="0" smtClean="0"/>
                        <a:t> četností</a:t>
                      </a:r>
                      <a:endParaRPr lang="en-US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cs-CZ" dirty="0" err="1" smtClean="0"/>
                        <a:t>abaacbcabbccaaacabaacabcccbaacababbbcacabcaccacabbca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cs-CZ" b="1" dirty="0" smtClean="0">
                          <a:solidFill>
                            <a:schemeClr val="bg1"/>
                          </a:solidFill>
                        </a:rPr>
                        <a:t>Přepisovací pravidla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16561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60164">
                <a:tc>
                  <a:txBody>
                    <a:bodyPr/>
                    <a:lstStyle/>
                    <a:p>
                      <a:r>
                        <a:rPr lang="cs-CZ" b="1" dirty="0" smtClean="0">
                          <a:solidFill>
                            <a:schemeClr val="bg1"/>
                          </a:solidFill>
                        </a:rPr>
                        <a:t>Komprimovaný text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9079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smtClean="0"/>
              <a:t>Příklad </a:t>
            </a:r>
            <a:r>
              <a:rPr lang="cs-CZ" dirty="0" smtClean="0"/>
              <a:t>komprimace</a:t>
            </a:r>
            <a:endParaRPr lang="en-US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/>
        </p:nvGraphicFramePr>
        <p:xfrm>
          <a:off x="539551" y="1397000"/>
          <a:ext cx="8208911" cy="4736544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6192689"/>
                <a:gridCol w="936104"/>
                <a:gridCol w="1080118"/>
              </a:tblGrid>
              <a:tr h="447824">
                <a:tc>
                  <a:txBody>
                    <a:bodyPr/>
                    <a:lstStyle/>
                    <a:p>
                      <a:r>
                        <a:rPr lang="cs-CZ" dirty="0" smtClean="0"/>
                        <a:t>Původní text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cs-CZ" dirty="0" smtClean="0"/>
                        <a:t>Tabulka</a:t>
                      </a:r>
                      <a:r>
                        <a:rPr lang="cs-CZ" baseline="0" dirty="0" smtClean="0"/>
                        <a:t> četností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cs-CZ" b="1" dirty="0" err="1" smtClean="0"/>
                        <a:t>ab</a:t>
                      </a:r>
                      <a:r>
                        <a:rPr lang="cs-CZ" dirty="0" err="1" smtClean="0"/>
                        <a:t>aacbc</a:t>
                      </a:r>
                      <a:r>
                        <a:rPr lang="cs-CZ" b="1" dirty="0" err="1" smtClean="0"/>
                        <a:t>ab</a:t>
                      </a:r>
                      <a:r>
                        <a:rPr lang="cs-CZ" dirty="0" err="1" smtClean="0"/>
                        <a:t>bccaaac</a:t>
                      </a:r>
                      <a:r>
                        <a:rPr lang="cs-CZ" b="1" dirty="0" err="1" smtClean="0"/>
                        <a:t>ab</a:t>
                      </a:r>
                      <a:r>
                        <a:rPr lang="cs-CZ" dirty="0" err="1" smtClean="0"/>
                        <a:t>aac</a:t>
                      </a:r>
                      <a:r>
                        <a:rPr lang="cs-CZ" b="1" dirty="0" err="1" smtClean="0"/>
                        <a:t>ab</a:t>
                      </a:r>
                      <a:r>
                        <a:rPr lang="cs-CZ" dirty="0" err="1" smtClean="0"/>
                        <a:t>cccbaac</a:t>
                      </a:r>
                      <a:r>
                        <a:rPr lang="cs-CZ" b="1" dirty="0" err="1" smtClean="0"/>
                        <a:t>abab</a:t>
                      </a:r>
                      <a:r>
                        <a:rPr lang="cs-CZ" dirty="0" err="1" smtClean="0"/>
                        <a:t>bbcac</a:t>
                      </a:r>
                      <a:r>
                        <a:rPr lang="cs-CZ" b="1" dirty="0" err="1" smtClean="0"/>
                        <a:t>ab</a:t>
                      </a:r>
                      <a:r>
                        <a:rPr lang="cs-CZ" dirty="0" err="1" smtClean="0"/>
                        <a:t>caccac</a:t>
                      </a:r>
                      <a:r>
                        <a:rPr lang="cs-CZ" b="1" dirty="0" err="1" smtClean="0"/>
                        <a:t>ab</a:t>
                      </a:r>
                      <a:r>
                        <a:rPr lang="cs-CZ" dirty="0" err="1" smtClean="0"/>
                        <a:t>bca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cs-CZ" dirty="0" smtClean="0"/>
                        <a:t>ab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cs-CZ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cs-CZ" b="1" dirty="0" smtClean="0">
                          <a:solidFill>
                            <a:schemeClr val="bg1"/>
                          </a:solidFill>
                        </a:rPr>
                        <a:t>Přepisovací pravidla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561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0164">
                <a:tc>
                  <a:txBody>
                    <a:bodyPr/>
                    <a:lstStyle/>
                    <a:p>
                      <a:r>
                        <a:rPr lang="cs-CZ" b="1" dirty="0" smtClean="0">
                          <a:solidFill>
                            <a:schemeClr val="bg1"/>
                          </a:solidFill>
                        </a:rPr>
                        <a:t>Komprimovaný text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079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smtClean="0"/>
              <a:t>Příklad </a:t>
            </a:r>
            <a:r>
              <a:rPr lang="cs-CZ" dirty="0" smtClean="0"/>
              <a:t>komprimace</a:t>
            </a:r>
            <a:endParaRPr lang="en-US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/>
        </p:nvGraphicFramePr>
        <p:xfrm>
          <a:off x="539551" y="1397000"/>
          <a:ext cx="8208911" cy="4736544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6192689"/>
                <a:gridCol w="936104"/>
                <a:gridCol w="1080118"/>
              </a:tblGrid>
              <a:tr h="447824">
                <a:tc>
                  <a:txBody>
                    <a:bodyPr/>
                    <a:lstStyle/>
                    <a:p>
                      <a:r>
                        <a:rPr lang="cs-CZ" dirty="0" smtClean="0"/>
                        <a:t>Původní text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cs-CZ" dirty="0" smtClean="0"/>
                        <a:t>Tabulka</a:t>
                      </a:r>
                      <a:r>
                        <a:rPr lang="cs-CZ" baseline="0" dirty="0" smtClean="0"/>
                        <a:t> četností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cs-CZ" b="0" dirty="0" err="1" smtClean="0"/>
                        <a:t>a</a:t>
                      </a:r>
                      <a:r>
                        <a:rPr lang="cs-CZ" b="1" dirty="0" err="1" smtClean="0"/>
                        <a:t>ba</a:t>
                      </a:r>
                      <a:r>
                        <a:rPr lang="cs-CZ" b="0" dirty="0" err="1" smtClean="0"/>
                        <a:t>acbcabbccaaaca</a:t>
                      </a:r>
                      <a:r>
                        <a:rPr lang="cs-CZ" b="1" dirty="0" err="1" smtClean="0"/>
                        <a:t>ba</a:t>
                      </a:r>
                      <a:r>
                        <a:rPr lang="cs-CZ" b="0" dirty="0" err="1" smtClean="0"/>
                        <a:t>acabccc</a:t>
                      </a:r>
                      <a:r>
                        <a:rPr lang="cs-CZ" b="1" dirty="0" err="1" smtClean="0"/>
                        <a:t>ba</a:t>
                      </a:r>
                      <a:r>
                        <a:rPr lang="cs-CZ" b="0" dirty="0" err="1" smtClean="0"/>
                        <a:t>aca</a:t>
                      </a:r>
                      <a:r>
                        <a:rPr lang="cs-CZ" b="1" dirty="0" err="1" smtClean="0"/>
                        <a:t>ba</a:t>
                      </a:r>
                      <a:r>
                        <a:rPr lang="cs-CZ" b="0" dirty="0" err="1" smtClean="0"/>
                        <a:t>bbbcacabcaccacabbca</a:t>
                      </a:r>
                      <a:endParaRPr lang="en-US" b="0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cs-CZ" dirty="0" smtClean="0"/>
                        <a:t>ab</a:t>
                      </a:r>
                    </a:p>
                    <a:p>
                      <a:r>
                        <a:rPr lang="cs-CZ" dirty="0" smtClean="0"/>
                        <a:t>ba</a:t>
                      </a:r>
                    </a:p>
                    <a:p>
                      <a:endParaRPr lang="cs-CZ" dirty="0" smtClean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cs-CZ" dirty="0" smtClean="0"/>
                        <a:t>8</a:t>
                      </a:r>
                    </a:p>
                    <a:p>
                      <a:r>
                        <a:rPr lang="cs-CZ" dirty="0" smtClean="0"/>
                        <a:t>4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cs-CZ" b="1" dirty="0" smtClean="0">
                          <a:solidFill>
                            <a:schemeClr val="bg1"/>
                          </a:solidFill>
                        </a:rPr>
                        <a:t>Přepisovací pravidla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561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0164">
                <a:tc>
                  <a:txBody>
                    <a:bodyPr/>
                    <a:lstStyle/>
                    <a:p>
                      <a:r>
                        <a:rPr lang="cs-CZ" b="1" dirty="0" smtClean="0">
                          <a:solidFill>
                            <a:schemeClr val="bg1"/>
                          </a:solidFill>
                        </a:rPr>
                        <a:t>Komprimovaný text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079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ýř">
  <a:themeElements>
    <a:clrScheme name="Arkýř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ýř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ýř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179</TotalTime>
  <Words>833</Words>
  <Application>Microsoft Office PowerPoint</Application>
  <PresentationFormat>Předvádění na obrazovce (4:3)</PresentationFormat>
  <Paragraphs>462</Paragraphs>
  <Slides>24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24</vt:i4>
      </vt:variant>
    </vt:vector>
  </HeadingPairs>
  <TitlesOfParts>
    <vt:vector size="25" baseType="lpstr">
      <vt:lpstr>Arkýř</vt:lpstr>
      <vt:lpstr>Byte-Pair Encoding (BPE)</vt:lpstr>
      <vt:lpstr>Byte-Pair Encoding (BPE)</vt:lpstr>
      <vt:lpstr>Byte-Pair Encoding (BPE)</vt:lpstr>
      <vt:lpstr>Byte-Pair Encoding (BPE)</vt:lpstr>
      <vt:lpstr>Byte-Pair Encoding (BPE)</vt:lpstr>
      <vt:lpstr>Byte-Pair Encoding (BPE)</vt:lpstr>
      <vt:lpstr>Příklad komprimace</vt:lpstr>
      <vt:lpstr>Příklad komprimace</vt:lpstr>
      <vt:lpstr>Příklad komprimace</vt:lpstr>
      <vt:lpstr>Příklad komprimace</vt:lpstr>
      <vt:lpstr>Příklad komprimace</vt:lpstr>
      <vt:lpstr>Příklad komprimace</vt:lpstr>
      <vt:lpstr>Příklad komprimace</vt:lpstr>
      <vt:lpstr>Příklad komprimace</vt:lpstr>
      <vt:lpstr>Příklad komprimace</vt:lpstr>
      <vt:lpstr>Příklad komprimace</vt:lpstr>
      <vt:lpstr>Příklad komprimace</vt:lpstr>
      <vt:lpstr>Příklad komprimace</vt:lpstr>
      <vt:lpstr>Příklad komprimace</vt:lpstr>
      <vt:lpstr>Příklad komprimace</vt:lpstr>
      <vt:lpstr>Byte-Pair Encoding (BPE)</vt:lpstr>
      <vt:lpstr>Výsledky testů</vt:lpstr>
      <vt:lpstr>Literatura</vt:lpstr>
      <vt:lpstr>Snímek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Byte Pair</dc:title>
  <dc:creator>Zdeněk Gold</dc:creator>
  <cp:lastModifiedBy>Zdeněk Gold</cp:lastModifiedBy>
  <cp:revision>62</cp:revision>
  <dcterms:created xsi:type="dcterms:W3CDTF">2015-05-11T19:09:48Z</dcterms:created>
  <dcterms:modified xsi:type="dcterms:W3CDTF">2015-05-12T06:41:14Z</dcterms:modified>
</cp:coreProperties>
</file>