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286" r:id="rId3"/>
    <p:sldId id="266" r:id="rId4"/>
    <p:sldId id="258" r:id="rId5"/>
    <p:sldId id="259" r:id="rId6"/>
    <p:sldId id="260" r:id="rId7"/>
    <p:sldId id="285" r:id="rId8"/>
    <p:sldId id="261" r:id="rId9"/>
    <p:sldId id="262" r:id="rId10"/>
    <p:sldId id="263" r:id="rId11"/>
    <p:sldId id="267" r:id="rId12"/>
    <p:sldId id="268" r:id="rId13"/>
    <p:sldId id="284" r:id="rId14"/>
    <p:sldId id="292" r:id="rId15"/>
    <p:sldId id="270" r:id="rId16"/>
    <p:sldId id="271" r:id="rId17"/>
    <p:sldId id="283" r:id="rId18"/>
    <p:sldId id="288" r:id="rId19"/>
    <p:sldId id="273" r:id="rId20"/>
    <p:sldId id="289" r:id="rId21"/>
    <p:sldId id="290" r:id="rId22"/>
    <p:sldId id="281" r:id="rId23"/>
    <p:sldId id="274" r:id="rId24"/>
    <p:sldId id="291" r:id="rId25"/>
    <p:sldId id="282" r:id="rId26"/>
    <p:sldId id="275" r:id="rId27"/>
    <p:sldId id="287" r:id="rId28"/>
    <p:sldId id="264" r:id="rId29"/>
    <p:sldId id="26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86640307-CEC5-4088-A5B8-F6C75EABAB7E}">
          <p14:sldIdLst>
            <p14:sldId id="256"/>
          </p14:sldIdLst>
        </p14:section>
        <p14:section name="Introducción" id="{DE1D0F66-D2B6-49DD-A9CE-220AC3F7E719}">
          <p14:sldIdLst>
            <p14:sldId id="286"/>
            <p14:sldId id="266"/>
            <p14:sldId id="258"/>
            <p14:sldId id="259"/>
            <p14:sldId id="260"/>
          </p14:sldIdLst>
        </p14:section>
        <p14:section name="Modelado del sistema" id="{C2A00E69-F815-4390-A4EF-8D69D19A7E38}">
          <p14:sldIdLst>
            <p14:sldId id="285"/>
            <p14:sldId id="261"/>
            <p14:sldId id="262"/>
            <p14:sldId id="263"/>
            <p14:sldId id="267"/>
            <p14:sldId id="268"/>
          </p14:sldIdLst>
        </p14:section>
        <p14:section name="Entorno tecnológico" id="{EC42AB80-BA53-49B2-94DD-75B5C4A7096E}">
          <p14:sldIdLst>
            <p14:sldId id="284"/>
            <p14:sldId id="292"/>
            <p14:sldId id="270"/>
            <p14:sldId id="271"/>
          </p14:sldIdLst>
        </p14:section>
        <p14:section name="Descripción de la aplicación" id="{74CC1F3D-2368-4076-B965-671E57877B75}">
          <p14:sldIdLst>
            <p14:sldId id="283"/>
            <p14:sldId id="288"/>
            <p14:sldId id="273"/>
            <p14:sldId id="289"/>
            <p14:sldId id="290"/>
          </p14:sldIdLst>
        </p14:section>
        <p14:section name="Pruebas" id="{5A489689-2DF6-4127-ADE4-108077FBD4B9}">
          <p14:sldIdLst>
            <p14:sldId id="281"/>
            <p14:sldId id="274"/>
            <p14:sldId id="291"/>
          </p14:sldIdLst>
        </p14:section>
        <p14:section name="Vídeo" id="{7CA64AED-32DD-4074-942A-93E8446C7ECC}">
          <p14:sldIdLst>
            <p14:sldId id="282"/>
            <p14:sldId id="275"/>
          </p14:sldIdLst>
        </p14:section>
        <p14:section name="Final" id="{7DCD3525-B98F-4504-BD08-892221736E0D}">
          <p14:sldIdLst>
            <p14:sldId id="287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5793" autoAdjust="0"/>
  </p:normalViewPr>
  <p:slideViewPr>
    <p:cSldViewPr snapToGrid="0">
      <p:cViewPr varScale="1">
        <p:scale>
          <a:sx n="86" d="100"/>
          <a:sy n="86" d="100"/>
        </p:scale>
        <p:origin x="1518" y="90"/>
      </p:cViewPr>
      <p:guideLst/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8E5C21-88F7-4E8E-9290-C43DCB9D06F2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F21F4A-B337-4E16-AD0F-F88CEAFEBC6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000" dirty="0"/>
            <a:t>Robots programados con Arduino.</a:t>
          </a:r>
          <a:endParaRPr lang="en-US" sz="2000" dirty="0"/>
        </a:p>
      </dgm:t>
    </dgm:pt>
    <dgm:pt modelId="{646E11AD-798D-4A02-9385-B9B5F0BB6399}" type="parTrans" cxnId="{0ACFA68A-6E38-49CF-9ED2-679CE9962ED0}">
      <dgm:prSet/>
      <dgm:spPr/>
      <dgm:t>
        <a:bodyPr/>
        <a:lstStyle/>
        <a:p>
          <a:endParaRPr lang="en-US"/>
        </a:p>
      </dgm:t>
    </dgm:pt>
    <dgm:pt modelId="{82049A7A-E7CA-4BB8-99A6-E1B08A343A8A}" type="sibTrans" cxnId="{0ACFA68A-6E38-49CF-9ED2-679CE9962ED0}">
      <dgm:prSet/>
      <dgm:spPr/>
      <dgm:t>
        <a:bodyPr/>
        <a:lstStyle/>
        <a:p>
          <a:endParaRPr lang="en-US"/>
        </a:p>
      </dgm:t>
    </dgm:pt>
    <dgm:pt modelId="{E814A53E-2C73-4B10-8933-6E3E7253AAA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000" dirty="0"/>
            <a:t>Aplicaciones que simulan y diseñan robots.</a:t>
          </a:r>
          <a:endParaRPr lang="en-US" sz="2000" dirty="0"/>
        </a:p>
      </dgm:t>
    </dgm:pt>
    <dgm:pt modelId="{D26103A4-1DCE-4EC3-B85D-36A34536056D}" type="parTrans" cxnId="{FC3FA88D-C295-4945-8203-413B2C5071E2}">
      <dgm:prSet/>
      <dgm:spPr/>
      <dgm:t>
        <a:bodyPr/>
        <a:lstStyle/>
        <a:p>
          <a:endParaRPr lang="en-US"/>
        </a:p>
      </dgm:t>
    </dgm:pt>
    <dgm:pt modelId="{7C71C611-0BB8-44AB-BCA9-03F7C27773D3}" type="sibTrans" cxnId="{FC3FA88D-C295-4945-8203-413B2C5071E2}">
      <dgm:prSet/>
      <dgm:spPr/>
      <dgm:t>
        <a:bodyPr/>
        <a:lstStyle/>
        <a:p>
          <a:endParaRPr lang="en-US"/>
        </a:p>
      </dgm:t>
    </dgm:pt>
    <dgm:pt modelId="{C17BA24A-54D3-4086-97E2-F0C101757B9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Ninguna nos resuelve el problema de diseñar un robot que siga una línea</a:t>
          </a:r>
          <a:endParaRPr lang="en-US" dirty="0"/>
        </a:p>
      </dgm:t>
    </dgm:pt>
    <dgm:pt modelId="{4C3262F3-30AE-4155-9641-17272CDA8E7D}" type="parTrans" cxnId="{2AFADCEA-5D63-40BD-9CF8-B6C34F006D05}">
      <dgm:prSet/>
      <dgm:spPr/>
      <dgm:t>
        <a:bodyPr/>
        <a:lstStyle/>
        <a:p>
          <a:endParaRPr lang="en-US"/>
        </a:p>
      </dgm:t>
    </dgm:pt>
    <dgm:pt modelId="{35518F4F-DEFD-4E74-9931-C0970232038A}" type="sibTrans" cxnId="{2AFADCEA-5D63-40BD-9CF8-B6C34F006D05}">
      <dgm:prSet/>
      <dgm:spPr/>
      <dgm:t>
        <a:bodyPr/>
        <a:lstStyle/>
        <a:p>
          <a:endParaRPr lang="en-US"/>
        </a:p>
      </dgm:t>
    </dgm:pt>
    <dgm:pt modelId="{40D6A4E3-8024-4168-A8EB-9EAE22F1AFB4}" type="pres">
      <dgm:prSet presAssocID="{4E8E5C21-88F7-4E8E-9290-C43DCB9D06F2}" presName="root" presStyleCnt="0">
        <dgm:presLayoutVars>
          <dgm:dir/>
          <dgm:resizeHandles val="exact"/>
        </dgm:presLayoutVars>
      </dgm:prSet>
      <dgm:spPr/>
    </dgm:pt>
    <dgm:pt modelId="{74F9A6F5-B979-4538-89D5-290C4C6F41F6}" type="pres">
      <dgm:prSet presAssocID="{80F21F4A-B337-4E16-AD0F-F88CEAFEBC6C}" presName="compNode" presStyleCnt="0"/>
      <dgm:spPr/>
    </dgm:pt>
    <dgm:pt modelId="{1F668F09-3BF0-49FD-A91C-9C55791BD130}" type="pres">
      <dgm:prSet presAssocID="{80F21F4A-B337-4E16-AD0F-F88CEAFEBC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DE4C6BD-B2B0-4FEF-9FCF-D54E4F404F5D}" type="pres">
      <dgm:prSet presAssocID="{80F21F4A-B337-4E16-AD0F-F88CEAFEBC6C}" presName="spaceRect" presStyleCnt="0"/>
      <dgm:spPr/>
    </dgm:pt>
    <dgm:pt modelId="{E41FB72E-1F17-403B-BCD9-F81F516F42CF}" type="pres">
      <dgm:prSet presAssocID="{80F21F4A-B337-4E16-AD0F-F88CEAFEBC6C}" presName="textRect" presStyleLbl="revTx" presStyleIdx="0" presStyleCnt="3">
        <dgm:presLayoutVars>
          <dgm:chMax val="1"/>
          <dgm:chPref val="1"/>
        </dgm:presLayoutVars>
      </dgm:prSet>
      <dgm:spPr/>
    </dgm:pt>
    <dgm:pt modelId="{567F6682-D85F-465C-8048-AE4CB93A266F}" type="pres">
      <dgm:prSet presAssocID="{82049A7A-E7CA-4BB8-99A6-E1B08A343A8A}" presName="sibTrans" presStyleCnt="0"/>
      <dgm:spPr/>
    </dgm:pt>
    <dgm:pt modelId="{7D255EE6-A368-462C-94F5-2C7B17250307}" type="pres">
      <dgm:prSet presAssocID="{E814A53E-2C73-4B10-8933-6E3E7253AAAC}" presName="compNode" presStyleCnt="0"/>
      <dgm:spPr/>
    </dgm:pt>
    <dgm:pt modelId="{3EAB2941-2729-4F44-9848-55A3CB528242}" type="pres">
      <dgm:prSet presAssocID="{E814A53E-2C73-4B10-8933-6E3E7253AA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BE6BCEE9-52FA-40C0-84E3-42AD0559EF47}" type="pres">
      <dgm:prSet presAssocID="{E814A53E-2C73-4B10-8933-6E3E7253AAAC}" presName="spaceRect" presStyleCnt="0"/>
      <dgm:spPr/>
    </dgm:pt>
    <dgm:pt modelId="{C9756610-BAB9-470B-98F0-781DDC89C7E6}" type="pres">
      <dgm:prSet presAssocID="{E814A53E-2C73-4B10-8933-6E3E7253AAAC}" presName="textRect" presStyleLbl="revTx" presStyleIdx="1" presStyleCnt="3">
        <dgm:presLayoutVars>
          <dgm:chMax val="1"/>
          <dgm:chPref val="1"/>
        </dgm:presLayoutVars>
      </dgm:prSet>
      <dgm:spPr/>
    </dgm:pt>
    <dgm:pt modelId="{9E6779CC-32AC-4D79-B424-29484EB37DB6}" type="pres">
      <dgm:prSet presAssocID="{7C71C611-0BB8-44AB-BCA9-03F7C27773D3}" presName="sibTrans" presStyleCnt="0"/>
      <dgm:spPr/>
    </dgm:pt>
    <dgm:pt modelId="{72A5C08D-6DFD-424E-B1A7-9BBF437C5845}" type="pres">
      <dgm:prSet presAssocID="{C17BA24A-54D3-4086-97E2-F0C101757B97}" presName="compNode" presStyleCnt="0"/>
      <dgm:spPr/>
    </dgm:pt>
    <dgm:pt modelId="{1289343D-4D72-4197-90DB-1371BF3BCD5C}" type="pres">
      <dgm:prSet presAssocID="{C17BA24A-54D3-4086-97E2-F0C101757B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F253625-DC0F-482E-8106-9469B65E03C1}" type="pres">
      <dgm:prSet presAssocID="{C17BA24A-54D3-4086-97E2-F0C101757B97}" presName="spaceRect" presStyleCnt="0"/>
      <dgm:spPr/>
    </dgm:pt>
    <dgm:pt modelId="{364759E0-E50C-4261-9A93-48670C2D0F32}" type="pres">
      <dgm:prSet presAssocID="{C17BA24A-54D3-4086-97E2-F0C101757B97}" presName="textRect" presStyleLbl="revTx" presStyleIdx="2" presStyleCnt="3" custScaleX="122237" custScaleY="105675">
        <dgm:presLayoutVars>
          <dgm:chMax val="1"/>
          <dgm:chPref val="1"/>
        </dgm:presLayoutVars>
      </dgm:prSet>
      <dgm:spPr/>
    </dgm:pt>
  </dgm:ptLst>
  <dgm:cxnLst>
    <dgm:cxn modelId="{D8D27D00-B577-4F39-9228-455461671644}" type="presOf" srcId="{E814A53E-2C73-4B10-8933-6E3E7253AAAC}" destId="{C9756610-BAB9-470B-98F0-781DDC89C7E6}" srcOrd="0" destOrd="0" presId="urn:microsoft.com/office/officeart/2018/2/layout/IconLabelList"/>
    <dgm:cxn modelId="{E75A580D-52D3-417F-A920-8EA83A261179}" type="presOf" srcId="{4E8E5C21-88F7-4E8E-9290-C43DCB9D06F2}" destId="{40D6A4E3-8024-4168-A8EB-9EAE22F1AFB4}" srcOrd="0" destOrd="0" presId="urn:microsoft.com/office/officeart/2018/2/layout/IconLabelList"/>
    <dgm:cxn modelId="{BA6DA729-347D-4B6E-A623-185F104BB55A}" type="presOf" srcId="{80F21F4A-B337-4E16-AD0F-F88CEAFEBC6C}" destId="{E41FB72E-1F17-403B-BCD9-F81F516F42CF}" srcOrd="0" destOrd="0" presId="urn:microsoft.com/office/officeart/2018/2/layout/IconLabelList"/>
    <dgm:cxn modelId="{2B0FFE3F-EEB0-4AF2-83F7-7E4E6C70809F}" type="presOf" srcId="{C17BA24A-54D3-4086-97E2-F0C101757B97}" destId="{364759E0-E50C-4261-9A93-48670C2D0F32}" srcOrd="0" destOrd="0" presId="urn:microsoft.com/office/officeart/2018/2/layout/IconLabelList"/>
    <dgm:cxn modelId="{0ACFA68A-6E38-49CF-9ED2-679CE9962ED0}" srcId="{4E8E5C21-88F7-4E8E-9290-C43DCB9D06F2}" destId="{80F21F4A-B337-4E16-AD0F-F88CEAFEBC6C}" srcOrd="0" destOrd="0" parTransId="{646E11AD-798D-4A02-9385-B9B5F0BB6399}" sibTransId="{82049A7A-E7CA-4BB8-99A6-E1B08A343A8A}"/>
    <dgm:cxn modelId="{FC3FA88D-C295-4945-8203-413B2C5071E2}" srcId="{4E8E5C21-88F7-4E8E-9290-C43DCB9D06F2}" destId="{E814A53E-2C73-4B10-8933-6E3E7253AAAC}" srcOrd="1" destOrd="0" parTransId="{D26103A4-1DCE-4EC3-B85D-36A34536056D}" sibTransId="{7C71C611-0BB8-44AB-BCA9-03F7C27773D3}"/>
    <dgm:cxn modelId="{2AFADCEA-5D63-40BD-9CF8-B6C34F006D05}" srcId="{4E8E5C21-88F7-4E8E-9290-C43DCB9D06F2}" destId="{C17BA24A-54D3-4086-97E2-F0C101757B97}" srcOrd="2" destOrd="0" parTransId="{4C3262F3-30AE-4155-9641-17272CDA8E7D}" sibTransId="{35518F4F-DEFD-4E74-9931-C0970232038A}"/>
    <dgm:cxn modelId="{2F0794D1-1B64-41F7-BAA1-BB5208763CE2}" type="presParOf" srcId="{40D6A4E3-8024-4168-A8EB-9EAE22F1AFB4}" destId="{74F9A6F5-B979-4538-89D5-290C4C6F41F6}" srcOrd="0" destOrd="0" presId="urn:microsoft.com/office/officeart/2018/2/layout/IconLabelList"/>
    <dgm:cxn modelId="{4AB08974-B4C0-4C33-AAE8-05773CCCD7A8}" type="presParOf" srcId="{74F9A6F5-B979-4538-89D5-290C4C6F41F6}" destId="{1F668F09-3BF0-49FD-A91C-9C55791BD130}" srcOrd="0" destOrd="0" presId="urn:microsoft.com/office/officeart/2018/2/layout/IconLabelList"/>
    <dgm:cxn modelId="{0F58B18E-0E9B-4789-A859-FE44968A36F3}" type="presParOf" srcId="{74F9A6F5-B979-4538-89D5-290C4C6F41F6}" destId="{3DE4C6BD-B2B0-4FEF-9FCF-D54E4F404F5D}" srcOrd="1" destOrd="0" presId="urn:microsoft.com/office/officeart/2018/2/layout/IconLabelList"/>
    <dgm:cxn modelId="{CDC78F0C-C823-44C4-AD9E-F1BCAF240383}" type="presParOf" srcId="{74F9A6F5-B979-4538-89D5-290C4C6F41F6}" destId="{E41FB72E-1F17-403B-BCD9-F81F516F42CF}" srcOrd="2" destOrd="0" presId="urn:microsoft.com/office/officeart/2018/2/layout/IconLabelList"/>
    <dgm:cxn modelId="{2C628456-E39A-40D7-97B3-714E3D59B3FE}" type="presParOf" srcId="{40D6A4E3-8024-4168-A8EB-9EAE22F1AFB4}" destId="{567F6682-D85F-465C-8048-AE4CB93A266F}" srcOrd="1" destOrd="0" presId="urn:microsoft.com/office/officeart/2018/2/layout/IconLabelList"/>
    <dgm:cxn modelId="{AF762752-1BBA-4E7D-A3B6-E8619C93EFF3}" type="presParOf" srcId="{40D6A4E3-8024-4168-A8EB-9EAE22F1AFB4}" destId="{7D255EE6-A368-462C-94F5-2C7B17250307}" srcOrd="2" destOrd="0" presId="urn:microsoft.com/office/officeart/2018/2/layout/IconLabelList"/>
    <dgm:cxn modelId="{CAA6B83B-E9CA-43BE-B9EF-2F71ECFA5565}" type="presParOf" srcId="{7D255EE6-A368-462C-94F5-2C7B17250307}" destId="{3EAB2941-2729-4F44-9848-55A3CB528242}" srcOrd="0" destOrd="0" presId="urn:microsoft.com/office/officeart/2018/2/layout/IconLabelList"/>
    <dgm:cxn modelId="{C87961F1-3510-48E6-AE17-38D6E9BF2944}" type="presParOf" srcId="{7D255EE6-A368-462C-94F5-2C7B17250307}" destId="{BE6BCEE9-52FA-40C0-84E3-42AD0559EF47}" srcOrd="1" destOrd="0" presId="urn:microsoft.com/office/officeart/2018/2/layout/IconLabelList"/>
    <dgm:cxn modelId="{570A9C00-DFD8-4896-8164-6F50DC87B64D}" type="presParOf" srcId="{7D255EE6-A368-462C-94F5-2C7B17250307}" destId="{C9756610-BAB9-470B-98F0-781DDC89C7E6}" srcOrd="2" destOrd="0" presId="urn:microsoft.com/office/officeart/2018/2/layout/IconLabelList"/>
    <dgm:cxn modelId="{A4E87CFF-06CE-4BA0-8DD5-1136AF069BE0}" type="presParOf" srcId="{40D6A4E3-8024-4168-A8EB-9EAE22F1AFB4}" destId="{9E6779CC-32AC-4D79-B424-29484EB37DB6}" srcOrd="3" destOrd="0" presId="urn:microsoft.com/office/officeart/2018/2/layout/IconLabelList"/>
    <dgm:cxn modelId="{6DBD0C19-37CD-4C04-9F23-4D16015DED33}" type="presParOf" srcId="{40D6A4E3-8024-4168-A8EB-9EAE22F1AFB4}" destId="{72A5C08D-6DFD-424E-B1A7-9BBF437C5845}" srcOrd="4" destOrd="0" presId="urn:microsoft.com/office/officeart/2018/2/layout/IconLabelList"/>
    <dgm:cxn modelId="{04202E30-27CE-4774-BE00-714457A59499}" type="presParOf" srcId="{72A5C08D-6DFD-424E-B1A7-9BBF437C5845}" destId="{1289343D-4D72-4197-90DB-1371BF3BCD5C}" srcOrd="0" destOrd="0" presId="urn:microsoft.com/office/officeart/2018/2/layout/IconLabelList"/>
    <dgm:cxn modelId="{BA27CF0C-C469-46DA-BD1B-D9428F37ED82}" type="presParOf" srcId="{72A5C08D-6DFD-424E-B1A7-9BBF437C5845}" destId="{3F253625-DC0F-482E-8106-9469B65E03C1}" srcOrd="1" destOrd="0" presId="urn:microsoft.com/office/officeart/2018/2/layout/IconLabelList"/>
    <dgm:cxn modelId="{B09CE783-3B32-4B40-BC4E-B1E53ECADEEC}" type="presParOf" srcId="{72A5C08D-6DFD-424E-B1A7-9BBF437C5845}" destId="{364759E0-E50C-4261-9A93-48670C2D0F3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526CE6-C8B8-49E5-A042-7442C93AA1C0}" type="doc">
      <dgm:prSet loTypeId="urn:microsoft.com/office/officeart/2005/8/layout/process4" loCatId="process" qsTypeId="urn:microsoft.com/office/officeart/2005/8/quickstyle/simple4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01F0263D-5C42-49C3-8640-18C7E3B62FA9}">
      <dgm:prSet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Robot: Máquina automática programable capaz de realizar determinadas operaciones de manera automática.</a:t>
          </a:r>
          <a:endParaRPr lang="en-US" dirty="0">
            <a:solidFill>
              <a:schemeClr val="bg1"/>
            </a:solidFill>
          </a:endParaRPr>
        </a:p>
      </dgm:t>
    </dgm:pt>
    <dgm:pt modelId="{61F6B036-B406-4DA8-9216-9AA6464659FE}" type="parTrans" cxnId="{EB3F3448-511C-4677-9CA9-0D06C6E35F70}">
      <dgm:prSet/>
      <dgm:spPr/>
      <dgm:t>
        <a:bodyPr/>
        <a:lstStyle/>
        <a:p>
          <a:endParaRPr lang="en-US"/>
        </a:p>
      </dgm:t>
    </dgm:pt>
    <dgm:pt modelId="{9D7AAA97-097B-467D-9A52-C96DB972920B}" type="sibTrans" cxnId="{EB3F3448-511C-4677-9CA9-0D06C6E35F70}">
      <dgm:prSet/>
      <dgm:spPr/>
      <dgm:t>
        <a:bodyPr/>
        <a:lstStyle/>
        <a:p>
          <a:endParaRPr lang="en-US"/>
        </a:p>
      </dgm:t>
    </dgm:pt>
    <dgm:pt modelId="{77885042-768D-4A91-91DB-536AB5F9175B}">
      <dgm:prSet/>
      <dgm:spPr/>
      <dgm:t>
        <a:bodyPr/>
        <a:lstStyle/>
        <a:p>
          <a:r>
            <a:rPr lang="es-ES"/>
            <a:t>Dos tipos:</a:t>
          </a:r>
          <a:endParaRPr lang="en-US"/>
        </a:p>
      </dgm:t>
    </dgm:pt>
    <dgm:pt modelId="{37E2551C-64BB-4987-B2C1-67336433AA4D}" type="parTrans" cxnId="{F61BBF11-E034-4798-99EB-69832AA70216}">
      <dgm:prSet/>
      <dgm:spPr/>
      <dgm:t>
        <a:bodyPr/>
        <a:lstStyle/>
        <a:p>
          <a:endParaRPr lang="en-US"/>
        </a:p>
      </dgm:t>
    </dgm:pt>
    <dgm:pt modelId="{A42EF690-F96F-4C16-B281-896F4436CADD}" type="sibTrans" cxnId="{F61BBF11-E034-4798-99EB-69832AA70216}">
      <dgm:prSet/>
      <dgm:spPr/>
      <dgm:t>
        <a:bodyPr/>
        <a:lstStyle/>
        <a:p>
          <a:endParaRPr lang="en-US"/>
        </a:p>
      </dgm:t>
    </dgm:pt>
    <dgm:pt modelId="{4C589C56-C8DB-4139-838C-5B44DC10223F}">
      <dgm:prSet/>
      <dgm:spPr/>
      <dgm:t>
        <a:bodyPr/>
        <a:lstStyle/>
        <a:p>
          <a:r>
            <a:rPr lang="es-ES"/>
            <a:t>Manipuladores</a:t>
          </a:r>
          <a:endParaRPr lang="en-US"/>
        </a:p>
      </dgm:t>
    </dgm:pt>
    <dgm:pt modelId="{47BCB785-EC49-4E8D-B91F-7841C1716F66}" type="parTrans" cxnId="{0E4074CE-3F18-46DC-9FE9-B9840DDE80F6}">
      <dgm:prSet/>
      <dgm:spPr/>
      <dgm:t>
        <a:bodyPr/>
        <a:lstStyle/>
        <a:p>
          <a:endParaRPr lang="en-US"/>
        </a:p>
      </dgm:t>
    </dgm:pt>
    <dgm:pt modelId="{9EEC155A-53CC-44BD-8C4C-CFCC2496FE9E}" type="sibTrans" cxnId="{0E4074CE-3F18-46DC-9FE9-B9840DDE80F6}">
      <dgm:prSet/>
      <dgm:spPr/>
      <dgm:t>
        <a:bodyPr/>
        <a:lstStyle/>
        <a:p>
          <a:endParaRPr lang="en-US"/>
        </a:p>
      </dgm:t>
    </dgm:pt>
    <dgm:pt modelId="{68942BE1-63EE-49FB-AF87-A84A2AB5B7C2}">
      <dgm:prSet/>
      <dgm:spPr/>
      <dgm:t>
        <a:bodyPr/>
        <a:lstStyle/>
        <a:p>
          <a:r>
            <a:rPr lang="es-ES"/>
            <a:t>Móviles</a:t>
          </a:r>
          <a:endParaRPr lang="en-US"/>
        </a:p>
      </dgm:t>
    </dgm:pt>
    <dgm:pt modelId="{5A0F6357-1E39-4BA3-833E-BD49A8C2BAC7}" type="parTrans" cxnId="{3747CA0F-A92E-4772-81BF-0C916E54CF20}">
      <dgm:prSet/>
      <dgm:spPr/>
      <dgm:t>
        <a:bodyPr/>
        <a:lstStyle/>
        <a:p>
          <a:endParaRPr lang="en-US"/>
        </a:p>
      </dgm:t>
    </dgm:pt>
    <dgm:pt modelId="{07201390-75C4-4EFB-8A86-0168C2BFBEC9}" type="sibTrans" cxnId="{3747CA0F-A92E-4772-81BF-0C916E54CF20}">
      <dgm:prSet/>
      <dgm:spPr/>
      <dgm:t>
        <a:bodyPr/>
        <a:lstStyle/>
        <a:p>
          <a:endParaRPr lang="en-US"/>
        </a:p>
      </dgm:t>
    </dgm:pt>
    <dgm:pt modelId="{ED07A9FD-C4E8-4938-9173-DABD1FF5B58D}" type="pres">
      <dgm:prSet presAssocID="{6F526CE6-C8B8-49E5-A042-7442C93AA1C0}" presName="Name0" presStyleCnt="0">
        <dgm:presLayoutVars>
          <dgm:dir/>
          <dgm:animLvl val="lvl"/>
          <dgm:resizeHandles val="exact"/>
        </dgm:presLayoutVars>
      </dgm:prSet>
      <dgm:spPr/>
    </dgm:pt>
    <dgm:pt modelId="{41DD2270-524E-45A2-BA13-283368969720}" type="pres">
      <dgm:prSet presAssocID="{77885042-768D-4A91-91DB-536AB5F9175B}" presName="boxAndChildren" presStyleCnt="0"/>
      <dgm:spPr/>
    </dgm:pt>
    <dgm:pt modelId="{BB9E2FEB-6A6C-4CD7-AF80-68166EF8C084}" type="pres">
      <dgm:prSet presAssocID="{77885042-768D-4A91-91DB-536AB5F9175B}" presName="parentTextBox" presStyleLbl="node1" presStyleIdx="0" presStyleCnt="2"/>
      <dgm:spPr/>
    </dgm:pt>
    <dgm:pt modelId="{4AF241EC-1291-48E7-9ABA-CB312A567C7F}" type="pres">
      <dgm:prSet presAssocID="{77885042-768D-4A91-91DB-536AB5F9175B}" presName="entireBox" presStyleLbl="node1" presStyleIdx="0" presStyleCnt="2"/>
      <dgm:spPr/>
    </dgm:pt>
    <dgm:pt modelId="{54B8F8F7-237B-4F0C-9526-ABB8B48E1822}" type="pres">
      <dgm:prSet presAssocID="{77885042-768D-4A91-91DB-536AB5F9175B}" presName="descendantBox" presStyleCnt="0"/>
      <dgm:spPr/>
    </dgm:pt>
    <dgm:pt modelId="{2D095D43-3EA9-4051-861A-0D29DB36D724}" type="pres">
      <dgm:prSet presAssocID="{4C589C56-C8DB-4139-838C-5B44DC10223F}" presName="childTextBox" presStyleLbl="fgAccFollowNode1" presStyleIdx="0" presStyleCnt="2">
        <dgm:presLayoutVars>
          <dgm:bulletEnabled val="1"/>
        </dgm:presLayoutVars>
      </dgm:prSet>
      <dgm:spPr/>
    </dgm:pt>
    <dgm:pt modelId="{8D10FE8F-20D3-4521-A6D8-0BEE8CEACCE2}" type="pres">
      <dgm:prSet presAssocID="{68942BE1-63EE-49FB-AF87-A84A2AB5B7C2}" presName="childTextBox" presStyleLbl="fgAccFollowNode1" presStyleIdx="1" presStyleCnt="2">
        <dgm:presLayoutVars>
          <dgm:bulletEnabled val="1"/>
        </dgm:presLayoutVars>
      </dgm:prSet>
      <dgm:spPr/>
    </dgm:pt>
    <dgm:pt modelId="{7C819921-A5F9-4A52-9F31-A4BA7FA95693}" type="pres">
      <dgm:prSet presAssocID="{9D7AAA97-097B-467D-9A52-C96DB972920B}" presName="sp" presStyleCnt="0"/>
      <dgm:spPr/>
    </dgm:pt>
    <dgm:pt modelId="{115E6E88-2F3C-4A45-9460-D3F501CE400B}" type="pres">
      <dgm:prSet presAssocID="{01F0263D-5C42-49C3-8640-18C7E3B62FA9}" presName="arrowAndChildren" presStyleCnt="0"/>
      <dgm:spPr/>
    </dgm:pt>
    <dgm:pt modelId="{5AF890B7-F1D2-4E6F-BC63-29FB2F96F821}" type="pres">
      <dgm:prSet presAssocID="{01F0263D-5C42-49C3-8640-18C7E3B62FA9}" presName="parentTextArrow" presStyleLbl="node1" presStyleIdx="1" presStyleCnt="2"/>
      <dgm:spPr/>
    </dgm:pt>
  </dgm:ptLst>
  <dgm:cxnLst>
    <dgm:cxn modelId="{3747CA0F-A92E-4772-81BF-0C916E54CF20}" srcId="{77885042-768D-4A91-91DB-536AB5F9175B}" destId="{68942BE1-63EE-49FB-AF87-A84A2AB5B7C2}" srcOrd="1" destOrd="0" parTransId="{5A0F6357-1E39-4BA3-833E-BD49A8C2BAC7}" sibTransId="{07201390-75C4-4EFB-8A86-0168C2BFBEC9}"/>
    <dgm:cxn modelId="{F61BBF11-E034-4798-99EB-69832AA70216}" srcId="{6F526CE6-C8B8-49E5-A042-7442C93AA1C0}" destId="{77885042-768D-4A91-91DB-536AB5F9175B}" srcOrd="1" destOrd="0" parTransId="{37E2551C-64BB-4987-B2C1-67336433AA4D}" sibTransId="{A42EF690-F96F-4C16-B281-896F4436CADD}"/>
    <dgm:cxn modelId="{DE36C935-1A7B-4253-96C5-B40A1FD92F44}" type="presOf" srcId="{6F526CE6-C8B8-49E5-A042-7442C93AA1C0}" destId="{ED07A9FD-C4E8-4938-9173-DABD1FF5B58D}" srcOrd="0" destOrd="0" presId="urn:microsoft.com/office/officeart/2005/8/layout/process4"/>
    <dgm:cxn modelId="{EB3F3448-511C-4677-9CA9-0D06C6E35F70}" srcId="{6F526CE6-C8B8-49E5-A042-7442C93AA1C0}" destId="{01F0263D-5C42-49C3-8640-18C7E3B62FA9}" srcOrd="0" destOrd="0" parTransId="{61F6B036-B406-4DA8-9216-9AA6464659FE}" sibTransId="{9D7AAA97-097B-467D-9A52-C96DB972920B}"/>
    <dgm:cxn modelId="{40EDFC6C-71E4-469E-BBD4-B739B100BED0}" type="presOf" srcId="{77885042-768D-4A91-91DB-536AB5F9175B}" destId="{BB9E2FEB-6A6C-4CD7-AF80-68166EF8C084}" srcOrd="0" destOrd="0" presId="urn:microsoft.com/office/officeart/2005/8/layout/process4"/>
    <dgm:cxn modelId="{061CCC4F-5C1A-47AE-A6F0-CF19719356EA}" type="presOf" srcId="{01F0263D-5C42-49C3-8640-18C7E3B62FA9}" destId="{5AF890B7-F1D2-4E6F-BC63-29FB2F96F821}" srcOrd="0" destOrd="0" presId="urn:microsoft.com/office/officeart/2005/8/layout/process4"/>
    <dgm:cxn modelId="{0E1CAA51-44BE-42A6-B876-A1B7CC9A91BA}" type="presOf" srcId="{68942BE1-63EE-49FB-AF87-A84A2AB5B7C2}" destId="{8D10FE8F-20D3-4521-A6D8-0BEE8CEACCE2}" srcOrd="0" destOrd="0" presId="urn:microsoft.com/office/officeart/2005/8/layout/process4"/>
    <dgm:cxn modelId="{593523BF-DDBB-4771-B437-81AC4AFFE134}" type="presOf" srcId="{4C589C56-C8DB-4139-838C-5B44DC10223F}" destId="{2D095D43-3EA9-4051-861A-0D29DB36D724}" srcOrd="0" destOrd="0" presId="urn:microsoft.com/office/officeart/2005/8/layout/process4"/>
    <dgm:cxn modelId="{0E4074CE-3F18-46DC-9FE9-B9840DDE80F6}" srcId="{77885042-768D-4A91-91DB-536AB5F9175B}" destId="{4C589C56-C8DB-4139-838C-5B44DC10223F}" srcOrd="0" destOrd="0" parTransId="{47BCB785-EC49-4E8D-B91F-7841C1716F66}" sibTransId="{9EEC155A-53CC-44BD-8C4C-CFCC2496FE9E}"/>
    <dgm:cxn modelId="{44BF44E9-72C8-489A-9D30-5539AF45AD79}" type="presOf" srcId="{77885042-768D-4A91-91DB-536AB5F9175B}" destId="{4AF241EC-1291-48E7-9ABA-CB312A567C7F}" srcOrd="1" destOrd="0" presId="urn:microsoft.com/office/officeart/2005/8/layout/process4"/>
    <dgm:cxn modelId="{99C1A3DD-F11B-4F4C-8165-FBE3ABF9897F}" type="presParOf" srcId="{ED07A9FD-C4E8-4938-9173-DABD1FF5B58D}" destId="{41DD2270-524E-45A2-BA13-283368969720}" srcOrd="0" destOrd="0" presId="urn:microsoft.com/office/officeart/2005/8/layout/process4"/>
    <dgm:cxn modelId="{EB6CB5C7-7CA9-427A-A6FB-36891BA4E506}" type="presParOf" srcId="{41DD2270-524E-45A2-BA13-283368969720}" destId="{BB9E2FEB-6A6C-4CD7-AF80-68166EF8C084}" srcOrd="0" destOrd="0" presId="urn:microsoft.com/office/officeart/2005/8/layout/process4"/>
    <dgm:cxn modelId="{54F1317E-A963-4146-A9F9-DC3E231F03AA}" type="presParOf" srcId="{41DD2270-524E-45A2-BA13-283368969720}" destId="{4AF241EC-1291-48E7-9ABA-CB312A567C7F}" srcOrd="1" destOrd="0" presId="urn:microsoft.com/office/officeart/2005/8/layout/process4"/>
    <dgm:cxn modelId="{B4A46FE6-2103-4E4B-A364-5D0A794238E2}" type="presParOf" srcId="{41DD2270-524E-45A2-BA13-283368969720}" destId="{54B8F8F7-237B-4F0C-9526-ABB8B48E1822}" srcOrd="2" destOrd="0" presId="urn:microsoft.com/office/officeart/2005/8/layout/process4"/>
    <dgm:cxn modelId="{823E19A8-1249-4BA6-8901-85AA8CC2B3FF}" type="presParOf" srcId="{54B8F8F7-237B-4F0C-9526-ABB8B48E1822}" destId="{2D095D43-3EA9-4051-861A-0D29DB36D724}" srcOrd="0" destOrd="0" presId="urn:microsoft.com/office/officeart/2005/8/layout/process4"/>
    <dgm:cxn modelId="{BC03368B-3C82-4C16-92AF-7B9043F060F1}" type="presParOf" srcId="{54B8F8F7-237B-4F0C-9526-ABB8B48E1822}" destId="{8D10FE8F-20D3-4521-A6D8-0BEE8CEACCE2}" srcOrd="1" destOrd="0" presId="urn:microsoft.com/office/officeart/2005/8/layout/process4"/>
    <dgm:cxn modelId="{E8AEEA1D-9045-4328-9D71-F246C8146A52}" type="presParOf" srcId="{ED07A9FD-C4E8-4938-9173-DABD1FF5B58D}" destId="{7C819921-A5F9-4A52-9F31-A4BA7FA95693}" srcOrd="1" destOrd="0" presId="urn:microsoft.com/office/officeart/2005/8/layout/process4"/>
    <dgm:cxn modelId="{D016DA3F-1363-43EA-BC66-8BEB2309A74B}" type="presParOf" srcId="{ED07A9FD-C4E8-4938-9173-DABD1FF5B58D}" destId="{115E6E88-2F3C-4A45-9460-D3F501CE400B}" srcOrd="2" destOrd="0" presId="urn:microsoft.com/office/officeart/2005/8/layout/process4"/>
    <dgm:cxn modelId="{0620F681-65AA-4C08-B6BF-1D389CE66B8A}" type="presParOf" srcId="{115E6E88-2F3C-4A45-9460-D3F501CE400B}" destId="{5AF890B7-F1D2-4E6F-BC63-29FB2F96F82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68F09-3BF0-49FD-A91C-9C55791BD130}">
      <dsp:nvSpPr>
        <dsp:cNvPr id="0" name=""/>
        <dsp:cNvSpPr/>
      </dsp:nvSpPr>
      <dsp:spPr>
        <a:xfrm>
          <a:off x="903159" y="360253"/>
          <a:ext cx="1302395" cy="13023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FB72E-1F17-403B-BCD9-F81F516F42CF}">
      <dsp:nvSpPr>
        <dsp:cNvPr id="0" name=""/>
        <dsp:cNvSpPr/>
      </dsp:nvSpPr>
      <dsp:spPr>
        <a:xfrm>
          <a:off x="107251" y="2059487"/>
          <a:ext cx="2894212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Robots programados con Arduino.</a:t>
          </a:r>
          <a:endParaRPr lang="en-US" sz="2000" kern="1200" dirty="0"/>
        </a:p>
      </dsp:txBody>
      <dsp:txXfrm>
        <a:off x="107251" y="2059487"/>
        <a:ext cx="2894212" cy="945000"/>
      </dsp:txXfrm>
    </dsp:sp>
    <dsp:sp modelId="{3EAB2941-2729-4F44-9848-55A3CB528242}">
      <dsp:nvSpPr>
        <dsp:cNvPr id="0" name=""/>
        <dsp:cNvSpPr/>
      </dsp:nvSpPr>
      <dsp:spPr>
        <a:xfrm>
          <a:off x="4303859" y="360253"/>
          <a:ext cx="1302395" cy="13023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56610-BAB9-470B-98F0-781DDC89C7E6}">
      <dsp:nvSpPr>
        <dsp:cNvPr id="0" name=""/>
        <dsp:cNvSpPr/>
      </dsp:nvSpPr>
      <dsp:spPr>
        <a:xfrm>
          <a:off x="3507950" y="2059487"/>
          <a:ext cx="2894212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Aplicaciones que simulan y diseñan robots.</a:t>
          </a:r>
          <a:endParaRPr lang="en-US" sz="2000" kern="1200" dirty="0"/>
        </a:p>
      </dsp:txBody>
      <dsp:txXfrm>
        <a:off x="3507950" y="2059487"/>
        <a:ext cx="2894212" cy="945000"/>
      </dsp:txXfrm>
    </dsp:sp>
    <dsp:sp modelId="{1289343D-4D72-4197-90DB-1371BF3BCD5C}">
      <dsp:nvSpPr>
        <dsp:cNvPr id="0" name=""/>
        <dsp:cNvSpPr/>
      </dsp:nvSpPr>
      <dsp:spPr>
        <a:xfrm>
          <a:off x="8026351" y="346845"/>
          <a:ext cx="1302395" cy="13023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759E0-E50C-4261-9A93-48670C2D0F32}">
      <dsp:nvSpPr>
        <dsp:cNvPr id="0" name=""/>
        <dsp:cNvSpPr/>
      </dsp:nvSpPr>
      <dsp:spPr>
        <a:xfrm>
          <a:off x="6908650" y="2019266"/>
          <a:ext cx="3537798" cy="998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Ninguna nos resuelve el problema de diseñar un robot que siga una línea</a:t>
          </a:r>
          <a:endParaRPr lang="en-US" sz="2000" kern="1200" dirty="0"/>
        </a:p>
      </dsp:txBody>
      <dsp:txXfrm>
        <a:off x="6908650" y="2019266"/>
        <a:ext cx="3537798" cy="998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241EC-1291-48E7-9ABA-CB312A567C7F}">
      <dsp:nvSpPr>
        <dsp:cNvPr id="0" name=""/>
        <dsp:cNvSpPr/>
      </dsp:nvSpPr>
      <dsp:spPr>
        <a:xfrm>
          <a:off x="0" y="2354936"/>
          <a:ext cx="10118195" cy="1545093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shade val="5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Dos tipos:</a:t>
          </a:r>
          <a:endParaRPr lang="en-US" sz="2700" kern="1200"/>
        </a:p>
      </dsp:txBody>
      <dsp:txXfrm>
        <a:off x="0" y="2354936"/>
        <a:ext cx="10118195" cy="834350"/>
      </dsp:txXfrm>
    </dsp:sp>
    <dsp:sp modelId="{2D095D43-3EA9-4051-861A-0D29DB36D724}">
      <dsp:nvSpPr>
        <dsp:cNvPr id="0" name=""/>
        <dsp:cNvSpPr/>
      </dsp:nvSpPr>
      <dsp:spPr>
        <a:xfrm>
          <a:off x="0" y="3158384"/>
          <a:ext cx="5059097" cy="710742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/>
            <a:t>Manipuladores</a:t>
          </a:r>
          <a:endParaRPr lang="en-US" sz="4200" kern="1200"/>
        </a:p>
      </dsp:txBody>
      <dsp:txXfrm>
        <a:off x="0" y="3158384"/>
        <a:ext cx="5059097" cy="710742"/>
      </dsp:txXfrm>
    </dsp:sp>
    <dsp:sp modelId="{8D10FE8F-20D3-4521-A6D8-0BEE8CEACCE2}">
      <dsp:nvSpPr>
        <dsp:cNvPr id="0" name=""/>
        <dsp:cNvSpPr/>
      </dsp:nvSpPr>
      <dsp:spPr>
        <a:xfrm>
          <a:off x="5059097" y="3158384"/>
          <a:ext cx="5059097" cy="710742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/>
            <a:t>Móviles</a:t>
          </a:r>
          <a:endParaRPr lang="en-US" sz="4200" kern="1200"/>
        </a:p>
      </dsp:txBody>
      <dsp:txXfrm>
        <a:off x="5059097" y="3158384"/>
        <a:ext cx="5059097" cy="710742"/>
      </dsp:txXfrm>
    </dsp:sp>
    <dsp:sp modelId="{5AF890B7-F1D2-4E6F-BC63-29FB2F96F821}">
      <dsp:nvSpPr>
        <dsp:cNvPr id="0" name=""/>
        <dsp:cNvSpPr/>
      </dsp:nvSpPr>
      <dsp:spPr>
        <a:xfrm rot="10800000">
          <a:off x="0" y="1759"/>
          <a:ext cx="10118195" cy="2376353"/>
        </a:xfrm>
        <a:prstGeom prst="upArrowCallou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shade val="50000"/>
                <a:hueOff val="-174932"/>
                <a:satOff val="-55153"/>
                <a:lumOff val="50991"/>
                <a:alphaOff val="0"/>
                <a:tint val="98000"/>
                <a:lumMod val="102000"/>
              </a:schemeClr>
              <a:schemeClr val="accent1">
                <a:shade val="50000"/>
                <a:hueOff val="-174932"/>
                <a:satOff val="-55153"/>
                <a:lumOff val="50991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>
              <a:solidFill>
                <a:schemeClr val="bg1"/>
              </a:solidFill>
            </a:rPr>
            <a:t>Robot: Máquina automática programable capaz de realizar determinadas operaciones de manera automática.</a:t>
          </a:r>
          <a:endParaRPr lang="en-US" sz="2700" kern="1200" dirty="0">
            <a:solidFill>
              <a:schemeClr val="bg1"/>
            </a:solidFill>
          </a:endParaRPr>
        </a:p>
      </dsp:txBody>
      <dsp:txXfrm rot="10800000">
        <a:off x="0" y="1759"/>
        <a:ext cx="10118195" cy="1544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0EFCF-B614-4068-B216-F7563730AD5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962C0-CA5D-4093-8E58-B0A79430F5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95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875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Yo extenderé HTML, CSS y </a:t>
            </a:r>
            <a:r>
              <a:rPr lang="es-ES" dirty="0" err="1"/>
              <a:t>Javascript</a:t>
            </a:r>
            <a:r>
              <a:rPr lang="es-ES" dirty="0"/>
              <a:t> y que se utiliza </a:t>
            </a:r>
            <a:r>
              <a:rPr lang="es-ES" dirty="0" err="1"/>
              <a:t>javascript</a:t>
            </a:r>
            <a:r>
              <a:rPr lang="es-ES" dirty="0"/>
              <a:t> para acceder a los elementos HTML.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131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771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461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054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802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367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172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8427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z="2000" dirty="0"/>
              <a:t>Objetivos específicos:</a:t>
            </a:r>
          </a:p>
          <a:p>
            <a:pPr lvl="1"/>
            <a:r>
              <a:rPr lang="es-ES" sz="2000" dirty="0"/>
              <a:t>Manipulación del vehículo con teclado y ratón.</a:t>
            </a:r>
          </a:p>
          <a:p>
            <a:pPr lvl="1"/>
            <a:r>
              <a:rPr lang="es-ES" sz="2000" dirty="0"/>
              <a:t>Visualización con distintos tipos de proyección y con una cámara giratoria.</a:t>
            </a:r>
          </a:p>
          <a:p>
            <a:pPr lvl="1"/>
            <a:r>
              <a:rPr lang="es-ES" sz="2000" dirty="0"/>
              <a:t>Poder añadir un circuito y recoger datos sobre las vueltas.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493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630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lo que fundamentalmente se buscó </a:t>
            </a:r>
            <a:r>
              <a:rPr lang="es-ES" dirty="0" err="1"/>
              <a:t>WebGL</a:t>
            </a:r>
            <a:r>
              <a:rPr lang="es-ES" dirty="0"/>
              <a:t> para poder representarlo en un entorno Web.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41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Que se adapte al </a:t>
            </a:r>
            <a:r>
              <a:rPr lang="es-ES"/>
              <a:t>diseño especí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778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Los robots manipuladores son básicamente brazos articulados con distintos tipos de articulaciones que les permitirán realizar los movimientos necesarios para la tarea encomendada.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Los robots móviles son aquellos que se desplazan en el espacio. Nos centraremos en los vehículos con ruedas</a:t>
            </a:r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69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Son la solución más simple y eficiente para conseguir la movilidad en terrenos suficientemente duros y libres de obstáculos.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87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Estas variables se actualizan a partir de las velocidades de las ruedas. RR Radio de ruedas. B distancia entre ruedas. Delta paso de la simulación.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057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Matrices del modelo de OpenGL para aplicárselas a los puntos del robot. Colocará el objeto en ese sitio en el momento de simularlo.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678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Vamos a simular la navegación autónoma. Modificación de la velocidad automática si detecta un sensor cambio.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95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62AB-44D5-4EDD-AF9D-688A090F0C41}" type="datetime1">
              <a:rPr lang="es-ES" smtClean="0"/>
              <a:t>27/10/2020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C958-2446-400F-B37F-B2BF9E62C0C2}" type="datetime1">
              <a:rPr lang="es-ES" smtClean="0"/>
              <a:t>27/10/2020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841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D874-6064-4393-B1D5-3A9FB1A33B09}" type="datetime1">
              <a:rPr lang="es-ES" smtClean="0"/>
              <a:t>27/10/2020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869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A43-02A4-4F65-90CE-7826D754C9E0}" type="datetime1">
              <a:rPr lang="es-ES" smtClean="0"/>
              <a:t>27/10/2020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264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4B24-5529-4652-8C4E-D7756A6807A8}" type="datetime1">
              <a:rPr lang="es-ES" smtClean="0"/>
              <a:t>27/10/2020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082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638E-E792-4F18-9BB7-D4A92EA9D181}" type="datetime1">
              <a:rPr lang="es-ES" smtClean="0"/>
              <a:t>27/10/2020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97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016D-612D-4F8C-92BA-7CAAEB288D6E}" type="datetime1">
              <a:rPr lang="es-ES" smtClean="0"/>
              <a:t>27/10/2020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97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B18A-20BB-4113-BDD6-9DEA680552DE}" type="datetime1">
              <a:rPr lang="es-ES" smtClean="0"/>
              <a:t>27/10/2020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39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6256-AD09-4504-890F-44DC3C412562}" type="datetime1">
              <a:rPr lang="es-ES" smtClean="0"/>
              <a:t>27/10/2020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81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64E0-A8CF-4A4C-9535-ABDFCE0A5463}" type="datetime1">
              <a:rPr lang="es-ES" smtClean="0"/>
              <a:t>27/10/2020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86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6BCF-D561-4607-846D-94DEB2EDE3A3}" type="datetime1">
              <a:rPr lang="es-ES" smtClean="0"/>
              <a:t>27/10/2020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42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0874-CCEF-4D28-ADA6-7313429B63E7}" type="datetime1">
              <a:rPr lang="es-ES" smtClean="0"/>
              <a:t>27/10/2020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795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8ABE-A142-48DD-A728-C6AD5DA3D21C}" type="datetime1">
              <a:rPr lang="es-ES" smtClean="0"/>
              <a:t>27/10/2020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82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B7CCC49-8434-49F3-A98F-3C4E6653804C}" type="datetime1">
              <a:rPr lang="es-ES" smtClean="0"/>
              <a:t>27/10/2020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68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8CA5FCB-3448-4888-A268-34112B8DBA19}" type="datetime1">
              <a:rPr lang="es-ES" smtClean="0"/>
              <a:t>27/10/2020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17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5AFEB-25A5-4948-9D1E-B2774BA0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500" dirty="0">
                <a:solidFill>
                  <a:schemeClr val="bg1"/>
                </a:solidFill>
              </a:rPr>
              <a:t>SIMULACIÓN MEDIANTE WEBGL DEL MOVIMIENTO DE UN ROBOT MÓVIL CON DIRECCIONAMIENTO DIFERENCIAL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923233-E565-45DC-932D-B28AA41F4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Grado en Ingeniería Informática</a:t>
            </a:r>
          </a:p>
          <a:p>
            <a:pPr algn="ctr"/>
            <a:r>
              <a:rPr lang="es-ES" sz="2000" b="1" dirty="0">
                <a:solidFill>
                  <a:schemeClr val="bg1"/>
                </a:solidFill>
              </a:rPr>
              <a:t>Diego Jiménez Fernández-Pacheco</a:t>
            </a:r>
          </a:p>
        </p:txBody>
      </p:sp>
    </p:spTree>
    <p:extLst>
      <p:ext uri="{BB962C8B-B14F-4D97-AF65-F5344CB8AC3E}">
        <p14:creationId xmlns:p14="http://schemas.microsoft.com/office/powerpoint/2010/main" val="476594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CEDFD3-8582-4655-A6F1-2AFAADDFC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018371"/>
            <a:ext cx="10859426" cy="1930400"/>
          </a:xfrm>
        </p:spPr>
        <p:txBody>
          <a:bodyPr>
            <a:normAutofit/>
          </a:bodyPr>
          <a:lstStyle/>
          <a:p>
            <a:r>
              <a:rPr lang="es-ES" dirty="0"/>
              <a:t>Simularemos posición y rotación del robot.</a:t>
            </a:r>
          </a:p>
          <a:p>
            <a:r>
              <a:rPr lang="es-ES" dirty="0"/>
              <a:t>Dichos valores se actualizan discretizando el modelo cinemático del robot.</a:t>
            </a:r>
          </a:p>
        </p:txBody>
      </p:sp>
      <p:pic>
        <p:nvPicPr>
          <p:cNvPr id="9" name="Imagen 8" descr="Gráfico, Gráfico radial&#10;&#10;Descripción generada automáticamente">
            <a:extLst>
              <a:ext uri="{FF2B5EF4-FFF2-40B4-BE49-F238E27FC236}">
                <a16:creationId xmlns:a16="http://schemas.microsoft.com/office/drawing/2014/main" id="{7B5BB724-3E4F-44AE-B1DE-AEF3E4121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3579540"/>
            <a:ext cx="3918715" cy="283127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Imagen 4" descr="Imagen que contiene Tabla&#10;&#10;Descripción generada automáticamente">
            <a:extLst>
              <a:ext uri="{FF2B5EF4-FFF2-40B4-BE49-F238E27FC236}">
                <a16:creationId xmlns:a16="http://schemas.microsoft.com/office/drawing/2014/main" id="{E739502E-0C82-47B0-8800-2F6BFDDEA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219" y="3575216"/>
            <a:ext cx="4494081" cy="283127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C01397-0773-468D-9754-C8A8CFC4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10</a:t>
            </a:fld>
            <a:r>
              <a:rPr lang="es-ES" dirty="0"/>
              <a:t>/29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F9E1373E-5B4A-4DB5-8F1C-2D7775A8DCDE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2.	Robótica móvil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Direccionamiento diferencial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5811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C99629-5F4B-4C39-B3B4-67FD74BC4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50222"/>
            <a:ext cx="10563285" cy="1757556"/>
          </a:xfrm>
        </p:spPr>
        <p:txBody>
          <a:bodyPr>
            <a:normAutofit/>
          </a:bodyPr>
          <a:lstStyle/>
          <a:p>
            <a:r>
              <a:rPr lang="es-ES" sz="2000" dirty="0"/>
              <a:t>Etapas del cauce gráfico que modificaremos: Transformaciones y Proyecciones.</a:t>
            </a:r>
          </a:p>
          <a:p>
            <a:r>
              <a:rPr lang="es-ES" sz="2000" dirty="0"/>
              <a:t>Utilizando las ecuaciones vistas antes, obtenemos las matrices de translación y rotación.</a:t>
            </a:r>
          </a:p>
          <a:p>
            <a:r>
              <a:rPr lang="es-ES" sz="2000" dirty="0"/>
              <a:t>Tras obtenerlas, proyectaremos los puntos del espacio 3D en un plano 2D.</a:t>
            </a:r>
          </a:p>
          <a:p>
            <a:endParaRPr lang="es-ES" sz="1600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E04E5D4E-8925-4F0E-ABE0-8A3312441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24" y="4390169"/>
            <a:ext cx="6277349" cy="183612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0ADDAA-CF25-441C-AAD1-DD6BC26B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11</a:t>
            </a:fld>
            <a:r>
              <a:rPr lang="es-ES" dirty="0"/>
              <a:t>/29</a:t>
            </a:r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id="{A19CE55C-C221-4EE3-A533-1F9830459D17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2.	Robótica móvil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Direccionamiento diferencial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286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FDE5AD-D315-4AE3-86DE-DE4C59B645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0294" y="2680629"/>
                <a:ext cx="6173102" cy="36322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s-ES" sz="2000" dirty="0"/>
                  <a:t>El robot original: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s-ES" sz="2000" dirty="0"/>
                  <a:t>El Circuito será negro sobre fondo blanco.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s-ES" sz="2000" dirty="0"/>
                  <a:t>Los sensores CNY70 nos permitirán detectar cambios de claridad.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s-ES" sz="2000" dirty="0"/>
                  <a:t>El vehículo frenará la rueda del mismo lado que el sensor que ha detectado el cambio.</a:t>
                </a:r>
              </a:p>
              <a:p>
                <a:pPr>
                  <a:lnSpc>
                    <a:spcPct val="90000"/>
                  </a:lnSpc>
                </a:pPr>
                <a:r>
                  <a:rPr lang="es-ES" sz="2000" dirty="0"/>
                  <a:t>Nuestra aplicación: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s-ES" sz="2000" dirty="0"/>
                  <a:t>Tenemos todos los puntos del circuito y la ubicación de los sensores.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s-ES" sz="2000" dirty="0"/>
                  <a:t>Calculamos utilizando la siguiente fórmula: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sz="200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s-E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E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200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sub>
                                </m:sSub>
                                <m:r>
                                  <a:rPr lang="es-E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E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s-E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FDE5AD-D315-4AE3-86DE-DE4C59B64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0294" y="2680629"/>
                <a:ext cx="6173102" cy="3632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 descr="Imagen que contiene interior, tabla&#10;&#10;Descripción generada automáticamente">
            <a:extLst>
              <a:ext uri="{FF2B5EF4-FFF2-40B4-BE49-F238E27FC236}">
                <a16:creationId xmlns:a16="http://schemas.microsoft.com/office/drawing/2014/main" id="{A129B1AA-B6A5-45B4-89D9-E1CABF474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001" y="2950611"/>
            <a:ext cx="4143997" cy="276611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8C41CB-2968-4700-B864-5D7F7243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12</a:t>
            </a:fld>
            <a:r>
              <a:rPr lang="es-ES" dirty="0"/>
              <a:t>/29</a:t>
            </a:r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id="{351B9697-AD48-433A-B15A-8DA12FC2EC9D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2.	Robótica móvil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Navegación autónoma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0859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DC435-2252-4AAA-B09D-7D31BF9D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943922"/>
            <a:ext cx="10554574" cy="3936380"/>
          </a:xfrm>
        </p:spPr>
        <p:txBody>
          <a:bodyPr>
            <a:normAutofit fontScale="85000" lnSpcReduction="20000"/>
          </a:bodyPr>
          <a:lstStyle/>
          <a:p>
            <a:pPr>
              <a:buSzPct val="50000"/>
            </a:pPr>
            <a:r>
              <a:rPr lang="es-ES" sz="3600" dirty="0"/>
              <a:t>Introducción</a:t>
            </a:r>
          </a:p>
          <a:p>
            <a:pPr>
              <a:buSzPct val="50000"/>
            </a:pPr>
            <a:r>
              <a:rPr lang="es-ES" sz="3600" dirty="0"/>
              <a:t>Modelado del sistema</a:t>
            </a:r>
          </a:p>
          <a:p>
            <a:pPr>
              <a:buSzPct val="50000"/>
            </a:pPr>
            <a:r>
              <a:rPr lang="es-ES" sz="3600" b="1" dirty="0"/>
              <a:t>Entorno tecnológico</a:t>
            </a:r>
          </a:p>
          <a:p>
            <a:pPr>
              <a:buSzPct val="50000"/>
            </a:pPr>
            <a:r>
              <a:rPr lang="es-ES" sz="3600" dirty="0"/>
              <a:t>Descripción de la aplicación</a:t>
            </a:r>
          </a:p>
          <a:p>
            <a:pPr>
              <a:buSzPct val="50000"/>
            </a:pPr>
            <a:r>
              <a:rPr lang="es-ES" sz="3600" dirty="0"/>
              <a:t>Pruebas</a:t>
            </a:r>
          </a:p>
          <a:p>
            <a:pPr>
              <a:buSzPct val="50000"/>
            </a:pPr>
            <a:r>
              <a:rPr lang="es-ES" sz="3600" dirty="0"/>
              <a:t>Video</a:t>
            </a:r>
            <a:endParaRPr lang="es-ES" sz="3600" b="1" dirty="0"/>
          </a:p>
          <a:p>
            <a:pPr>
              <a:buSzPct val="50000"/>
            </a:pPr>
            <a:r>
              <a:rPr lang="es-ES" sz="3600" dirty="0"/>
              <a:t>Conclusiones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B7E394-5AF0-4E29-912E-88635E0E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13</a:t>
            </a:fld>
            <a:r>
              <a:rPr lang="es-ES" dirty="0"/>
              <a:t>/29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E271D55-2F0E-4024-B5C8-F25E58B043A0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	Índice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3277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6E81E4D-3C27-40BD-AD3F-542FC6A6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14</a:t>
            </a:fld>
            <a:r>
              <a:rPr lang="es-ES" dirty="0"/>
              <a:t>/29</a:t>
            </a:r>
          </a:p>
        </p:txBody>
      </p:sp>
      <p:sp>
        <p:nvSpPr>
          <p:cNvPr id="7" name="CuadroTexto 4">
            <a:extLst>
              <a:ext uri="{FF2B5EF4-FFF2-40B4-BE49-F238E27FC236}">
                <a16:creationId xmlns:a16="http://schemas.microsoft.com/office/drawing/2014/main" id="{27EE9EC3-B25C-4845-856A-C0BE197DA8B0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3.	Entorno tecnológico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Entorno web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61876FB-9490-468B-A9A2-788E398C8030}"/>
              </a:ext>
            </a:extLst>
          </p:cNvPr>
          <p:cNvSpPr/>
          <p:nvPr/>
        </p:nvSpPr>
        <p:spPr>
          <a:xfrm>
            <a:off x="876967" y="2319454"/>
            <a:ext cx="10438065" cy="2219092"/>
          </a:xfrm>
          <a:prstGeom prst="rect">
            <a:avLst/>
          </a:prstGeom>
          <a:blipFill rotWithShape="1">
            <a:blip r:embed="rId3">
              <a:duotone>
                <a:srgbClr val="00C6BB">
                  <a:hueOff val="0"/>
                  <a:satOff val="0"/>
                  <a:lumOff val="0"/>
                  <a:alphaOff val="0"/>
                  <a:tint val="98000"/>
                  <a:lumMod val="102000"/>
                </a:srgbClr>
                <a:srgbClr val="00C6BB">
                  <a:hueOff val="0"/>
                  <a:satOff val="0"/>
                  <a:lumOff val="0"/>
                  <a:alphaOff val="0"/>
                  <a:shade val="98000"/>
                  <a:lumMod val="98000"/>
                </a:srgbClr>
              </a:duotone>
            </a:blip>
            <a:tile tx="0" ty="0" sx="100000" sy="100000" flip="none" algn="tl"/>
          </a:blipFill>
          <a:ln>
            <a:noFill/>
          </a:ln>
          <a:effectLst/>
        </p:spPr>
        <p:txBody>
          <a:bodyPr spcFirstLastPara="0" vert="horz" wrap="square" lIns="184912" tIns="184912" rIns="184912" bIns="184912" numCol="1" spcCol="1270" anchor="ctr" anchorCtr="0">
            <a:noAutofit/>
          </a:bodyPr>
          <a:lstStyle/>
          <a:p>
            <a:endParaRPr lang="es-ES"/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C1F8F1C6-DD54-46E4-928B-9FB8BDF73EB2}"/>
              </a:ext>
            </a:extLst>
          </p:cNvPr>
          <p:cNvSpPr/>
          <p:nvPr/>
        </p:nvSpPr>
        <p:spPr>
          <a:xfrm>
            <a:off x="5599770" y="4538546"/>
            <a:ext cx="992458" cy="743385"/>
          </a:xfrm>
          <a:prstGeom prst="downArrow">
            <a:avLst/>
          </a:prstGeom>
          <a:blipFill rotWithShape="1">
            <a:blip r:embed="rId3">
              <a:duotone>
                <a:srgbClr val="00C6BB">
                  <a:hueOff val="0"/>
                  <a:satOff val="0"/>
                  <a:lumOff val="0"/>
                  <a:alphaOff val="0"/>
                  <a:tint val="98000"/>
                  <a:lumMod val="102000"/>
                </a:srgbClr>
                <a:srgbClr val="00C6BB">
                  <a:hueOff val="0"/>
                  <a:satOff val="0"/>
                  <a:lumOff val="0"/>
                  <a:alphaOff val="0"/>
                  <a:shade val="98000"/>
                  <a:lumMod val="98000"/>
                </a:srgbClr>
              </a:duotone>
            </a:blip>
            <a:tile tx="0" ty="0" sx="100000" sy="100000" flip="none" algn="tl"/>
          </a:blipFill>
          <a:ln>
            <a:noFill/>
          </a:ln>
          <a:effectLst/>
        </p:spPr>
        <p:txBody>
          <a:bodyPr rot="0" spcFirstLastPara="0" vertOverflow="overflow" horzOverflow="overflow" vert="horz" wrap="square" lIns="184912" tIns="184912" rIns="184912" bIns="184912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8F69500-7200-4564-9A64-027FCEE5D184}"/>
              </a:ext>
            </a:extLst>
          </p:cNvPr>
          <p:cNvSpPr/>
          <p:nvPr/>
        </p:nvSpPr>
        <p:spPr>
          <a:xfrm>
            <a:off x="876967" y="5281931"/>
            <a:ext cx="10438065" cy="633957"/>
          </a:xfrm>
          <a:prstGeom prst="rect">
            <a:avLst/>
          </a:prstGeom>
          <a:blipFill rotWithShape="1">
            <a:blip r:embed="rId3">
              <a:duotone>
                <a:srgbClr val="00C6BB">
                  <a:hueOff val="0"/>
                  <a:satOff val="0"/>
                  <a:lumOff val="0"/>
                  <a:alphaOff val="0"/>
                  <a:tint val="98000"/>
                  <a:lumMod val="102000"/>
                </a:srgbClr>
                <a:srgbClr val="00C6BB">
                  <a:hueOff val="0"/>
                  <a:satOff val="0"/>
                  <a:lumOff val="0"/>
                  <a:alphaOff val="0"/>
                  <a:shade val="98000"/>
                  <a:lumMod val="98000"/>
                </a:srgbClr>
              </a:duotone>
            </a:blip>
            <a:tile tx="0" ty="0" sx="100000" sy="100000" flip="none" algn="tl"/>
          </a:blipFill>
          <a:ln>
            <a:noFill/>
          </a:ln>
          <a:effectLst/>
        </p:spPr>
        <p:txBody>
          <a:bodyPr rot="0" spcFirstLastPara="0" vertOverflow="overflow" horzOverflow="overflow" vert="horz" wrap="square" lIns="184912" tIns="184912" rIns="184912" bIns="184912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81D431A-FE8E-43CA-8F0C-A8D97C0E43F2}"/>
              </a:ext>
            </a:extLst>
          </p:cNvPr>
          <p:cNvSpPr/>
          <p:nvPr/>
        </p:nvSpPr>
        <p:spPr>
          <a:xfrm>
            <a:off x="1041367" y="5352687"/>
            <a:ext cx="10165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400" dirty="0">
                <a:solidFill>
                  <a:prstClr val="white"/>
                </a:solidFill>
                <a:latin typeface="Century Gothic" panose="020B0502020202020204"/>
              </a:rPr>
              <a:t>Usaremos </a:t>
            </a:r>
            <a:r>
              <a:rPr lang="es-ES" sz="2400" dirty="0" err="1">
                <a:solidFill>
                  <a:prstClr val="white"/>
                </a:solidFill>
                <a:latin typeface="Century Gothic" panose="020B0502020202020204"/>
              </a:rPr>
              <a:t>Javascript</a:t>
            </a:r>
            <a:r>
              <a:rPr lang="es-ES" sz="2400" dirty="0">
                <a:solidFill>
                  <a:prstClr val="white"/>
                </a:solidFill>
                <a:latin typeface="Century Gothic" panose="020B0502020202020204"/>
              </a:rPr>
              <a:t> para acceder a la api gráfica de </a:t>
            </a:r>
            <a:r>
              <a:rPr lang="es-ES" sz="2400" dirty="0" err="1">
                <a:solidFill>
                  <a:prstClr val="white"/>
                </a:solidFill>
                <a:latin typeface="Century Gothic" panose="020B0502020202020204"/>
              </a:rPr>
              <a:t>WebGL</a:t>
            </a:r>
            <a:r>
              <a:rPr lang="es-ES" sz="2400" dirty="0">
                <a:solidFill>
                  <a:prstClr val="white"/>
                </a:solidFill>
                <a:latin typeface="Century Gothic" panose="020B0502020202020204"/>
              </a:rPr>
              <a:t>.</a:t>
            </a:r>
            <a:endParaRPr lang="en-US" sz="24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2621B6D-1830-422E-AE0F-7A8366026853}"/>
              </a:ext>
            </a:extLst>
          </p:cNvPr>
          <p:cNvSpPr/>
          <p:nvPr/>
        </p:nvSpPr>
        <p:spPr>
          <a:xfrm>
            <a:off x="2602094" y="2419144"/>
            <a:ext cx="6987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ES" sz="2600" dirty="0"/>
              <a:t>Utilizaremos tres lenguajes principalmente:</a:t>
            </a:r>
          </a:p>
          <a:p>
            <a:pPr lvl="0" algn="ctr"/>
            <a:endParaRPr lang="en-US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7825003-47D1-46CB-8902-A9D3A7071DA7}"/>
              </a:ext>
            </a:extLst>
          </p:cNvPr>
          <p:cNvGrpSpPr/>
          <p:nvPr/>
        </p:nvGrpSpPr>
        <p:grpSpPr>
          <a:xfrm>
            <a:off x="876671" y="3088885"/>
            <a:ext cx="3514168" cy="1434403"/>
            <a:chOff x="5153" y="1012249"/>
            <a:chExt cx="3514464" cy="794246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943EB260-2936-486B-ABB5-498E25955E54}"/>
                </a:ext>
              </a:extLst>
            </p:cNvPr>
            <p:cNvSpPr/>
            <p:nvPr/>
          </p:nvSpPr>
          <p:spPr>
            <a:xfrm>
              <a:off x="5153" y="1012249"/>
              <a:ext cx="3514464" cy="794246"/>
            </a:xfrm>
            <a:prstGeom prst="rect">
              <a:avLst/>
            </a:prstGeom>
            <a:solidFill>
              <a:srgbClr val="00C6BB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9525" cap="rnd" cmpd="sng" algn="ctr">
              <a:solidFill>
                <a:srgbClr val="00C6BB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ED1F1726-2DE1-4F51-A148-D3678BF09AE1}"/>
                </a:ext>
              </a:extLst>
            </p:cNvPr>
            <p:cNvSpPr txBox="1"/>
            <p:nvPr/>
          </p:nvSpPr>
          <p:spPr>
            <a:xfrm>
              <a:off x="5153" y="1012249"/>
              <a:ext cx="3514464" cy="794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4264" tIns="59690" rIns="334264" bIns="5969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8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C530E017-2920-4A32-80E1-C99B1F9BA918}"/>
              </a:ext>
            </a:extLst>
          </p:cNvPr>
          <p:cNvGrpSpPr/>
          <p:nvPr/>
        </p:nvGrpSpPr>
        <p:grpSpPr>
          <a:xfrm>
            <a:off x="4391136" y="3088885"/>
            <a:ext cx="3409431" cy="1434403"/>
            <a:chOff x="5153" y="1012249"/>
            <a:chExt cx="3514464" cy="794246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28A773D-F81D-4668-B40D-0D0AC076012B}"/>
                </a:ext>
              </a:extLst>
            </p:cNvPr>
            <p:cNvSpPr/>
            <p:nvPr/>
          </p:nvSpPr>
          <p:spPr>
            <a:xfrm>
              <a:off x="5153" y="1012249"/>
              <a:ext cx="3514464" cy="794246"/>
            </a:xfrm>
            <a:prstGeom prst="rect">
              <a:avLst/>
            </a:prstGeom>
            <a:solidFill>
              <a:srgbClr val="00C6BB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9525" cap="rnd" cmpd="sng" algn="ctr">
              <a:solidFill>
                <a:srgbClr val="00C6BB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353DB05C-A4F1-42F2-B617-55F69514987B}"/>
                </a:ext>
              </a:extLst>
            </p:cNvPr>
            <p:cNvSpPr txBox="1"/>
            <p:nvPr/>
          </p:nvSpPr>
          <p:spPr>
            <a:xfrm>
              <a:off x="5153" y="1012249"/>
              <a:ext cx="3514464" cy="794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4264" tIns="59690" rIns="334264" bIns="5969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8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35849F53-5072-4131-8672-82F18AB707F8}"/>
              </a:ext>
            </a:extLst>
          </p:cNvPr>
          <p:cNvGrpSpPr/>
          <p:nvPr/>
        </p:nvGrpSpPr>
        <p:grpSpPr>
          <a:xfrm>
            <a:off x="7800864" y="3090451"/>
            <a:ext cx="3514167" cy="1432838"/>
            <a:chOff x="5153" y="1012249"/>
            <a:chExt cx="3514464" cy="794246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DC2F010B-4F77-416D-9ED7-967650539F97}"/>
                </a:ext>
              </a:extLst>
            </p:cNvPr>
            <p:cNvSpPr/>
            <p:nvPr/>
          </p:nvSpPr>
          <p:spPr>
            <a:xfrm>
              <a:off x="5153" y="1012249"/>
              <a:ext cx="3514464" cy="794246"/>
            </a:xfrm>
            <a:prstGeom prst="rect">
              <a:avLst/>
            </a:prstGeom>
            <a:solidFill>
              <a:srgbClr val="00C6BB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9525" cap="rnd" cmpd="sng" algn="ctr">
              <a:solidFill>
                <a:srgbClr val="00C6BB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87ECE38D-2D67-4859-8807-73383BEFBBC8}"/>
                </a:ext>
              </a:extLst>
            </p:cNvPr>
            <p:cNvSpPr txBox="1"/>
            <p:nvPr/>
          </p:nvSpPr>
          <p:spPr>
            <a:xfrm>
              <a:off x="5153" y="1012249"/>
              <a:ext cx="3514464" cy="794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4264" tIns="59690" rIns="334264" bIns="5969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8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pic>
        <p:nvPicPr>
          <p:cNvPr id="21" name="Imagen 20" descr="Logotipo&#10;&#10;Descripción generada automáticamente">
            <a:extLst>
              <a:ext uri="{FF2B5EF4-FFF2-40B4-BE49-F238E27FC236}">
                <a16:creationId xmlns:a16="http://schemas.microsoft.com/office/drawing/2014/main" id="{5F57E5E7-D744-4F21-A3FD-73765BFFE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071" y="3186758"/>
            <a:ext cx="1055767" cy="1238656"/>
          </a:xfrm>
          <a:prstGeom prst="rect">
            <a:avLst/>
          </a:prstGeom>
        </p:spPr>
      </p:pic>
      <p:pic>
        <p:nvPicPr>
          <p:cNvPr id="23" name="Imagen 22" descr="Imagen que contiene firmar, televisión, monitor, pantalla&#10;&#10;Descripción generada automáticamente">
            <a:extLst>
              <a:ext uri="{FF2B5EF4-FFF2-40B4-BE49-F238E27FC236}">
                <a16:creationId xmlns:a16="http://schemas.microsoft.com/office/drawing/2014/main" id="{B6282F63-0418-446A-9092-4DDD6A972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09" y="3186758"/>
            <a:ext cx="1207453" cy="1207453"/>
          </a:xfrm>
          <a:prstGeom prst="rect">
            <a:avLst/>
          </a:prstGeom>
        </p:spPr>
      </p:pic>
      <p:pic>
        <p:nvPicPr>
          <p:cNvPr id="33" name="Imagen 32" descr="Imagen que contiene objeto, monitor, tabla, señal&#10;&#10;Descripción generada automáticamente">
            <a:extLst>
              <a:ext uri="{FF2B5EF4-FFF2-40B4-BE49-F238E27FC236}">
                <a16:creationId xmlns:a16="http://schemas.microsoft.com/office/drawing/2014/main" id="{DB284B93-E61F-478E-947B-4B22ED1AD2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219" y="3071948"/>
            <a:ext cx="1437071" cy="143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9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39CC974-6E2F-411E-8680-9879B7D25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8" y="3677633"/>
            <a:ext cx="2913062" cy="11870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524DAC-D443-44F3-9026-7CF8F39E2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r>
              <a:rPr lang="es-ES" dirty="0"/>
              <a:t>Api Basada en OpenGL ES 2.0.</a:t>
            </a:r>
          </a:p>
          <a:p>
            <a:r>
              <a:rPr lang="es-ES" dirty="0"/>
              <a:t>Permite representación 2D y 3D en un elemento </a:t>
            </a:r>
            <a:r>
              <a:rPr lang="es-ES" dirty="0" err="1"/>
              <a:t>canvas</a:t>
            </a:r>
            <a:r>
              <a:rPr lang="es-ES" dirty="0"/>
              <a:t> HTML. Para inicializarlo se utiliza </a:t>
            </a:r>
            <a:r>
              <a:rPr lang="es-ES" dirty="0" err="1"/>
              <a:t>Javascript</a:t>
            </a:r>
            <a:r>
              <a:rPr lang="es-ES" dirty="0"/>
              <a:t>.</a:t>
            </a:r>
          </a:p>
          <a:p>
            <a:r>
              <a:rPr lang="es-ES" dirty="0"/>
              <a:t>Se utiliza un código GLSL para la implementación de </a:t>
            </a:r>
            <a:r>
              <a:rPr lang="es-ES" dirty="0" err="1"/>
              <a:t>shaders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24DD6A-D7C1-400F-9F50-A8C614DF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15</a:t>
            </a:fld>
            <a:r>
              <a:rPr lang="es-ES" dirty="0"/>
              <a:t>/29</a:t>
            </a:r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id="{DD936A5E-55EC-4117-9CAB-C14401727846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3.	Entorno tecnológico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</a:t>
            </a:r>
            <a:r>
              <a:rPr lang="es-ES" sz="2800" b="1" dirty="0" err="1">
                <a:latin typeface="+mj-lt"/>
                <a:ea typeface="+mj-ea"/>
                <a:cs typeface="+mj-cs"/>
              </a:rPr>
              <a:t>WebGL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96938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A8406E-EC73-4FC4-8299-472E77109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4283137" cy="3632200"/>
          </a:xfrm>
        </p:spPr>
        <p:txBody>
          <a:bodyPr>
            <a:normAutofit/>
          </a:bodyPr>
          <a:lstStyle/>
          <a:p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inicializadora</a:t>
            </a:r>
            <a:r>
              <a:rPr lang="en-US" dirty="0"/>
              <a:t> start()</a:t>
            </a:r>
          </a:p>
          <a:p>
            <a:r>
              <a:rPr lang="en-US" dirty="0" err="1"/>
              <a:t>Inicializado</a:t>
            </a:r>
            <a:r>
              <a:rPr lang="en-US" dirty="0"/>
              <a:t> de buffers.</a:t>
            </a:r>
          </a:p>
          <a:p>
            <a:r>
              <a:rPr lang="en-US" dirty="0"/>
              <a:t>Se divide </a:t>
            </a:r>
            <a:r>
              <a:rPr lang="en-US" dirty="0" err="1"/>
              <a:t>en</a:t>
            </a:r>
            <a:r>
              <a:rPr lang="en-US" dirty="0"/>
              <a:t> dos </a:t>
            </a:r>
            <a:r>
              <a:rPr lang="en-US" dirty="0" err="1"/>
              <a:t>partes</a:t>
            </a:r>
            <a:r>
              <a:rPr lang="en-US" dirty="0"/>
              <a:t>:</a:t>
            </a:r>
          </a:p>
          <a:p>
            <a:pPr lvl="1"/>
            <a:r>
              <a:rPr lang="en-US" sz="1800" dirty="0"/>
              <a:t>Loop que </a:t>
            </a:r>
            <a:r>
              <a:rPr lang="en-US" sz="1800" dirty="0" err="1"/>
              <a:t>actualiza</a:t>
            </a:r>
            <a:r>
              <a:rPr lang="en-US" sz="1800" dirty="0"/>
              <a:t> los </a:t>
            </a:r>
            <a:r>
              <a:rPr lang="en-US" sz="1800" dirty="0" err="1"/>
              <a:t>valores</a:t>
            </a:r>
            <a:r>
              <a:rPr lang="en-US" sz="1800" dirty="0"/>
              <a:t> de </a:t>
            </a:r>
            <a:r>
              <a:rPr lang="en-US" sz="1800" dirty="0" err="1"/>
              <a:t>posición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Loop que </a:t>
            </a:r>
            <a:r>
              <a:rPr lang="en-US" sz="1800" dirty="0" err="1"/>
              <a:t>renderiza</a:t>
            </a:r>
            <a:r>
              <a:rPr lang="en-US" sz="1800" dirty="0"/>
              <a:t> la </a:t>
            </a:r>
            <a:r>
              <a:rPr lang="en-US" sz="1800" dirty="0" err="1"/>
              <a:t>escena</a:t>
            </a:r>
            <a:r>
              <a:rPr lang="en-US" sz="1800" dirty="0"/>
              <a:t>.</a:t>
            </a:r>
          </a:p>
          <a:p>
            <a:r>
              <a:rPr lang="en-US" dirty="0" err="1"/>
              <a:t>Toji</a:t>
            </a:r>
            <a:r>
              <a:rPr lang="en-US" dirty="0"/>
              <a:t> – </a:t>
            </a:r>
            <a:r>
              <a:rPr lang="en-US" dirty="0" err="1"/>
              <a:t>glmatrix</a:t>
            </a:r>
            <a:r>
              <a:rPr lang="en-US" dirty="0"/>
              <a:t> para el </a:t>
            </a:r>
            <a:r>
              <a:rPr lang="en-US" dirty="0" err="1"/>
              <a:t>manejo</a:t>
            </a:r>
            <a:r>
              <a:rPr lang="en-US" dirty="0"/>
              <a:t> de matrices.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892B3D76-D22C-4C1F-AA09-53C6E5538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43" y="2413000"/>
            <a:ext cx="5761764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" name="CuadroTexto 4">
            <a:extLst>
              <a:ext uri="{FF2B5EF4-FFF2-40B4-BE49-F238E27FC236}">
                <a16:creationId xmlns:a16="http://schemas.microsoft.com/office/drawing/2014/main" id="{36D80E5B-18D7-47C6-A78F-806F0C37E721}"/>
              </a:ext>
            </a:extLst>
          </p:cNvPr>
          <p:cNvSpPr txBox="1"/>
          <p:nvPr/>
        </p:nvSpPr>
        <p:spPr>
          <a:xfrm>
            <a:off x="813515" y="160297"/>
            <a:ext cx="690312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3.	Entorno tecnológico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Implementación de la aplicación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Marcador de número de diapositiva 3">
            <a:extLst>
              <a:ext uri="{FF2B5EF4-FFF2-40B4-BE49-F238E27FC236}">
                <a16:creationId xmlns:a16="http://schemas.microsoft.com/office/drawing/2014/main" id="{25900C55-2C4E-435C-8BF5-C4BEA67F5144}"/>
              </a:ext>
            </a:extLst>
          </p:cNvPr>
          <p:cNvSpPr txBox="1">
            <a:spLocks/>
          </p:cNvSpPr>
          <p:nvPr/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52FDC3-B045-4A3B-9520-6737031B2C45}" type="slidenum">
              <a:rPr lang="es-ES" smtClean="0"/>
              <a:pPr/>
              <a:t>16</a:t>
            </a:fld>
            <a:r>
              <a:rPr lang="es-ES" dirty="0"/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4196594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DC435-2252-4AAA-B09D-7D31BF9D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921620"/>
            <a:ext cx="10554574" cy="3936380"/>
          </a:xfrm>
        </p:spPr>
        <p:txBody>
          <a:bodyPr>
            <a:normAutofit fontScale="85000" lnSpcReduction="20000"/>
          </a:bodyPr>
          <a:lstStyle/>
          <a:p>
            <a:pPr>
              <a:buSzPct val="50000"/>
            </a:pPr>
            <a:r>
              <a:rPr lang="es-ES" sz="3600" dirty="0"/>
              <a:t>Introducción</a:t>
            </a:r>
          </a:p>
          <a:p>
            <a:pPr>
              <a:buSzPct val="50000"/>
            </a:pPr>
            <a:r>
              <a:rPr lang="es-ES" sz="3600" dirty="0"/>
              <a:t>Modelado del sistema</a:t>
            </a:r>
          </a:p>
          <a:p>
            <a:pPr>
              <a:buSzPct val="50000"/>
            </a:pPr>
            <a:r>
              <a:rPr lang="es-ES" sz="3600" dirty="0"/>
              <a:t>Entorno tecnológico</a:t>
            </a:r>
          </a:p>
          <a:p>
            <a:pPr>
              <a:buSzPct val="50000"/>
            </a:pPr>
            <a:r>
              <a:rPr lang="es-ES" sz="3600" b="1" dirty="0"/>
              <a:t>Descripción de la aplicación</a:t>
            </a:r>
          </a:p>
          <a:p>
            <a:pPr>
              <a:buSzPct val="50000"/>
            </a:pPr>
            <a:r>
              <a:rPr lang="es-ES" sz="3600" dirty="0"/>
              <a:t>Pruebas</a:t>
            </a:r>
          </a:p>
          <a:p>
            <a:pPr>
              <a:buSzPct val="50000"/>
            </a:pPr>
            <a:r>
              <a:rPr lang="es-ES" sz="3600" dirty="0"/>
              <a:t>Video</a:t>
            </a:r>
            <a:endParaRPr lang="es-ES" sz="3600" b="1" dirty="0"/>
          </a:p>
          <a:p>
            <a:pPr>
              <a:buSzPct val="50000"/>
            </a:pPr>
            <a:r>
              <a:rPr lang="es-ES" sz="3600" dirty="0"/>
              <a:t>Conclusiones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B7E394-5AF0-4E29-912E-88635E0E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17</a:t>
            </a:fld>
            <a:r>
              <a:rPr lang="es-ES" dirty="0"/>
              <a:t>/29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23D58C-291A-446E-914E-E735E364314B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	Índice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68551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83BC53D-92BF-4FA6-8ACB-3C5060624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872" y="2341756"/>
            <a:ext cx="7364806" cy="406905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E90558-EEA8-4C2A-B0B5-FE45CDB2B6C3}"/>
              </a:ext>
            </a:extLst>
          </p:cNvPr>
          <p:cNvSpPr txBox="1"/>
          <p:nvPr/>
        </p:nvSpPr>
        <p:spPr>
          <a:xfrm>
            <a:off x="902725" y="137995"/>
            <a:ext cx="840854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4.	Descripción de la aplicación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6BAEEAC2-6495-4BBB-8F2A-745B18EF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5452FDC3-B045-4A3B-9520-6737031B2C45}" type="slidenum">
              <a:rPr lang="es-ES" smtClean="0"/>
              <a:t>18</a:t>
            </a:fld>
            <a:r>
              <a:rPr lang="es-ES" dirty="0"/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3700689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22BB4-4C23-4D7D-AE05-031D32321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s-ES" sz="2000" dirty="0"/>
              <a:t>Información</a:t>
            </a:r>
          </a:p>
          <a:p>
            <a:pPr lvl="1"/>
            <a:r>
              <a:rPr lang="es-ES" sz="1800" dirty="0"/>
              <a:t>Número de toques</a:t>
            </a:r>
          </a:p>
          <a:p>
            <a:pPr lvl="1"/>
            <a:r>
              <a:rPr lang="es-ES" sz="1800" dirty="0"/>
              <a:t>Cronómetro.</a:t>
            </a:r>
          </a:p>
          <a:p>
            <a:r>
              <a:rPr lang="es-ES" sz="2000" dirty="0"/>
              <a:t>Vueltas</a:t>
            </a:r>
          </a:p>
          <a:p>
            <a:pPr lvl="1"/>
            <a:r>
              <a:rPr lang="es-ES" sz="1800" dirty="0"/>
              <a:t>Número de toques por vuelta.</a:t>
            </a:r>
          </a:p>
          <a:p>
            <a:pPr lvl="1"/>
            <a:r>
              <a:rPr lang="es-ES" sz="1800" dirty="0"/>
              <a:t>Tiempo en dar la vuelta.</a:t>
            </a:r>
          </a:p>
        </p:txBody>
      </p:sp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F334AC0-BA2C-4018-8029-6C66E3B5B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51" y="2826823"/>
            <a:ext cx="6277349" cy="288869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273E150-A302-4DAE-B9C8-FBC560643307}"/>
              </a:ext>
            </a:extLst>
          </p:cNvPr>
          <p:cNvSpPr txBox="1"/>
          <p:nvPr/>
        </p:nvSpPr>
        <p:spPr>
          <a:xfrm>
            <a:off x="902725" y="137995"/>
            <a:ext cx="840854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4.	Descripción de la aplicación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Información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  <p:sp>
        <p:nvSpPr>
          <p:cNvPr id="9" name="Marcador de número de diapositiva 3">
            <a:extLst>
              <a:ext uri="{FF2B5EF4-FFF2-40B4-BE49-F238E27FC236}">
                <a16:creationId xmlns:a16="http://schemas.microsoft.com/office/drawing/2014/main" id="{ED11B3CD-8802-4BF4-B471-21579BA4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5452FDC3-B045-4A3B-9520-6737031B2C45}" type="slidenum">
              <a:rPr lang="es-ES" smtClean="0"/>
              <a:t>19</a:t>
            </a:fld>
            <a:r>
              <a:rPr lang="es-ES" dirty="0"/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342622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DC435-2252-4AAA-B09D-7D31BF9D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921620"/>
            <a:ext cx="10554574" cy="3936380"/>
          </a:xfrm>
        </p:spPr>
        <p:txBody>
          <a:bodyPr>
            <a:normAutofit fontScale="85000" lnSpcReduction="20000"/>
          </a:bodyPr>
          <a:lstStyle/>
          <a:p>
            <a:pPr>
              <a:buSzPct val="50000"/>
            </a:pPr>
            <a:r>
              <a:rPr lang="es-ES" sz="3600" b="1" dirty="0"/>
              <a:t>Introducción</a:t>
            </a:r>
          </a:p>
          <a:p>
            <a:pPr>
              <a:buSzPct val="50000"/>
            </a:pPr>
            <a:r>
              <a:rPr lang="es-ES" sz="3600" dirty="0"/>
              <a:t>Modelado del sistema</a:t>
            </a:r>
          </a:p>
          <a:p>
            <a:pPr>
              <a:buSzPct val="50000"/>
            </a:pPr>
            <a:r>
              <a:rPr lang="es-ES" sz="3600" dirty="0"/>
              <a:t>Entorno tecnológico</a:t>
            </a:r>
          </a:p>
          <a:p>
            <a:pPr>
              <a:buSzPct val="50000"/>
            </a:pPr>
            <a:r>
              <a:rPr lang="es-ES" sz="3600" dirty="0"/>
              <a:t>Descripción de la aplicación</a:t>
            </a:r>
          </a:p>
          <a:p>
            <a:pPr>
              <a:buSzPct val="50000"/>
            </a:pPr>
            <a:r>
              <a:rPr lang="es-ES" sz="3600" dirty="0"/>
              <a:t>Pruebas</a:t>
            </a:r>
          </a:p>
          <a:p>
            <a:pPr>
              <a:buSzPct val="50000"/>
            </a:pPr>
            <a:r>
              <a:rPr lang="es-ES" sz="3600" dirty="0"/>
              <a:t>Video</a:t>
            </a:r>
            <a:endParaRPr lang="es-ES" sz="3600" b="1" dirty="0"/>
          </a:p>
          <a:p>
            <a:pPr>
              <a:buSzPct val="50000"/>
            </a:pPr>
            <a:r>
              <a:rPr lang="es-ES" sz="3600" dirty="0"/>
              <a:t>Conclusiones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B7E394-5AF0-4E29-912E-88635E0E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2</a:t>
            </a:fld>
            <a:r>
              <a:rPr lang="es-ES" dirty="0"/>
              <a:t>/29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C5191A-6E71-43AD-9B75-A83DAD0BA1FC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	Índice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9324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22BB4-4C23-4D7D-AE05-031D32321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4199336" cy="3632200"/>
          </a:xfrm>
        </p:spPr>
        <p:txBody>
          <a:bodyPr>
            <a:normAutofit/>
          </a:bodyPr>
          <a:lstStyle/>
          <a:p>
            <a:r>
              <a:rPr lang="es-ES" sz="2000" dirty="0"/>
              <a:t>Geometría del robot.</a:t>
            </a:r>
          </a:p>
          <a:p>
            <a:r>
              <a:rPr lang="es-ES" sz="2000" dirty="0"/>
              <a:t>Añadir circuito y comenzarlo.</a:t>
            </a:r>
          </a:p>
        </p:txBody>
      </p:sp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1BD3E6C-6F76-44BF-849A-18AA8852F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118" y="2413000"/>
            <a:ext cx="5630815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75426BD-F744-436E-9F08-6CEEAD8B2177}"/>
              </a:ext>
            </a:extLst>
          </p:cNvPr>
          <p:cNvSpPr txBox="1"/>
          <p:nvPr/>
        </p:nvSpPr>
        <p:spPr>
          <a:xfrm>
            <a:off x="902725" y="137995"/>
            <a:ext cx="840854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4.	Descripción de la aplicación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Entradas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Marcador de número de diapositiva 3">
            <a:extLst>
              <a:ext uri="{FF2B5EF4-FFF2-40B4-BE49-F238E27FC236}">
                <a16:creationId xmlns:a16="http://schemas.microsoft.com/office/drawing/2014/main" id="{2529E3BE-80B7-4F4F-B500-6394DC77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5452FDC3-B045-4A3B-9520-6737031B2C45}" type="slidenum">
              <a:rPr lang="es-ES" smtClean="0"/>
              <a:t>20</a:t>
            </a:fld>
            <a:r>
              <a:rPr lang="es-ES" dirty="0"/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1308325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22BB4-4C23-4D7D-AE05-031D32321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4935316" cy="3632200"/>
          </a:xfrm>
        </p:spPr>
        <p:txBody>
          <a:bodyPr>
            <a:normAutofit/>
          </a:bodyPr>
          <a:lstStyle/>
          <a:p>
            <a:r>
              <a:rPr lang="es-ES" sz="2000" dirty="0"/>
              <a:t>Visualización del vehículo.</a:t>
            </a:r>
          </a:p>
          <a:p>
            <a:r>
              <a:rPr lang="es-ES" sz="2000" dirty="0"/>
              <a:t>Cambio de cámaras</a:t>
            </a: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C49B3F5-CD0F-4FCA-B86A-FD7F11212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479" y="2413000"/>
            <a:ext cx="3964093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39FFC9E-0AA4-4D86-B2C0-3251A6720C0E}"/>
              </a:ext>
            </a:extLst>
          </p:cNvPr>
          <p:cNvSpPr txBox="1"/>
          <p:nvPr/>
        </p:nvSpPr>
        <p:spPr>
          <a:xfrm>
            <a:off x="902725" y="137995"/>
            <a:ext cx="840854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4.	Descripción de la aplicación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</a:t>
            </a:r>
            <a:r>
              <a:rPr lang="es-ES" sz="2800" b="1" dirty="0" err="1">
                <a:latin typeface="+mj-lt"/>
                <a:ea typeface="+mj-ea"/>
                <a:cs typeface="+mj-cs"/>
              </a:rPr>
              <a:t>Viewport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Marcador de número de diapositiva 3">
            <a:extLst>
              <a:ext uri="{FF2B5EF4-FFF2-40B4-BE49-F238E27FC236}">
                <a16:creationId xmlns:a16="http://schemas.microsoft.com/office/drawing/2014/main" id="{8EA1FFE9-FF72-487C-A38D-D9753E42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5452FDC3-B045-4A3B-9520-6737031B2C45}" type="slidenum">
              <a:rPr lang="es-ES" smtClean="0"/>
              <a:t>21</a:t>
            </a:fld>
            <a:r>
              <a:rPr lang="es-ES" dirty="0"/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1214538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DC435-2252-4AAA-B09D-7D31BF9D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921620"/>
            <a:ext cx="10554574" cy="3936380"/>
          </a:xfrm>
        </p:spPr>
        <p:txBody>
          <a:bodyPr>
            <a:normAutofit fontScale="85000" lnSpcReduction="20000"/>
          </a:bodyPr>
          <a:lstStyle/>
          <a:p>
            <a:pPr>
              <a:buSzPct val="50000"/>
            </a:pPr>
            <a:r>
              <a:rPr lang="es-ES" sz="3600" dirty="0"/>
              <a:t>Introducción</a:t>
            </a:r>
          </a:p>
          <a:p>
            <a:pPr>
              <a:buSzPct val="50000"/>
            </a:pPr>
            <a:r>
              <a:rPr lang="es-ES" sz="3600" dirty="0"/>
              <a:t>Modelado del sistema</a:t>
            </a:r>
          </a:p>
          <a:p>
            <a:pPr>
              <a:buSzPct val="50000"/>
            </a:pPr>
            <a:r>
              <a:rPr lang="es-ES" sz="3600" dirty="0"/>
              <a:t>Entorno tecnológico</a:t>
            </a:r>
          </a:p>
          <a:p>
            <a:pPr>
              <a:buSzPct val="50000"/>
            </a:pPr>
            <a:r>
              <a:rPr lang="es-ES" sz="3600" dirty="0"/>
              <a:t>Descripción de la aplicación</a:t>
            </a:r>
          </a:p>
          <a:p>
            <a:pPr>
              <a:buSzPct val="50000"/>
            </a:pPr>
            <a:r>
              <a:rPr lang="es-ES" sz="3600" b="1" dirty="0"/>
              <a:t>Pruebas</a:t>
            </a:r>
          </a:p>
          <a:p>
            <a:pPr>
              <a:buSzPct val="50000"/>
            </a:pPr>
            <a:r>
              <a:rPr lang="es-ES" sz="3600" dirty="0"/>
              <a:t>Video</a:t>
            </a:r>
            <a:endParaRPr lang="es-ES" sz="3600" b="1" dirty="0"/>
          </a:p>
          <a:p>
            <a:pPr>
              <a:buSzPct val="50000"/>
            </a:pPr>
            <a:r>
              <a:rPr lang="es-ES" sz="3600" dirty="0"/>
              <a:t>Conclusiones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A3C907E-67E1-46C6-8041-1B35058CBFB6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</a:t>
            </a:r>
            <a:r>
              <a:rPr lang="es-ES" sz="4000" b="1" dirty="0">
                <a:latin typeface="+mj-lt"/>
                <a:ea typeface="+mj-ea"/>
                <a:cs typeface="+mj-cs"/>
              </a:rPr>
              <a:t>Índice</a:t>
            </a:r>
          </a:p>
          <a:p>
            <a:pPr>
              <a:spcAft>
                <a:spcPts val="600"/>
              </a:spcAft>
            </a:pPr>
            <a:endParaRPr lang="es-ES" sz="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	</a:t>
            </a:r>
            <a:endParaRPr lang="es-ES" sz="2800" b="1" i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3E2F91A3-43B8-42F2-85C4-DA56A450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5452FDC3-B045-4A3B-9520-6737031B2C45}" type="slidenum">
              <a:rPr lang="es-ES" smtClean="0"/>
              <a:t>22</a:t>
            </a:fld>
            <a:r>
              <a:rPr lang="es-ES" dirty="0"/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896977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732B76-27B9-4356-8666-57608C5D4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395297"/>
            <a:ext cx="10554574" cy="3520591"/>
          </a:xfrm>
        </p:spPr>
        <p:txBody>
          <a:bodyPr numCol="2">
            <a:normAutofit/>
          </a:bodyPr>
          <a:lstStyle/>
          <a:p>
            <a:pPr>
              <a:buSzPct val="50000"/>
            </a:pPr>
            <a:r>
              <a:rPr lang="es-ES" sz="2800" dirty="0"/>
              <a:t>7 pruebas:</a:t>
            </a:r>
          </a:p>
          <a:p>
            <a:pPr lvl="1">
              <a:buFont typeface="+mj-lt"/>
              <a:buAutoNum type="arabicPeriod"/>
            </a:pPr>
            <a:r>
              <a:rPr lang="es-ES" sz="2400" dirty="0"/>
              <a:t>Estándar.</a:t>
            </a:r>
          </a:p>
          <a:p>
            <a:pPr lvl="1">
              <a:buFont typeface="+mj-lt"/>
              <a:buAutoNum type="arabicPeriod"/>
            </a:pPr>
            <a:r>
              <a:rPr lang="es-ES" sz="2400" dirty="0"/>
              <a:t>Reducción distancia entre ruedas.</a:t>
            </a:r>
          </a:p>
          <a:p>
            <a:pPr lvl="1">
              <a:buFont typeface="+mj-lt"/>
              <a:buAutoNum type="arabicPeriod"/>
            </a:pPr>
            <a:r>
              <a:rPr lang="es-ES" sz="2400" dirty="0"/>
              <a:t>Reducción distancia entre sensores.</a:t>
            </a:r>
          </a:p>
          <a:p>
            <a:pPr lvl="1">
              <a:buFont typeface="+mj-lt"/>
              <a:buAutoNum type="arabicPeriod"/>
            </a:pPr>
            <a:endParaRPr lang="es-ES" sz="2400" dirty="0"/>
          </a:p>
          <a:p>
            <a:pPr lvl="1">
              <a:buFont typeface="+mj-lt"/>
              <a:buAutoNum type="arabicPeriod"/>
            </a:pPr>
            <a:endParaRPr lang="es-ES" sz="2400" dirty="0"/>
          </a:p>
          <a:p>
            <a:pPr lvl="1">
              <a:buFont typeface="+mj-lt"/>
              <a:buAutoNum type="arabicPeriod"/>
            </a:pPr>
            <a:r>
              <a:rPr lang="es-ES" sz="2400" dirty="0"/>
              <a:t>Aumento distancia ruedas sensores.</a:t>
            </a:r>
          </a:p>
          <a:p>
            <a:pPr lvl="1">
              <a:buFont typeface="+mj-lt"/>
              <a:buAutoNum type="arabicPeriod"/>
            </a:pPr>
            <a:r>
              <a:rPr lang="es-ES" sz="2400" dirty="0"/>
              <a:t>Aumento de velocidad angular.</a:t>
            </a:r>
          </a:p>
          <a:p>
            <a:pPr lvl="1">
              <a:buFont typeface="+mj-lt"/>
              <a:buAutoNum type="arabicPeriod"/>
            </a:pPr>
            <a:r>
              <a:rPr lang="es-ES" sz="2400" dirty="0"/>
              <a:t>Aumento radio de las ruedas.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08DFCD-08F8-44BA-A955-5B38ED884D93}"/>
              </a:ext>
            </a:extLst>
          </p:cNvPr>
          <p:cNvSpPr txBox="1"/>
          <p:nvPr/>
        </p:nvSpPr>
        <p:spPr>
          <a:xfrm>
            <a:off x="902725" y="137995"/>
            <a:ext cx="840854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5.	Pruebas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90A3D0C6-0B5A-46B1-9681-086CCAEB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5452FDC3-B045-4A3B-9520-6737031B2C45}" type="slidenum">
              <a:rPr lang="es-ES" smtClean="0"/>
              <a:t>23</a:t>
            </a:fld>
            <a:r>
              <a:rPr lang="es-ES" dirty="0"/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2586806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34F2EC-93DA-437E-9DEC-D04CA2FE9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312639"/>
            <a:ext cx="8792979" cy="709341"/>
          </a:xfrm>
        </p:spPr>
        <p:txBody>
          <a:bodyPr>
            <a:normAutofit/>
          </a:bodyPr>
          <a:lstStyle/>
          <a:p>
            <a:r>
              <a:rPr lang="es-ES" sz="1600" dirty="0"/>
              <a:t>Buscamos el mejor resultado sin aumentar velocidad.</a:t>
            </a:r>
          </a:p>
        </p:txBody>
      </p:sp>
      <p:pic>
        <p:nvPicPr>
          <p:cNvPr id="8" name="Imagen 7" descr="Tabla&#10;&#10;Descripción generada automáticamente">
            <a:extLst>
              <a:ext uri="{FF2B5EF4-FFF2-40B4-BE49-F238E27FC236}">
                <a16:creationId xmlns:a16="http://schemas.microsoft.com/office/drawing/2014/main" id="{A402A0C5-C803-40C9-810B-644807A9F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776" y="3122341"/>
            <a:ext cx="7033916" cy="30069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19C96B2-07CD-4136-91E3-2E855E7A9440}"/>
              </a:ext>
            </a:extLst>
          </p:cNvPr>
          <p:cNvSpPr txBox="1"/>
          <p:nvPr/>
        </p:nvSpPr>
        <p:spPr>
          <a:xfrm>
            <a:off x="902725" y="137995"/>
            <a:ext cx="840854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5.	Pruebas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Séptima prueba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  <p:sp>
        <p:nvSpPr>
          <p:cNvPr id="9" name="Marcador de número de diapositiva 3">
            <a:extLst>
              <a:ext uri="{FF2B5EF4-FFF2-40B4-BE49-F238E27FC236}">
                <a16:creationId xmlns:a16="http://schemas.microsoft.com/office/drawing/2014/main" id="{707B9D91-94D9-4095-8C8E-BA67483D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5452FDC3-B045-4A3B-9520-6737031B2C45}" type="slidenum">
              <a:rPr lang="es-ES" smtClean="0"/>
              <a:t>24</a:t>
            </a:fld>
            <a:r>
              <a:rPr lang="es-ES" dirty="0"/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848395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DC435-2252-4AAA-B09D-7D31BF9D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921620"/>
            <a:ext cx="10554574" cy="3936380"/>
          </a:xfrm>
        </p:spPr>
        <p:txBody>
          <a:bodyPr>
            <a:normAutofit fontScale="85000" lnSpcReduction="20000"/>
          </a:bodyPr>
          <a:lstStyle/>
          <a:p>
            <a:pPr>
              <a:buSzPct val="50000"/>
            </a:pPr>
            <a:r>
              <a:rPr lang="es-ES" sz="3600" dirty="0"/>
              <a:t>Introducción</a:t>
            </a:r>
          </a:p>
          <a:p>
            <a:pPr>
              <a:buSzPct val="50000"/>
            </a:pPr>
            <a:r>
              <a:rPr lang="es-ES" sz="3600" dirty="0"/>
              <a:t>Modelado del sistema</a:t>
            </a:r>
          </a:p>
          <a:p>
            <a:pPr>
              <a:buSzPct val="50000"/>
            </a:pPr>
            <a:r>
              <a:rPr lang="es-ES" sz="3600" dirty="0"/>
              <a:t>Entorno tecnológico</a:t>
            </a:r>
          </a:p>
          <a:p>
            <a:pPr>
              <a:buSzPct val="50000"/>
            </a:pPr>
            <a:r>
              <a:rPr lang="es-ES" sz="3600" dirty="0"/>
              <a:t>Descripción de la aplicación</a:t>
            </a:r>
          </a:p>
          <a:p>
            <a:pPr>
              <a:buSzPct val="50000"/>
            </a:pPr>
            <a:r>
              <a:rPr lang="es-ES" sz="3600" dirty="0"/>
              <a:t>Pruebas</a:t>
            </a:r>
          </a:p>
          <a:p>
            <a:pPr>
              <a:buSzPct val="50000"/>
            </a:pPr>
            <a:r>
              <a:rPr lang="es-ES" sz="3600" b="1" dirty="0"/>
              <a:t>Video</a:t>
            </a:r>
          </a:p>
          <a:p>
            <a:pPr>
              <a:buSzPct val="50000"/>
            </a:pPr>
            <a:r>
              <a:rPr lang="es-ES" sz="3600" dirty="0"/>
              <a:t>Conclusiones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713B67-7628-4961-8086-BAAA40824154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</a:t>
            </a:r>
            <a:r>
              <a:rPr lang="es-ES" sz="4000" b="1" dirty="0">
                <a:latin typeface="+mj-lt"/>
                <a:ea typeface="+mj-ea"/>
                <a:cs typeface="+mj-cs"/>
              </a:rPr>
              <a:t>Índice</a:t>
            </a:r>
          </a:p>
          <a:p>
            <a:pPr>
              <a:spcAft>
                <a:spcPts val="600"/>
              </a:spcAft>
            </a:pPr>
            <a:endParaRPr lang="es-ES" sz="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	</a:t>
            </a:r>
            <a:endParaRPr lang="es-ES" sz="2800" b="1" i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A141B745-D39B-4C3B-964D-83456D94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5452FDC3-B045-4A3B-9520-6737031B2C45}" type="slidenum">
              <a:rPr lang="es-ES" smtClean="0"/>
              <a:t>25</a:t>
            </a:fld>
            <a:r>
              <a:rPr lang="es-ES" dirty="0"/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1207708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23C868-5F19-4D46-B9A2-887B107F7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A62E72-EFE1-4911-80BF-656C0E0E3F71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	6. Vídeo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10972284-03EE-49D4-9E2C-66B4703D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5452FDC3-B045-4A3B-9520-6737031B2C45}" type="slidenum">
              <a:rPr lang="es-ES" smtClean="0"/>
              <a:t>26</a:t>
            </a:fld>
            <a:r>
              <a:rPr lang="es-ES" dirty="0"/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3875991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DC435-2252-4AAA-B09D-7D31BF9D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921620"/>
            <a:ext cx="10554574" cy="3936380"/>
          </a:xfrm>
        </p:spPr>
        <p:txBody>
          <a:bodyPr>
            <a:normAutofit fontScale="85000" lnSpcReduction="20000"/>
          </a:bodyPr>
          <a:lstStyle/>
          <a:p>
            <a:pPr>
              <a:buSzPct val="50000"/>
            </a:pPr>
            <a:r>
              <a:rPr lang="es-ES" sz="3600" dirty="0"/>
              <a:t>Introducción</a:t>
            </a:r>
          </a:p>
          <a:p>
            <a:pPr>
              <a:buSzPct val="50000"/>
            </a:pPr>
            <a:r>
              <a:rPr lang="es-ES" sz="3600" dirty="0"/>
              <a:t>Modelado del sistema</a:t>
            </a:r>
          </a:p>
          <a:p>
            <a:pPr>
              <a:buSzPct val="50000"/>
            </a:pPr>
            <a:r>
              <a:rPr lang="es-ES" sz="3600" dirty="0"/>
              <a:t>Entorno tecnológico</a:t>
            </a:r>
          </a:p>
          <a:p>
            <a:pPr>
              <a:buSzPct val="50000"/>
            </a:pPr>
            <a:r>
              <a:rPr lang="es-ES" sz="3600" dirty="0"/>
              <a:t>Descripción de la aplicación</a:t>
            </a:r>
          </a:p>
          <a:p>
            <a:pPr>
              <a:buSzPct val="50000"/>
            </a:pPr>
            <a:r>
              <a:rPr lang="es-ES" sz="3600" dirty="0"/>
              <a:t>Pruebas</a:t>
            </a:r>
          </a:p>
          <a:p>
            <a:pPr>
              <a:buSzPct val="50000"/>
            </a:pPr>
            <a:r>
              <a:rPr lang="es-ES" sz="3600" dirty="0"/>
              <a:t>Video</a:t>
            </a:r>
          </a:p>
          <a:p>
            <a:pPr>
              <a:buSzPct val="50000"/>
            </a:pPr>
            <a:r>
              <a:rPr lang="es-ES" sz="3600" b="1" dirty="0"/>
              <a:t>Conclusiones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8A556B7-46AA-4D70-A798-F2DAA22EC97B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</a:t>
            </a:r>
            <a:r>
              <a:rPr lang="es-ES" sz="4000" b="1" dirty="0">
                <a:latin typeface="+mj-lt"/>
                <a:ea typeface="+mj-ea"/>
                <a:cs typeface="+mj-cs"/>
              </a:rPr>
              <a:t>Índice</a:t>
            </a:r>
          </a:p>
          <a:p>
            <a:pPr>
              <a:spcAft>
                <a:spcPts val="600"/>
              </a:spcAft>
            </a:pPr>
            <a:endParaRPr lang="es-ES" sz="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	</a:t>
            </a:r>
            <a:endParaRPr lang="es-ES" sz="2800" b="1" i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98FFE870-6D3B-4A1A-A171-664AC024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5452FDC3-B045-4A3B-9520-6737031B2C45}" type="slidenum">
              <a:rPr lang="es-ES" smtClean="0"/>
              <a:t>27</a:t>
            </a:fld>
            <a:r>
              <a:rPr lang="es-ES" dirty="0"/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3764456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17F27F-1936-4BF0-8D8C-E60D5BF86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74662"/>
            <a:ext cx="10554574" cy="3636511"/>
          </a:xfrm>
        </p:spPr>
        <p:txBody>
          <a:bodyPr>
            <a:normAutofit/>
          </a:bodyPr>
          <a:lstStyle/>
          <a:p>
            <a:r>
              <a:rPr lang="es-ES" sz="2000" dirty="0"/>
              <a:t>Podemos ahorrar mucho tiempo y esfuerzo en obtener resultados para nuestro robot físico.</a:t>
            </a:r>
          </a:p>
          <a:p>
            <a:r>
              <a:rPr lang="es-ES" sz="2000" dirty="0"/>
              <a:t>Conseguida una visualización 3D del vehículo.</a:t>
            </a:r>
          </a:p>
          <a:p>
            <a:r>
              <a:rPr lang="es-ES" sz="2000" dirty="0"/>
              <a:t>Todos los objetivos específicos.</a:t>
            </a:r>
          </a:p>
          <a:p>
            <a:r>
              <a:rPr lang="es-ES" sz="2000" dirty="0"/>
              <a:t>Trabajo futuro:</a:t>
            </a:r>
          </a:p>
          <a:p>
            <a:pPr lvl="1"/>
            <a:r>
              <a:rPr lang="es-ES" sz="1800" dirty="0"/>
              <a:t>Editor avanzado.</a:t>
            </a:r>
          </a:p>
          <a:p>
            <a:pPr lvl="1"/>
            <a:r>
              <a:rPr lang="es-ES" sz="1800" dirty="0"/>
              <a:t>Generador de circuitos.</a:t>
            </a:r>
          </a:p>
          <a:p>
            <a:pPr lvl="1"/>
            <a:r>
              <a:rPr lang="es-ES" sz="1800" dirty="0"/>
              <a:t>Estela en el vehículo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B16D523-4969-414D-A061-0000CD30617E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7. </a:t>
            </a:r>
            <a:r>
              <a:rPr lang="es-ES" sz="4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</a:t>
            </a:r>
            <a:r>
              <a:rPr lang="es-ES" sz="4000" b="1" dirty="0">
                <a:latin typeface="+mj-lt"/>
                <a:ea typeface="+mj-ea"/>
                <a:cs typeface="+mj-cs"/>
              </a:rPr>
              <a:t>Conclusiones</a:t>
            </a:r>
          </a:p>
          <a:p>
            <a:pPr>
              <a:spcAft>
                <a:spcPts val="600"/>
              </a:spcAft>
            </a:pPr>
            <a:endParaRPr lang="es-ES" sz="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	</a:t>
            </a:r>
            <a:endParaRPr lang="es-ES" sz="2800" b="1" i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48BCC0B7-7A2B-4491-9332-88B1634C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5452FDC3-B045-4A3B-9520-6737031B2C45}" type="slidenum">
              <a:rPr lang="es-ES" smtClean="0"/>
              <a:t>28</a:t>
            </a:fld>
            <a:r>
              <a:rPr lang="es-ES" dirty="0"/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2020336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6E4577C-3857-4FB7-A344-FEEA36296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37" y="2120237"/>
            <a:ext cx="3657600" cy="428625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0BB2B0D-9A47-4264-B9FE-EC5894070590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 	Preguntas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A6E252C2-973A-4555-89A2-277F236A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5452FDC3-B045-4A3B-9520-6737031B2C45}" type="slidenum">
              <a:rPr lang="es-ES" smtClean="0"/>
              <a:t>29</a:t>
            </a:fld>
            <a:r>
              <a:rPr lang="es-ES" dirty="0"/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172761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9708DC-8568-4A26-8333-490D1887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5760507" cy="3632200"/>
          </a:xfrm>
        </p:spPr>
        <p:txBody>
          <a:bodyPr>
            <a:normAutofit/>
          </a:bodyPr>
          <a:lstStyle/>
          <a:p>
            <a:r>
              <a:rPr lang="es-ES" sz="2000" dirty="0"/>
              <a:t>Lo que teníamos:</a:t>
            </a:r>
          </a:p>
          <a:p>
            <a:pPr lvl="1"/>
            <a:r>
              <a:rPr lang="es-ES" sz="2000" dirty="0"/>
              <a:t>Herramienta antigua en MATLAB-</a:t>
            </a:r>
            <a:r>
              <a:rPr lang="es-ES" sz="2000" dirty="0" err="1"/>
              <a:t>Simulink</a:t>
            </a:r>
            <a:r>
              <a:rPr lang="es-ES" sz="2000" dirty="0"/>
              <a:t>.</a:t>
            </a:r>
          </a:p>
          <a:p>
            <a:endParaRPr lang="es-ES" sz="2000" dirty="0"/>
          </a:p>
          <a:p>
            <a:r>
              <a:rPr lang="es-ES" sz="2000" dirty="0"/>
              <a:t>Lo que buscamos:</a:t>
            </a:r>
          </a:p>
          <a:p>
            <a:pPr lvl="1"/>
            <a:r>
              <a:rPr lang="es-ES" sz="2000" dirty="0"/>
              <a:t>Entorno web.</a:t>
            </a:r>
          </a:p>
          <a:p>
            <a:pPr lvl="1"/>
            <a:r>
              <a:rPr lang="es-ES" sz="2000" dirty="0"/>
              <a:t>Simulación tridimensional</a:t>
            </a:r>
            <a:r>
              <a:rPr lang="es-ES" sz="1800" dirty="0"/>
              <a:t>.</a:t>
            </a:r>
            <a:endParaRPr lang="es-ES" sz="2000" dirty="0"/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4651D6E-D73A-4640-A661-2E4699E72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220" y="2370931"/>
            <a:ext cx="4518344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AB07DD3-91EC-408C-BB6D-6E92FF79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3</a:t>
            </a:fld>
            <a:r>
              <a:rPr lang="es-ES" dirty="0"/>
              <a:t>/29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4A934D7A-7286-4695-9994-2CE40034C7B5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1.	Introducción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</a:t>
            </a:r>
            <a:r>
              <a:rPr lang="es-ES" sz="2800" b="1" i="1" dirty="0">
                <a:latin typeface="+mj-lt"/>
                <a:ea typeface="+mj-ea"/>
                <a:cs typeface="+mj-cs"/>
              </a:rPr>
              <a:t>Motivación</a:t>
            </a:r>
          </a:p>
        </p:txBody>
      </p:sp>
    </p:spTree>
    <p:extLst>
      <p:ext uri="{BB962C8B-B14F-4D97-AF65-F5344CB8AC3E}">
        <p14:creationId xmlns:p14="http://schemas.microsoft.com/office/powerpoint/2010/main" val="213006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6E84FE-7BD5-48C2-88D5-AB7DEF58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041" y="2405150"/>
            <a:ext cx="10387470" cy="4000690"/>
          </a:xfrm>
          <a:effectLst/>
        </p:spPr>
        <p:txBody>
          <a:bodyPr>
            <a:normAutofit/>
          </a:bodyPr>
          <a:lstStyle/>
          <a:p>
            <a:r>
              <a:rPr lang="es-ES" sz="2000" dirty="0"/>
              <a:t>Objetivos generales:</a:t>
            </a:r>
          </a:p>
          <a:p>
            <a:pPr lvl="1"/>
            <a:r>
              <a:rPr lang="es-ES" sz="2000" dirty="0"/>
              <a:t>Conseguir visualización 3D del vehículo.</a:t>
            </a:r>
          </a:p>
          <a:p>
            <a:pPr lvl="1"/>
            <a:r>
              <a:rPr lang="es-ES" sz="2000" dirty="0"/>
              <a:t>Fácil edición del vehículo.</a:t>
            </a:r>
          </a:p>
          <a:p>
            <a:pPr marL="457200" lvl="1" indent="0">
              <a:buNone/>
            </a:pPr>
            <a:endParaRPr lang="es-ES" sz="2000" dirty="0"/>
          </a:p>
          <a:p>
            <a:r>
              <a:rPr lang="es-ES" sz="2000" dirty="0"/>
              <a:t>Objetivos específicos:</a:t>
            </a:r>
          </a:p>
          <a:p>
            <a:pPr lvl="1"/>
            <a:r>
              <a:rPr lang="es-ES" sz="2000" dirty="0"/>
              <a:t>Manipulación del vehículo con teclado y ratón.</a:t>
            </a:r>
          </a:p>
          <a:p>
            <a:pPr lvl="1"/>
            <a:r>
              <a:rPr lang="es-ES" sz="2000" dirty="0"/>
              <a:t>Visualización con distintos tipos de proyección y con una cámara giratoria.</a:t>
            </a:r>
          </a:p>
          <a:p>
            <a:pPr lvl="1"/>
            <a:r>
              <a:rPr lang="es-ES" sz="2000" dirty="0"/>
              <a:t>Poder añadir un circuito y recoger datos sobre las vueltas.</a:t>
            </a:r>
          </a:p>
          <a:p>
            <a:pPr lvl="1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5FA1C5-386F-49BD-9CF9-3AB37450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4</a:t>
            </a:fld>
            <a:r>
              <a:rPr lang="es-ES" dirty="0"/>
              <a:t>/29</a:t>
            </a:r>
          </a:p>
        </p:txBody>
      </p:sp>
      <p:sp>
        <p:nvSpPr>
          <p:cNvPr id="7" name="CuadroTexto 4">
            <a:extLst>
              <a:ext uri="{FF2B5EF4-FFF2-40B4-BE49-F238E27FC236}">
                <a16:creationId xmlns:a16="http://schemas.microsoft.com/office/drawing/2014/main" id="{ECFBA4AF-7C43-42B2-8A5B-8FE923F7E239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1.	Introducción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</a:t>
            </a:r>
            <a:r>
              <a:rPr lang="es-ES" sz="2800" b="1" i="1" dirty="0">
                <a:latin typeface="+mj-lt"/>
                <a:ea typeface="+mj-ea"/>
                <a:cs typeface="+mj-cs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60827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FBF0EAE-5B16-4F28-B54B-17FBE3DBB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662007"/>
              </p:ext>
            </p:extLst>
          </p:nvPr>
        </p:nvGraphicFramePr>
        <p:xfrm>
          <a:off x="819150" y="276235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52B10C7-CCA1-4051-9DA9-A064C24A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5</a:t>
            </a:fld>
            <a:r>
              <a:rPr lang="es-ES" dirty="0"/>
              <a:t>/29</a:t>
            </a:r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id="{F7337AAE-BFED-4D65-9046-B151BBD5188D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1.	Introducción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Estado del arte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5235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87A615-DB96-430A-9283-AA5D6A7A0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516" y="2498572"/>
            <a:ext cx="10849248" cy="1415772"/>
          </a:xfrm>
        </p:spPr>
        <p:txBody>
          <a:bodyPr numCol="2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Metodología ágil mediante el uso de Trello</a:t>
            </a:r>
          </a:p>
          <a:p>
            <a:endParaRPr lang="es-E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s-ES" dirty="0">
              <a:solidFill>
                <a:srgbClr val="FFFFFF"/>
              </a:solidFill>
            </a:endParaRPr>
          </a:p>
          <a:p>
            <a:r>
              <a:rPr lang="es-ES" dirty="0">
                <a:solidFill>
                  <a:srgbClr val="FFFFFF"/>
                </a:solidFill>
              </a:rPr>
              <a:t>Se empezó con Dropbox, pero no tiene control de versiones. Pasamos a </a:t>
            </a:r>
            <a:r>
              <a:rPr lang="es-ES" dirty="0" err="1">
                <a:solidFill>
                  <a:srgbClr val="FFFFFF"/>
                </a:solidFill>
              </a:rPr>
              <a:t>Github</a:t>
            </a:r>
            <a:r>
              <a:rPr lang="es-ES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A26A283-AC20-409B-B2EA-CF814F2F3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03" y="3591746"/>
            <a:ext cx="5196897" cy="248151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Imagen 6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B1E9760B-0F2A-4CEF-B49C-75A50FD3B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17" y="3600430"/>
            <a:ext cx="5125047" cy="247283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B12659-986D-4BAD-8CBD-AD90D394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6</a:t>
            </a:fld>
            <a:r>
              <a:rPr lang="es-ES" dirty="0"/>
              <a:t>/29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7BD5DEF2-4F9D-435F-B657-2D521D3C8E00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1.	Introducción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Metodología de trabajo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195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DC435-2252-4AAA-B09D-7D31BF9D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921620"/>
            <a:ext cx="10554574" cy="3936380"/>
          </a:xfrm>
        </p:spPr>
        <p:txBody>
          <a:bodyPr>
            <a:normAutofit fontScale="85000" lnSpcReduction="20000"/>
          </a:bodyPr>
          <a:lstStyle/>
          <a:p>
            <a:pPr>
              <a:buSzPct val="50000"/>
            </a:pPr>
            <a:r>
              <a:rPr lang="es-ES" sz="3600" dirty="0"/>
              <a:t>Introducción</a:t>
            </a:r>
          </a:p>
          <a:p>
            <a:pPr>
              <a:buSzPct val="50000"/>
            </a:pPr>
            <a:r>
              <a:rPr lang="es-ES" sz="3600" b="1" dirty="0"/>
              <a:t>Modelado del sistema</a:t>
            </a:r>
          </a:p>
          <a:p>
            <a:pPr>
              <a:buSzPct val="50000"/>
            </a:pPr>
            <a:r>
              <a:rPr lang="es-ES" sz="3600" dirty="0"/>
              <a:t>Entorno tecnológico</a:t>
            </a:r>
          </a:p>
          <a:p>
            <a:pPr>
              <a:buSzPct val="50000"/>
            </a:pPr>
            <a:r>
              <a:rPr lang="es-ES" sz="3600" dirty="0"/>
              <a:t>Descripción de la aplicación</a:t>
            </a:r>
          </a:p>
          <a:p>
            <a:pPr>
              <a:buSzPct val="50000"/>
            </a:pPr>
            <a:r>
              <a:rPr lang="es-ES" sz="3600" dirty="0"/>
              <a:t>Pruebas</a:t>
            </a:r>
          </a:p>
          <a:p>
            <a:pPr>
              <a:buSzPct val="50000"/>
            </a:pPr>
            <a:r>
              <a:rPr lang="es-ES" sz="3600" dirty="0"/>
              <a:t>Video</a:t>
            </a:r>
          </a:p>
          <a:p>
            <a:pPr>
              <a:buSzPct val="50000"/>
            </a:pPr>
            <a:r>
              <a:rPr lang="es-ES" sz="3600" dirty="0"/>
              <a:t>Conclusiones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B7E394-5AF0-4E29-912E-88635E0E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7</a:t>
            </a:fld>
            <a:r>
              <a:rPr lang="es-ES" dirty="0"/>
              <a:t>/29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23ED2EE-ACE3-4202-805B-F8099329DDFF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	Índice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4716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Marcador de contenido 3">
            <a:extLst>
              <a:ext uri="{FF2B5EF4-FFF2-40B4-BE49-F238E27FC236}">
                <a16:creationId xmlns:a16="http://schemas.microsoft.com/office/drawing/2014/main" id="{5BC7126F-372E-4E86-AE12-CB39F71773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5948801"/>
              </p:ext>
            </p:extLst>
          </p:nvPr>
        </p:nvGraphicFramePr>
        <p:xfrm>
          <a:off x="810000" y="2509023"/>
          <a:ext cx="10118195" cy="3901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A9072D1-DC72-4FA5-B487-A9FBAF6F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20213"/>
            <a:ext cx="1062155" cy="490599"/>
          </a:xfrm>
        </p:spPr>
        <p:txBody>
          <a:bodyPr/>
          <a:lstStyle/>
          <a:p>
            <a:fld id="{5452FDC3-B045-4A3B-9520-6737031B2C45}" type="slidenum">
              <a:rPr lang="es-ES" smtClean="0"/>
              <a:t>8</a:t>
            </a:fld>
            <a:r>
              <a:rPr lang="es-ES" dirty="0"/>
              <a:t>/29</a:t>
            </a:r>
          </a:p>
        </p:txBody>
      </p:sp>
      <p:sp>
        <p:nvSpPr>
          <p:cNvPr id="7" name="CuadroTexto 4">
            <a:extLst>
              <a:ext uri="{FF2B5EF4-FFF2-40B4-BE49-F238E27FC236}">
                <a16:creationId xmlns:a16="http://schemas.microsoft.com/office/drawing/2014/main" id="{6287D6EF-C584-46AF-B9DF-4160443EAE0D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2.	Robótica móvil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7894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ED6D41-ABE2-4C52-80AB-A84039AD9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r>
              <a:rPr lang="es-ES" dirty="0"/>
              <a:t>La configuración Ackermann es la utilizada en vehículos de cuatro ruedas convencionales.</a:t>
            </a:r>
          </a:p>
          <a:p>
            <a:r>
              <a:rPr lang="es-ES" dirty="0"/>
              <a:t>Otra configuración es la de triciclo, un vehículo de tres ruedas en el que la delantera proporciona dirección y tracción.</a:t>
            </a:r>
          </a:p>
          <a:p>
            <a:r>
              <a:rPr lang="es-ES" dirty="0"/>
              <a:t>El direccionamiento diferencial es aquel en el que el giro viene dado por la diferencia de velocidades de las ruedas laterales.</a:t>
            </a:r>
          </a:p>
        </p:txBody>
      </p:sp>
      <p:pic>
        <p:nvPicPr>
          <p:cNvPr id="5" name="Imagen 4" descr="Dirección ackermann">
            <a:extLst>
              <a:ext uri="{FF2B5EF4-FFF2-40B4-BE49-F238E27FC236}">
                <a16:creationId xmlns:a16="http://schemas.microsoft.com/office/drawing/2014/main" id="{03950711-07F1-46B1-9449-A1C0B75683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9" r="5" b="13775"/>
          <a:stretch/>
        </p:blipFill>
        <p:spPr>
          <a:xfrm>
            <a:off x="960438" y="2413000"/>
            <a:ext cx="2913062" cy="1731885"/>
          </a:xfrm>
          <a:prstGeom prst="roundRect">
            <a:avLst>
              <a:gd name="adj" fmla="val 5343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Imagen 6" descr="Imagen que contiene pequeño, tabla, parado, cuarto&#10;&#10;Descripción generada automáticamente">
            <a:extLst>
              <a:ext uri="{FF2B5EF4-FFF2-40B4-BE49-F238E27FC236}">
                <a16:creationId xmlns:a16="http://schemas.microsoft.com/office/drawing/2014/main" id="{A9B5E973-A14A-4CF2-B920-607D6E5434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8" r="5" b="5759"/>
          <a:stretch/>
        </p:blipFill>
        <p:spPr>
          <a:xfrm>
            <a:off x="960437" y="4309476"/>
            <a:ext cx="2913062" cy="1731885"/>
          </a:xfrm>
          <a:prstGeom prst="roundRect">
            <a:avLst>
              <a:gd name="adj" fmla="val 5832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7AB61C-B198-41E8-9613-D5D43CE0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9</a:t>
            </a:fld>
            <a:r>
              <a:rPr lang="es-ES" dirty="0"/>
              <a:t>/29</a:t>
            </a:r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id="{EB7FFFEB-9BB7-43D2-8FB0-8AEB50535310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2.	Robótica móvil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Vehículos con ruedas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2007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1081</Words>
  <Application>Microsoft Office PowerPoint</Application>
  <PresentationFormat>Panorámica</PresentationFormat>
  <Paragraphs>281</Paragraphs>
  <Slides>29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Calibri</vt:lpstr>
      <vt:lpstr>Cambria Math</vt:lpstr>
      <vt:lpstr>Century Gothic</vt:lpstr>
      <vt:lpstr>Wingdings 2</vt:lpstr>
      <vt:lpstr>Citable</vt:lpstr>
      <vt:lpstr>SIMULACIÓN MEDIANTE WEBGL DEL MOVIMIENTO DE UN ROBOT MÓVIL CON DIRECCIONAMIENTO DIFERENCIAL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MEDIANTE WEBGL DEL MOVIMIENTO DE UN ROBOT MÓVIL CON DIRECCIONAMIENTO DIFERENCIAL</dc:title>
  <dc:creator>Diego Jiménez Fernández-Pacheco</dc:creator>
  <cp:lastModifiedBy>Diego Jiménez Fernández-Pacheco</cp:lastModifiedBy>
  <cp:revision>22</cp:revision>
  <dcterms:created xsi:type="dcterms:W3CDTF">2020-10-13T16:55:09Z</dcterms:created>
  <dcterms:modified xsi:type="dcterms:W3CDTF">2020-10-27T15:49:46Z</dcterms:modified>
</cp:coreProperties>
</file>