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handoutMasterIdLst>
    <p:handoutMasterId r:id="rId30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22" r:id="rId11"/>
    <p:sldId id="323" r:id="rId12"/>
    <p:sldId id="333" r:id="rId13"/>
    <p:sldId id="335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18" r:id="rId24"/>
    <p:sldId id="315" r:id="rId25"/>
    <p:sldId id="320" r:id="rId26"/>
    <p:sldId id="316" r:id="rId27"/>
    <p:sldId id="34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88015" autoAdjust="0"/>
  </p:normalViewPr>
  <p:slideViewPr>
    <p:cSldViewPr>
      <p:cViewPr varScale="1">
        <p:scale>
          <a:sx n="76" d="100"/>
          <a:sy n="76" d="100"/>
        </p:scale>
        <p:origin x="167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4DF48-21D8-4369-A281-3F38BEA8901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1177-F5D9-41F6-8B3C-1EF3BC71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5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1BCE5-CCF9-4331-81C9-17F788821E80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66FA9-1905-42A0-8C97-427ED433C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very high</a:t>
            </a:r>
            <a:r>
              <a:rPr lang="en-US" baseline="0" dirty="0"/>
              <a:t> level timeline of what needs to be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general timeline has guided our WBS and GANTT chart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</a:t>
            </a:r>
            <a:r>
              <a:rPr lang="en-US" baseline="0" dirty="0"/>
              <a:t> are we now?</a:t>
            </a:r>
          </a:p>
          <a:p>
            <a:r>
              <a:rPr lang="en-US" baseline="0" dirty="0"/>
              <a:t>We are now in the designing of the basic radar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A4A64-16F6-4D9B-8B94-CA744368FEB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detail</a:t>
            </a:r>
            <a:r>
              <a:rPr lang="en-US" baseline="0" dirty="0"/>
              <a:t> we are in the Basic system portion of the WBS.</a:t>
            </a:r>
          </a:p>
          <a:p>
            <a:r>
              <a:rPr lang="en-US" baseline="0" dirty="0"/>
              <a:t>This was broken down into Planning, Basic system, basic model with antenna, completed real model, completed real system, complex radar testing and presentation</a:t>
            </a:r>
          </a:p>
          <a:p>
            <a:r>
              <a:rPr lang="en-US" baseline="0" dirty="0"/>
              <a:t>As can be seen from the diagram we have included time to define and create test plants to ensure things are working before we move on the next stage</a:t>
            </a:r>
          </a:p>
          <a:p>
            <a:r>
              <a:rPr lang="en-US" baseline="0" dirty="0"/>
              <a:t>Essentially we are in an experimental stage of the basic radar as we are learning about the functionality of Simulink and how we will apply its features to our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A4A64-16F6-4D9B-8B94-CA744368FEB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2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6FA9-1905-42A0-8C97-427ED433C4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6FA9-1905-42A0-8C97-427ED433C43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57835F-45F6-4205-A78A-40D3763D8611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98080" y="6223829"/>
            <a:ext cx="1279663" cy="365125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DF-A40E-4906-8D44-DA3F8AC627FD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21DB-9805-4F91-A8FC-780D6A00CFCA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F203-989D-4B65-9BB2-B8A91E147AA5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223829"/>
            <a:ext cx="1279663" cy="365125"/>
          </a:xfrm>
        </p:spPr>
        <p:txBody>
          <a:bodyPr/>
          <a:lstStyle>
            <a:lvl1pPr>
              <a:defRPr sz="20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240D-DF39-4E77-8FAF-B23E5204D0C3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9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8D53-215B-4BF9-9E99-84B8B4BCC408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856-2032-4CAF-B1D0-975F0ACD12E8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E14B-A18E-4F54-AA7E-1F7ADE3E2E2D}" type="datetime1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9AE5-1836-4405-A6AD-67E262B4EDA0}" type="datetime1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AF74-AB72-44A5-9D6F-D1C6FD5F7BF5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FD3-081D-4DA3-9A3C-D680117280F5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32E7E11-F46D-4315-9806-7308C67D6822}" type="datetime1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TRIG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25 GHz Radar</a:t>
            </a:r>
          </a:p>
        </p:txBody>
      </p:sp>
    </p:spTree>
    <p:extLst>
      <p:ext uri="{BB962C8B-B14F-4D97-AF65-F5344CB8AC3E}">
        <p14:creationId xmlns:p14="http://schemas.microsoft.com/office/powerpoint/2010/main" val="145715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User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/>
          <a:lstStyle/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Content Placeholder 10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305800" cy="38130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0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Completed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Antenna defined for TRIG specifications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15 dB gain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Standard circular horn equations</a:t>
            </a:r>
          </a:p>
          <a:p>
            <a:r>
              <a:rPr lang="en-CA" sz="2200" dirty="0">
                <a:solidFill>
                  <a:schemeClr val="tx1"/>
                </a:solidFill>
              </a:rPr>
              <a:t>Cylindrical RCS functional</a:t>
            </a:r>
          </a:p>
          <a:p>
            <a:r>
              <a:rPr lang="en-CA" sz="2200" dirty="0">
                <a:solidFill>
                  <a:schemeClr val="tx1"/>
                </a:solidFill>
              </a:rPr>
              <a:t>Commodity permittivity defined</a:t>
            </a:r>
          </a:p>
          <a:p>
            <a:r>
              <a:rPr lang="en-CA" sz="2200" dirty="0">
                <a:solidFill>
                  <a:schemeClr val="tx1"/>
                </a:solidFill>
              </a:rPr>
              <a:t>Propagation in free space (2 way)</a:t>
            </a:r>
          </a:p>
          <a:p>
            <a:pPr lvl="2"/>
            <a:endParaRPr lang="en-CA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sz="2200" dirty="0">
              <a:solidFill>
                <a:schemeClr val="tx1"/>
              </a:solidFill>
            </a:endParaRPr>
          </a:p>
          <a:p>
            <a:pPr marL="914400" lvl="1" indent="-457200"/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Planned 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Commodity ‘sloshing’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Changing height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Slanted</a:t>
            </a:r>
          </a:p>
          <a:p>
            <a:r>
              <a:rPr lang="en-CA" sz="2200" dirty="0">
                <a:solidFill>
                  <a:schemeClr val="tx1"/>
                </a:solidFill>
              </a:rPr>
              <a:t>Elliptic cylindrical configuration (potentially)</a:t>
            </a:r>
          </a:p>
          <a:p>
            <a:r>
              <a:rPr lang="en-CA" sz="2200" dirty="0">
                <a:solidFill>
                  <a:schemeClr val="tx1"/>
                </a:solidFill>
              </a:rPr>
              <a:t>Channel modification to account for environment (potentially)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Code Flow Diagram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9" y="990600"/>
            <a:ext cx="4393421" cy="563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21" y="1947861"/>
            <a:ext cx="1261149" cy="6429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1947861"/>
            <a:ext cx="817494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581400"/>
            <a:ext cx="1838421" cy="131445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6781800" y="4267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/>
          <a:lstStyle/>
          <a:p>
            <a:pPr lvl="1"/>
            <a:r>
              <a:rPr lang="en-CA" sz="2400" dirty="0">
                <a:solidFill>
                  <a:schemeClr val="tx1"/>
                </a:solidFill>
              </a:rPr>
              <a:t>Spectrum Plot 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Sweep time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Frequency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Noise</a:t>
            </a:r>
          </a:p>
          <a:p>
            <a:pPr lvl="2"/>
            <a:endParaRPr lang="en-CA" sz="2200" dirty="0">
              <a:solidFill>
                <a:schemeClr val="tx1"/>
              </a:solidFill>
            </a:endParaRPr>
          </a:p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6400800" cy="4800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86400"/>
          </a:xfrm>
        </p:spPr>
        <p:txBody>
          <a:bodyPr/>
          <a:lstStyle/>
          <a:p>
            <a:pPr lvl="1"/>
            <a:r>
              <a:rPr lang="en-CA" sz="2400" dirty="0">
                <a:solidFill>
                  <a:schemeClr val="tx1"/>
                </a:solidFill>
              </a:rPr>
              <a:t>IFFT Plot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Circulator Coupling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Return Power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Noise floor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Object Distance</a:t>
            </a:r>
          </a:p>
          <a:p>
            <a:pPr lvl="2"/>
            <a:endParaRPr lang="en-CA" sz="2200" dirty="0">
              <a:solidFill>
                <a:schemeClr val="tx1"/>
              </a:solidFill>
            </a:endParaRPr>
          </a:p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716686" cy="48076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SFCW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1"/>
            <a:ext cx="8610423" cy="4495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8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FMCW Code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/>
          <a:lstStyle/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75776"/>
            <a:ext cx="6229350" cy="55536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Who is TRIG?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>
                <a:solidFill>
                  <a:schemeClr val="tx1"/>
                </a:solidFill>
              </a:rPr>
              <a:t>TRIG – </a:t>
            </a:r>
            <a:r>
              <a:rPr lang="en-CA" sz="2200" dirty="0" err="1">
                <a:solidFill>
                  <a:schemeClr val="tx1"/>
                </a:solidFill>
              </a:rPr>
              <a:t>Transrail</a:t>
            </a:r>
            <a:r>
              <a:rPr lang="en-CA" sz="2200" dirty="0">
                <a:solidFill>
                  <a:schemeClr val="tx1"/>
                </a:solidFill>
              </a:rPr>
              <a:t> Innovation Group</a:t>
            </a:r>
          </a:p>
          <a:p>
            <a:r>
              <a:rPr lang="en-CA" sz="2200" dirty="0">
                <a:solidFill>
                  <a:schemeClr val="tx1"/>
                </a:solidFill>
              </a:rPr>
              <a:t>Goals 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Digitize rail industry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Improve safety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Increase efficiency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FMCW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334000"/>
          </a:xfrm>
        </p:spPr>
        <p:txBody>
          <a:bodyPr/>
          <a:lstStyle/>
          <a:p>
            <a:pPr lvl="1"/>
            <a:r>
              <a:rPr lang="en-CA" sz="2400" dirty="0">
                <a:solidFill>
                  <a:schemeClr val="tx1"/>
                </a:solidFill>
              </a:rPr>
              <a:t>Spectrum Plot 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Sweep time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Frequency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Noise</a:t>
            </a:r>
          </a:p>
          <a:p>
            <a:pPr lvl="2"/>
            <a:endParaRPr lang="en-CA" sz="2200" dirty="0">
              <a:solidFill>
                <a:schemeClr val="tx1"/>
              </a:solidFill>
            </a:endParaRPr>
          </a:p>
          <a:p>
            <a:pPr lvl="2"/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914400" lvl="1" indent="-457200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33600"/>
            <a:ext cx="5810250" cy="435768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FMCW Decimated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95400"/>
            <a:ext cx="8539961" cy="472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FMCW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699849" cy="47958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4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Accuracy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Extensive testing of all script files with different user inputs</a:t>
            </a:r>
            <a:endParaRPr lang="ru-RU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Testing different dielectrics</a:t>
            </a:r>
            <a:endParaRPr lang="en-CA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Testing different types of sweeping in FMCW radar: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Triangle Sweep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Upsweep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Downsweep</a:t>
            </a:r>
          </a:p>
          <a:p>
            <a:r>
              <a:rPr lang="en-US" sz="2200" dirty="0">
                <a:solidFill>
                  <a:schemeClr val="tx1"/>
                </a:solidFill>
              </a:rPr>
              <a:t>Assuring the accuracy of the simulation stays in the desirable range</a:t>
            </a:r>
          </a:p>
          <a:p>
            <a:pPr lvl="1"/>
            <a:endParaRPr lang="en-CA" sz="2200" dirty="0">
              <a:solidFill>
                <a:schemeClr val="tx1"/>
              </a:solidFill>
            </a:endParaRPr>
          </a:p>
          <a:p>
            <a:endParaRPr lang="en-CA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5411524"/>
            <a:ext cx="7404655" cy="9948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Sloshing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232365"/>
            <a:ext cx="7404654" cy="168866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6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Overwhelming amount of research involved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Every new idea requires a lot of preliminary studies to be done before its implementation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Increasing level of detail of simulation increases overall complexity</a:t>
            </a:r>
          </a:p>
          <a:p>
            <a:r>
              <a:rPr lang="en-CA" sz="2200" dirty="0">
                <a:solidFill>
                  <a:schemeClr val="tx1"/>
                </a:solidFill>
              </a:rPr>
              <a:t>Lack of time available</a:t>
            </a:r>
          </a:p>
          <a:p>
            <a:r>
              <a:rPr lang="en-CA" sz="2200" dirty="0">
                <a:solidFill>
                  <a:schemeClr val="tx1"/>
                </a:solidFill>
              </a:rPr>
              <a:t>MATLAB issues</a:t>
            </a:r>
          </a:p>
          <a:p>
            <a:pPr lvl="1"/>
            <a:r>
              <a:rPr lang="en-CA" sz="2200" dirty="0">
                <a:solidFill>
                  <a:schemeClr val="tx1"/>
                </a:solidFill>
              </a:rPr>
              <a:t>Unavoidable RAM overflow prevents from simulating several quantities with real-world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9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Project Objectives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Team Objective – Develop a simulation that emulates the current radar system to test for non-idealities.</a:t>
            </a:r>
          </a:p>
          <a:p>
            <a:r>
              <a:rPr lang="en-CA" sz="2200" dirty="0">
                <a:solidFill>
                  <a:schemeClr val="tx1"/>
                </a:solidFill>
              </a:rPr>
              <a:t>The system must be able to measure volume and “heel” of commodities such as heavy crude, light crude, and diesel.</a:t>
            </a:r>
          </a:p>
          <a:p>
            <a:r>
              <a:rPr lang="en-CA" sz="2200" dirty="0">
                <a:solidFill>
                  <a:schemeClr val="tx1"/>
                </a:solidFill>
              </a:rPr>
              <a:t>The model must be composed of discrete user-defined functions for better testing.</a:t>
            </a:r>
          </a:p>
          <a:p>
            <a:r>
              <a:rPr lang="en-CA" sz="2200" dirty="0">
                <a:solidFill>
                  <a:schemeClr val="tx1"/>
                </a:solidFill>
              </a:rPr>
              <a:t>System would operate at SHF</a:t>
            </a:r>
          </a:p>
          <a:p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7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Benefits to TRIG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>
                <a:solidFill>
                  <a:schemeClr val="tx1"/>
                </a:solidFill>
              </a:rPr>
              <a:t>Allows for testing of non-ideal radar component behaviour</a:t>
            </a:r>
          </a:p>
          <a:p>
            <a:r>
              <a:rPr lang="en-CA" sz="2200" dirty="0">
                <a:solidFill>
                  <a:schemeClr val="tx1"/>
                </a:solidFill>
              </a:rPr>
              <a:t>Helps to determine effect of vapor space, signal reflection, misalignment, and the various commodities in the tank on the signal properties and radar accuracy.</a:t>
            </a:r>
          </a:p>
          <a:p>
            <a:r>
              <a:rPr lang="en-CA" sz="2200" dirty="0">
                <a:solidFill>
                  <a:schemeClr val="tx1"/>
                </a:solidFill>
              </a:rPr>
              <a:t>Permits TRIG to test new radar ideas in quick succession, isolate and test individual radar blocks in a cost-effective manner.</a:t>
            </a:r>
          </a:p>
          <a:p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Progress from December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Switched from Simulink blocks to MATLAB Code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Functions for each section, instead of Simulink blocks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Individual system components have been integrated together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Reasons for change: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Faster to implement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Easy to debug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Have a version control system for code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Easy to add functions</a:t>
            </a:r>
          </a:p>
          <a:p>
            <a:pPr lvl="2"/>
            <a:r>
              <a:rPr lang="en-CA" sz="2200" dirty="0">
                <a:solidFill>
                  <a:schemeClr val="tx1"/>
                </a:solidFill>
              </a:rPr>
              <a:t>Less learning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Timeline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676" y="1676400"/>
            <a:ext cx="897774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6400800" y="4191000"/>
            <a:ext cx="381000" cy="533400"/>
          </a:xfrm>
          <a:prstGeom prst="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52400"/>
            <a:ext cx="8889329" cy="62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Up Arrow 4"/>
          <p:cNvSpPr/>
          <p:nvPr/>
        </p:nvSpPr>
        <p:spPr>
          <a:xfrm>
            <a:off x="6019800" y="4648200"/>
            <a:ext cx="381000" cy="533400"/>
          </a:xfrm>
          <a:prstGeom prst="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127966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6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391230"/>
              </p:ext>
            </p:extLst>
          </p:nvPr>
        </p:nvGraphicFramePr>
        <p:xfrm>
          <a:off x="1000125" y="312738"/>
          <a:ext cx="7429500" cy="634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7071360" imgH="6042817" progId="Excel.Sheet.12">
                  <p:embed/>
                </p:oleObj>
              </mc:Choice>
              <mc:Fallback>
                <p:oleObj name="Worksheet" r:id="rId3" imgW="7071360" imgH="6042817" progId="Excel.Sheet.12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125" y="312738"/>
                        <a:ext cx="7429500" cy="634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96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4C72F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351</TotalTime>
  <Words>567</Words>
  <Application>Microsoft Office PowerPoint</Application>
  <PresentationFormat>On-screen Show (4:3)</PresentationFormat>
  <Paragraphs>133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Corbel</vt:lpstr>
      <vt:lpstr>Basis</vt:lpstr>
      <vt:lpstr>Microsoft Excel Worksheet</vt:lpstr>
      <vt:lpstr>TRIG Capstone Project</vt:lpstr>
      <vt:lpstr>Who is TRIG?</vt:lpstr>
      <vt:lpstr>Project Objectives &amp; Scope</vt:lpstr>
      <vt:lpstr>Benefits to TRIG</vt:lpstr>
      <vt:lpstr>Project Management</vt:lpstr>
      <vt:lpstr>Progress from December</vt:lpstr>
      <vt:lpstr>General Timeline</vt:lpstr>
      <vt:lpstr>PowerPoint Presentation</vt:lpstr>
      <vt:lpstr>PowerPoint Presentation</vt:lpstr>
      <vt:lpstr>System Design Progress</vt:lpstr>
      <vt:lpstr>User Entry</vt:lpstr>
      <vt:lpstr>Completed Tasks</vt:lpstr>
      <vt:lpstr>Planned Objectives</vt:lpstr>
      <vt:lpstr>SFCW Code Flow Diagram</vt:lpstr>
      <vt:lpstr>SFCW Output</vt:lpstr>
      <vt:lpstr>SFCW Output</vt:lpstr>
      <vt:lpstr>SFCW Output</vt:lpstr>
      <vt:lpstr>SFCW Output</vt:lpstr>
      <vt:lpstr>FMCW Code Flow Diagram</vt:lpstr>
      <vt:lpstr>FMCW Output</vt:lpstr>
      <vt:lpstr>FMCW Decimated Output</vt:lpstr>
      <vt:lpstr>FMCW Output</vt:lpstr>
      <vt:lpstr>NEXT STEPS</vt:lpstr>
      <vt:lpstr>Accuracy &amp; Testing</vt:lpstr>
      <vt:lpstr>Sloshing</vt:lpstr>
      <vt:lpstr>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 Capstone Project</dc:title>
  <dc:creator>Edward</dc:creator>
  <cp:lastModifiedBy>Jared Affonso</cp:lastModifiedBy>
  <cp:revision>52</cp:revision>
  <dcterms:created xsi:type="dcterms:W3CDTF">2006-08-16T00:00:00Z</dcterms:created>
  <dcterms:modified xsi:type="dcterms:W3CDTF">2017-02-16T02:03:19Z</dcterms:modified>
</cp:coreProperties>
</file>