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0"/>
  </p:notesMasterIdLst>
  <p:handoutMasterIdLst>
    <p:handoutMasterId r:id="rId31"/>
  </p:handout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22" r:id="rId12"/>
    <p:sldId id="323" r:id="rId13"/>
    <p:sldId id="333" r:id="rId14"/>
    <p:sldId id="335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18" r:id="rId25"/>
    <p:sldId id="315" r:id="rId26"/>
    <p:sldId id="320" r:id="rId27"/>
    <p:sldId id="316" r:id="rId28"/>
    <p:sldId id="34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7" autoAdjust="0"/>
    <p:restoredTop sz="88015" autoAdjust="0"/>
  </p:normalViewPr>
  <p:slideViewPr>
    <p:cSldViewPr>
      <p:cViewPr varScale="1">
        <p:scale>
          <a:sx n="76" d="100"/>
          <a:sy n="76" d="100"/>
        </p:scale>
        <p:origin x="94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28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4DF48-21D8-4369-A281-3F38BEA89014}" type="datetimeFigureOut">
              <a:rPr lang="en-US" smtClean="0"/>
              <a:t>15.02.2017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A1177-F5D9-41F6-8B3C-1EF3BC71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05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1BCE5-CCF9-4331-81C9-17F788821E80}" type="datetimeFigureOut">
              <a:rPr lang="en-US" smtClean="0"/>
              <a:pPr/>
              <a:t>15.02.2017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66FA9-1905-42A0-8C97-427ED433C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very high</a:t>
            </a:r>
            <a:r>
              <a:rPr lang="en-US" baseline="0" dirty="0"/>
              <a:t> level timeline of what needs to be done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general timeline has guided our WBS and GANTT chart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Where</a:t>
            </a:r>
            <a:r>
              <a:rPr lang="en-US" baseline="0" dirty="0"/>
              <a:t> are we now?</a:t>
            </a:r>
          </a:p>
          <a:p>
            <a:r>
              <a:rPr lang="en-US" baseline="0" dirty="0"/>
              <a:t>We are now in the designing of the basic radar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A4A64-16F6-4D9B-8B94-CA744368FEB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3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detail</a:t>
            </a:r>
            <a:r>
              <a:rPr lang="en-US" baseline="0" dirty="0"/>
              <a:t> we are in the Basic system portion of the WBS.</a:t>
            </a:r>
          </a:p>
          <a:p>
            <a:r>
              <a:rPr lang="en-US" baseline="0" dirty="0"/>
              <a:t>This was broken down into Planning, Basic system, basic model with antenna, completed real model, completed real system, complex radar testing and presentation</a:t>
            </a:r>
          </a:p>
          <a:p>
            <a:r>
              <a:rPr lang="en-US" baseline="0" dirty="0"/>
              <a:t>As can be seen from the diagram we have included time to define and create test plants to ensure things are working before we move on the next stage</a:t>
            </a:r>
          </a:p>
          <a:p>
            <a:r>
              <a:rPr lang="en-US" baseline="0" dirty="0"/>
              <a:t>Essentially we are in an experimental stage of the basic radar as we are learning about the functionality of Simulink and how we will apply its features to our 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A4A64-16F6-4D9B-8B94-CA744368FEB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28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on track and have</a:t>
            </a:r>
            <a:r>
              <a:rPr lang="en-US" baseline="0" dirty="0"/>
              <a:t> set a deadline to finish a basic system by the end of </a:t>
            </a:r>
            <a:r>
              <a:rPr lang="en-US" baseline="0" dirty="0" err="1"/>
              <a:t>december</a:t>
            </a:r>
            <a:r>
              <a:rPr lang="en-US" baseline="0" dirty="0"/>
              <a:t> with testing beginning </a:t>
            </a:r>
            <a:r>
              <a:rPr lang="en-US" baseline="0" dirty="0" err="1"/>
              <a:t>Janurary</a:t>
            </a:r>
            <a:r>
              <a:rPr lang="en-US" baseline="0" dirty="0"/>
              <a:t> through the end of </a:t>
            </a:r>
            <a:r>
              <a:rPr lang="en-US" baseline="0" dirty="0" err="1"/>
              <a:t>janurary</a:t>
            </a:r>
            <a:r>
              <a:rPr lang="en-US" baseline="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66FA9-1905-42A0-8C97-427ED433C43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66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66FA9-1905-42A0-8C97-427ED433C43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79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66FA9-1905-42A0-8C97-427ED433C43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6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57835F-45F6-4205-A78A-40D3763D8611}" type="datetime1">
              <a:rPr lang="en-US" smtClean="0"/>
              <a:t>15.02.2017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98080" y="6223829"/>
            <a:ext cx="1279663" cy="365125"/>
          </a:xfrm>
        </p:spPr>
        <p:txBody>
          <a:bodyPr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18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E1DF-A40E-4906-8D44-DA3F8AC627FD}" type="datetime1">
              <a:rPr lang="en-US" smtClean="0"/>
              <a:t>15.02.2017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8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21DB-9805-4F91-A8FC-780D6A00CFCA}" type="datetime1">
              <a:rPr lang="en-US" smtClean="0"/>
              <a:t>15.02.2017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F203-989D-4B65-9BB2-B8A91E147AA5}" type="datetime1">
              <a:rPr lang="en-US" smtClean="0"/>
              <a:t>15.02.2017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223829"/>
            <a:ext cx="1279663" cy="365125"/>
          </a:xfrm>
        </p:spPr>
        <p:txBody>
          <a:bodyPr/>
          <a:lstStyle>
            <a:lvl1pPr>
              <a:defRPr sz="20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9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240D-DF39-4E77-8FAF-B23E5204D0C3}" type="datetime1">
              <a:rPr lang="en-US" smtClean="0"/>
              <a:t>15.02.2017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9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8D53-215B-4BF9-9E99-84B8B4BCC408}" type="datetime1">
              <a:rPr lang="en-US" smtClean="0"/>
              <a:t>15.02.2017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2856-2032-4CAF-B1D0-975F0ACD12E8}" type="datetime1">
              <a:rPr lang="en-US" smtClean="0"/>
              <a:t>15.02.2017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E14B-A18E-4F54-AA7E-1F7ADE3E2E2D}" type="datetime1">
              <a:rPr lang="en-US" smtClean="0"/>
              <a:t>15.02.2017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9AE5-1836-4405-A6AD-67E262B4EDA0}" type="datetime1">
              <a:rPr lang="en-US" smtClean="0"/>
              <a:t>15.02.2017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2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F74-AB72-44A5-9D6F-D1C6FD5F7BF5}" type="datetime1">
              <a:rPr lang="en-US" smtClean="0"/>
              <a:t>15.02.2017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AFD3-081D-4DA3-9A3C-D680117280F5}" type="datetime1">
              <a:rPr lang="en-US" smtClean="0"/>
              <a:t>15.02.2017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4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A32E7E11-F46D-4315-9806-7308C67D6822}" type="datetime1">
              <a:rPr lang="en-US" smtClean="0"/>
              <a:t>15.02.2017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0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TRIG 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25 GHz Radar</a:t>
            </a:r>
          </a:p>
        </p:txBody>
      </p:sp>
    </p:spTree>
    <p:extLst>
      <p:ext uri="{BB962C8B-B14F-4D97-AF65-F5344CB8AC3E}">
        <p14:creationId xmlns:p14="http://schemas.microsoft.com/office/powerpoint/2010/main" val="145715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Basic System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 1-Nov to 25-Dec</a:t>
            </a:r>
          </a:p>
          <a:p>
            <a:r>
              <a:rPr lang="en-US" sz="2200" dirty="0">
                <a:solidFill>
                  <a:schemeClr val="tx1"/>
                </a:solidFill>
              </a:rPr>
              <a:t>Basic System Testing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25-Dec to 25-Jan</a:t>
            </a:r>
          </a:p>
          <a:p>
            <a:r>
              <a:rPr lang="en-US" sz="2200" dirty="0">
                <a:solidFill>
                  <a:schemeClr val="tx1"/>
                </a:solidFill>
              </a:rPr>
              <a:t>Real System Design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 25-Jan to 15-Feb</a:t>
            </a:r>
          </a:p>
          <a:p>
            <a:r>
              <a:rPr lang="en-US" sz="2200" b="1" u="sng" dirty="0">
                <a:solidFill>
                  <a:schemeClr val="tx1"/>
                </a:solidFill>
              </a:rPr>
              <a:t>Complex Radar Antenna Model</a:t>
            </a:r>
          </a:p>
          <a:p>
            <a:pPr lvl="1"/>
            <a:r>
              <a:rPr lang="en-US" sz="2200" b="1" u="sng" dirty="0">
                <a:solidFill>
                  <a:schemeClr val="tx1"/>
                </a:solidFill>
              </a:rPr>
              <a:t> 15-Feb to 18-Mar</a:t>
            </a:r>
          </a:p>
          <a:p>
            <a:r>
              <a:rPr lang="en-US" sz="2200" dirty="0">
                <a:solidFill>
                  <a:schemeClr val="tx1"/>
                </a:solidFill>
              </a:rPr>
              <a:t>Presentation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5-Mar to 20-Mar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0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 Progress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User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334000"/>
          </a:xfrm>
        </p:spPr>
        <p:txBody>
          <a:bodyPr/>
          <a:lstStyle/>
          <a:p>
            <a:pPr lvl="2"/>
            <a:endParaRPr lang="en-CA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914400" lvl="1" indent="-457200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Content Placeholder 10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305800" cy="381302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0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Completed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334000"/>
          </a:xfrm>
        </p:spPr>
        <p:txBody>
          <a:bodyPr>
            <a:normAutofit/>
          </a:bodyPr>
          <a:lstStyle/>
          <a:p>
            <a:r>
              <a:rPr lang="en-CA" sz="2200" dirty="0">
                <a:solidFill>
                  <a:schemeClr val="tx1"/>
                </a:solidFill>
              </a:rPr>
              <a:t>Antenna defined for TRIG specifications</a:t>
            </a:r>
          </a:p>
          <a:p>
            <a:pPr lvl="1"/>
            <a:r>
              <a:rPr lang="en-CA" sz="2200" dirty="0">
                <a:solidFill>
                  <a:schemeClr val="tx1"/>
                </a:solidFill>
              </a:rPr>
              <a:t>15 dB gain</a:t>
            </a:r>
          </a:p>
          <a:p>
            <a:pPr lvl="1"/>
            <a:r>
              <a:rPr lang="en-CA" sz="2200" dirty="0">
                <a:solidFill>
                  <a:schemeClr val="tx1"/>
                </a:solidFill>
              </a:rPr>
              <a:t>Standard circular horn equations</a:t>
            </a:r>
          </a:p>
          <a:p>
            <a:r>
              <a:rPr lang="en-CA" sz="2200" dirty="0">
                <a:solidFill>
                  <a:schemeClr val="tx1"/>
                </a:solidFill>
              </a:rPr>
              <a:t>Cylindrical RCS functional</a:t>
            </a:r>
          </a:p>
          <a:p>
            <a:r>
              <a:rPr lang="en-CA" sz="2200" dirty="0">
                <a:solidFill>
                  <a:schemeClr val="tx1"/>
                </a:solidFill>
              </a:rPr>
              <a:t>Commodity permittivity defined</a:t>
            </a:r>
          </a:p>
          <a:p>
            <a:r>
              <a:rPr lang="en-CA" sz="2200" dirty="0">
                <a:solidFill>
                  <a:schemeClr val="tx1"/>
                </a:solidFill>
              </a:rPr>
              <a:t>Propagation in free space (2 way)</a:t>
            </a:r>
          </a:p>
          <a:p>
            <a:pPr lvl="2"/>
            <a:endParaRPr lang="en-CA" sz="2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CA" sz="2200" dirty="0">
              <a:solidFill>
                <a:schemeClr val="tx1"/>
              </a:solidFill>
            </a:endParaRPr>
          </a:p>
          <a:p>
            <a:pPr marL="914400" lvl="1" indent="-457200"/>
            <a:endParaRPr lang="en-CA" sz="22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4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Planned Objectives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>
                <a:solidFill>
                  <a:schemeClr val="tx1"/>
                </a:solidFill>
              </a:rPr>
              <a:t>Commodity ‘sloshing’</a:t>
            </a:r>
          </a:p>
          <a:p>
            <a:pPr lvl="1"/>
            <a:r>
              <a:rPr lang="en-CA" sz="2200" dirty="0">
                <a:solidFill>
                  <a:schemeClr val="tx1"/>
                </a:solidFill>
              </a:rPr>
              <a:t>Changing height</a:t>
            </a:r>
          </a:p>
          <a:p>
            <a:pPr lvl="1"/>
            <a:r>
              <a:rPr lang="en-CA" sz="2200" dirty="0">
                <a:solidFill>
                  <a:schemeClr val="tx1"/>
                </a:solidFill>
              </a:rPr>
              <a:t>Slanted</a:t>
            </a:r>
          </a:p>
          <a:p>
            <a:r>
              <a:rPr lang="en-CA" sz="2200" dirty="0">
                <a:solidFill>
                  <a:schemeClr val="tx1"/>
                </a:solidFill>
              </a:rPr>
              <a:t>Elliptic cylindrical configuration (potentially)</a:t>
            </a:r>
          </a:p>
          <a:p>
            <a:r>
              <a:rPr lang="en-CA" sz="2200" dirty="0">
                <a:solidFill>
                  <a:schemeClr val="tx1"/>
                </a:solidFill>
              </a:rPr>
              <a:t>Channel modification to account for environment (potentially)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SFCW Code Flow Diagram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89" y="990600"/>
            <a:ext cx="4393421" cy="563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21" y="1947861"/>
            <a:ext cx="1261149" cy="6429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1947861"/>
            <a:ext cx="817494" cy="600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581400"/>
            <a:ext cx="1838421" cy="131445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6781800" y="42672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SFCW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334000"/>
          </a:xfrm>
        </p:spPr>
        <p:txBody>
          <a:bodyPr/>
          <a:lstStyle/>
          <a:p>
            <a:pPr lvl="1"/>
            <a:r>
              <a:rPr lang="en-CA" sz="2400" dirty="0">
                <a:solidFill>
                  <a:schemeClr val="tx1"/>
                </a:solidFill>
              </a:rPr>
              <a:t>Spectrum Plot 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Sweep time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Frequency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Noise</a:t>
            </a:r>
          </a:p>
          <a:p>
            <a:pPr lvl="2"/>
            <a:endParaRPr lang="en-CA" sz="2200" dirty="0">
              <a:solidFill>
                <a:schemeClr val="tx1"/>
              </a:solidFill>
            </a:endParaRPr>
          </a:p>
          <a:p>
            <a:pPr lvl="2"/>
            <a:endParaRPr lang="en-CA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914400" lvl="1" indent="-457200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0"/>
            <a:ext cx="6400800" cy="4800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88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SFCW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486400"/>
          </a:xfrm>
        </p:spPr>
        <p:txBody>
          <a:bodyPr/>
          <a:lstStyle/>
          <a:p>
            <a:pPr lvl="1"/>
            <a:r>
              <a:rPr lang="en-CA" sz="2400" dirty="0">
                <a:solidFill>
                  <a:schemeClr val="tx1"/>
                </a:solidFill>
              </a:rPr>
              <a:t>IFFT Plot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Circulator Coupling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Return Power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Noise floor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Object Distance</a:t>
            </a:r>
          </a:p>
          <a:p>
            <a:pPr lvl="2"/>
            <a:endParaRPr lang="en-CA" sz="2200" dirty="0">
              <a:solidFill>
                <a:schemeClr val="tx1"/>
              </a:solidFill>
            </a:endParaRPr>
          </a:p>
          <a:p>
            <a:pPr lvl="2"/>
            <a:endParaRPr lang="en-CA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914400" lvl="1" indent="-457200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4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SFCW Output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8716686" cy="48076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15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SFCW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1"/>
            <a:ext cx="8610423" cy="4495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8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Who is TRIG?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dirty="0">
                <a:solidFill>
                  <a:schemeClr val="tx1"/>
                </a:solidFill>
              </a:rPr>
              <a:t>TRIG – </a:t>
            </a:r>
            <a:r>
              <a:rPr lang="en-CA" sz="2200" dirty="0" err="1">
                <a:solidFill>
                  <a:schemeClr val="tx1"/>
                </a:solidFill>
              </a:rPr>
              <a:t>Transrail</a:t>
            </a:r>
            <a:r>
              <a:rPr lang="en-CA" sz="2200" dirty="0">
                <a:solidFill>
                  <a:schemeClr val="tx1"/>
                </a:solidFill>
              </a:rPr>
              <a:t> Innovation Group</a:t>
            </a:r>
          </a:p>
          <a:p>
            <a:r>
              <a:rPr lang="en-CA" sz="2200" dirty="0">
                <a:solidFill>
                  <a:schemeClr val="tx1"/>
                </a:solidFill>
              </a:rPr>
              <a:t>Goals </a:t>
            </a:r>
          </a:p>
          <a:p>
            <a:pPr lvl="1"/>
            <a:r>
              <a:rPr lang="en-CA" sz="2200" dirty="0">
                <a:solidFill>
                  <a:schemeClr val="tx1"/>
                </a:solidFill>
              </a:rPr>
              <a:t>Digitize rail industry</a:t>
            </a:r>
          </a:p>
          <a:p>
            <a:pPr lvl="1"/>
            <a:r>
              <a:rPr lang="en-CA" sz="2200" dirty="0">
                <a:solidFill>
                  <a:schemeClr val="tx1"/>
                </a:solidFill>
              </a:rPr>
              <a:t>Improve safety</a:t>
            </a:r>
          </a:p>
          <a:p>
            <a:pPr lvl="1"/>
            <a:r>
              <a:rPr lang="en-CA" sz="2200" dirty="0">
                <a:solidFill>
                  <a:schemeClr val="tx1"/>
                </a:solidFill>
              </a:rPr>
              <a:t>Increase efficiency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72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FMCW Code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334000"/>
          </a:xfrm>
        </p:spPr>
        <p:txBody>
          <a:bodyPr/>
          <a:lstStyle/>
          <a:p>
            <a:pPr lvl="2"/>
            <a:endParaRPr lang="en-CA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914400" lvl="1" indent="-457200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75776"/>
            <a:ext cx="6229350" cy="555362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87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FMCW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334000"/>
          </a:xfrm>
        </p:spPr>
        <p:txBody>
          <a:bodyPr/>
          <a:lstStyle/>
          <a:p>
            <a:pPr lvl="1"/>
            <a:r>
              <a:rPr lang="en-CA" sz="2400" dirty="0">
                <a:solidFill>
                  <a:schemeClr val="tx1"/>
                </a:solidFill>
              </a:rPr>
              <a:t>Spectrum Plot 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Sweep time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Frequency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Noise</a:t>
            </a:r>
          </a:p>
          <a:p>
            <a:pPr lvl="2"/>
            <a:endParaRPr lang="en-CA" sz="2200" dirty="0">
              <a:solidFill>
                <a:schemeClr val="tx1"/>
              </a:solidFill>
            </a:endParaRPr>
          </a:p>
          <a:p>
            <a:pPr lvl="2"/>
            <a:endParaRPr lang="en-CA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914400" lvl="1" indent="-457200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133600"/>
            <a:ext cx="5810250" cy="435768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7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FMCW Decimated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295400"/>
            <a:ext cx="8539961" cy="4724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1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FMCW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8699849" cy="47958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31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46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Accuracy &amp;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>
                <a:solidFill>
                  <a:schemeClr val="tx1"/>
                </a:solidFill>
              </a:rPr>
              <a:t>Extensive testing of all script files with different user inputs</a:t>
            </a:r>
            <a:endParaRPr lang="ru-RU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Testing different dielectrics</a:t>
            </a:r>
            <a:endParaRPr lang="en-CA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Testing different types of sweeping in FMCW radar: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Triangle Sweep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Upsweep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Downsweep</a:t>
            </a:r>
          </a:p>
          <a:p>
            <a:r>
              <a:rPr lang="en-US" sz="2200" dirty="0">
                <a:solidFill>
                  <a:schemeClr val="tx1"/>
                </a:solidFill>
              </a:rPr>
              <a:t>Assuring the accuracy of the simulation stays in the desirable range</a:t>
            </a:r>
          </a:p>
          <a:p>
            <a:pPr lvl="1"/>
            <a:endParaRPr lang="en-CA" sz="2200" dirty="0">
              <a:solidFill>
                <a:schemeClr val="tx1"/>
              </a:solidFill>
            </a:endParaRPr>
          </a:p>
          <a:p>
            <a:endParaRPr lang="en-CA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5411524"/>
            <a:ext cx="7404655" cy="9948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19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Sloshing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Sloshing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3232365"/>
            <a:ext cx="7404654" cy="168866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46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>
                <a:solidFill>
                  <a:schemeClr val="tx1"/>
                </a:solidFill>
              </a:rPr>
              <a:t>Overwhelming amount of research involved</a:t>
            </a:r>
          </a:p>
          <a:p>
            <a:pPr lvl="1"/>
            <a:r>
              <a:rPr lang="en-CA" sz="2200" dirty="0">
                <a:solidFill>
                  <a:schemeClr val="tx1"/>
                </a:solidFill>
              </a:rPr>
              <a:t>Every new idea requires a lot of preliminary studies to be done before its implementation</a:t>
            </a:r>
          </a:p>
          <a:p>
            <a:pPr lvl="1"/>
            <a:r>
              <a:rPr lang="en-CA" sz="2200" dirty="0">
                <a:solidFill>
                  <a:schemeClr val="tx1"/>
                </a:solidFill>
              </a:rPr>
              <a:t>Increasing level of detail of simulation increases overall complexity</a:t>
            </a:r>
          </a:p>
          <a:p>
            <a:r>
              <a:rPr lang="en-CA" sz="2200" dirty="0">
                <a:solidFill>
                  <a:schemeClr val="tx1"/>
                </a:solidFill>
              </a:rPr>
              <a:t>Lack of time available</a:t>
            </a:r>
          </a:p>
          <a:p>
            <a:r>
              <a:rPr lang="en-CA" sz="2200" dirty="0">
                <a:solidFill>
                  <a:schemeClr val="tx1"/>
                </a:solidFill>
              </a:rPr>
              <a:t>MATLAB issues</a:t>
            </a:r>
          </a:p>
          <a:p>
            <a:pPr lvl="1"/>
            <a:r>
              <a:rPr lang="en-CA" sz="2200" dirty="0">
                <a:solidFill>
                  <a:schemeClr val="tx1"/>
                </a:solidFill>
              </a:rPr>
              <a:t>Unavoidable RAM overflow prevents from simulating several quantities with real-world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39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1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Project Objectives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>
                <a:solidFill>
                  <a:schemeClr val="tx1"/>
                </a:solidFill>
              </a:rPr>
              <a:t>Team Objective – Develop a simulation that emulates the current radar system to test for non-idealities.</a:t>
            </a:r>
          </a:p>
          <a:p>
            <a:r>
              <a:rPr lang="en-CA" sz="2200" dirty="0">
                <a:solidFill>
                  <a:schemeClr val="tx1"/>
                </a:solidFill>
              </a:rPr>
              <a:t>The system must be able to measure volume and “heel” of commodities such as heavy crude, light crude, and diesel.</a:t>
            </a:r>
          </a:p>
          <a:p>
            <a:r>
              <a:rPr lang="en-CA" sz="2200" dirty="0">
                <a:solidFill>
                  <a:schemeClr val="tx1"/>
                </a:solidFill>
              </a:rPr>
              <a:t>The model must be composed of discrete active and passive blocks for better testing.</a:t>
            </a:r>
          </a:p>
          <a:p>
            <a:r>
              <a:rPr lang="en-CA" sz="2200" dirty="0">
                <a:solidFill>
                  <a:schemeClr val="tx1"/>
                </a:solidFill>
              </a:rPr>
              <a:t>System would operate at SHF</a:t>
            </a:r>
          </a:p>
          <a:p>
            <a:endParaRPr lang="en-CA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7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Benefits to TRIG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>
                <a:solidFill>
                  <a:schemeClr val="tx1"/>
                </a:solidFill>
              </a:rPr>
              <a:t>Allows for testing of non-ideal radar component behaviour</a:t>
            </a:r>
          </a:p>
          <a:p>
            <a:r>
              <a:rPr lang="en-CA" sz="2200" dirty="0">
                <a:solidFill>
                  <a:schemeClr val="tx1"/>
                </a:solidFill>
              </a:rPr>
              <a:t>Helps to determine effect of vapor space, signal reflection, misalignment, and the various commodities in the tank on the signal properties and radar accuracy.</a:t>
            </a:r>
          </a:p>
          <a:p>
            <a:r>
              <a:rPr lang="en-CA" sz="2200" dirty="0">
                <a:solidFill>
                  <a:schemeClr val="tx1"/>
                </a:solidFill>
              </a:rPr>
              <a:t>Permits TRIG to test new radar ideas in quick succession, isolate and test individual radar blocks in a cost-effective manner.</a:t>
            </a:r>
          </a:p>
          <a:p>
            <a:endParaRPr lang="en-CA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8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Progress from December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Switched from Simulink blocks to MATLAB Code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Functions for each section, instead of Simulink blocks</a:t>
            </a:r>
          </a:p>
          <a:p>
            <a:r>
              <a:rPr lang="en-US" sz="2200" dirty="0">
                <a:solidFill>
                  <a:schemeClr val="tx1"/>
                </a:solidFill>
              </a:rPr>
              <a:t>Individual system components have been integrated together</a:t>
            </a:r>
          </a:p>
          <a:p>
            <a:r>
              <a:rPr lang="en-US" sz="2200" dirty="0">
                <a:solidFill>
                  <a:schemeClr val="tx1"/>
                </a:solidFill>
              </a:rPr>
              <a:t>Reasons for change: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Faster to implement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Easy to debug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Have a version control system for code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Easy to add functions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Less learning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Timeline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4676" y="1676400"/>
            <a:ext cx="897774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Up Arrow 4"/>
          <p:cNvSpPr/>
          <p:nvPr/>
        </p:nvSpPr>
        <p:spPr>
          <a:xfrm>
            <a:off x="6400800" y="4191000"/>
            <a:ext cx="381000" cy="533400"/>
          </a:xfrm>
          <a:prstGeom prst="up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152400"/>
            <a:ext cx="8889329" cy="6296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Up Arrow 4"/>
          <p:cNvSpPr/>
          <p:nvPr/>
        </p:nvSpPr>
        <p:spPr>
          <a:xfrm>
            <a:off x="6019800" y="4648200"/>
            <a:ext cx="381000" cy="533400"/>
          </a:xfrm>
          <a:prstGeom prst="up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127966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6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000125" y="312738"/>
          <a:ext cx="7429500" cy="634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3" imgW="7071360" imgH="6042817" progId="Excel.Sheet.12">
                  <p:embed/>
                </p:oleObj>
              </mc:Choice>
              <mc:Fallback>
                <p:oleObj name="Worksheet" r:id="rId3" imgW="7071360" imgH="6042817" progId="Excel.Sheet.12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0125" y="312738"/>
                        <a:ext cx="7429500" cy="6348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3965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2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4C72F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269</TotalTime>
  <Words>631</Words>
  <Application>Microsoft Office PowerPoint</Application>
  <PresentationFormat>On-screen Show (4:3)</PresentationFormat>
  <Paragraphs>147</Paragraphs>
  <Slides>28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Corbel</vt:lpstr>
      <vt:lpstr>Basis</vt:lpstr>
      <vt:lpstr>Worksheet</vt:lpstr>
      <vt:lpstr>TRIG Capstone Project</vt:lpstr>
      <vt:lpstr>Who is TRIG?</vt:lpstr>
      <vt:lpstr>Project Objectives &amp; Scope</vt:lpstr>
      <vt:lpstr>Benefits to TRIG</vt:lpstr>
      <vt:lpstr>Project Management</vt:lpstr>
      <vt:lpstr>Progress from December</vt:lpstr>
      <vt:lpstr>General Timeline</vt:lpstr>
      <vt:lpstr>PowerPoint Presentation</vt:lpstr>
      <vt:lpstr>PowerPoint Presentation</vt:lpstr>
      <vt:lpstr>Progress</vt:lpstr>
      <vt:lpstr>System Design Progress</vt:lpstr>
      <vt:lpstr>User Entry</vt:lpstr>
      <vt:lpstr>Completed Tasks</vt:lpstr>
      <vt:lpstr>Planned Objectives</vt:lpstr>
      <vt:lpstr>SFCW Code Flow Diagram</vt:lpstr>
      <vt:lpstr>SFCW Output</vt:lpstr>
      <vt:lpstr>SFCW Output</vt:lpstr>
      <vt:lpstr>SFCW Output</vt:lpstr>
      <vt:lpstr>SFCW Output</vt:lpstr>
      <vt:lpstr>FMCW Code Flow Diagram</vt:lpstr>
      <vt:lpstr>FMCW Output</vt:lpstr>
      <vt:lpstr>FMCW Decimated Output</vt:lpstr>
      <vt:lpstr>FMCW Output</vt:lpstr>
      <vt:lpstr>NEXT STEPS</vt:lpstr>
      <vt:lpstr>Accuracy &amp; Testing</vt:lpstr>
      <vt:lpstr>Sloshing</vt:lpstr>
      <vt:lpstr>Challenges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 Capstone Project</dc:title>
  <dc:creator>Edward</dc:creator>
  <cp:lastModifiedBy>Alex Azure</cp:lastModifiedBy>
  <cp:revision>50</cp:revision>
  <dcterms:created xsi:type="dcterms:W3CDTF">2006-08-16T00:00:00Z</dcterms:created>
  <dcterms:modified xsi:type="dcterms:W3CDTF">2017-02-16T00:13:25Z</dcterms:modified>
</cp:coreProperties>
</file>