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33"/>
  </p:notesMasterIdLst>
  <p:sldIdLst>
    <p:sldId id="440" r:id="rId2"/>
    <p:sldId id="591" r:id="rId3"/>
    <p:sldId id="608" r:id="rId4"/>
    <p:sldId id="609" r:id="rId5"/>
    <p:sldId id="610" r:id="rId6"/>
    <p:sldId id="611" r:id="rId7"/>
    <p:sldId id="612" r:id="rId8"/>
    <p:sldId id="613" r:id="rId9"/>
    <p:sldId id="603" r:id="rId10"/>
    <p:sldId id="585" r:id="rId11"/>
    <p:sldId id="583" r:id="rId12"/>
    <p:sldId id="616" r:id="rId13"/>
    <p:sldId id="617" r:id="rId14"/>
    <p:sldId id="618" r:id="rId15"/>
    <p:sldId id="619" r:id="rId16"/>
    <p:sldId id="620" r:id="rId17"/>
    <p:sldId id="621" r:id="rId18"/>
    <p:sldId id="622" r:id="rId19"/>
    <p:sldId id="614" r:id="rId20"/>
    <p:sldId id="623" r:id="rId21"/>
    <p:sldId id="596" r:id="rId22"/>
    <p:sldId id="624" r:id="rId23"/>
    <p:sldId id="625" r:id="rId24"/>
    <p:sldId id="626" r:id="rId25"/>
    <p:sldId id="627" r:id="rId26"/>
    <p:sldId id="628" r:id="rId27"/>
    <p:sldId id="586" r:id="rId28"/>
    <p:sldId id="601" r:id="rId29"/>
    <p:sldId id="604" r:id="rId30"/>
    <p:sldId id="605" r:id="rId31"/>
    <p:sldId id="349" r:id="rId32"/>
  </p:sldIdLst>
  <p:sldSz cx="18288000" cy="11430000"/>
  <p:notesSz cx="6858000" cy="9144000"/>
  <p:custShowLst>
    <p:custShow name="Custom Show 1" id="0">
      <p:sldLst/>
    </p:custShow>
  </p:custShowLst>
  <p:defaultTextStyle>
    <a:defPPr>
      <a:defRPr lang="he-IL"/>
    </a:defPPr>
    <a:lvl1pPr marL="0" algn="r" defTabSz="1426464" rtl="1" eaLnBrk="1" latinLnBrk="0" hangingPunct="1">
      <a:defRPr sz="2808" kern="1200">
        <a:solidFill>
          <a:schemeClr val="tx1"/>
        </a:solidFill>
        <a:latin typeface="+mn-lt"/>
        <a:ea typeface="+mn-ea"/>
        <a:cs typeface="+mn-cs"/>
      </a:defRPr>
    </a:lvl1pPr>
    <a:lvl2pPr marL="713232" algn="r" defTabSz="1426464" rtl="1" eaLnBrk="1" latinLnBrk="0" hangingPunct="1">
      <a:defRPr sz="2808" kern="1200">
        <a:solidFill>
          <a:schemeClr val="tx1"/>
        </a:solidFill>
        <a:latin typeface="+mn-lt"/>
        <a:ea typeface="+mn-ea"/>
        <a:cs typeface="+mn-cs"/>
      </a:defRPr>
    </a:lvl2pPr>
    <a:lvl3pPr marL="1426464" algn="r" defTabSz="1426464" rtl="1" eaLnBrk="1" latinLnBrk="0" hangingPunct="1">
      <a:defRPr sz="2808" kern="1200">
        <a:solidFill>
          <a:schemeClr val="tx1"/>
        </a:solidFill>
        <a:latin typeface="+mn-lt"/>
        <a:ea typeface="+mn-ea"/>
        <a:cs typeface="+mn-cs"/>
      </a:defRPr>
    </a:lvl3pPr>
    <a:lvl4pPr marL="2139696" algn="r" defTabSz="1426464" rtl="1" eaLnBrk="1" latinLnBrk="0" hangingPunct="1">
      <a:defRPr sz="2808" kern="1200">
        <a:solidFill>
          <a:schemeClr val="tx1"/>
        </a:solidFill>
        <a:latin typeface="+mn-lt"/>
        <a:ea typeface="+mn-ea"/>
        <a:cs typeface="+mn-cs"/>
      </a:defRPr>
    </a:lvl4pPr>
    <a:lvl5pPr marL="2852928" algn="r" defTabSz="1426464" rtl="1" eaLnBrk="1" latinLnBrk="0" hangingPunct="1">
      <a:defRPr sz="2808" kern="1200">
        <a:solidFill>
          <a:schemeClr val="tx1"/>
        </a:solidFill>
        <a:latin typeface="+mn-lt"/>
        <a:ea typeface="+mn-ea"/>
        <a:cs typeface="+mn-cs"/>
      </a:defRPr>
    </a:lvl5pPr>
    <a:lvl6pPr marL="3566160" algn="r" defTabSz="1426464" rtl="1" eaLnBrk="1" latinLnBrk="0" hangingPunct="1">
      <a:defRPr sz="2808" kern="1200">
        <a:solidFill>
          <a:schemeClr val="tx1"/>
        </a:solidFill>
        <a:latin typeface="+mn-lt"/>
        <a:ea typeface="+mn-ea"/>
        <a:cs typeface="+mn-cs"/>
      </a:defRPr>
    </a:lvl6pPr>
    <a:lvl7pPr marL="4279392" algn="r" defTabSz="1426464" rtl="1" eaLnBrk="1" latinLnBrk="0" hangingPunct="1">
      <a:defRPr sz="2808" kern="1200">
        <a:solidFill>
          <a:schemeClr val="tx1"/>
        </a:solidFill>
        <a:latin typeface="+mn-lt"/>
        <a:ea typeface="+mn-ea"/>
        <a:cs typeface="+mn-cs"/>
      </a:defRPr>
    </a:lvl7pPr>
    <a:lvl8pPr marL="4992624" algn="r" defTabSz="1426464" rtl="1" eaLnBrk="1" latinLnBrk="0" hangingPunct="1">
      <a:defRPr sz="2808" kern="1200">
        <a:solidFill>
          <a:schemeClr val="tx1"/>
        </a:solidFill>
        <a:latin typeface="+mn-lt"/>
        <a:ea typeface="+mn-ea"/>
        <a:cs typeface="+mn-cs"/>
      </a:defRPr>
    </a:lvl8pPr>
    <a:lvl9pPr marL="5705856" algn="r" defTabSz="1426464" rtl="1" eaLnBrk="1" latinLnBrk="0" hangingPunct="1">
      <a:defRPr sz="280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60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B2A"/>
    <a:srgbClr val="1FA7BF"/>
    <a:srgbClr val="7D95A3"/>
    <a:srgbClr val="20282D"/>
    <a:srgbClr val="0E9684"/>
    <a:srgbClr val="4E304E"/>
    <a:srgbClr val="222F37"/>
    <a:srgbClr val="4E88E6"/>
    <a:srgbClr val="979797"/>
    <a:srgbClr val="59B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491" autoAdjust="0"/>
    <p:restoredTop sz="90900" autoAdjust="0"/>
  </p:normalViewPr>
  <p:slideViewPr>
    <p:cSldViewPr snapToGrid="0">
      <p:cViewPr varScale="1">
        <p:scale>
          <a:sx n="37" d="100"/>
          <a:sy n="37" d="100"/>
        </p:scale>
        <p:origin x="-804" y="-96"/>
      </p:cViewPr>
      <p:guideLst>
        <p:guide orient="horz" pos="3600"/>
        <p:guide pos="57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1FC79-D59D-4540-9BB0-C1B749F2B639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BAE6C-7914-45FA-B0FC-CA510277D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7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BAE6C-7914-45FA-B0FC-CA510277DD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82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BAE6C-7914-45FA-B0FC-CA510277DD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99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BAE6C-7914-45FA-B0FC-CA510277DD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99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BAE6C-7914-45FA-B0FC-CA510277DD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99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BAE6C-7914-45FA-B0FC-CA510277DD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99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BAE6C-7914-45FA-B0FC-CA510277DD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99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BAE6C-7914-45FA-B0FC-CA510277DD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99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BAE6C-7914-45FA-B0FC-CA510277DD6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99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BAE6C-7914-45FA-B0FC-CA510277DD6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91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BAE6C-7914-45FA-B0FC-CA510277DD6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91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BAE6C-7914-45FA-B0FC-CA510277DD6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91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BAE6C-7914-45FA-B0FC-CA510277DD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491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BAE6C-7914-45FA-B0FC-CA510277DD6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919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BAE6C-7914-45FA-B0FC-CA510277DD6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919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BAE6C-7914-45FA-B0FC-CA510277DD6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919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BAE6C-7914-45FA-B0FC-CA510277DD6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70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BAE6C-7914-45FA-B0FC-CA510277DD6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740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BAE6C-7914-45FA-B0FC-CA510277DD6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339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BAE6C-7914-45FA-B0FC-CA510277DD6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58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BAE6C-7914-45FA-B0FC-CA510277DD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3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BAE6C-7914-45FA-B0FC-CA510277DD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3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BAE6C-7914-45FA-B0FC-CA510277DD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3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BAE6C-7914-45FA-B0FC-CA510277DD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3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BAE6C-7914-45FA-B0FC-CA510277DD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3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BAE6C-7914-45FA-B0FC-CA510277DD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2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BAE6C-7914-45FA-B0FC-CA510277DD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9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870605"/>
            <a:ext cx="13716000" cy="397933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003397"/>
            <a:ext cx="13716000" cy="275960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6834-4CB7-47C5-A971-D68756757C3C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46DE-22C5-4FF7-B44D-0ED389CE8E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23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6834-4CB7-47C5-A971-D68756757C3C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46DE-22C5-4FF7-B44D-0ED389CE8E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346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608542"/>
            <a:ext cx="3943350" cy="96863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608542"/>
            <a:ext cx="11601450" cy="96863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6834-4CB7-47C5-A971-D68756757C3C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46DE-22C5-4FF7-B44D-0ED389CE8E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49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6834-4CB7-47C5-A971-D68756757C3C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46DE-22C5-4FF7-B44D-0ED389CE8E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105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849564"/>
            <a:ext cx="15773400" cy="4754562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7649106"/>
            <a:ext cx="15773400" cy="2500312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6834-4CB7-47C5-A971-D68756757C3C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46DE-22C5-4FF7-B44D-0ED389CE8E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93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042708"/>
            <a:ext cx="7772400" cy="72522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042708"/>
            <a:ext cx="7772400" cy="72522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6834-4CB7-47C5-A971-D68756757C3C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46DE-22C5-4FF7-B44D-0ED389CE8E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144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08542"/>
            <a:ext cx="15773400" cy="22092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801938"/>
            <a:ext cx="7736681" cy="137318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4175125"/>
            <a:ext cx="7736681" cy="61409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801938"/>
            <a:ext cx="7774782" cy="137318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175125"/>
            <a:ext cx="7774782" cy="61409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6834-4CB7-47C5-A971-D68756757C3C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46DE-22C5-4FF7-B44D-0ED389CE8E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221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6834-4CB7-47C5-A971-D68756757C3C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46DE-22C5-4FF7-B44D-0ED389CE8E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383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6834-4CB7-47C5-A971-D68756757C3C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46DE-22C5-4FF7-B44D-0ED389CE8E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916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62000"/>
            <a:ext cx="5898356" cy="26670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645709"/>
            <a:ext cx="9258300" cy="812270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429000"/>
            <a:ext cx="5898356" cy="6352647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6834-4CB7-47C5-A971-D68756757C3C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46DE-22C5-4FF7-B44D-0ED389CE8E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388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62000"/>
            <a:ext cx="5898356" cy="26670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645709"/>
            <a:ext cx="9258300" cy="812270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429000"/>
            <a:ext cx="5898356" cy="6352647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6834-4CB7-47C5-A971-D68756757C3C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046DE-22C5-4FF7-B44D-0ED389CE8E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104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608542"/>
            <a:ext cx="15773400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042708"/>
            <a:ext cx="15773400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0593917"/>
            <a:ext cx="411480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26834-4CB7-47C5-A971-D68756757C3C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0593917"/>
            <a:ext cx="617220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0593917"/>
            <a:ext cx="411480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046DE-22C5-4FF7-B44D-0ED389CE8E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431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1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1371600" rtl="1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r" defTabSz="13716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r" defTabSz="13716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r" defTabSz="13716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r" defTabSz="13716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r" defTabSz="13716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r" defTabSz="13716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r" defTabSz="13716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r" defTabSz="13716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1371600" rtl="1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r" defTabSz="1371600" rtl="1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r" defTabSz="1371600" rtl="1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r" defTabSz="1371600" rtl="1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r" defTabSz="1371600" rtl="1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r" defTabSz="1371600" rtl="1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r" defTabSz="1371600" rtl="1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r" defTabSz="1371600" rtl="1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r" defTabSz="1371600" rtl="1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"/>
            <a:ext cx="18286860" cy="11429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6171" y="3682489"/>
            <a:ext cx="16458706" cy="23538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</a:pPr>
            <a:r>
              <a:rPr lang="en-US" sz="9600" dirty="0" smtClean="0">
                <a:solidFill>
                  <a:srgbClr val="00AFDE"/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 pitchFamily="34" charset="-79"/>
              </a:rPr>
              <a:t>          </a:t>
            </a:r>
            <a:r>
              <a:rPr lang="en-US" sz="11000" dirty="0" smtClean="0">
                <a:solidFill>
                  <a:srgbClr val="00AFDE"/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 pitchFamily="34" charset="-79"/>
              </a:rPr>
              <a:t>Front-End 101</a:t>
            </a:r>
            <a:endParaRPr lang="en-US" sz="11000" dirty="0">
              <a:solidFill>
                <a:srgbClr val="00AFDE"/>
              </a:solidFill>
              <a:latin typeface="Almoni DL AAA" panose="020B0500000000020004" pitchFamily="34" charset="-79"/>
              <a:ea typeface="Tahoma" panose="020B0604030504040204" pitchFamily="34" charset="0"/>
              <a:cs typeface="Almoni DL AAA" panose="020B0500000000020004" pitchFamily="34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2223" y="3064930"/>
            <a:ext cx="2505075" cy="14001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60" y="11090020"/>
            <a:ext cx="3958699" cy="1737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65714" y="5715357"/>
            <a:ext cx="11756573" cy="30274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</a:pPr>
            <a:r>
              <a:rPr lang="he-IL" sz="60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r>
              <a:rPr lang="en-US" sz="6000" dirty="0" smtClean="0">
                <a:solidFill>
                  <a:schemeClr val="bg1">
                    <a:lumMod val="65000"/>
                  </a:schemeClr>
                </a:solidFill>
              </a:rPr>
              <a:t>html&gt;</a:t>
            </a:r>
            <a:r>
              <a:rPr lang="en-US" sz="6000" dirty="0" smtClean="0"/>
              <a:t>The High Level Basics</a:t>
            </a:r>
            <a:r>
              <a:rPr lang="en-US" sz="6000" dirty="0" smtClean="0">
                <a:solidFill>
                  <a:schemeClr val="bg1">
                    <a:lumMod val="65000"/>
                  </a:schemeClr>
                </a:solidFill>
              </a:rPr>
              <a:t>&lt;/html&gt;</a:t>
            </a:r>
            <a:endParaRPr lang="he-IL" sz="6000" dirty="0">
              <a:solidFill>
                <a:schemeClr val="bg1">
                  <a:lumMod val="65000"/>
                </a:schemeClr>
              </a:solidFill>
            </a:endParaRPr>
          </a:p>
          <a:p>
            <a:pPr marL="0" lvl="1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</a:pPr>
            <a:endParaRPr lang="en-US" sz="7000" dirty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8501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567"/>
            <a:ext cx="18288000" cy="916967"/>
          </a:xfrm>
          <a:prstGeom prst="rect">
            <a:avLst/>
          </a:prstGeom>
          <a:solidFill>
            <a:srgbClr val="00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853"/>
          </a:p>
        </p:txBody>
      </p:sp>
      <p:sp>
        <p:nvSpPr>
          <p:cNvPr id="6" name="TextBox 5"/>
          <p:cNvSpPr txBox="1"/>
          <p:nvPr/>
        </p:nvSpPr>
        <p:spPr>
          <a:xfrm>
            <a:off x="341547" y="73166"/>
            <a:ext cx="17600463" cy="7540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43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&lt;Structure&gt; &amp; &lt;Content&gt; - HTML</a:t>
            </a:r>
            <a:endParaRPr lang="he-IL" sz="43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6" y="10624951"/>
            <a:ext cx="1263105" cy="705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45" y="11090020"/>
            <a:ext cx="3958699" cy="1737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5117" y="1254059"/>
            <a:ext cx="17586893" cy="1037207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409936" lvl="2" indent="-696704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 pitchFamily="34" charset="-79"/>
              </a:rPr>
              <a:t>Stands for </a:t>
            </a:r>
            <a:r>
              <a:rPr lang="en-US" sz="3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 pitchFamily="34" charset="-79"/>
              </a:rPr>
              <a:t>H</a:t>
            </a:r>
            <a:r>
              <a:rPr lang="en-US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 pitchFamily="34" charset="-79"/>
              </a:rPr>
              <a:t>yper </a:t>
            </a:r>
            <a:r>
              <a:rPr lang="en-US" sz="3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 pitchFamily="34" charset="-79"/>
              </a:rPr>
              <a:t>T</a:t>
            </a:r>
            <a:r>
              <a:rPr lang="en-US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 pitchFamily="34" charset="-79"/>
              </a:rPr>
              <a:t>ext </a:t>
            </a:r>
            <a:r>
              <a:rPr lang="en-US" sz="3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 pitchFamily="34" charset="-79"/>
              </a:rPr>
              <a:t>M</a:t>
            </a:r>
            <a:r>
              <a:rPr lang="en-US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 pitchFamily="34" charset="-79"/>
              </a:rPr>
              <a:t>arkup </a:t>
            </a:r>
            <a:r>
              <a:rPr lang="en-US" sz="3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 pitchFamily="34" charset="-79"/>
              </a:rPr>
              <a:t>L</a:t>
            </a:r>
            <a:r>
              <a:rPr lang="en-US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 pitchFamily="34" charset="-79"/>
              </a:rPr>
              <a:t>anguage </a:t>
            </a:r>
          </a:p>
          <a:p>
            <a:pPr marL="1409936" lvl="2" indent="-696704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 pitchFamily="34" charset="-79"/>
              </a:rPr>
              <a:t>Consist of nested tags, which constitute the content of the page </a:t>
            </a:r>
          </a:p>
          <a:p>
            <a:pPr marL="1409936" lvl="2" indent="-696704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 pitchFamily="34" charset="-79"/>
              </a:rPr>
              <a:t>Includes text, links, images, forms etc. </a:t>
            </a:r>
          </a:p>
          <a:p>
            <a:pPr marL="1409936" lvl="2" indent="-696704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 pitchFamily="34" charset="-79"/>
              </a:rPr>
              <a:t>Based on the hierarchy concept (tree). Nesting is meaningful </a:t>
            </a:r>
          </a:p>
          <a:p>
            <a:pPr marL="1409936" lvl="2" indent="-696704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 pitchFamily="34" charset="-79"/>
              </a:rPr>
              <a:t>The newest version is HTML 5 (and the most usable one these days…) </a:t>
            </a:r>
          </a:p>
          <a:p>
            <a:pPr marL="1409936" lvl="2" indent="-696704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 pitchFamily="34" charset="-79"/>
              </a:rPr>
              <a:t>Interesting fact – the original use HTML was to pass documents </a:t>
            </a:r>
          </a:p>
          <a:p>
            <a:pPr marL="1409936" lvl="2" indent="-696704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 pitchFamily="34" charset="-79"/>
              </a:rPr>
              <a:t>No look &amp; feel included. “stripped” of any style.</a:t>
            </a:r>
          </a:p>
          <a:p>
            <a:pPr marL="713232" lvl="2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</a:pPr>
            <a:endParaRPr lang="he-IL" sz="4400" dirty="0" smtClean="0"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marL="1409936" lvl="2" indent="-696704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  <a:buFont typeface="Arial" panose="020B0604020202020204" pitchFamily="34" charset="0"/>
              <a:buChar char="•"/>
            </a:pPr>
            <a:endParaRPr lang="he-IL" sz="4400" dirty="0" smtClean="0"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02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567"/>
            <a:ext cx="18288000" cy="916967"/>
          </a:xfrm>
          <a:prstGeom prst="rect">
            <a:avLst/>
          </a:prstGeom>
          <a:solidFill>
            <a:srgbClr val="00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sz="4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&lt;Structure&gt; &amp; &lt;Content&gt; - HTML</a:t>
            </a:r>
            <a:endParaRPr lang="he-IL" sz="4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6" y="10624951"/>
            <a:ext cx="1263105" cy="705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45" y="11090020"/>
            <a:ext cx="3958699" cy="1737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5117" y="1254059"/>
            <a:ext cx="17586893" cy="67172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13232" lvl="2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</a:pPr>
            <a:r>
              <a:rPr lang="en-US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 pitchFamily="34" charset="-79"/>
              </a:rPr>
              <a:t>To understand that connection, we need to go</a:t>
            </a:r>
          </a:p>
          <a:p>
            <a:pPr marL="713232" lvl="2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</a:pPr>
            <a:endParaRPr lang="en-US" sz="54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Almoni DL AAA" panose="020B0500000000020004" pitchFamily="34" charset="-79"/>
            </a:endParaRPr>
          </a:p>
          <a:p>
            <a:pPr marL="713232" lvl="2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</a:pPr>
            <a:r>
              <a:rPr lang="en-US" sz="1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 pitchFamily="34" charset="-79"/>
              </a:rPr>
              <a:t>Back </a:t>
            </a:r>
            <a:r>
              <a:rPr lang="en-US" sz="11500" dirty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 pitchFamily="34" charset="-79"/>
              </a:rPr>
              <a:t>to Basics</a:t>
            </a:r>
            <a:endParaRPr lang="he-IL" sz="11500" dirty="0" smtClean="0"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marL="1409936" lvl="2" indent="-696704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  <a:buFont typeface="Arial" panose="020B0604020202020204" pitchFamily="34" charset="0"/>
              <a:buChar char="•"/>
            </a:pPr>
            <a:endParaRPr lang="he-IL" sz="4400" dirty="0" smtClean="0"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6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567"/>
            <a:ext cx="18288000" cy="916967"/>
          </a:xfrm>
          <a:prstGeom prst="rect">
            <a:avLst/>
          </a:prstGeom>
          <a:solidFill>
            <a:srgbClr val="00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sz="4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&lt;Structure&gt; &amp; &lt;Content&gt; - HTML</a:t>
            </a:r>
            <a:endParaRPr lang="he-IL" sz="4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6" y="10624951"/>
            <a:ext cx="1263105" cy="705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45" y="11090020"/>
            <a:ext cx="3958699" cy="173736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1543945"/>
            <a:ext cx="9029700" cy="908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34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567"/>
            <a:ext cx="18288000" cy="916967"/>
          </a:xfrm>
          <a:prstGeom prst="rect">
            <a:avLst/>
          </a:prstGeom>
          <a:solidFill>
            <a:srgbClr val="00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sz="4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&lt;Structure&gt; &amp; &lt;Content&gt; - HTML</a:t>
            </a:r>
            <a:endParaRPr lang="he-IL" sz="4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6" y="10624951"/>
            <a:ext cx="1263105" cy="705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45" y="11090020"/>
            <a:ext cx="3958699" cy="173736"/>
          </a:xfrm>
          <a:prstGeom prst="rect">
            <a:avLst/>
          </a:prstGeom>
        </p:spPr>
      </p:pic>
      <p:pic>
        <p:nvPicPr>
          <p:cNvPr id="3077" name="Picture 5" descr="View in Brows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812" y="3295002"/>
            <a:ext cx="9329977" cy="530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4" y="1561452"/>
            <a:ext cx="8551303" cy="8598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17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567"/>
            <a:ext cx="18288000" cy="916967"/>
          </a:xfrm>
          <a:prstGeom prst="rect">
            <a:avLst/>
          </a:prstGeom>
          <a:solidFill>
            <a:srgbClr val="00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sz="4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&lt;Structure&gt; &amp; &lt;Content&gt; - HTML</a:t>
            </a:r>
            <a:endParaRPr lang="he-IL" sz="4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6" y="10624951"/>
            <a:ext cx="1263105" cy="705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45" y="11090020"/>
            <a:ext cx="3958699" cy="173736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65" y="1403133"/>
            <a:ext cx="17510070" cy="922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722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567"/>
            <a:ext cx="18288000" cy="916967"/>
          </a:xfrm>
          <a:prstGeom prst="rect">
            <a:avLst/>
          </a:prstGeom>
          <a:solidFill>
            <a:srgbClr val="00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sz="4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&lt;Structure&gt; &amp; &lt;Content&gt; - HTML</a:t>
            </a:r>
            <a:endParaRPr lang="he-IL" sz="4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6" y="10624951"/>
            <a:ext cx="1263105" cy="705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45" y="11090020"/>
            <a:ext cx="3958699" cy="173736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71" y="3366364"/>
            <a:ext cx="17619858" cy="4875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709400" y="3483665"/>
            <a:ext cx="6244529" cy="4634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26" name="Picture 2" descr="https://www.ui.co.il/images/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5608" y="3780614"/>
            <a:ext cx="4040733" cy="404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58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567"/>
            <a:ext cx="18288000" cy="916967"/>
          </a:xfrm>
          <a:prstGeom prst="rect">
            <a:avLst/>
          </a:prstGeom>
          <a:solidFill>
            <a:srgbClr val="00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sz="4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&lt;Structure&gt; &amp; &lt;Content&gt; - HTML</a:t>
            </a:r>
            <a:endParaRPr lang="he-IL" sz="4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6" y="10624951"/>
            <a:ext cx="1263105" cy="705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45" y="11090020"/>
            <a:ext cx="3958699" cy="173736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76" y="2310900"/>
            <a:ext cx="17931499" cy="7444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94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567"/>
            <a:ext cx="18288000" cy="916967"/>
          </a:xfrm>
          <a:prstGeom prst="rect">
            <a:avLst/>
          </a:prstGeom>
          <a:solidFill>
            <a:srgbClr val="00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sz="4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&lt;Structure&gt; &amp; &lt;Content&gt; - HTML</a:t>
            </a:r>
            <a:endParaRPr lang="he-IL" sz="4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6" y="10624951"/>
            <a:ext cx="1263105" cy="705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45" y="11090020"/>
            <a:ext cx="3958699" cy="173736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09" y="2080233"/>
            <a:ext cx="17899182" cy="723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356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567"/>
            <a:ext cx="18288000" cy="916967"/>
          </a:xfrm>
          <a:prstGeom prst="rect">
            <a:avLst/>
          </a:prstGeom>
          <a:solidFill>
            <a:srgbClr val="00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sz="4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&lt;Structure&gt; &amp; &lt;Content&gt; - HTML</a:t>
            </a:r>
            <a:endParaRPr lang="he-IL" sz="4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6" y="10624951"/>
            <a:ext cx="1263105" cy="705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45" y="11090020"/>
            <a:ext cx="3958699" cy="173736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56" y="4171405"/>
            <a:ext cx="17382688" cy="4258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00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2567"/>
            <a:ext cx="18288000" cy="11432567"/>
          </a:xfrm>
          <a:prstGeom prst="rect">
            <a:avLst/>
          </a:prstGeom>
          <a:solidFill>
            <a:srgbClr val="00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9600" dirty="0" smtClean="0"/>
              <a:t>&lt;CSS&gt;</a:t>
            </a:r>
          </a:p>
        </p:txBody>
      </p:sp>
    </p:spTree>
    <p:extLst>
      <p:ext uri="{BB962C8B-B14F-4D97-AF65-F5344CB8AC3E}">
        <p14:creationId xmlns:p14="http://schemas.microsoft.com/office/powerpoint/2010/main" val="3903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567"/>
            <a:ext cx="18288000" cy="916967"/>
          </a:xfrm>
          <a:prstGeom prst="rect">
            <a:avLst/>
          </a:prstGeom>
          <a:solidFill>
            <a:srgbClr val="00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853"/>
          </a:p>
        </p:txBody>
      </p:sp>
      <p:sp>
        <p:nvSpPr>
          <p:cNvPr id="6" name="TextBox 5"/>
          <p:cNvSpPr txBox="1"/>
          <p:nvPr/>
        </p:nvSpPr>
        <p:spPr>
          <a:xfrm>
            <a:off x="341547" y="73166"/>
            <a:ext cx="17600463" cy="7540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4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of Contents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6" y="10624951"/>
            <a:ext cx="1263105" cy="705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45" y="11090020"/>
            <a:ext cx="3958699" cy="1737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1547" y="988063"/>
            <a:ext cx="17586893" cy="11807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13232" lvl="2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</a:pPr>
            <a:r>
              <a:rPr lang="en-US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 pitchFamily="34" charset="-79"/>
              </a:rPr>
              <a:t>What will we cover?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5842" y="2189981"/>
            <a:ext cx="135611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endParaRPr lang="en-US" sz="2800" b="1" dirty="0"/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b="1" dirty="0" smtClean="0"/>
              <a:t>Introduction </a:t>
            </a:r>
            <a:r>
              <a:rPr lang="en-US" sz="2800" b="1" dirty="0"/>
              <a:t>to the </a:t>
            </a:r>
            <a:r>
              <a:rPr lang="en-US" sz="2800" b="1" dirty="0" smtClean="0"/>
              <a:t>Internet</a:t>
            </a:r>
          </a:p>
          <a:p>
            <a:pPr lvl="1" algn="l" rtl="0"/>
            <a:endParaRPr lang="en-US" sz="2800" b="1" dirty="0" smtClean="0"/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b="1" dirty="0" smtClean="0"/>
              <a:t>HTML</a:t>
            </a:r>
            <a:endParaRPr lang="he-IL" sz="2800" b="1" dirty="0"/>
          </a:p>
          <a:p>
            <a:pPr marL="1170432" lvl="1" indent="-457200" algn="l" rtl="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b="1" dirty="0" smtClean="0"/>
              <a:t>CSS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8790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567"/>
            <a:ext cx="18288000" cy="916967"/>
          </a:xfrm>
          <a:prstGeom prst="rect">
            <a:avLst/>
          </a:prstGeom>
          <a:solidFill>
            <a:srgbClr val="00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853"/>
          </a:p>
        </p:txBody>
      </p:sp>
      <p:sp>
        <p:nvSpPr>
          <p:cNvPr id="6" name="TextBox 5"/>
          <p:cNvSpPr txBox="1"/>
          <p:nvPr/>
        </p:nvSpPr>
        <p:spPr>
          <a:xfrm>
            <a:off x="355117" y="78889"/>
            <a:ext cx="17600463" cy="7540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43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Style - CSS</a:t>
            </a:r>
            <a:endParaRPr lang="he-IL" sz="43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6" y="10624951"/>
            <a:ext cx="1263105" cy="705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45" y="11090020"/>
            <a:ext cx="3958699" cy="1737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5117" y="1254059"/>
            <a:ext cx="17586893" cy="42473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409936" lvl="2" indent="-696704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 pitchFamily="34" charset="-79"/>
              </a:rPr>
              <a:t>Stands for </a:t>
            </a:r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 pitchFamily="34" charset="-79"/>
              </a:rPr>
              <a:t>C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 pitchFamily="34" charset="-79"/>
              </a:rPr>
              <a:t>ascading </a:t>
            </a:r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 pitchFamily="34" charset="-79"/>
              </a:rPr>
              <a:t>S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 pitchFamily="34" charset="-79"/>
              </a:rPr>
              <a:t>tyle </a:t>
            </a:r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 pitchFamily="34" charset="-79"/>
              </a:rPr>
              <a:t>S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 pitchFamily="34" charset="-79"/>
              </a:rPr>
              <a:t>heets</a:t>
            </a:r>
          </a:p>
          <a:p>
            <a:pPr marL="1409936" lvl="2" indent="-696704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 pitchFamily="34" charset="-79"/>
              </a:rPr>
              <a:t>Defines the look &amp; feel of the page</a:t>
            </a:r>
          </a:p>
          <a:p>
            <a:pPr marL="1409936" lvl="2" indent="-696704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 pitchFamily="34" charset="-79"/>
              </a:rPr>
              <a:t>Consist of selectors that contains properties with certain values</a:t>
            </a:r>
          </a:p>
          <a:p>
            <a:pPr marL="1409936" lvl="2" indent="-696704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 pitchFamily="34" charset="-79"/>
              </a:rPr>
              <a:t>Controls the layout of multiple web pages all at once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0553" y="5395502"/>
            <a:ext cx="17586893" cy="31700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409936" lvl="2" indent="-696704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 pitchFamily="34" charset="-79"/>
              </a:rPr>
              <a:t>We can define style to the HTML elements we have just made</a:t>
            </a:r>
          </a:p>
          <a:p>
            <a:pPr marL="1409936" lvl="2" indent="-696704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 pitchFamily="34" charset="-79"/>
              </a:rPr>
              <a:t>A demonstration of the selectors way of behavior will be given</a:t>
            </a:r>
          </a:p>
          <a:p>
            <a:pPr marL="1409936" lvl="2" indent="-696704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 pitchFamily="34" charset="-79"/>
              </a:rPr>
              <a:t>Several properties with certain values will be used</a:t>
            </a:r>
            <a:endParaRPr lang="he-IL" sz="4400" dirty="0" smtClean="0"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12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567"/>
            <a:ext cx="18288000" cy="916967"/>
          </a:xfrm>
          <a:prstGeom prst="rect">
            <a:avLst/>
          </a:prstGeom>
          <a:solidFill>
            <a:srgbClr val="00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853"/>
          </a:p>
        </p:txBody>
      </p:sp>
      <p:sp>
        <p:nvSpPr>
          <p:cNvPr id="6" name="TextBox 5"/>
          <p:cNvSpPr txBox="1"/>
          <p:nvPr/>
        </p:nvSpPr>
        <p:spPr>
          <a:xfrm>
            <a:off x="355117" y="78889"/>
            <a:ext cx="17600463" cy="7540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43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Style - CSS</a:t>
            </a:r>
            <a:endParaRPr lang="he-IL" sz="43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6" y="10624951"/>
            <a:ext cx="1263105" cy="705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45" y="11090020"/>
            <a:ext cx="3958699" cy="17373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61292" y="1362586"/>
            <a:ext cx="5965416" cy="14179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13232" lvl="2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</a:pPr>
            <a:r>
              <a:rPr 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CSS Box Model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499" y="3708400"/>
            <a:ext cx="8930693" cy="69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08400"/>
            <a:ext cx="8457400" cy="6673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08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567"/>
            <a:ext cx="18288000" cy="916967"/>
          </a:xfrm>
          <a:prstGeom prst="rect">
            <a:avLst/>
          </a:prstGeom>
          <a:solidFill>
            <a:srgbClr val="00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853"/>
          </a:p>
        </p:txBody>
      </p:sp>
      <p:sp>
        <p:nvSpPr>
          <p:cNvPr id="6" name="TextBox 5"/>
          <p:cNvSpPr txBox="1"/>
          <p:nvPr/>
        </p:nvSpPr>
        <p:spPr>
          <a:xfrm>
            <a:off x="355117" y="78889"/>
            <a:ext cx="17600463" cy="7540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43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Style - CSS</a:t>
            </a:r>
            <a:endParaRPr lang="he-IL" sz="43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6" y="10624951"/>
            <a:ext cx="1263105" cy="705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45" y="11090020"/>
            <a:ext cx="3958699" cy="17373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95600" y="1235586"/>
            <a:ext cx="1194988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3232" lvl="2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</a:pPr>
            <a:r>
              <a:rPr lang="en-US" sz="6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Block Element VS Inline </a:t>
            </a:r>
            <a:r>
              <a:rPr 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Element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07"/>
          <a:stretch/>
        </p:blipFill>
        <p:spPr bwMode="auto">
          <a:xfrm>
            <a:off x="894461" y="3838864"/>
            <a:ext cx="7106539" cy="487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20"/>
          <a:stretch/>
        </p:blipFill>
        <p:spPr bwMode="auto">
          <a:xfrm>
            <a:off x="9385720" y="3734540"/>
            <a:ext cx="8556559" cy="508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9175344" y="3200400"/>
            <a:ext cx="0" cy="666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28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567"/>
            <a:ext cx="18288000" cy="916967"/>
          </a:xfrm>
          <a:prstGeom prst="rect">
            <a:avLst/>
          </a:prstGeom>
          <a:solidFill>
            <a:srgbClr val="00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853"/>
          </a:p>
        </p:txBody>
      </p:sp>
      <p:sp>
        <p:nvSpPr>
          <p:cNvPr id="6" name="TextBox 5"/>
          <p:cNvSpPr txBox="1"/>
          <p:nvPr/>
        </p:nvSpPr>
        <p:spPr>
          <a:xfrm>
            <a:off x="355117" y="78889"/>
            <a:ext cx="17600463" cy="7540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43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Style - CSS</a:t>
            </a:r>
            <a:endParaRPr lang="he-IL" sz="43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6" y="10624951"/>
            <a:ext cx="1263105" cy="705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45" y="11090020"/>
            <a:ext cx="3958699" cy="17373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30600" y="1235586"/>
            <a:ext cx="11949888" cy="141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3232" lvl="2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</a:pPr>
            <a:r>
              <a:rPr lang="en-US" sz="6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Without CSS VS With CSS</a:t>
            </a:r>
            <a:endParaRPr lang="en-US" sz="6600" b="1" dirty="0">
              <a:solidFill>
                <a:schemeClr val="tx1">
                  <a:lumMod val="50000"/>
                  <a:lumOff val="50000"/>
                </a:schemeClr>
              </a:solidFill>
              <a:latin typeface="Almoni DL AAA" panose="020B0500000000020004" pitchFamily="34" charset="-79"/>
              <a:ea typeface="Tahoma" panose="020B0604030504040204" pitchFamily="34" charset="0"/>
              <a:cs typeface="Almoni DL AAA" panose="020B050000000002000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75344" y="3200400"/>
            <a:ext cx="0" cy="666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3200400"/>
            <a:ext cx="7083425" cy="6547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544" y="3454399"/>
            <a:ext cx="8045856" cy="610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96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567"/>
            <a:ext cx="18288000" cy="916967"/>
          </a:xfrm>
          <a:prstGeom prst="rect">
            <a:avLst/>
          </a:prstGeom>
          <a:solidFill>
            <a:srgbClr val="00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853"/>
          </a:p>
        </p:txBody>
      </p:sp>
      <p:sp>
        <p:nvSpPr>
          <p:cNvPr id="6" name="TextBox 5"/>
          <p:cNvSpPr txBox="1"/>
          <p:nvPr/>
        </p:nvSpPr>
        <p:spPr>
          <a:xfrm>
            <a:off x="355117" y="78889"/>
            <a:ext cx="17600463" cy="7540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43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Style - CSS</a:t>
            </a:r>
            <a:endParaRPr lang="he-IL" sz="43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6" y="10624951"/>
            <a:ext cx="1263105" cy="705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45" y="11090020"/>
            <a:ext cx="3958699" cy="17373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67876" y="1331860"/>
            <a:ext cx="5974944" cy="141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3232" lvl="2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</a:pPr>
            <a:r>
              <a:rPr lang="en-US" sz="6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CSS Classes</a:t>
            </a:r>
            <a:endParaRPr lang="en-US" sz="6600" b="1" dirty="0">
              <a:solidFill>
                <a:schemeClr val="tx1">
                  <a:lumMod val="50000"/>
                  <a:lumOff val="50000"/>
                </a:schemeClr>
              </a:solidFill>
              <a:latin typeface="Almoni DL AAA" panose="020B0500000000020004" pitchFamily="34" charset="-79"/>
              <a:ea typeface="Tahoma" panose="020B0604030504040204" pitchFamily="34" charset="0"/>
              <a:cs typeface="Almoni DL AAA" panose="020B0500000000020004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586" y="2749812"/>
            <a:ext cx="13887523" cy="812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634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567"/>
            <a:ext cx="18288000" cy="916967"/>
          </a:xfrm>
          <a:prstGeom prst="rect">
            <a:avLst/>
          </a:prstGeom>
          <a:solidFill>
            <a:srgbClr val="00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853"/>
          </a:p>
        </p:txBody>
      </p:sp>
      <p:sp>
        <p:nvSpPr>
          <p:cNvPr id="6" name="TextBox 5"/>
          <p:cNvSpPr txBox="1"/>
          <p:nvPr/>
        </p:nvSpPr>
        <p:spPr>
          <a:xfrm>
            <a:off x="355117" y="78889"/>
            <a:ext cx="17600463" cy="7540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43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Style - CSS</a:t>
            </a:r>
            <a:endParaRPr lang="he-IL" sz="43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6" y="10624951"/>
            <a:ext cx="1263105" cy="705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45" y="11090020"/>
            <a:ext cx="3958699" cy="17373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26650" y="1235586"/>
            <a:ext cx="597494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3232" lvl="2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</a:pPr>
            <a:r>
              <a:rPr lang="en-US" sz="6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Import CSS file</a:t>
            </a:r>
            <a:endParaRPr lang="en-US" sz="6600" b="1" dirty="0">
              <a:solidFill>
                <a:schemeClr val="tx1">
                  <a:lumMod val="50000"/>
                  <a:lumOff val="50000"/>
                </a:schemeClr>
              </a:solidFill>
              <a:latin typeface="Almoni DL AAA" panose="020B0500000000020004" pitchFamily="34" charset="-79"/>
              <a:ea typeface="Tahoma" panose="020B0604030504040204" pitchFamily="34" charset="0"/>
              <a:cs typeface="Almoni DL AAA" panose="020B0500000000020004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46" y="4343400"/>
            <a:ext cx="11474996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3113" y="4146812"/>
            <a:ext cx="5835422" cy="393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-102083" y="2784986"/>
            <a:ext cx="5974944" cy="1176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3232" lvl="2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</a:pPr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index.html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15713" y="3051546"/>
            <a:ext cx="5974944" cy="1176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3232" lvl="2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</a:pPr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mystyle.css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2118569" y="3051546"/>
            <a:ext cx="0" cy="666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11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2567"/>
            <a:ext cx="18288000" cy="11432567"/>
          </a:xfrm>
          <a:prstGeom prst="rect">
            <a:avLst/>
          </a:prstGeom>
          <a:solidFill>
            <a:srgbClr val="00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9600" dirty="0" smtClean="0"/>
              <a:t>&lt;HTML Layout&gt;</a:t>
            </a:r>
          </a:p>
        </p:txBody>
      </p:sp>
    </p:spTree>
    <p:extLst>
      <p:ext uri="{BB962C8B-B14F-4D97-AF65-F5344CB8AC3E}">
        <p14:creationId xmlns:p14="http://schemas.microsoft.com/office/powerpoint/2010/main" val="16994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567"/>
            <a:ext cx="18288000" cy="916967"/>
          </a:xfrm>
          <a:prstGeom prst="rect">
            <a:avLst/>
          </a:prstGeom>
          <a:solidFill>
            <a:srgbClr val="00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853"/>
          </a:p>
        </p:txBody>
      </p:sp>
      <p:sp>
        <p:nvSpPr>
          <p:cNvPr id="6" name="TextBox 5"/>
          <p:cNvSpPr txBox="1"/>
          <p:nvPr/>
        </p:nvSpPr>
        <p:spPr>
          <a:xfrm>
            <a:off x="355117" y="78889"/>
            <a:ext cx="17600463" cy="7540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43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Tags - </a:t>
            </a:r>
            <a:r>
              <a:rPr lang="en-US" sz="4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endParaRPr lang="he-IL" sz="43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6" y="10624951"/>
            <a:ext cx="1263105" cy="705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45" y="11090020"/>
            <a:ext cx="3958699" cy="1737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5117" y="1254059"/>
            <a:ext cx="17586893" cy="33216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409936" lvl="2" indent="-696704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  <a:buFont typeface="Arial" panose="020B0604020202020204" pitchFamily="34" charset="0"/>
              <a:buChar char="•"/>
            </a:pPr>
            <a:endParaRPr lang="he-IL" sz="4400" dirty="0" smtClean="0"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marL="1409936" lvl="2" indent="-696704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  <a:buFont typeface="Arial" panose="020B0604020202020204" pitchFamily="34" charset="0"/>
              <a:buChar char="•"/>
            </a:pPr>
            <a:endParaRPr lang="he-IL" sz="4400" dirty="0" smtClean="0"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marL="1409936" lvl="2" indent="-696704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  <a:buFont typeface="Arial" panose="020B0604020202020204" pitchFamily="34" charset="0"/>
              <a:buChar char="•"/>
            </a:pPr>
            <a:endParaRPr lang="he-IL" sz="4400" dirty="0" smtClean="0"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283496"/>
              </p:ext>
            </p:extLst>
          </p:nvPr>
        </p:nvGraphicFramePr>
        <p:xfrm>
          <a:off x="355117" y="1220142"/>
          <a:ext cx="8585683" cy="94184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1066"/>
                <a:gridCol w="6394617"/>
              </a:tblGrid>
              <a:tr h="3693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cs typeface="+mn-cs"/>
                        </a:rPr>
                        <a:t>Start tag</a:t>
                      </a:r>
                      <a:endParaRPr lang="en-US" sz="1600" b="1" kern="0" dirty="0">
                        <a:effectLst/>
                        <a:latin typeface="Times New Roman"/>
                        <a:cs typeface="+mn-cs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cs typeface="+mn-cs"/>
                        </a:rPr>
                        <a:t>Purpose</a:t>
                      </a:r>
                      <a:endParaRPr lang="en-US" sz="2400" b="1" dirty="0">
                        <a:effectLst/>
                        <a:latin typeface="Times New Roman"/>
                        <a:ea typeface="MS Mincho"/>
                        <a:cs typeface="+mn-cs"/>
                      </a:endParaRPr>
                    </a:p>
                  </a:txBody>
                  <a:tcPr marL="9525" marR="9525" marT="9525" marB="9525"/>
                </a:tc>
              </a:tr>
              <a:tr h="3693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cs typeface="+mn-cs"/>
                        </a:rPr>
                        <a:t>Basic Tags</a:t>
                      </a:r>
                      <a:endParaRPr lang="en-US" sz="1600" b="1">
                        <a:effectLst/>
                        <a:latin typeface="Times New Roman"/>
                        <a:cs typeface="+mn-cs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he-IL" sz="2400" b="1" dirty="0">
                          <a:effectLst/>
                          <a:cs typeface="+mn-cs"/>
                        </a:rPr>
                        <a:t> </a:t>
                      </a:r>
                      <a:endParaRPr lang="en-US" sz="2400" b="1" dirty="0">
                        <a:effectLst/>
                        <a:latin typeface="Times New Roman"/>
                        <a:ea typeface="MS Mincho"/>
                        <a:cs typeface="+mn-cs"/>
                      </a:endParaRPr>
                    </a:p>
                  </a:txBody>
                  <a:tcPr marL="9525" marR="9525" marT="9525" marB="9525"/>
                </a:tc>
              </a:tr>
              <a:tr h="369365">
                <a:tc>
                  <a:txBody>
                    <a:bodyPr/>
                    <a:lstStyle/>
                    <a:p>
                      <a:pPr lvl="0" algn="l" rtl="0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cs typeface="+mn-cs"/>
                        </a:rPr>
                        <a:t>&lt;html&gt;</a:t>
                      </a:r>
                      <a:endParaRPr lang="en-US" sz="2400" b="0" dirty="0">
                        <a:effectLst/>
                        <a:latin typeface="Times New Roman"/>
                        <a:ea typeface="MS Mincho"/>
                        <a:cs typeface="+mn-cs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lvl="0" algn="l" rtl="0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cs typeface="+mn-cs"/>
                        </a:rPr>
                        <a:t>Set up an html page</a:t>
                      </a:r>
                      <a:endParaRPr lang="en-US" sz="2400" b="0" dirty="0">
                        <a:effectLst/>
                        <a:latin typeface="Times New Roman"/>
                        <a:ea typeface="MS Mincho"/>
                        <a:cs typeface="+mn-cs"/>
                      </a:endParaRPr>
                    </a:p>
                  </a:txBody>
                  <a:tcPr marL="9525" marR="9525" marT="9525" marB="9525"/>
                </a:tc>
              </a:tr>
              <a:tr h="369365">
                <a:tc>
                  <a:txBody>
                    <a:bodyPr/>
                    <a:lstStyle/>
                    <a:p>
                      <a:pPr lvl="0" algn="l" rtl="0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cs typeface="+mn-cs"/>
                        </a:rPr>
                        <a:t>&lt;body&gt;</a:t>
                      </a:r>
                      <a:endParaRPr lang="en-US" sz="2400" b="0" dirty="0">
                        <a:effectLst/>
                        <a:latin typeface="Times New Roman"/>
                        <a:ea typeface="MS Mincho"/>
                        <a:cs typeface="+mn-cs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lvl="0" algn="l" rtl="0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cs typeface="+mn-cs"/>
                        </a:rPr>
                        <a:t>Set the page body – content</a:t>
                      </a:r>
                      <a:endParaRPr lang="en-US" sz="2400" b="0" dirty="0">
                        <a:effectLst/>
                        <a:latin typeface="Times New Roman"/>
                        <a:ea typeface="MS Mincho"/>
                        <a:cs typeface="+mn-cs"/>
                      </a:endParaRPr>
                    </a:p>
                  </a:txBody>
                  <a:tcPr marL="9525" marR="9525" marT="9525" marB="9525"/>
                </a:tc>
              </a:tr>
              <a:tr h="724844">
                <a:tc>
                  <a:txBody>
                    <a:bodyPr/>
                    <a:lstStyle/>
                    <a:p>
                      <a:pPr lvl="0" algn="l" rtl="0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cs typeface="+mn-cs"/>
                        </a:rPr>
                        <a:t>&lt;h1&gt; to &lt;h6&gt;</a:t>
                      </a:r>
                      <a:endParaRPr lang="en-US" sz="2400" b="0" dirty="0">
                        <a:effectLst/>
                        <a:latin typeface="Times New Roman"/>
                        <a:ea typeface="MS Mincho"/>
                        <a:cs typeface="+mn-cs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lvl="0" algn="l" rtl="0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cs typeface="+mn-cs"/>
                        </a:rPr>
                        <a:t>Set headers of different sizes (1 to 6)</a:t>
                      </a:r>
                      <a:endParaRPr lang="en-US" sz="2400" b="0" dirty="0">
                        <a:effectLst/>
                        <a:latin typeface="Times New Roman"/>
                        <a:ea typeface="MS Mincho"/>
                        <a:cs typeface="+mn-cs"/>
                      </a:endParaRPr>
                    </a:p>
                  </a:txBody>
                  <a:tcPr marL="9525" marR="9525" marT="9525" marB="9525"/>
                </a:tc>
              </a:tr>
              <a:tr h="369365">
                <a:tc>
                  <a:txBody>
                    <a:bodyPr/>
                    <a:lstStyle/>
                    <a:p>
                      <a:pPr lvl="0" algn="l" rtl="0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cs typeface="+mn-cs"/>
                        </a:rPr>
                        <a:t>&lt;p&gt;</a:t>
                      </a:r>
                      <a:endParaRPr lang="en-US" sz="2400" b="0" dirty="0">
                        <a:effectLst/>
                        <a:latin typeface="Times New Roman"/>
                        <a:ea typeface="MS Mincho"/>
                        <a:cs typeface="+mn-cs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lvl="0" algn="l" rtl="0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cs typeface="+mn-cs"/>
                        </a:rPr>
                        <a:t>Paragraph definition</a:t>
                      </a:r>
                      <a:endParaRPr lang="en-US" sz="2400" b="0" dirty="0">
                        <a:effectLst/>
                        <a:latin typeface="Times New Roman"/>
                        <a:ea typeface="MS Mincho"/>
                        <a:cs typeface="+mn-cs"/>
                      </a:endParaRPr>
                    </a:p>
                  </a:txBody>
                  <a:tcPr marL="9525" marR="9525" marT="9525" marB="9525"/>
                </a:tc>
              </a:tr>
              <a:tr h="369365">
                <a:tc>
                  <a:txBody>
                    <a:bodyPr/>
                    <a:lstStyle/>
                    <a:p>
                      <a:pPr lvl="0" algn="l" rtl="0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cs typeface="+mn-cs"/>
                        </a:rPr>
                        <a:t>&lt;</a:t>
                      </a:r>
                      <a:r>
                        <a:rPr lang="en-US" sz="2000" b="0" dirty="0" err="1">
                          <a:effectLst/>
                          <a:cs typeface="+mn-cs"/>
                        </a:rPr>
                        <a:t>br</a:t>
                      </a:r>
                      <a:r>
                        <a:rPr lang="en-US" sz="2000" b="0" dirty="0">
                          <a:effectLst/>
                          <a:cs typeface="+mn-cs"/>
                        </a:rPr>
                        <a:t>&gt;</a:t>
                      </a:r>
                      <a:endParaRPr lang="en-US" sz="2400" b="0" dirty="0">
                        <a:effectLst/>
                        <a:latin typeface="Times New Roman"/>
                        <a:ea typeface="MS Mincho"/>
                        <a:cs typeface="+mn-cs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lvl="0" algn="l" rtl="0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cs typeface="+mn-cs"/>
                        </a:rPr>
                        <a:t>New line entry</a:t>
                      </a:r>
                      <a:endParaRPr lang="en-US" sz="2400" b="0" dirty="0">
                        <a:effectLst/>
                        <a:latin typeface="Times New Roman"/>
                        <a:ea typeface="MS Mincho"/>
                        <a:cs typeface="+mn-cs"/>
                      </a:endParaRPr>
                    </a:p>
                  </a:txBody>
                  <a:tcPr marL="9525" marR="9525" marT="9525" marB="9525"/>
                </a:tc>
              </a:tr>
              <a:tr h="369365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cs typeface="+mn-cs"/>
                        </a:rPr>
                        <a:t>Links</a:t>
                      </a:r>
                      <a:endParaRPr lang="en-US" sz="2400" b="1">
                        <a:effectLst/>
                        <a:latin typeface="Times New Roman"/>
                        <a:ea typeface="MS Mincho"/>
                        <a:cs typeface="+mn-cs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he-IL" sz="2400" b="1" dirty="0">
                          <a:effectLst/>
                          <a:cs typeface="+mn-cs"/>
                        </a:rPr>
                        <a:t> </a:t>
                      </a:r>
                      <a:endParaRPr lang="en-US" sz="2400" b="1" dirty="0">
                        <a:effectLst/>
                        <a:latin typeface="Times New Roman"/>
                        <a:ea typeface="MS Mincho"/>
                        <a:cs typeface="+mn-cs"/>
                      </a:endParaRPr>
                    </a:p>
                  </a:txBody>
                  <a:tcPr marL="9525" marR="9525" marT="9525" marB="9525"/>
                </a:tc>
              </a:tr>
              <a:tr h="1080323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cs typeface="+mn-cs"/>
                        </a:rPr>
                        <a:t>&lt;a&gt;</a:t>
                      </a:r>
                      <a:endParaRPr lang="en-US" sz="2400" b="0">
                        <a:effectLst/>
                        <a:latin typeface="Times New Roman"/>
                        <a:ea typeface="MS Mincho"/>
                        <a:cs typeface="+mn-cs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cs typeface="+mn-cs"/>
                        </a:rPr>
                        <a:t>Set link anchor. The link itself is written in the href attribute within the tag.</a:t>
                      </a:r>
                      <a:endParaRPr lang="en-US" sz="2400" b="0">
                        <a:effectLst/>
                        <a:latin typeface="Times New Roman"/>
                        <a:ea typeface="MS Mincho"/>
                        <a:cs typeface="+mn-cs"/>
                      </a:endParaRPr>
                    </a:p>
                  </a:txBody>
                  <a:tcPr marL="9525" marR="9525" marT="9525" marB="9525"/>
                </a:tc>
              </a:tr>
              <a:tr h="369365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cs typeface="+mn-cs"/>
                        </a:rPr>
                        <a:t>Frames</a:t>
                      </a:r>
                      <a:endParaRPr lang="en-US" sz="2400" b="1">
                        <a:effectLst/>
                        <a:latin typeface="Times New Roman"/>
                        <a:ea typeface="MS Mincho"/>
                        <a:cs typeface="+mn-cs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he-IL" sz="2400" b="1" dirty="0">
                          <a:effectLst/>
                          <a:cs typeface="+mn-cs"/>
                        </a:rPr>
                        <a:t> </a:t>
                      </a:r>
                      <a:endParaRPr lang="en-US" sz="2400" b="1" dirty="0">
                        <a:effectLst/>
                        <a:latin typeface="Times New Roman"/>
                        <a:ea typeface="MS Mincho"/>
                        <a:cs typeface="+mn-cs"/>
                      </a:endParaRPr>
                    </a:p>
                  </a:txBody>
                  <a:tcPr marL="9525" marR="9525" marT="9525" marB="9525"/>
                </a:tc>
              </a:tr>
              <a:tr h="369365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cs typeface="+mn-cs"/>
                        </a:rPr>
                        <a:t>&lt;iframe&gt;</a:t>
                      </a:r>
                      <a:endParaRPr lang="en-US" sz="2400" b="0">
                        <a:effectLst/>
                        <a:latin typeface="Times New Roman"/>
                        <a:ea typeface="MS Mincho"/>
                        <a:cs typeface="+mn-cs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cs typeface="+mn-cs"/>
                        </a:rPr>
                        <a:t>Set a frame from the page itself</a:t>
                      </a:r>
                      <a:endParaRPr lang="en-US" sz="2400" b="0">
                        <a:effectLst/>
                        <a:latin typeface="Times New Roman"/>
                        <a:ea typeface="MS Mincho"/>
                        <a:cs typeface="+mn-cs"/>
                      </a:endParaRPr>
                    </a:p>
                  </a:txBody>
                  <a:tcPr marL="9525" marR="9525" marT="9525" marB="9525"/>
                </a:tc>
              </a:tr>
              <a:tr h="369365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cs typeface="+mn-cs"/>
                        </a:rPr>
                        <a:t>Input</a:t>
                      </a:r>
                      <a:endParaRPr lang="en-US" sz="2400" b="1">
                        <a:effectLst/>
                        <a:latin typeface="Times New Roman"/>
                        <a:ea typeface="MS Mincho"/>
                        <a:cs typeface="+mn-cs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he-IL" sz="2400" b="1" dirty="0">
                          <a:effectLst/>
                          <a:cs typeface="+mn-cs"/>
                        </a:rPr>
                        <a:t> </a:t>
                      </a:r>
                      <a:endParaRPr lang="en-US" sz="2400" b="1" dirty="0">
                        <a:effectLst/>
                        <a:latin typeface="Times New Roman"/>
                        <a:ea typeface="MS Mincho"/>
                        <a:cs typeface="+mn-cs"/>
                      </a:endParaRPr>
                    </a:p>
                  </a:txBody>
                  <a:tcPr marL="9525" marR="9525" marT="9525" marB="9525"/>
                </a:tc>
              </a:tr>
              <a:tr h="724844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cs typeface="+mn-cs"/>
                        </a:rPr>
                        <a:t>&lt;form&gt;</a:t>
                      </a:r>
                      <a:endParaRPr lang="en-US" sz="2400" b="0">
                        <a:effectLst/>
                        <a:latin typeface="Times New Roman"/>
                        <a:ea typeface="MS Mincho"/>
                        <a:cs typeface="+mn-cs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cs typeface="+mn-cs"/>
                        </a:rPr>
                        <a:t>Setting up a form for inserting data, adding buttons,</a:t>
                      </a:r>
                      <a:endParaRPr lang="en-US" sz="2400" b="0">
                        <a:effectLst/>
                        <a:latin typeface="Times New Roman"/>
                        <a:ea typeface="MS Mincho"/>
                        <a:cs typeface="+mn-cs"/>
                      </a:endParaRPr>
                    </a:p>
                  </a:txBody>
                  <a:tcPr marL="9525" marR="9525" marT="9525" marB="9525"/>
                </a:tc>
              </a:tr>
              <a:tr h="724844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cs typeface="+mn-cs"/>
                        </a:rPr>
                        <a:t>&lt;input&gt;</a:t>
                      </a:r>
                      <a:endParaRPr lang="en-US" sz="2400" b="0">
                        <a:effectLst/>
                        <a:latin typeface="Times New Roman"/>
                        <a:ea typeface="MS Mincho"/>
                        <a:cs typeface="+mn-cs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cs typeface="+mn-cs"/>
                        </a:rPr>
                        <a:t>Inserting objects such as a text box, button, radio buttons,</a:t>
                      </a:r>
                      <a:endParaRPr lang="en-US" sz="2400" b="0">
                        <a:effectLst/>
                        <a:latin typeface="Times New Roman"/>
                        <a:ea typeface="MS Mincho"/>
                        <a:cs typeface="+mn-cs"/>
                      </a:endParaRPr>
                    </a:p>
                  </a:txBody>
                  <a:tcPr marL="9525" marR="9525" marT="9525" marB="9525"/>
                </a:tc>
              </a:tr>
              <a:tr h="724844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cs typeface="+mn-cs"/>
                        </a:rPr>
                        <a:t>&lt;textarea&gt;</a:t>
                      </a:r>
                      <a:endParaRPr lang="en-US" sz="2400" b="0">
                        <a:effectLst/>
                        <a:latin typeface="Times New Roman"/>
                        <a:ea typeface="MS Mincho"/>
                        <a:cs typeface="+mn-cs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cs typeface="+mn-cs"/>
                        </a:rPr>
                        <a:t>Allows the user to write multiple lines</a:t>
                      </a:r>
                      <a:endParaRPr lang="en-US" sz="2400" b="0" dirty="0">
                        <a:effectLst/>
                        <a:latin typeface="Times New Roman"/>
                        <a:ea typeface="MS Mincho"/>
                        <a:cs typeface="+mn-cs"/>
                      </a:endParaRPr>
                    </a:p>
                  </a:txBody>
                  <a:tcPr marL="9525" marR="9525" marT="9525" marB="9525"/>
                </a:tc>
              </a:tr>
              <a:tr h="369365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cs typeface="+mn-cs"/>
                        </a:rPr>
                        <a:t>&lt;button&gt;</a:t>
                      </a:r>
                      <a:endParaRPr lang="en-US" sz="2400" b="0">
                        <a:effectLst/>
                        <a:latin typeface="Times New Roman"/>
                        <a:ea typeface="MS Mincho"/>
                        <a:cs typeface="+mn-cs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cs typeface="+mn-cs"/>
                        </a:rPr>
                        <a:t>button</a:t>
                      </a:r>
                      <a:endParaRPr lang="en-US" sz="2400" b="0">
                        <a:effectLst/>
                        <a:latin typeface="Times New Roman"/>
                        <a:ea typeface="MS Mincho"/>
                        <a:cs typeface="+mn-cs"/>
                      </a:endParaRPr>
                    </a:p>
                  </a:txBody>
                  <a:tcPr marL="9525" marR="9525" marT="9525" marB="9525"/>
                </a:tc>
              </a:tr>
              <a:tr h="369365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cs typeface="+mn-cs"/>
                        </a:rPr>
                        <a:t>&lt;select&gt;</a:t>
                      </a:r>
                      <a:endParaRPr lang="en-US" sz="2400" b="0">
                        <a:effectLst/>
                        <a:latin typeface="Times New Roman"/>
                        <a:ea typeface="MS Mincho"/>
                        <a:cs typeface="+mn-cs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cs typeface="+mn-cs"/>
                        </a:rPr>
                        <a:t>Selection box</a:t>
                      </a:r>
                      <a:endParaRPr lang="en-US" sz="2400" b="0">
                        <a:effectLst/>
                        <a:latin typeface="Times New Roman"/>
                        <a:ea typeface="MS Mincho"/>
                        <a:cs typeface="+mn-cs"/>
                      </a:endParaRPr>
                    </a:p>
                  </a:txBody>
                  <a:tcPr marL="9525" marR="9525" marT="9525" marB="9525"/>
                </a:tc>
              </a:tr>
              <a:tr h="369365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cs typeface="+mn-cs"/>
                        </a:rPr>
                        <a:t>&lt;option&gt;</a:t>
                      </a:r>
                      <a:endParaRPr lang="en-US" sz="2400" b="0">
                        <a:effectLst/>
                        <a:latin typeface="Times New Roman"/>
                        <a:ea typeface="MS Mincho"/>
                        <a:cs typeface="+mn-cs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cs typeface="+mn-cs"/>
                        </a:rPr>
                        <a:t>A choice</a:t>
                      </a:r>
                      <a:endParaRPr lang="en-US" sz="2400" b="0">
                        <a:effectLst/>
                        <a:latin typeface="Times New Roman"/>
                        <a:ea typeface="MS Mincho"/>
                        <a:cs typeface="+mn-cs"/>
                      </a:endParaRPr>
                    </a:p>
                  </a:txBody>
                  <a:tcPr marL="9525" marR="9525" marT="9525" marB="9525"/>
                </a:tc>
              </a:tr>
              <a:tr h="369365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cs typeface="+mn-cs"/>
                        </a:rPr>
                        <a:t>&lt;label&gt;</a:t>
                      </a:r>
                      <a:endParaRPr lang="en-US" sz="2400" b="0">
                        <a:effectLst/>
                        <a:latin typeface="Times New Roman"/>
                        <a:ea typeface="MS Mincho"/>
                        <a:cs typeface="+mn-cs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cs typeface="+mn-cs"/>
                        </a:rPr>
                        <a:t>label</a:t>
                      </a:r>
                      <a:endParaRPr lang="en-US" sz="2400" b="0" dirty="0">
                        <a:effectLst/>
                        <a:latin typeface="Times New Roman"/>
                        <a:ea typeface="MS Mincho"/>
                        <a:cs typeface="+mn-cs"/>
                      </a:endParaRPr>
                    </a:p>
                  </a:txBody>
                  <a:tcPr marL="9525" marR="9525" marT="9525" marB="9525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819559"/>
              </p:ext>
            </p:extLst>
          </p:nvPr>
        </p:nvGraphicFramePr>
        <p:xfrm>
          <a:off x="9525000" y="1219200"/>
          <a:ext cx="8417010" cy="97333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8021"/>
                <a:gridCol w="6268989"/>
              </a:tblGrid>
              <a:tr h="403126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Lists</a:t>
                      </a:r>
                      <a:endParaRPr lang="en-US" sz="2400" b="1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9525" marR="9525" marT="9525" marB="9525"/>
                </a:tc>
              </a:tr>
              <a:tr h="505608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&lt;ul&gt;</a:t>
                      </a:r>
                      <a:endParaRPr lang="en-US" sz="24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Defines a list in which each item will be displayed by a bullet</a:t>
                      </a:r>
                      <a:endParaRPr lang="en-US" sz="24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9525" marR="9525" marT="9525" marB="9525"/>
                </a:tc>
              </a:tr>
              <a:tr h="505608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&lt;ol&gt;</a:t>
                      </a:r>
                      <a:endParaRPr lang="en-US" sz="24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Defines a list in which each item will be displayed by a number or letter</a:t>
                      </a:r>
                      <a:endParaRPr lang="en-US" sz="24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9525" marR="9525" marT="9525" marB="9525"/>
                </a:tc>
              </a:tr>
              <a:tr h="505608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&lt;li&gt;</a:t>
                      </a:r>
                      <a:endParaRPr lang="en-US" sz="24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Set up a list item</a:t>
                      </a:r>
                      <a:endParaRPr lang="en-US" sz="24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9525" marR="9525" marT="9525" marB="9525"/>
                </a:tc>
              </a:tr>
              <a:tr h="505608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Images</a:t>
                      </a:r>
                      <a:endParaRPr lang="en-US" sz="2400" b="1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he-IL" sz="2400" b="1" dirty="0">
                          <a:effectLst/>
                        </a:rPr>
                        <a:t> </a:t>
                      </a:r>
                      <a:endParaRPr lang="en-US" sz="2400" b="1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9525" marR="9525" marT="9525" marB="9525"/>
                </a:tc>
              </a:tr>
              <a:tr h="505608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&lt;img&gt;</a:t>
                      </a:r>
                      <a:endParaRPr lang="en-US" sz="24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Insert image. The image address will be written in the src property</a:t>
                      </a:r>
                      <a:endParaRPr lang="en-US" sz="24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9525" marR="9525" marT="9525" marB="9525"/>
                </a:tc>
              </a:tr>
              <a:tr h="505608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Tables</a:t>
                      </a:r>
                      <a:endParaRPr lang="en-US" sz="2400" b="1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he-IL" sz="2400" b="1" dirty="0">
                          <a:effectLst/>
                        </a:rPr>
                        <a:t> </a:t>
                      </a:r>
                      <a:endParaRPr lang="en-US" sz="2400" b="1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9525" marR="9525" marT="9525" marB="9525"/>
                </a:tc>
              </a:tr>
              <a:tr h="505608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&lt;table&gt;</a:t>
                      </a:r>
                      <a:endParaRPr lang="en-US" sz="24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Setting up a table</a:t>
                      </a:r>
                      <a:endParaRPr lang="en-US" sz="24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9525" marR="9525" marT="9525" marB="9525"/>
                </a:tc>
              </a:tr>
              <a:tr h="505608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&lt;th&gt;</a:t>
                      </a:r>
                      <a:endParaRPr lang="en-US" sz="24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Sets the header row in the table</a:t>
                      </a:r>
                      <a:endParaRPr lang="en-US" sz="24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9525" marR="9525" marT="9525" marB="9525"/>
                </a:tc>
              </a:tr>
              <a:tr h="505608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&lt;</a:t>
                      </a:r>
                      <a:r>
                        <a:rPr lang="en-US" sz="2000" dirty="0" err="1">
                          <a:effectLst/>
                        </a:rPr>
                        <a:t>tr</a:t>
                      </a:r>
                      <a:r>
                        <a:rPr lang="en-US" sz="2000" dirty="0">
                          <a:effectLst/>
                        </a:rPr>
                        <a:t>&gt;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Set up a table row</a:t>
                      </a:r>
                      <a:endParaRPr lang="en-US" sz="24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9525" marR="9525" marT="9525" marB="9525"/>
                </a:tc>
              </a:tr>
              <a:tr h="505608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&lt;td&gt;</a:t>
                      </a:r>
                      <a:endParaRPr lang="en-US" sz="24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Set up a table cell</a:t>
                      </a:r>
                      <a:endParaRPr lang="en-US" sz="24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9525" marR="9525" marT="9525" marB="9525"/>
                </a:tc>
              </a:tr>
              <a:tr h="505608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Styles</a:t>
                      </a:r>
                      <a:endParaRPr lang="en-US" sz="2400" b="1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he-IL" sz="2400" b="1" dirty="0">
                          <a:effectLst/>
                        </a:rPr>
                        <a:t> </a:t>
                      </a:r>
                      <a:endParaRPr lang="en-US" sz="2400" b="1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9525" marR="9525" marT="9525" marB="9525"/>
                </a:tc>
              </a:tr>
              <a:tr h="505608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&lt;div&gt;</a:t>
                      </a:r>
                      <a:endParaRPr lang="en-US" sz="24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Set up a separate page section</a:t>
                      </a:r>
                      <a:endParaRPr lang="en-US" sz="24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9525" marR="9525" marT="9525" marB="9525"/>
                </a:tc>
              </a:tr>
              <a:tr h="505608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&lt;span&gt;</a:t>
                      </a:r>
                      <a:endParaRPr lang="en-US" sz="24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Set up a separate page section</a:t>
                      </a:r>
                      <a:endParaRPr lang="en-US" sz="24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9525" marR="9525" marT="9525" marB="9525"/>
                </a:tc>
              </a:tr>
              <a:tr h="505608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Meta Info</a:t>
                      </a:r>
                      <a:endParaRPr lang="en-US" sz="2400" b="1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he-IL" sz="2400" b="1" dirty="0">
                          <a:effectLst/>
                        </a:rPr>
                        <a:t> </a:t>
                      </a:r>
                      <a:endParaRPr lang="en-US" sz="2400" b="1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9525" marR="9525" marT="9525" marB="9525"/>
                </a:tc>
              </a:tr>
              <a:tr h="505608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&lt;style&gt;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Set up a comprehensive design for a page</a:t>
                      </a:r>
                      <a:endParaRPr lang="en-US" sz="24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9525" marR="9525" marT="9525" marB="9525"/>
                </a:tc>
              </a:tr>
              <a:tr h="505608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&lt;head&gt;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Defines the declarative portion of the page</a:t>
                      </a:r>
                      <a:endParaRPr lang="en-US" sz="24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9525" marR="9525" marT="9525" marB="9525"/>
                </a:tc>
              </a:tr>
              <a:tr h="505608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&lt;title&gt;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Set a page title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9525" marR="9525" marT="9525" marB="9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9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567"/>
            <a:ext cx="18288000" cy="916967"/>
          </a:xfrm>
          <a:prstGeom prst="rect">
            <a:avLst/>
          </a:prstGeom>
          <a:solidFill>
            <a:srgbClr val="00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853"/>
          </a:p>
        </p:txBody>
      </p:sp>
      <p:sp>
        <p:nvSpPr>
          <p:cNvPr id="6" name="TextBox 5"/>
          <p:cNvSpPr txBox="1"/>
          <p:nvPr/>
        </p:nvSpPr>
        <p:spPr>
          <a:xfrm>
            <a:off x="341547" y="73166"/>
            <a:ext cx="17600463" cy="14157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4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 Layout</a:t>
            </a:r>
            <a:endParaRPr lang="he-IL" sz="43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/>
            <a:endParaRPr lang="he-IL" sz="43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6" y="10624951"/>
            <a:ext cx="1263105" cy="705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45" y="11090020"/>
            <a:ext cx="3958699" cy="1737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1547" y="988063"/>
            <a:ext cx="17586893" cy="12025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13232" lvl="2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</a:pPr>
            <a:r>
              <a:rPr lang="en-US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 pitchFamily="34" charset="-79"/>
              </a:rPr>
              <a:t>Do you recognize this?</a:t>
            </a:r>
            <a:endParaRPr lang="he-IL" sz="5400" dirty="0">
              <a:solidFill>
                <a:schemeClr val="tx1">
                  <a:lumMod val="50000"/>
                  <a:lumOff val="50000"/>
                </a:schemeClr>
              </a:solidFill>
              <a:latin typeface="Almoni DL AAA" panose="020B0500000000020004" pitchFamily="34" charset="-79"/>
              <a:ea typeface="Tahoma" panose="020B0604030504040204" pitchFamily="34" charset="0"/>
              <a:cs typeface="Almoni DL AAA" panose="020B0500000000020004" pitchFamily="34" charset="-79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846" y="2190572"/>
            <a:ext cx="15342309" cy="849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567"/>
            <a:ext cx="18288000" cy="916967"/>
          </a:xfrm>
          <a:prstGeom prst="rect">
            <a:avLst/>
          </a:prstGeom>
          <a:solidFill>
            <a:srgbClr val="00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853"/>
          </a:p>
        </p:txBody>
      </p:sp>
      <p:sp>
        <p:nvSpPr>
          <p:cNvPr id="6" name="TextBox 5"/>
          <p:cNvSpPr txBox="1"/>
          <p:nvPr/>
        </p:nvSpPr>
        <p:spPr>
          <a:xfrm>
            <a:off x="341547" y="73166"/>
            <a:ext cx="17600463" cy="14157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43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 – Container Elements</a:t>
            </a:r>
            <a:endParaRPr lang="he-IL" sz="43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/>
            <a:endParaRPr lang="he-IL" sz="43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6" y="10624951"/>
            <a:ext cx="1263105" cy="705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45" y="11090020"/>
            <a:ext cx="3958699" cy="1737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96" y="1197797"/>
            <a:ext cx="13399314" cy="7416112"/>
          </a:xfrm>
          <a:prstGeom prst="rect">
            <a:avLst/>
          </a:prstGeom>
        </p:spPr>
      </p:pic>
      <p:sp>
        <p:nvSpPr>
          <p:cNvPr id="4" name="Left Brace 3"/>
          <p:cNvSpPr/>
          <p:nvPr/>
        </p:nvSpPr>
        <p:spPr>
          <a:xfrm>
            <a:off x="3866606" y="1564671"/>
            <a:ext cx="574766" cy="993005"/>
          </a:xfrm>
          <a:prstGeom prst="leftBrace">
            <a:avLst>
              <a:gd name="adj1" fmla="val 33333"/>
              <a:gd name="adj2" fmla="val 488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53322" y="1737360"/>
            <a:ext cx="1255472" cy="52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 rot="16200000">
            <a:off x="6003032" y="7752685"/>
            <a:ext cx="731520" cy="2990096"/>
          </a:xfrm>
          <a:prstGeom prst="leftBrace">
            <a:avLst>
              <a:gd name="adj1" fmla="val 33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58770" y="9881557"/>
            <a:ext cx="986167" cy="52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Aside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12610660" y="4837490"/>
            <a:ext cx="731520" cy="8820485"/>
          </a:xfrm>
          <a:prstGeom prst="leftBrace">
            <a:avLst>
              <a:gd name="adj1" fmla="val 33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376361" y="9874530"/>
            <a:ext cx="1043361" cy="524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1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  <p:bldP spid="11" grpId="0" animBg="1"/>
      <p:bldP spid="11" grpId="1" animBg="1"/>
      <p:bldP spid="12" grpId="0"/>
      <p:bldP spid="12" grpId="1"/>
      <p:bldP spid="13" grpId="0" animBg="1"/>
      <p:bldP spid="13" grpId="1" animBg="1"/>
      <p:bldP spid="14" grpId="0"/>
      <p:bldP spid="1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2567"/>
            <a:ext cx="18288000" cy="11432567"/>
          </a:xfrm>
          <a:prstGeom prst="rect">
            <a:avLst/>
          </a:prstGeom>
          <a:solidFill>
            <a:srgbClr val="00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9600" dirty="0"/>
              <a:t>Introduction to the Internet</a:t>
            </a:r>
          </a:p>
        </p:txBody>
      </p:sp>
    </p:spTree>
    <p:extLst>
      <p:ext uri="{BB962C8B-B14F-4D97-AF65-F5344CB8AC3E}">
        <p14:creationId xmlns:p14="http://schemas.microsoft.com/office/powerpoint/2010/main" val="12582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567"/>
            <a:ext cx="18288000" cy="916967"/>
          </a:xfrm>
          <a:prstGeom prst="rect">
            <a:avLst/>
          </a:prstGeom>
          <a:solidFill>
            <a:srgbClr val="00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853"/>
          </a:p>
        </p:txBody>
      </p:sp>
      <p:sp>
        <p:nvSpPr>
          <p:cNvPr id="6" name="TextBox 5"/>
          <p:cNvSpPr txBox="1"/>
          <p:nvPr/>
        </p:nvSpPr>
        <p:spPr>
          <a:xfrm>
            <a:off x="341547" y="73166"/>
            <a:ext cx="17600463" cy="14157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43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 – Basic Elements</a:t>
            </a:r>
            <a:endParaRPr lang="he-IL" sz="43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/>
            <a:endParaRPr lang="he-IL" sz="43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6" y="10624951"/>
            <a:ext cx="1263105" cy="705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45" y="11090020"/>
            <a:ext cx="3958699" cy="1737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96" y="1197797"/>
            <a:ext cx="13399314" cy="74161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99933" y="2116183"/>
            <a:ext cx="1634743" cy="2252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iv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dirty="0" smtClean="0"/>
              <a:t>1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endParaRPr lang="en-US" dirty="0" smtClean="0"/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US" dirty="0" smtClean="0"/>
              <a:t>utton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34676" y="2521854"/>
            <a:ext cx="2233713" cy="65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834676" y="2879114"/>
            <a:ext cx="2508033" cy="37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834676" y="3392933"/>
            <a:ext cx="2416593" cy="290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834676" y="3762103"/>
            <a:ext cx="3422433" cy="483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834676" y="2547257"/>
            <a:ext cx="2808478" cy="158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25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" y="714"/>
            <a:ext cx="18286861" cy="11429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49" y="11090020"/>
            <a:ext cx="3958699" cy="1737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4" y="9481100"/>
            <a:ext cx="2505075" cy="1400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2" y="3983386"/>
            <a:ext cx="18286857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ctr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</a:pPr>
            <a:r>
              <a:rPr lang="he-IL" sz="8000" dirty="0" smtClean="0">
                <a:solidFill>
                  <a:srgbClr val="00AFD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תודה!</a:t>
            </a:r>
            <a:endParaRPr lang="en-US" sz="8000" dirty="0">
              <a:solidFill>
                <a:srgbClr val="00AFD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55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567"/>
            <a:ext cx="18288000" cy="916967"/>
          </a:xfrm>
          <a:prstGeom prst="rect">
            <a:avLst/>
          </a:prstGeom>
          <a:solidFill>
            <a:srgbClr val="00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853"/>
          </a:p>
        </p:txBody>
      </p:sp>
      <p:sp>
        <p:nvSpPr>
          <p:cNvPr id="6" name="TextBox 5"/>
          <p:cNvSpPr txBox="1"/>
          <p:nvPr/>
        </p:nvSpPr>
        <p:spPr>
          <a:xfrm>
            <a:off x="341547" y="73166"/>
            <a:ext cx="17600463" cy="7540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4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the Internet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6" y="10624951"/>
            <a:ext cx="1263105" cy="705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45" y="11090020"/>
            <a:ext cx="3958699" cy="1737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1547" y="1292288"/>
            <a:ext cx="17586893" cy="77625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13232" lvl="2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</a:pPr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what where why when who whom </a:t>
            </a:r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how…</a:t>
            </a:r>
            <a:r>
              <a:rPr lang="en-US" sz="5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WawaWiwa</a:t>
            </a:r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:</a:t>
            </a:r>
          </a:p>
          <a:p>
            <a:pPr marL="1409936" lvl="2" indent="-696704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The WWW was invented by the European Center for Nuclear Research (CERN) In 1962</a:t>
            </a:r>
          </a:p>
          <a:p>
            <a:pPr marL="1409936" lvl="2" indent="-696704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the first version of the Internet, was founded in 1969 by the Advanced Research Projects Agency (ARPA)</a:t>
            </a:r>
          </a:p>
          <a:p>
            <a:pPr marL="1409936" lvl="2" indent="-696704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in the first half of the 1990s, the Internet became a public domain, thanks to the spread of the WWW</a:t>
            </a:r>
            <a:endParaRPr lang="he-IL" sz="4400" dirty="0" smtClean="0">
              <a:solidFill>
                <a:schemeClr val="tx1">
                  <a:lumMod val="50000"/>
                  <a:lumOff val="50000"/>
                </a:schemeClr>
              </a:solidFill>
              <a:latin typeface="PRESCRIBE" pitchFamily="49" charset="0"/>
              <a:ea typeface="Tahoma" panose="020B0604030504040204" pitchFamily="34" charset="0"/>
              <a:cs typeface="Almoni DL AAA" panose="020B0500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311683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567"/>
            <a:ext cx="18288000" cy="916967"/>
          </a:xfrm>
          <a:prstGeom prst="rect">
            <a:avLst/>
          </a:prstGeom>
          <a:solidFill>
            <a:srgbClr val="00AFDE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853"/>
          </a:p>
        </p:txBody>
      </p:sp>
      <p:sp>
        <p:nvSpPr>
          <p:cNvPr id="6" name="TextBox 5"/>
          <p:cNvSpPr txBox="1"/>
          <p:nvPr/>
        </p:nvSpPr>
        <p:spPr>
          <a:xfrm>
            <a:off x="341547" y="73166"/>
            <a:ext cx="17600463" cy="7540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4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the Internet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6" y="10624951"/>
            <a:ext cx="1263105" cy="705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45" y="11090020"/>
            <a:ext cx="3958699" cy="1737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1547" y="1292288"/>
            <a:ext cx="17586893" cy="11769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13232" lvl="2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</a:pPr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How it’s work ?</a:t>
            </a:r>
            <a:endParaRPr lang="en-US" sz="5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lmoni DL AAA" panose="020B0500000000020004" pitchFamily="34" charset="-79"/>
              <a:ea typeface="Tahoma" panose="020B0604030504040204" pitchFamily="34" charset="0"/>
              <a:cs typeface="Almoni DL AAA" panose="020B0500000000020004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6" b="2587"/>
          <a:stretch/>
        </p:blipFill>
        <p:spPr bwMode="auto">
          <a:xfrm>
            <a:off x="5149725" y="2469212"/>
            <a:ext cx="7970536" cy="794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9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567"/>
            <a:ext cx="18288000" cy="916967"/>
          </a:xfrm>
          <a:prstGeom prst="rect">
            <a:avLst/>
          </a:prstGeom>
          <a:solidFill>
            <a:srgbClr val="00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853"/>
          </a:p>
        </p:txBody>
      </p:sp>
      <p:sp>
        <p:nvSpPr>
          <p:cNvPr id="6" name="TextBox 5"/>
          <p:cNvSpPr txBox="1"/>
          <p:nvPr/>
        </p:nvSpPr>
        <p:spPr>
          <a:xfrm>
            <a:off x="341547" y="73166"/>
            <a:ext cx="17600463" cy="7540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4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the Internet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6" y="10624951"/>
            <a:ext cx="1263105" cy="705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45" y="11090020"/>
            <a:ext cx="3958699" cy="1737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1547" y="1292288"/>
            <a:ext cx="17586893" cy="76086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13232" lvl="2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</a:pPr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Basic Concepts</a:t>
            </a:r>
          </a:p>
          <a:p>
            <a:pPr marL="1409936" lvl="2" indent="-696704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Client</a:t>
            </a: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 - A computer that receives the information that sent from the Web Server, the Client must have a software that can receive response from Web Server, We know this software as Web Browser</a:t>
            </a:r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.</a:t>
            </a:r>
            <a:endParaRPr lang="en-US" sz="4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lmoni DL AAA" panose="020B0500000000020004" pitchFamily="34" charset="-79"/>
              <a:ea typeface="Tahoma" panose="020B0604030504040204" pitchFamily="34" charset="0"/>
              <a:cs typeface="Almoni DL AAA" panose="020B0500000000020004"/>
            </a:endParaRPr>
          </a:p>
          <a:p>
            <a:pPr marL="1409936" lvl="2" indent="-696704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Web </a:t>
            </a:r>
            <a:r>
              <a:rPr 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Server </a:t>
            </a: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- Computers that run a Web Server Software. and them sending us, users, web content (like websites), but all data is stored in the Web </a:t>
            </a:r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Server. A </a:t>
            </a: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web page usually is written in HTML language</a:t>
            </a:r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329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567"/>
            <a:ext cx="18288000" cy="916967"/>
          </a:xfrm>
          <a:prstGeom prst="rect">
            <a:avLst/>
          </a:prstGeom>
          <a:solidFill>
            <a:srgbClr val="00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853"/>
          </a:p>
        </p:txBody>
      </p:sp>
      <p:sp>
        <p:nvSpPr>
          <p:cNvPr id="6" name="TextBox 5"/>
          <p:cNvSpPr txBox="1"/>
          <p:nvPr/>
        </p:nvSpPr>
        <p:spPr>
          <a:xfrm>
            <a:off x="341547" y="73166"/>
            <a:ext cx="17600463" cy="7540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4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the Internet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6" y="10624951"/>
            <a:ext cx="1263105" cy="705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45" y="11090020"/>
            <a:ext cx="3958699" cy="1737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1547" y="1292288"/>
            <a:ext cx="17586893" cy="1124923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13232" lvl="2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</a:pPr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Basic Concepts</a:t>
            </a:r>
          </a:p>
          <a:p>
            <a:pPr marL="1409936" lvl="2" indent="-696704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Web Browsers </a:t>
            </a: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- A Browser is a </a:t>
            </a:r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software </a:t>
            </a: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that gives </a:t>
            </a:r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ability </a:t>
            </a: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to communicate through the internet and get information from the Web </a:t>
            </a:r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Servers.</a:t>
            </a:r>
          </a:p>
          <a:p>
            <a:pPr marL="713232" lvl="2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</a:pPr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Major </a:t>
            </a: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Web Browsers: Google Chrome, Mozilla Firefox, Internet </a:t>
            </a:r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Explorer…</a:t>
            </a:r>
          </a:p>
          <a:p>
            <a:pPr marL="1409936" lvl="2" indent="-696704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Communications Protocol (HTTP) </a:t>
            </a: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- The way that computer communicate on internet is with a protocol called </a:t>
            </a:r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HTTP. Hypertext </a:t>
            </a: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Transfer Protocol is the way that computers communicate, Clients send a HTTP Requests. Servers send a HTTP </a:t>
            </a:r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Response. Apache </a:t>
            </a: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Server and Chrome Browser both know to communicate with </a:t>
            </a:r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HTTP</a:t>
            </a: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.</a:t>
            </a:r>
          </a:p>
          <a:p>
            <a:pPr marL="713232" lvl="2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</a:pPr>
            <a:endParaRPr lang="en-US" sz="4400" dirty="0" smtClean="0">
              <a:solidFill>
                <a:schemeClr val="tx1">
                  <a:lumMod val="50000"/>
                  <a:lumOff val="50000"/>
                </a:schemeClr>
              </a:solidFill>
              <a:latin typeface="Almoni DL AAA" panose="020B0500000000020004" pitchFamily="34" charset="-79"/>
              <a:ea typeface="Tahoma" panose="020B0604030504040204" pitchFamily="34" charset="0"/>
              <a:cs typeface="Almoni DL AAA" panose="020B0500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20209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567"/>
            <a:ext cx="18288000" cy="916967"/>
          </a:xfrm>
          <a:prstGeom prst="rect">
            <a:avLst/>
          </a:prstGeom>
          <a:solidFill>
            <a:srgbClr val="00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853"/>
          </a:p>
        </p:txBody>
      </p:sp>
      <p:sp>
        <p:nvSpPr>
          <p:cNvPr id="6" name="TextBox 5"/>
          <p:cNvSpPr txBox="1"/>
          <p:nvPr/>
        </p:nvSpPr>
        <p:spPr>
          <a:xfrm>
            <a:off x="341547" y="73166"/>
            <a:ext cx="17600463" cy="7540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4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the Internet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6" y="10624951"/>
            <a:ext cx="1263105" cy="705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45" y="11090020"/>
            <a:ext cx="3958699" cy="1737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1547" y="1292288"/>
            <a:ext cx="17586893" cy="77405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13232" lvl="2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</a:pPr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Basic Concepts</a:t>
            </a:r>
          </a:p>
          <a:p>
            <a:pPr marL="1409936" lvl="2" indent="-696704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IP Address - </a:t>
            </a: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For all computers be able to communicate they need a unique address, behind all URL address there is the actual unique identifier called "IP Address</a:t>
            </a:r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".</a:t>
            </a:r>
          </a:p>
          <a:p>
            <a:pPr marL="713232" lvl="2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</a:pPr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Clients</a:t>
            </a: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, Servers and </a:t>
            </a:r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other </a:t>
            </a: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devices have there own IP address, so when a client want to send a request to the server he knows it's unique </a:t>
            </a:r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address.</a:t>
            </a:r>
          </a:p>
          <a:p>
            <a:pPr marL="713232" lvl="2" algn="l" rtl="0">
              <a:lnSpc>
                <a:spcPct val="150000"/>
              </a:lnSpc>
              <a:spcAft>
                <a:spcPts val="1200"/>
              </a:spcAft>
              <a:buClr>
                <a:srgbClr val="12B2CF"/>
              </a:buClr>
              <a:buSzPct val="110000"/>
            </a:pPr>
            <a:r>
              <a:rPr lang="en-US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Example - </a:t>
            </a: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Google IP it's </a:t>
            </a:r>
            <a:r>
              <a:rPr 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lmoni DL AAA" panose="020B0500000000020004" pitchFamily="34" charset="-79"/>
                <a:ea typeface="Tahoma" panose="020B0604030504040204" pitchFamily="34" charset="0"/>
                <a:cs typeface="Almoni DL AAA" panose="020B0500000000020004"/>
              </a:rPr>
              <a:t>173.194.78.104</a:t>
            </a:r>
            <a:endParaRPr lang="en-US" sz="4400" dirty="0" smtClean="0">
              <a:solidFill>
                <a:schemeClr val="tx1">
                  <a:lumMod val="50000"/>
                  <a:lumOff val="50000"/>
                </a:schemeClr>
              </a:solidFill>
              <a:latin typeface="Almoni DL AAA" panose="020B0500000000020004" pitchFamily="34" charset="-79"/>
              <a:ea typeface="Tahoma" panose="020B0604030504040204" pitchFamily="34" charset="0"/>
              <a:cs typeface="Almoni DL AAA" panose="020B0500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293231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2567"/>
            <a:ext cx="18288000" cy="11432567"/>
          </a:xfrm>
          <a:prstGeom prst="rect">
            <a:avLst/>
          </a:prstGeom>
          <a:solidFill>
            <a:srgbClr val="00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9600" dirty="0" smtClean="0"/>
              <a:t>&lt;html&gt;</a:t>
            </a:r>
          </a:p>
        </p:txBody>
      </p:sp>
    </p:spTree>
    <p:extLst>
      <p:ext uri="{BB962C8B-B14F-4D97-AF65-F5344CB8AC3E}">
        <p14:creationId xmlns:p14="http://schemas.microsoft.com/office/powerpoint/2010/main" val="30170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11598</TotalTime>
  <Words>990</Words>
  <Application>Microsoft Office PowerPoint</Application>
  <PresentationFormat>Custom</PresentationFormat>
  <Paragraphs>189</Paragraphs>
  <Slides>31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  <vt:variant>
        <vt:lpstr>Custom Shows</vt:lpstr>
      </vt:variant>
      <vt:variant>
        <vt:i4>1</vt:i4>
      </vt:variant>
    </vt:vector>
  </HeadingPairs>
  <TitlesOfParts>
    <vt:vector size="3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Sigalit Khomenko</dc:creator>
  <cp:lastModifiedBy>Nir Zigdon</cp:lastModifiedBy>
  <cp:revision>866</cp:revision>
  <dcterms:created xsi:type="dcterms:W3CDTF">2014-06-22T18:20:18Z</dcterms:created>
  <dcterms:modified xsi:type="dcterms:W3CDTF">2017-12-31T07:44:10Z</dcterms:modified>
</cp:coreProperties>
</file>