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roxima Nova"/>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roximaNova-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italic.fntdata"/><Relationship Id="rId6" Type="http://schemas.openxmlformats.org/officeDocument/2006/relationships/slide" Target="slides/slide2.xml"/><Relationship Id="rId18" Type="http://schemas.openxmlformats.org/officeDocument/2006/relationships/font" Target="fonts/ProximaNova-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moore.vn/Uploads/files/2015/3/Moore-Vietnam-Digital-Landscape-2015.pdf" TargetMode="External"/><Relationship Id="rId3" Type="http://schemas.openxmlformats.org/officeDocument/2006/relationships/hyperlink" Target="http://access.opennet.net/wp-content/uploads/2011/12/accesscontested-vietnam.pdf"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 name="Shape 21"/>
        <p:cNvGrpSpPr/>
        <p:nvPr/>
      </p:nvGrpSpPr>
      <p:grpSpPr>
        <a:xfrm>
          <a:off x="0" y="0"/>
          <a:ext cx="0" cy="0"/>
          <a:chOff x="0" y="0"/>
          <a:chExt cx="0" cy="0"/>
        </a:xfrm>
      </p:grpSpPr>
      <p:sp>
        <p:nvSpPr>
          <p:cNvPr id="22" name="Google Shape;2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 name="Google Shape;2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872ab47e4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872ab47e4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1a8fe25fb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a8fe25fb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1a8fe25fb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a8fe25fb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 name="Shape 28"/>
        <p:cNvGrpSpPr/>
        <p:nvPr/>
      </p:nvGrpSpPr>
      <p:grpSpPr>
        <a:xfrm>
          <a:off x="0" y="0"/>
          <a:ext cx="0" cy="0"/>
          <a:chOff x="0" y="0"/>
          <a:chExt cx="0" cy="0"/>
        </a:xfrm>
      </p:grpSpPr>
      <p:sp>
        <p:nvSpPr>
          <p:cNvPr id="29" name="Google Shape;29;g1a8fe25fb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 name="Google Shape;30;g1a8fe25fb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 name="Shape 34"/>
        <p:cNvGrpSpPr/>
        <p:nvPr/>
      </p:nvGrpSpPr>
      <p:grpSpPr>
        <a:xfrm>
          <a:off x="0" y="0"/>
          <a:ext cx="0" cy="0"/>
          <a:chOff x="0" y="0"/>
          <a:chExt cx="0" cy="0"/>
        </a:xfrm>
      </p:grpSpPr>
      <p:sp>
        <p:nvSpPr>
          <p:cNvPr id="35" name="Google Shape;35;g1a88e3beaf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 name="Google Shape;36;g1a88e3beaf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Google Shape;41;g1a8e47535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 name="Google Shape;42;g1a8e47535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1a88e3beaf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1a88e3beaf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1a8e47535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a8e47535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1a7e8780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a7e8780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u="sng">
                <a:solidFill>
                  <a:schemeClr val="hlink"/>
                </a:solidFill>
                <a:hlinkClick r:id="rId2"/>
              </a:rPr>
              <a:t>http://moore.vn/Uploads/files/2015/3/Moore-Vietnam-Digital-Landscape-2015.pdf</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GB" sz="1200" u="sng">
                <a:solidFill>
                  <a:schemeClr val="hlink"/>
                </a:solidFill>
                <a:hlinkClick r:id="rId3"/>
              </a:rPr>
              <a:t>http://access.opennet.net/wp-content/uploads/2011/12/accesscontested-vietnam.pdf</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1a7e8780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a7e8780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Media support Gov.</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872ab47e4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72ab47e4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showMasterSp="0" type="title">
  <p:cSld name="TITLE">
    <p:bg>
      <p:bgPr>
        <a:blipFill rotWithShape="1">
          <a:blip r:embed="rId2">
            <a:alphaModFix/>
          </a:blip>
          <a:stretch>
            <a:fillRect b="0" l="0" r="0" t="0"/>
          </a:stretch>
        </a:blipFill>
      </p:bgPr>
    </p:bg>
    <p:spTree>
      <p:nvGrpSpPr>
        <p:cNvPr id="12" name="Shape 12"/>
        <p:cNvGrpSpPr/>
        <p:nvPr/>
      </p:nvGrpSpPr>
      <p:grpSpPr>
        <a:xfrm>
          <a:off x="0" y="0"/>
          <a:ext cx="0" cy="0"/>
          <a:chOff x="0" y="0"/>
          <a:chExt cx="0" cy="0"/>
        </a:xfrm>
      </p:grpSpPr>
      <p:sp>
        <p:nvSpPr>
          <p:cNvPr id="13" name="Google Shape;13;p2"/>
          <p:cNvSpPr txBox="1"/>
          <p:nvPr>
            <p:ph type="ctrTitle"/>
          </p:nvPr>
        </p:nvSpPr>
        <p:spPr>
          <a:xfrm>
            <a:off x="682625" y="1168003"/>
            <a:ext cx="6553200" cy="9717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1pPr>
            <a:lvl2pPr indent="0" lvl="1"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2pPr>
            <a:lvl3pPr indent="0" lvl="2"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3pPr>
            <a:lvl4pPr indent="0" lvl="3"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4pPr>
            <a:lvl5pPr indent="0" lvl="4"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5pPr>
            <a:lvl6pPr indent="0" lvl="5"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6pPr>
            <a:lvl7pPr indent="0" lvl="6"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7pPr>
            <a:lvl8pPr indent="0" lvl="7"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8pPr>
            <a:lvl9pPr indent="0" lvl="8"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9pPr>
          </a:lstStyle>
          <a:p/>
        </p:txBody>
      </p:sp>
      <p:sp>
        <p:nvSpPr>
          <p:cNvPr id="14" name="Google Shape;14;p2"/>
          <p:cNvSpPr txBox="1"/>
          <p:nvPr>
            <p:ph idx="1" type="subTitle"/>
          </p:nvPr>
        </p:nvSpPr>
        <p:spPr>
          <a:xfrm>
            <a:off x="682625" y="2518172"/>
            <a:ext cx="5859600" cy="377400"/>
          </a:xfrm>
          <a:prstGeom prst="rect">
            <a:avLst/>
          </a:prstGeom>
          <a:noFill/>
          <a:ln>
            <a:noFill/>
          </a:ln>
        </p:spPr>
        <p:txBody>
          <a:bodyPr anchorCtr="0" anchor="t" bIns="91425" lIns="91425" spcFirstLastPara="1" rIns="91425" wrap="square" tIns="91425">
            <a:noAutofit/>
          </a:bodyPr>
          <a:lstStyle>
            <a:lvl1pPr indent="-180975" lvl="0" marL="180975" marR="0" rtl="0" algn="l">
              <a:lnSpc>
                <a:spcPct val="100000"/>
              </a:lnSpc>
              <a:spcBef>
                <a:spcPts val="90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1pPr>
            <a:lvl2pPr indent="-168275" lvl="1" marL="485775"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2pPr>
            <a:lvl3pPr indent="-173037" lvl="2" marL="795337"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3pPr>
            <a:lvl4pPr indent="-176212" lvl="3" marL="1090612"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4pPr>
            <a:lvl5pPr indent="-171450" lvl="4" marL="139065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5pPr>
            <a:lvl6pPr indent="-179387" lvl="5" marL="1690687"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6pPr>
            <a:lvl7pPr indent="-195262" lvl="6" marL="2290762"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7pPr>
            <a:lvl8pPr indent="-206375" lvl="7" marL="3190875"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8pPr>
            <a:lvl9pPr indent="-225425" lvl="8" marL="4391025"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ext" type="tx">
  <p:cSld name="TITLE_AND_BODY">
    <p:spTree>
      <p:nvGrpSpPr>
        <p:cNvPr id="15" name="Shape 15"/>
        <p:cNvGrpSpPr/>
        <p:nvPr/>
      </p:nvGrpSpPr>
      <p:grpSpPr>
        <a:xfrm>
          <a:off x="0" y="0"/>
          <a:ext cx="0" cy="0"/>
          <a:chOff x="0" y="0"/>
          <a:chExt cx="0" cy="0"/>
        </a:xfrm>
      </p:grpSpPr>
      <p:sp>
        <p:nvSpPr>
          <p:cNvPr id="16" name="Google Shape;16;p3"/>
          <p:cNvSpPr txBox="1"/>
          <p:nvPr>
            <p:ph type="title"/>
          </p:nvPr>
        </p:nvSpPr>
        <p:spPr>
          <a:xfrm>
            <a:off x="381000" y="205978"/>
            <a:ext cx="8229600" cy="691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1pPr>
            <a:lvl2pPr indent="0" lvl="1"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2pPr>
            <a:lvl3pPr indent="0" lvl="2"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3pPr>
            <a:lvl4pPr indent="0" lvl="3"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4pPr>
            <a:lvl5pPr indent="0" lvl="4"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5pPr>
            <a:lvl6pPr indent="0" lvl="5"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6pPr>
            <a:lvl7pPr indent="0" lvl="6"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7pPr>
            <a:lvl8pPr indent="0" lvl="7"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8pPr>
            <a:lvl9pPr indent="0" lvl="8"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9pPr>
          </a:lstStyle>
          <a:p/>
        </p:txBody>
      </p:sp>
      <p:sp>
        <p:nvSpPr>
          <p:cNvPr id="17" name="Google Shape;17;p3"/>
          <p:cNvSpPr txBox="1"/>
          <p:nvPr>
            <p:ph idx="1" type="body"/>
          </p:nvPr>
        </p:nvSpPr>
        <p:spPr>
          <a:xfrm>
            <a:off x="381000" y="975122"/>
            <a:ext cx="8229600" cy="3649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90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8" name="Google Shape;18;p3"/>
          <p:cNvSpPr txBox="1"/>
          <p:nvPr>
            <p:ph idx="10" type="dt"/>
          </p:nvPr>
        </p:nvSpPr>
        <p:spPr>
          <a:xfrm>
            <a:off x="444500" y="4924425"/>
            <a:ext cx="2133600" cy="162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3"/>
          <p:cNvSpPr txBox="1"/>
          <p:nvPr>
            <p:ph idx="11" type="ftr"/>
          </p:nvPr>
        </p:nvSpPr>
        <p:spPr>
          <a:xfrm>
            <a:off x="2611437" y="4931569"/>
            <a:ext cx="3832200" cy="162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0" name="Google Shape;20;p3"/>
          <p:cNvSpPr txBox="1"/>
          <p:nvPr>
            <p:ph idx="12" type="sldNum"/>
          </p:nvPr>
        </p:nvSpPr>
        <p:spPr>
          <a:xfrm>
            <a:off x="6523037" y="4933950"/>
            <a:ext cx="2133600" cy="162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rotWithShape="1">
          <a:blip r:embed="rId1">
            <a:alphaModFix/>
          </a:blip>
          <a:srcRect b="0" l="0" r="0" t="0"/>
          <a:stretch/>
        </p:blipFill>
        <p:spPr>
          <a:xfrm>
            <a:off x="0" y="4900613"/>
            <a:ext cx="9144000" cy="243000"/>
          </a:xfrm>
          <a:prstGeom prst="rect">
            <a:avLst/>
          </a:prstGeom>
          <a:noFill/>
          <a:ln>
            <a:noFill/>
          </a:ln>
        </p:spPr>
      </p:pic>
      <p:sp>
        <p:nvSpPr>
          <p:cNvPr id="7" name="Google Shape;7;p1"/>
          <p:cNvSpPr txBox="1"/>
          <p:nvPr>
            <p:ph type="title"/>
          </p:nvPr>
        </p:nvSpPr>
        <p:spPr>
          <a:xfrm>
            <a:off x="381000" y="205978"/>
            <a:ext cx="8229600" cy="6918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1pPr>
            <a:lvl2pPr indent="0" lvl="1"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2pPr>
            <a:lvl3pPr indent="0" lvl="2"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3pPr>
            <a:lvl4pPr indent="0" lvl="3"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4pPr>
            <a:lvl5pPr indent="0" lvl="4"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5pPr>
            <a:lvl6pPr indent="0" lvl="5"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6pPr>
            <a:lvl7pPr indent="0" lvl="6"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7pPr>
            <a:lvl8pPr indent="0" lvl="7"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8pPr>
            <a:lvl9pPr indent="0" lvl="8" marL="0" marR="0" rtl="0" algn="l">
              <a:lnSpc>
                <a:spcPct val="100000"/>
              </a:lnSpc>
              <a:spcBef>
                <a:spcPts val="0"/>
              </a:spcBef>
              <a:spcAft>
                <a:spcPts val="0"/>
              </a:spcAft>
              <a:buSzPts val="1400"/>
              <a:buNone/>
              <a:defRPr b="0" i="0" sz="2500" u="none" cap="none" strike="noStrike">
                <a:solidFill>
                  <a:srgbClr val="EE3224"/>
                </a:solidFill>
                <a:latin typeface="Arial"/>
                <a:ea typeface="Arial"/>
                <a:cs typeface="Arial"/>
                <a:sym typeface="Arial"/>
              </a:defRPr>
            </a:lvl9pPr>
          </a:lstStyle>
          <a:p/>
        </p:txBody>
      </p:sp>
      <p:sp>
        <p:nvSpPr>
          <p:cNvPr id="8" name="Google Shape;8;p1"/>
          <p:cNvSpPr txBox="1"/>
          <p:nvPr>
            <p:ph idx="1" type="body"/>
          </p:nvPr>
        </p:nvSpPr>
        <p:spPr>
          <a:xfrm>
            <a:off x="381000" y="975122"/>
            <a:ext cx="8229600" cy="36492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00000"/>
              </a:lnSpc>
              <a:spcBef>
                <a:spcPts val="90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1pPr>
            <a:lvl2pPr indent="-342900" lvl="1" marL="9144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2pPr>
            <a:lvl3pPr indent="-342900" lvl="2" marL="13716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3pPr>
            <a:lvl4pPr indent="-342900" lvl="3" marL="18288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450"/>
              </a:spcBef>
              <a:spcAft>
                <a:spcPts val="0"/>
              </a:spcAft>
              <a:buClr>
                <a:srgbClr val="887E6E"/>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0" type="dt"/>
          </p:nvPr>
        </p:nvSpPr>
        <p:spPr>
          <a:xfrm>
            <a:off x="444500" y="4924425"/>
            <a:ext cx="2133600" cy="1620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1" type="ftr"/>
          </p:nvPr>
        </p:nvSpPr>
        <p:spPr>
          <a:xfrm>
            <a:off x="2611437" y="4931569"/>
            <a:ext cx="3832200" cy="162000"/>
          </a:xfrm>
          <a:prstGeom prst="rect">
            <a:avLst/>
          </a:prstGeom>
          <a:noFill/>
          <a:ln>
            <a:noFill/>
          </a:ln>
        </p:spPr>
        <p:txBody>
          <a:bodyPr anchorCtr="0" anchor="t" bIns="91425" lIns="91425" spcFirstLastPara="1" rIns="91425" wrap="square" tIns="91425">
            <a:noAutofit/>
          </a:bodyPr>
          <a:lstStyle>
            <a:lvl1pPr indent="0" lvl="0" marL="0" marR="0" rtl="0" algn="ctr">
              <a:lnSpc>
                <a:spcPct val="100000"/>
              </a:lnSpc>
              <a:spcBef>
                <a:spcPts val="0"/>
              </a:spcBef>
              <a:spcAft>
                <a:spcPts val="0"/>
              </a:spcAft>
              <a:buSzPts val="1400"/>
              <a:buNone/>
              <a:defRPr b="0" i="0" sz="1100" u="none">
                <a:solidFill>
                  <a:schemeClr val="lt1"/>
                </a:solidFill>
                <a:latin typeface="Arial"/>
                <a:ea typeface="Arial"/>
                <a:cs typeface="Arial"/>
                <a:sym typeface="Arial"/>
              </a:defRPr>
            </a:lvl1pPr>
            <a:lvl2pPr indent="0" lvl="1" marL="4572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indent="0" lvl="2" marL="914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indent="0" lvl="3" marL="13716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indent="0" lvl="4" marL="1828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indent="0" lvl="5" marL="2286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indent="0" lvl="6" marL="32004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indent="0" lvl="7" marL="45720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indent="0" lvl="8" marL="640080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 name="Google Shape;11;p1"/>
          <p:cNvSpPr txBox="1"/>
          <p:nvPr>
            <p:ph idx="12" type="sldNum"/>
          </p:nvPr>
        </p:nvSpPr>
        <p:spPr>
          <a:xfrm>
            <a:off x="6523037" y="4933950"/>
            <a:ext cx="2133600" cy="1620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1"/>
              </a:buClr>
              <a:buFont typeface="Arial"/>
              <a:buNone/>
              <a:defRPr b="0" i="0" sz="1100" u="none">
                <a:solidFill>
                  <a:schemeClr val="lt1"/>
                </a:solidFill>
                <a:latin typeface="Arial"/>
                <a:ea typeface="Arial"/>
                <a:cs typeface="Arial"/>
                <a:sym typeface="Arial"/>
              </a:defRPr>
            </a:lvl1pPr>
            <a:lvl2pPr indent="0" lvl="1" marL="0" marR="0" rtl="0" algn="r">
              <a:lnSpc>
                <a:spcPct val="100000"/>
              </a:lnSpc>
              <a:spcBef>
                <a:spcPts val="0"/>
              </a:spcBef>
              <a:spcAft>
                <a:spcPts val="0"/>
              </a:spcAft>
              <a:buClr>
                <a:schemeClr val="lt1"/>
              </a:buClr>
              <a:buFont typeface="Arial"/>
              <a:buNone/>
              <a:defRPr b="0" i="0" sz="1100" u="none">
                <a:solidFill>
                  <a:schemeClr val="lt1"/>
                </a:solidFill>
                <a:latin typeface="Arial"/>
                <a:ea typeface="Arial"/>
                <a:cs typeface="Arial"/>
                <a:sym typeface="Arial"/>
              </a:defRPr>
            </a:lvl2pPr>
            <a:lvl3pPr indent="0" lvl="2" marL="0" marR="0" rtl="0" algn="r">
              <a:lnSpc>
                <a:spcPct val="100000"/>
              </a:lnSpc>
              <a:spcBef>
                <a:spcPts val="0"/>
              </a:spcBef>
              <a:spcAft>
                <a:spcPts val="0"/>
              </a:spcAft>
              <a:buClr>
                <a:schemeClr val="lt1"/>
              </a:buClr>
              <a:buFont typeface="Arial"/>
              <a:buNone/>
              <a:defRPr b="0" i="0" sz="1100" u="none">
                <a:solidFill>
                  <a:schemeClr val="lt1"/>
                </a:solidFill>
                <a:latin typeface="Arial"/>
                <a:ea typeface="Arial"/>
                <a:cs typeface="Arial"/>
                <a:sym typeface="Arial"/>
              </a:defRPr>
            </a:lvl3pPr>
            <a:lvl4pPr indent="0" lvl="3" marL="0" marR="0" rtl="0" algn="r">
              <a:lnSpc>
                <a:spcPct val="100000"/>
              </a:lnSpc>
              <a:spcBef>
                <a:spcPts val="0"/>
              </a:spcBef>
              <a:spcAft>
                <a:spcPts val="0"/>
              </a:spcAft>
              <a:buClr>
                <a:schemeClr val="lt1"/>
              </a:buClr>
              <a:buFont typeface="Arial"/>
              <a:buNone/>
              <a:defRPr b="0" i="0" sz="1100" u="none">
                <a:solidFill>
                  <a:schemeClr val="lt1"/>
                </a:solidFill>
                <a:latin typeface="Arial"/>
                <a:ea typeface="Arial"/>
                <a:cs typeface="Arial"/>
                <a:sym typeface="Arial"/>
              </a:defRPr>
            </a:lvl4pPr>
            <a:lvl5pPr indent="0" lvl="4" marL="0" marR="0" rtl="0" algn="r">
              <a:lnSpc>
                <a:spcPct val="100000"/>
              </a:lnSpc>
              <a:spcBef>
                <a:spcPts val="0"/>
              </a:spcBef>
              <a:spcAft>
                <a:spcPts val="0"/>
              </a:spcAft>
              <a:buClr>
                <a:schemeClr val="lt1"/>
              </a:buClr>
              <a:buFont typeface="Arial"/>
              <a:buNone/>
              <a:defRPr b="0" i="0" sz="1100" u="none">
                <a:solidFill>
                  <a:schemeClr val="lt1"/>
                </a:solidFill>
                <a:latin typeface="Arial"/>
                <a:ea typeface="Arial"/>
                <a:cs typeface="Arial"/>
                <a:sym typeface="Arial"/>
              </a:defRPr>
            </a:lvl5pPr>
            <a:lvl6pPr indent="0" lvl="5" marL="0" marR="0" rtl="0" algn="r">
              <a:lnSpc>
                <a:spcPct val="100000"/>
              </a:lnSpc>
              <a:spcBef>
                <a:spcPts val="0"/>
              </a:spcBef>
              <a:spcAft>
                <a:spcPts val="0"/>
              </a:spcAft>
              <a:buClr>
                <a:schemeClr val="lt1"/>
              </a:buClr>
              <a:buFont typeface="Arial"/>
              <a:buNone/>
              <a:defRPr b="0" i="0" sz="1100" u="none">
                <a:solidFill>
                  <a:schemeClr val="lt1"/>
                </a:solidFill>
                <a:latin typeface="Arial"/>
                <a:ea typeface="Arial"/>
                <a:cs typeface="Arial"/>
                <a:sym typeface="Arial"/>
              </a:defRPr>
            </a:lvl6pPr>
            <a:lvl7pPr indent="0" lvl="6" marL="0" marR="0" rtl="0" algn="r">
              <a:lnSpc>
                <a:spcPct val="100000"/>
              </a:lnSpc>
              <a:spcBef>
                <a:spcPts val="0"/>
              </a:spcBef>
              <a:spcAft>
                <a:spcPts val="0"/>
              </a:spcAft>
              <a:buClr>
                <a:schemeClr val="lt1"/>
              </a:buClr>
              <a:buFont typeface="Arial"/>
              <a:buNone/>
              <a:defRPr b="0" i="0" sz="1100" u="none">
                <a:solidFill>
                  <a:schemeClr val="lt1"/>
                </a:solidFill>
                <a:latin typeface="Arial"/>
                <a:ea typeface="Arial"/>
                <a:cs typeface="Arial"/>
                <a:sym typeface="Arial"/>
              </a:defRPr>
            </a:lvl7pPr>
            <a:lvl8pPr indent="0" lvl="7" marL="0" marR="0" rtl="0" algn="r">
              <a:lnSpc>
                <a:spcPct val="100000"/>
              </a:lnSpc>
              <a:spcBef>
                <a:spcPts val="0"/>
              </a:spcBef>
              <a:spcAft>
                <a:spcPts val="0"/>
              </a:spcAft>
              <a:buClr>
                <a:schemeClr val="lt1"/>
              </a:buClr>
              <a:buFont typeface="Arial"/>
              <a:buNone/>
              <a:defRPr b="0" i="0" sz="1100" u="none">
                <a:solidFill>
                  <a:schemeClr val="lt1"/>
                </a:solidFill>
                <a:latin typeface="Arial"/>
                <a:ea typeface="Arial"/>
                <a:cs typeface="Arial"/>
                <a:sym typeface="Arial"/>
              </a:defRPr>
            </a:lvl8pPr>
            <a:lvl9pPr indent="0" lvl="8" marL="0" marR="0" rtl="0" algn="r">
              <a:lnSpc>
                <a:spcPct val="100000"/>
              </a:lnSpc>
              <a:spcBef>
                <a:spcPts val="0"/>
              </a:spcBef>
              <a:spcAft>
                <a:spcPts val="0"/>
              </a:spcAft>
              <a:buClr>
                <a:schemeClr val="lt1"/>
              </a:buClr>
              <a:buFont typeface="Arial"/>
              <a:buNone/>
              <a:defRPr b="0" i="0" sz="1100" u="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 name="Shape 24"/>
        <p:cNvGrpSpPr/>
        <p:nvPr/>
      </p:nvGrpSpPr>
      <p:grpSpPr>
        <a:xfrm>
          <a:off x="0" y="0"/>
          <a:ext cx="0" cy="0"/>
          <a:chOff x="0" y="0"/>
          <a:chExt cx="0" cy="0"/>
        </a:xfrm>
      </p:grpSpPr>
      <p:sp>
        <p:nvSpPr>
          <p:cNvPr id="25" name="Google Shape;25;p4"/>
          <p:cNvSpPr txBox="1"/>
          <p:nvPr>
            <p:ph type="ctrTitle"/>
          </p:nvPr>
        </p:nvSpPr>
        <p:spPr>
          <a:xfrm>
            <a:off x="285675" y="666450"/>
            <a:ext cx="9056700" cy="97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5400">
                <a:solidFill>
                  <a:schemeClr val="lt1"/>
                </a:solidFill>
              </a:rPr>
              <a:t>High Demand UBER Areas</a:t>
            </a:r>
            <a:endParaRPr sz="5400">
              <a:solidFill>
                <a:schemeClr val="lt1"/>
              </a:solidFill>
            </a:endParaRPr>
          </a:p>
          <a:p>
            <a:pPr indent="0" lvl="0" marL="0" rtl="0" algn="l">
              <a:spcBef>
                <a:spcPts val="0"/>
              </a:spcBef>
              <a:spcAft>
                <a:spcPts val="0"/>
              </a:spcAft>
              <a:buNone/>
            </a:pPr>
            <a:r>
              <a:t/>
            </a:r>
            <a:endParaRPr sz="3200">
              <a:solidFill>
                <a:srgbClr val="FFFFFF"/>
              </a:solidFill>
            </a:endParaRPr>
          </a:p>
        </p:txBody>
      </p:sp>
      <p:sp>
        <p:nvSpPr>
          <p:cNvPr id="26" name="Google Shape;26;p4"/>
          <p:cNvSpPr txBox="1"/>
          <p:nvPr>
            <p:ph idx="1" type="subTitle"/>
          </p:nvPr>
        </p:nvSpPr>
        <p:spPr>
          <a:xfrm>
            <a:off x="1607150" y="2140162"/>
            <a:ext cx="5859600" cy="642000"/>
          </a:xfrm>
          <a:prstGeom prst="rect">
            <a:avLst/>
          </a:prstGeom>
        </p:spPr>
        <p:txBody>
          <a:bodyPr anchorCtr="0" anchor="t" bIns="91425" lIns="91425" spcFirstLastPara="1" rIns="91425" wrap="square" tIns="91425">
            <a:noAutofit/>
          </a:bodyPr>
          <a:lstStyle/>
          <a:p>
            <a:pPr indent="-66675" lvl="0" marL="180975" rtl="0" algn="ctr">
              <a:spcBef>
                <a:spcPts val="900"/>
              </a:spcBef>
              <a:spcAft>
                <a:spcPts val="0"/>
              </a:spcAft>
              <a:buNone/>
            </a:pPr>
            <a:r>
              <a:rPr lang="en-GB" sz="2100">
                <a:solidFill>
                  <a:srgbClr val="FFFFFF"/>
                </a:solidFill>
              </a:rPr>
              <a:t>Presentation Demo</a:t>
            </a:r>
            <a:endParaRPr sz="2100">
              <a:solidFill>
                <a:srgbClr val="FFFFFF"/>
              </a:solidFill>
            </a:endParaRPr>
          </a:p>
        </p:txBody>
      </p:sp>
      <p:sp>
        <p:nvSpPr>
          <p:cNvPr id="27" name="Google Shape;27;p4"/>
          <p:cNvSpPr txBox="1"/>
          <p:nvPr/>
        </p:nvSpPr>
        <p:spPr>
          <a:xfrm>
            <a:off x="82225" y="3284175"/>
            <a:ext cx="4624500" cy="11214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a:solidFill>
                  <a:srgbClr val="FFFFFF"/>
                </a:solidFill>
              </a:rPr>
              <a:t>Course: Cloud Computing</a:t>
            </a:r>
            <a:endParaRPr>
              <a:solidFill>
                <a:srgbClr val="FFFFFF"/>
              </a:solidFill>
            </a:endParaRPr>
          </a:p>
          <a:p>
            <a:pPr indent="0" lvl="0" marL="0" rtl="0" algn="l">
              <a:lnSpc>
                <a:spcPct val="150000"/>
              </a:lnSpc>
              <a:spcBef>
                <a:spcPts val="0"/>
              </a:spcBef>
              <a:spcAft>
                <a:spcPts val="0"/>
              </a:spcAft>
              <a:buNone/>
            </a:pPr>
            <a:r>
              <a:rPr lang="en-GB">
                <a:solidFill>
                  <a:srgbClr val="FFFFFF"/>
                </a:solidFill>
              </a:rPr>
              <a:t>Sepideh Berangi(S3793021)</a:t>
            </a:r>
            <a:endParaRPr>
              <a:solidFill>
                <a:srgbClr val="FFFFFF"/>
              </a:solidFill>
            </a:endParaRPr>
          </a:p>
          <a:p>
            <a:pPr indent="0" lvl="0" marL="0" rtl="0" algn="l">
              <a:lnSpc>
                <a:spcPct val="150000"/>
              </a:lnSpc>
              <a:spcBef>
                <a:spcPts val="0"/>
              </a:spcBef>
              <a:spcAft>
                <a:spcPts val="0"/>
              </a:spcAft>
              <a:buNone/>
            </a:pPr>
            <a:r>
              <a:rPr lang="en-GB">
                <a:solidFill>
                  <a:srgbClr val="FFFFFF"/>
                </a:solidFill>
              </a:rPr>
              <a:t>Mohammad Farshidmehr(S3308107)</a:t>
            </a:r>
            <a:endParaRPr>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pic>
        <p:nvPicPr>
          <p:cNvPr id="82" name="Google Shape;82;p13"/>
          <p:cNvPicPr preferRelativeResize="0"/>
          <p:nvPr/>
        </p:nvPicPr>
        <p:blipFill>
          <a:blip r:embed="rId3">
            <a:alphaModFix/>
          </a:blip>
          <a:stretch>
            <a:fillRect/>
          </a:stretch>
        </p:blipFill>
        <p:spPr>
          <a:xfrm>
            <a:off x="165125" y="44300"/>
            <a:ext cx="8578959"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4"/>
          <p:cNvSpPr txBox="1"/>
          <p:nvPr>
            <p:ph type="title"/>
          </p:nvPr>
        </p:nvSpPr>
        <p:spPr>
          <a:xfrm>
            <a:off x="405675" y="1858803"/>
            <a:ext cx="8229600" cy="6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Q&amp;A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type="title"/>
          </p:nvPr>
        </p:nvSpPr>
        <p:spPr>
          <a:xfrm>
            <a:off x="405675" y="1501103"/>
            <a:ext cx="8229600" cy="691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 name="Shape 31"/>
        <p:cNvGrpSpPr/>
        <p:nvPr/>
      </p:nvGrpSpPr>
      <p:grpSpPr>
        <a:xfrm>
          <a:off x="0" y="0"/>
          <a:ext cx="0" cy="0"/>
          <a:chOff x="0" y="0"/>
          <a:chExt cx="0" cy="0"/>
        </a:xfrm>
      </p:grpSpPr>
      <p:sp>
        <p:nvSpPr>
          <p:cNvPr id="32" name="Google Shape;32;p5"/>
          <p:cNvSpPr txBox="1"/>
          <p:nvPr>
            <p:ph type="title"/>
          </p:nvPr>
        </p:nvSpPr>
        <p:spPr>
          <a:xfrm>
            <a:off x="381000" y="205978"/>
            <a:ext cx="8229600" cy="6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solidFill>
                  <a:srgbClr val="000000"/>
                </a:solidFill>
              </a:rPr>
              <a:t>High Demand UBER Areas</a:t>
            </a:r>
            <a:endParaRPr>
              <a:solidFill>
                <a:srgbClr val="000000"/>
              </a:solidFill>
            </a:endParaRPr>
          </a:p>
        </p:txBody>
      </p:sp>
      <p:sp>
        <p:nvSpPr>
          <p:cNvPr id="33" name="Google Shape;33;p5"/>
          <p:cNvSpPr txBox="1"/>
          <p:nvPr>
            <p:ph idx="1" type="body"/>
          </p:nvPr>
        </p:nvSpPr>
        <p:spPr>
          <a:xfrm>
            <a:off x="266350" y="1057022"/>
            <a:ext cx="8229600" cy="3649200"/>
          </a:xfrm>
          <a:prstGeom prst="rect">
            <a:avLst/>
          </a:prstGeom>
        </p:spPr>
        <p:txBody>
          <a:bodyPr anchorCtr="0" anchor="t" bIns="91425" lIns="91425" spcFirstLastPara="1" rIns="91425" wrap="square" tIns="91425">
            <a:noAutofit/>
          </a:bodyPr>
          <a:lstStyle/>
          <a:p>
            <a:pPr indent="0" lvl="0" marL="57150" rtl="0" algn="just">
              <a:lnSpc>
                <a:spcPct val="125000"/>
              </a:lnSpc>
              <a:spcBef>
                <a:spcPts val="1000"/>
              </a:spcBef>
              <a:spcAft>
                <a:spcPts val="0"/>
              </a:spcAft>
              <a:buClr>
                <a:schemeClr val="dk1"/>
              </a:buClr>
              <a:buSzPts val="1100"/>
              <a:buFont typeface="Arial"/>
              <a:buNone/>
            </a:pPr>
            <a:r>
              <a:rPr lang="en-GB" sz="1900">
                <a:latin typeface="Proxima Nova"/>
                <a:ea typeface="Proxima Nova"/>
                <a:cs typeface="Proxima Nova"/>
                <a:sym typeface="Proxima Nova"/>
              </a:rPr>
              <a:t>With our mobile app, the clients will be able to access their current location information or any specific part of the map, and it will display the demand rate of user requests based on the data provided by UBER. This information could be useful for UBER to identify the location of busy areas, for profiting more in their business. In addition, this data will be useful for the local government's traffic governance and the police to check the traffic flow of certain areas in order to improve their services.</a:t>
            </a:r>
            <a:endParaRPr sz="1900">
              <a:latin typeface="Proxima Nova"/>
              <a:ea typeface="Proxima Nova"/>
              <a:cs typeface="Proxima Nova"/>
              <a:sym typeface="Proxima Nova"/>
            </a:endParaRPr>
          </a:p>
          <a:p>
            <a:pPr indent="0" lvl="0" marL="457200" rtl="0" algn="l">
              <a:lnSpc>
                <a:spcPct val="125000"/>
              </a:lnSpc>
              <a:spcBef>
                <a:spcPts val="1000"/>
              </a:spcBef>
              <a:spcAft>
                <a:spcPts val="0"/>
              </a:spcAft>
              <a:buClr>
                <a:schemeClr val="dk1"/>
              </a:buClr>
              <a:buSzPts val="1100"/>
              <a:buFont typeface="Arial"/>
              <a:buNone/>
            </a:pPr>
            <a:r>
              <a:t/>
            </a:r>
            <a:endParaRPr sz="1900">
              <a:latin typeface="Proxima Nova"/>
              <a:ea typeface="Proxima Nova"/>
              <a:cs typeface="Proxima Nova"/>
              <a:sym typeface="Proxima Nova"/>
            </a:endParaRPr>
          </a:p>
          <a:p>
            <a:pPr indent="-66675" lvl="0" marL="180975" rtl="0" algn="l">
              <a:spcBef>
                <a:spcPts val="900"/>
              </a:spcBef>
              <a:spcAft>
                <a:spcPts val="0"/>
              </a:spcAft>
              <a:buNone/>
            </a:pPr>
            <a:r>
              <a:t/>
            </a:r>
            <a:endParaRPr sz="2600">
              <a:latin typeface="Proxima Nova"/>
              <a:ea typeface="Proxima Nova"/>
              <a:cs typeface="Proxima Nova"/>
              <a:sym typeface="Proxima Nov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 name="Shape 37"/>
        <p:cNvGrpSpPr/>
        <p:nvPr/>
      </p:nvGrpSpPr>
      <p:grpSpPr>
        <a:xfrm>
          <a:off x="0" y="0"/>
          <a:ext cx="0" cy="0"/>
          <a:chOff x="0" y="0"/>
          <a:chExt cx="0" cy="0"/>
        </a:xfrm>
      </p:grpSpPr>
      <p:sp>
        <p:nvSpPr>
          <p:cNvPr id="38" name="Google Shape;38;p6"/>
          <p:cNvSpPr txBox="1"/>
          <p:nvPr>
            <p:ph type="title"/>
          </p:nvPr>
        </p:nvSpPr>
        <p:spPr>
          <a:xfrm>
            <a:off x="381000" y="205978"/>
            <a:ext cx="8229600" cy="6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200">
                <a:solidFill>
                  <a:schemeClr val="dk1"/>
                </a:solidFill>
              </a:rPr>
              <a:t>High Demand UBER Areas (Android)</a:t>
            </a:r>
            <a:endParaRPr>
              <a:solidFill>
                <a:schemeClr val="dk1"/>
              </a:solidFill>
            </a:endParaRPr>
          </a:p>
          <a:p>
            <a:pPr indent="0" lvl="0" marL="0" rtl="0" algn="l">
              <a:spcBef>
                <a:spcPts val="0"/>
              </a:spcBef>
              <a:spcAft>
                <a:spcPts val="0"/>
              </a:spcAft>
              <a:buNone/>
            </a:pPr>
            <a:r>
              <a:t/>
            </a:r>
            <a:endParaRPr/>
          </a:p>
        </p:txBody>
      </p:sp>
      <p:pic>
        <p:nvPicPr>
          <p:cNvPr id="39" name="Google Shape;39;p6"/>
          <p:cNvPicPr preferRelativeResize="0"/>
          <p:nvPr/>
        </p:nvPicPr>
        <p:blipFill>
          <a:blip r:embed="rId3">
            <a:alphaModFix/>
          </a:blip>
          <a:stretch>
            <a:fillRect/>
          </a:stretch>
        </p:blipFill>
        <p:spPr>
          <a:xfrm>
            <a:off x="483000" y="929753"/>
            <a:ext cx="7281722" cy="394092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Google Shape;44;p7"/>
          <p:cNvSpPr txBox="1"/>
          <p:nvPr>
            <p:ph type="title"/>
          </p:nvPr>
        </p:nvSpPr>
        <p:spPr>
          <a:xfrm>
            <a:off x="381000" y="205978"/>
            <a:ext cx="8229600" cy="6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200">
                <a:solidFill>
                  <a:schemeClr val="dk1"/>
                </a:solidFill>
              </a:rPr>
              <a:t>High Demand UBER Areas (Interface)</a:t>
            </a:r>
            <a:endParaRPr>
              <a:solidFill>
                <a:schemeClr val="dk1"/>
              </a:solidFill>
            </a:endParaRPr>
          </a:p>
          <a:p>
            <a:pPr indent="0" lvl="0" marL="0" rtl="0" algn="l">
              <a:spcBef>
                <a:spcPts val="0"/>
              </a:spcBef>
              <a:spcAft>
                <a:spcPts val="0"/>
              </a:spcAft>
              <a:buNone/>
            </a:pPr>
            <a:r>
              <a:t/>
            </a:r>
            <a:endParaRPr sz="2400">
              <a:solidFill>
                <a:srgbClr val="FF0000"/>
              </a:solidFill>
            </a:endParaRPr>
          </a:p>
        </p:txBody>
      </p:sp>
      <p:pic>
        <p:nvPicPr>
          <p:cNvPr id="45" name="Google Shape;45;p7"/>
          <p:cNvPicPr preferRelativeResize="0"/>
          <p:nvPr/>
        </p:nvPicPr>
        <p:blipFill>
          <a:blip r:embed="rId3">
            <a:alphaModFix/>
          </a:blip>
          <a:stretch>
            <a:fillRect/>
          </a:stretch>
        </p:blipFill>
        <p:spPr>
          <a:xfrm>
            <a:off x="559300" y="776778"/>
            <a:ext cx="5692441" cy="39409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8"/>
          <p:cNvSpPr txBox="1"/>
          <p:nvPr>
            <p:ph type="title"/>
          </p:nvPr>
        </p:nvSpPr>
        <p:spPr>
          <a:xfrm>
            <a:off x="457200" y="214328"/>
            <a:ext cx="8229600" cy="6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200">
                <a:solidFill>
                  <a:schemeClr val="dk1"/>
                </a:solidFill>
              </a:rPr>
              <a:t>High Demand UBER Areas (Interface) Cont.</a:t>
            </a:r>
            <a:endParaRPr>
              <a:solidFill>
                <a:schemeClr val="dk1"/>
              </a:solidFill>
            </a:endParaRPr>
          </a:p>
          <a:p>
            <a:pPr indent="0" lvl="0" marL="0" rtl="0" algn="l">
              <a:spcBef>
                <a:spcPts val="0"/>
              </a:spcBef>
              <a:spcAft>
                <a:spcPts val="0"/>
              </a:spcAft>
              <a:buClr>
                <a:schemeClr val="dk1"/>
              </a:buClr>
              <a:buSzPts val="1100"/>
              <a:buFont typeface="Arial"/>
              <a:buNone/>
            </a:pPr>
            <a:r>
              <a:t/>
            </a:r>
            <a:endParaRPr sz="2400">
              <a:solidFill>
                <a:srgbClr val="FF0000"/>
              </a:solidFill>
            </a:endParaRPr>
          </a:p>
          <a:p>
            <a:pPr indent="0" lvl="0" marL="0" rtl="0" algn="l">
              <a:spcBef>
                <a:spcPts val="0"/>
              </a:spcBef>
              <a:spcAft>
                <a:spcPts val="0"/>
              </a:spcAft>
              <a:buNone/>
            </a:pPr>
            <a:r>
              <a:t/>
            </a:r>
            <a:endParaRPr/>
          </a:p>
        </p:txBody>
      </p:sp>
      <p:pic>
        <p:nvPicPr>
          <p:cNvPr id="51" name="Google Shape;51;p8"/>
          <p:cNvPicPr preferRelativeResize="0"/>
          <p:nvPr/>
        </p:nvPicPr>
        <p:blipFill>
          <a:blip r:embed="rId3">
            <a:alphaModFix/>
          </a:blip>
          <a:stretch>
            <a:fillRect/>
          </a:stretch>
        </p:blipFill>
        <p:spPr>
          <a:xfrm>
            <a:off x="489350" y="906128"/>
            <a:ext cx="5945194" cy="39258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9"/>
          <p:cNvSpPr txBox="1"/>
          <p:nvPr>
            <p:ph idx="1" type="body"/>
          </p:nvPr>
        </p:nvSpPr>
        <p:spPr>
          <a:xfrm>
            <a:off x="381000" y="87675"/>
            <a:ext cx="8386200" cy="4753200"/>
          </a:xfrm>
          <a:prstGeom prst="rect">
            <a:avLst/>
          </a:prstGeom>
        </p:spPr>
        <p:txBody>
          <a:bodyPr anchorCtr="0" anchor="t" bIns="91425" lIns="91425" spcFirstLastPara="1" rIns="91425" wrap="square" tIns="91425">
            <a:noAutofit/>
          </a:bodyPr>
          <a:lstStyle/>
          <a:p>
            <a:pPr indent="0" lvl="0" marL="0" rtl="0" algn="l">
              <a:spcBef>
                <a:spcPts val="900"/>
              </a:spcBef>
              <a:spcAft>
                <a:spcPts val="0"/>
              </a:spcAft>
              <a:buNone/>
            </a:pPr>
            <a:r>
              <a:t/>
            </a:r>
            <a:endParaRPr sz="800"/>
          </a:p>
          <a:p>
            <a:pPr indent="0" lvl="0" marL="0" rtl="0" algn="l">
              <a:spcBef>
                <a:spcPts val="900"/>
              </a:spcBef>
              <a:spcAft>
                <a:spcPts val="0"/>
              </a:spcAft>
              <a:buNone/>
            </a:pPr>
            <a:r>
              <a:t/>
            </a:r>
            <a:endParaRPr sz="1100"/>
          </a:p>
        </p:txBody>
      </p:sp>
      <p:sp>
        <p:nvSpPr>
          <p:cNvPr id="57" name="Google Shape;57;p9"/>
          <p:cNvSpPr txBox="1"/>
          <p:nvPr/>
        </p:nvSpPr>
        <p:spPr>
          <a:xfrm>
            <a:off x="1761950" y="4609575"/>
            <a:ext cx="4752000" cy="142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id="58" name="Google Shape;58;p9"/>
          <p:cNvPicPr preferRelativeResize="0"/>
          <p:nvPr/>
        </p:nvPicPr>
        <p:blipFill>
          <a:blip r:embed="rId3">
            <a:alphaModFix/>
          </a:blip>
          <a:stretch>
            <a:fillRect/>
          </a:stretch>
        </p:blipFill>
        <p:spPr>
          <a:xfrm>
            <a:off x="2231400" y="776613"/>
            <a:ext cx="4095750" cy="4124325"/>
          </a:xfrm>
          <a:prstGeom prst="rect">
            <a:avLst/>
          </a:prstGeom>
          <a:noFill/>
          <a:ln>
            <a:noFill/>
          </a:ln>
        </p:spPr>
      </p:pic>
      <p:sp>
        <p:nvSpPr>
          <p:cNvPr id="59" name="Google Shape;59;p9"/>
          <p:cNvSpPr txBox="1"/>
          <p:nvPr>
            <p:ph type="title"/>
          </p:nvPr>
        </p:nvSpPr>
        <p:spPr>
          <a:xfrm>
            <a:off x="300900" y="3"/>
            <a:ext cx="8229600" cy="6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3200">
                <a:solidFill>
                  <a:schemeClr val="dk1"/>
                </a:solidFill>
              </a:rPr>
              <a:t>High Demand UBER Areas (AWS)</a:t>
            </a:r>
            <a:endParaRPr>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0"/>
          <p:cNvSpPr txBox="1"/>
          <p:nvPr>
            <p:ph type="title"/>
          </p:nvPr>
        </p:nvSpPr>
        <p:spPr>
          <a:xfrm>
            <a:off x="300900" y="3"/>
            <a:ext cx="8229600" cy="6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200">
                <a:solidFill>
                  <a:schemeClr val="dk1"/>
                </a:solidFill>
              </a:rPr>
              <a:t>High Demand UBER Areas (AWS)</a:t>
            </a:r>
            <a:endParaRPr>
              <a:solidFill>
                <a:schemeClr val="dk1"/>
              </a:solidFill>
            </a:endParaRPr>
          </a:p>
          <a:p>
            <a:pPr indent="0" lvl="0" marL="0" rtl="0" algn="l">
              <a:spcBef>
                <a:spcPts val="0"/>
              </a:spcBef>
              <a:spcAft>
                <a:spcPts val="0"/>
              </a:spcAft>
              <a:buNone/>
            </a:pPr>
            <a:r>
              <a:t/>
            </a:r>
            <a:endParaRPr/>
          </a:p>
        </p:txBody>
      </p:sp>
      <p:sp>
        <p:nvSpPr>
          <p:cNvPr id="65" name="Google Shape;65;p10"/>
          <p:cNvSpPr txBox="1"/>
          <p:nvPr>
            <p:ph idx="1" type="body"/>
          </p:nvPr>
        </p:nvSpPr>
        <p:spPr>
          <a:xfrm>
            <a:off x="300900" y="592476"/>
            <a:ext cx="8229600" cy="4233000"/>
          </a:xfrm>
          <a:prstGeom prst="rect">
            <a:avLst/>
          </a:prstGeom>
        </p:spPr>
        <p:txBody>
          <a:bodyPr anchorCtr="0" anchor="t" bIns="91425" lIns="91425" spcFirstLastPara="1" rIns="91425" wrap="square" tIns="91425">
            <a:noAutofit/>
          </a:bodyPr>
          <a:lstStyle/>
          <a:p>
            <a:pPr indent="0" lvl="0" marL="0" rtl="0" algn="l">
              <a:lnSpc>
                <a:spcPct val="125000"/>
              </a:lnSpc>
              <a:spcBef>
                <a:spcPts val="1000"/>
              </a:spcBef>
              <a:spcAft>
                <a:spcPts val="0"/>
              </a:spcAft>
              <a:buNone/>
            </a:pPr>
            <a:r>
              <a:rPr lang="en-GB">
                <a:solidFill>
                  <a:srgbClr val="3D85C6"/>
                </a:solidFill>
                <a:latin typeface="Proxima Nova"/>
                <a:ea typeface="Proxima Nova"/>
                <a:cs typeface="Proxima Nova"/>
                <a:sym typeface="Proxima Nova"/>
              </a:rPr>
              <a:t>K-Means MapReduce</a:t>
            </a:r>
            <a:endParaRPr>
              <a:solidFill>
                <a:srgbClr val="3D85C6"/>
              </a:solidFill>
              <a:latin typeface="Proxima Nova"/>
              <a:ea typeface="Proxima Nova"/>
              <a:cs typeface="Proxima Nova"/>
              <a:sym typeface="Proxima Nova"/>
            </a:endParaRPr>
          </a:p>
          <a:p>
            <a:pPr indent="0" lvl="0" marL="0" rtl="0" algn="l">
              <a:lnSpc>
                <a:spcPct val="125000"/>
              </a:lnSpc>
              <a:spcBef>
                <a:spcPts val="1000"/>
              </a:spcBef>
              <a:spcAft>
                <a:spcPts val="0"/>
              </a:spcAft>
              <a:buNone/>
            </a:pPr>
            <a:r>
              <a:rPr lang="en-GB">
                <a:latin typeface="Proxima Nova"/>
                <a:ea typeface="Proxima Nova"/>
                <a:cs typeface="Proxima Nova"/>
                <a:sym typeface="Proxima Nova"/>
              </a:rPr>
              <a:t>The K-means algorithm to be able to process our large scale data in order to identify the high-demand areas. </a:t>
            </a:r>
            <a:endParaRPr>
              <a:latin typeface="Proxima Nova"/>
              <a:ea typeface="Proxima Nova"/>
              <a:cs typeface="Proxima Nova"/>
              <a:sym typeface="Proxima Nova"/>
            </a:endParaRPr>
          </a:p>
          <a:p>
            <a:pPr indent="0" lvl="0" marL="0" rtl="0" algn="l">
              <a:lnSpc>
                <a:spcPct val="125000"/>
              </a:lnSpc>
              <a:spcBef>
                <a:spcPts val="1000"/>
              </a:spcBef>
              <a:spcAft>
                <a:spcPts val="0"/>
              </a:spcAft>
              <a:buNone/>
            </a:pPr>
            <a:r>
              <a:rPr lang="en-GB">
                <a:latin typeface="Proxima Nova"/>
                <a:ea typeface="Proxima Nova"/>
                <a:cs typeface="Proxima Nova"/>
                <a:sym typeface="Proxima Nova"/>
              </a:rPr>
              <a:t>1GB t</a:t>
            </a:r>
            <a:r>
              <a:rPr lang="en-GB">
                <a:latin typeface="Proxima Nova"/>
                <a:ea typeface="Proxima Nova"/>
                <a:cs typeface="Proxima Nova"/>
                <a:sym typeface="Proxima Nova"/>
              </a:rPr>
              <a:t>he original dataset was about which we reduced it to 22MBs</a:t>
            </a:r>
            <a:endParaRPr>
              <a:latin typeface="Proxima Nova"/>
              <a:ea typeface="Proxima Nova"/>
              <a:cs typeface="Proxima Nova"/>
              <a:sym typeface="Proxima Nova"/>
            </a:endParaRPr>
          </a:p>
          <a:p>
            <a:pPr indent="0" lvl="0" marL="0" rtl="0" algn="l">
              <a:lnSpc>
                <a:spcPct val="125000"/>
              </a:lnSpc>
              <a:spcBef>
                <a:spcPts val="1000"/>
              </a:spcBef>
              <a:spcAft>
                <a:spcPts val="0"/>
              </a:spcAft>
              <a:buNone/>
            </a:pPr>
            <a:r>
              <a:rPr lang="en-GB">
                <a:latin typeface="Proxima Nova"/>
                <a:ea typeface="Proxima Nova"/>
                <a:cs typeface="Proxima Nova"/>
                <a:sym typeface="Proxima Nova"/>
              </a:rPr>
              <a:t>6 centroids at the beginning of the task</a:t>
            </a:r>
            <a:endParaRPr>
              <a:latin typeface="Proxima Nova"/>
              <a:ea typeface="Proxima Nova"/>
              <a:cs typeface="Proxima Nova"/>
              <a:sym typeface="Proxima Nova"/>
            </a:endParaRPr>
          </a:p>
          <a:p>
            <a:pPr indent="0" lvl="0" marL="0" rtl="0" algn="l">
              <a:lnSpc>
                <a:spcPct val="125000"/>
              </a:lnSpc>
              <a:spcBef>
                <a:spcPts val="1000"/>
              </a:spcBef>
              <a:spcAft>
                <a:spcPts val="0"/>
              </a:spcAft>
              <a:buNone/>
            </a:pPr>
            <a:r>
              <a:rPr lang="en-GB">
                <a:latin typeface="Proxima Nova"/>
                <a:ea typeface="Proxima Nova"/>
                <a:cs typeface="Proxima Nova"/>
                <a:sym typeface="Proxima Nova"/>
              </a:rPr>
              <a:t>Reads a our from our s3 bucket and initiates the centroids with values, close to the real data point written into a file named ”output.txt” in the output folder of our s3 bucket with the EMR and the s3 bucket</a:t>
            </a:r>
            <a:endParaRPr sz="2100"/>
          </a:p>
        </p:txBody>
      </p:sp>
      <p:sp>
        <p:nvSpPr>
          <p:cNvPr id="66" name="Google Shape;66;p10"/>
          <p:cNvSpPr txBox="1"/>
          <p:nvPr/>
        </p:nvSpPr>
        <p:spPr>
          <a:xfrm>
            <a:off x="1279788" y="4573350"/>
            <a:ext cx="5837700" cy="16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1"/>
          <p:cNvSpPr txBox="1"/>
          <p:nvPr>
            <p:ph type="title"/>
          </p:nvPr>
        </p:nvSpPr>
        <p:spPr>
          <a:xfrm>
            <a:off x="247525" y="3"/>
            <a:ext cx="8229600" cy="69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3200">
                <a:solidFill>
                  <a:schemeClr val="dk1"/>
                </a:solidFill>
              </a:rPr>
              <a:t>High Demand UBER Areas (AWS)</a:t>
            </a:r>
            <a:endParaRPr>
              <a:solidFill>
                <a:schemeClr val="dk1"/>
              </a:solidFill>
            </a:endParaRPr>
          </a:p>
          <a:p>
            <a:pPr indent="0" lvl="0" marL="0" rtl="0" algn="l">
              <a:spcBef>
                <a:spcPts val="0"/>
              </a:spcBef>
              <a:spcAft>
                <a:spcPts val="0"/>
              </a:spcAft>
              <a:buNone/>
            </a:pPr>
            <a:r>
              <a:t/>
            </a:r>
            <a:endParaRPr/>
          </a:p>
        </p:txBody>
      </p:sp>
      <p:pic>
        <p:nvPicPr>
          <p:cNvPr id="72" name="Google Shape;72;p11"/>
          <p:cNvPicPr preferRelativeResize="0"/>
          <p:nvPr/>
        </p:nvPicPr>
        <p:blipFill>
          <a:blip r:embed="rId3">
            <a:alphaModFix/>
          </a:blip>
          <a:stretch>
            <a:fillRect/>
          </a:stretch>
        </p:blipFill>
        <p:spPr>
          <a:xfrm>
            <a:off x="1977100" y="1054028"/>
            <a:ext cx="4638675" cy="2809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pic>
        <p:nvPicPr>
          <p:cNvPr id="77" name="Google Shape;77;p12"/>
          <p:cNvPicPr preferRelativeResize="0"/>
          <p:nvPr/>
        </p:nvPicPr>
        <p:blipFill>
          <a:blip r:embed="rId3">
            <a:alphaModFix/>
          </a:blip>
          <a:stretch>
            <a:fillRect/>
          </a:stretch>
        </p:blipFill>
        <p:spPr>
          <a:xfrm>
            <a:off x="146025" y="38050"/>
            <a:ext cx="8759314" cy="4838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resentation-2">
  <a:themeElements>
    <a:clrScheme name="default">
      <a:dk1>
        <a:srgbClr val="000000"/>
      </a:dk1>
      <a:lt1>
        <a:srgbClr val="FFFFFF"/>
      </a:lt1>
      <a:dk2>
        <a:srgbClr val="000000"/>
      </a:dk2>
      <a:lt2>
        <a:srgbClr val="808080"/>
      </a:lt2>
      <a:accent1>
        <a:srgbClr val="BEBDB0"/>
      </a:accent1>
      <a:accent2>
        <a:srgbClr val="EE3224"/>
      </a:accent2>
      <a:accent3>
        <a:srgbClr val="FFFFFF"/>
      </a:accent3>
      <a:accent4>
        <a:srgbClr val="BEBDB0"/>
      </a:accent4>
      <a:accent5>
        <a:srgbClr val="EE3224"/>
      </a:accent5>
      <a:accent6>
        <a:srgbClr val="FFFFFF"/>
      </a:accent6>
      <a:hlink>
        <a:srgbClr val="000000"/>
      </a:hlink>
      <a:folHlink>
        <a:srgbClr val="FFEE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