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p:restoredTop sz="94557"/>
  </p:normalViewPr>
  <p:slideViewPr>
    <p:cSldViewPr snapToGrid="0">
      <p:cViewPr varScale="1">
        <p:scale>
          <a:sx n="105" d="100"/>
          <a:sy n="105"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5ED2-3DE4-43A1-498D-B15D7D33E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31F9B2-50C4-E223-2178-2EC57EE011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D99AC3-4187-3168-53B7-330C5DBEA904}"/>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5" name="Footer Placeholder 4">
            <a:extLst>
              <a:ext uri="{FF2B5EF4-FFF2-40B4-BE49-F238E27FC236}">
                <a16:creationId xmlns:a16="http://schemas.microsoft.com/office/drawing/2014/main" id="{B7410912-429A-7E10-7F24-6741CDA4D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4F060-C0C1-6246-664B-588E3113D29F}"/>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18223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786E-F3CF-EC04-144D-123F8C7083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AB7DE8-8442-88CC-4B7D-AEAA487B60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F46F5-8522-1BC6-C619-14CAF6CA0BBC}"/>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5" name="Footer Placeholder 4">
            <a:extLst>
              <a:ext uri="{FF2B5EF4-FFF2-40B4-BE49-F238E27FC236}">
                <a16:creationId xmlns:a16="http://schemas.microsoft.com/office/drawing/2014/main" id="{91D2A7D4-B347-E7AB-EA13-12E1D06EE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748E8-DC66-3814-B2B4-987A305069AC}"/>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270024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1C4FE-4436-D3CF-5943-CF0DF03F32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F5CF07-BE41-CD6B-D7E4-BCF82D906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850B7-13BE-2985-B109-426A5E2BC487}"/>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5" name="Footer Placeholder 4">
            <a:extLst>
              <a:ext uri="{FF2B5EF4-FFF2-40B4-BE49-F238E27FC236}">
                <a16:creationId xmlns:a16="http://schemas.microsoft.com/office/drawing/2014/main" id="{81470736-74C9-AAC8-2971-DCA785BBB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8CD2B-83A3-397B-E14A-AC558701540C}"/>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124524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288B-FA76-2146-5E56-2A8C6CEF9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CD9DF-D517-62B6-D098-88E68B3D1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73C70-9FDF-05DD-05F6-71E8DAA7E134}"/>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5" name="Footer Placeholder 4">
            <a:extLst>
              <a:ext uri="{FF2B5EF4-FFF2-40B4-BE49-F238E27FC236}">
                <a16:creationId xmlns:a16="http://schemas.microsoft.com/office/drawing/2014/main" id="{E20A92F1-8828-CC68-E9B1-113DC26B5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92EF7-556A-5308-B485-8237919EE41A}"/>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119611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A85C-4083-B061-4162-77CE57FFE8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63AB59-29A9-BE1D-034F-443237EC94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5A5F7-D351-1EFC-8223-1E35AFC2EDD9}"/>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5" name="Footer Placeholder 4">
            <a:extLst>
              <a:ext uri="{FF2B5EF4-FFF2-40B4-BE49-F238E27FC236}">
                <a16:creationId xmlns:a16="http://schemas.microsoft.com/office/drawing/2014/main" id="{6D2B90FB-D6A1-92B6-F9AE-3623515AB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53179-A050-372F-6D40-AFE656AAF241}"/>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55735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1D33-B05E-FF6D-705C-91AED57DB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4241E7-6A36-D091-5BB0-8D8E63F95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FCF2FF-EFC4-BCEF-C4EF-18198ACA59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4BD69D-75C5-E9E0-5A98-047A655789C0}"/>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6" name="Footer Placeholder 5">
            <a:extLst>
              <a:ext uri="{FF2B5EF4-FFF2-40B4-BE49-F238E27FC236}">
                <a16:creationId xmlns:a16="http://schemas.microsoft.com/office/drawing/2014/main" id="{E9EF4661-B5A9-B650-89DA-A17DDC05C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DC642-3767-B65D-EF83-2C8184DCAD34}"/>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236941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5D7-4191-C824-9704-07CFD61DB8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05415C-8B19-577A-528C-1DECD3401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FCBC8-BFB5-3158-1916-68343EC24A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7F2114-6DC4-CC57-EA5C-750F1DEA8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9FD96-6537-0963-54DA-E4FA163A1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1F1BDE-6489-CE0C-7343-8B8580E4AA51}"/>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8" name="Footer Placeholder 7">
            <a:extLst>
              <a:ext uri="{FF2B5EF4-FFF2-40B4-BE49-F238E27FC236}">
                <a16:creationId xmlns:a16="http://schemas.microsoft.com/office/drawing/2014/main" id="{E0CFF607-C45C-980E-72FE-814983F2EB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C224C-2FCD-664F-5EB2-EFAAB7F9A282}"/>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38406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5D84-5821-07EB-FE7B-ABB1860243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047128-04AF-82CF-DE39-F4A902C55508}"/>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4" name="Footer Placeholder 3">
            <a:extLst>
              <a:ext uri="{FF2B5EF4-FFF2-40B4-BE49-F238E27FC236}">
                <a16:creationId xmlns:a16="http://schemas.microsoft.com/office/drawing/2014/main" id="{A15A3990-4395-5DC8-D01A-B61EF897E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35FAD5-3DEC-EFF9-18D7-9A84FBD65E2B}"/>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382135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415AE-B698-D87F-16EA-C44D0B567CAC}"/>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3" name="Footer Placeholder 2">
            <a:extLst>
              <a:ext uri="{FF2B5EF4-FFF2-40B4-BE49-F238E27FC236}">
                <a16:creationId xmlns:a16="http://schemas.microsoft.com/office/drawing/2014/main" id="{D0102BA2-D589-D8E9-2B25-75BEACA9B3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E8E62F-7C54-1EFE-8953-1D6F2C8932D4}"/>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208122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B4C1-5C54-B091-ECBA-2E82A81C2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E7A6AF-27C3-C1FE-7CB6-ACB6318231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2D291B-BC61-5488-19D9-AB2FAD78C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48636C-3F18-2A7E-A001-4AB3AC614B29}"/>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6" name="Footer Placeholder 5">
            <a:extLst>
              <a:ext uri="{FF2B5EF4-FFF2-40B4-BE49-F238E27FC236}">
                <a16:creationId xmlns:a16="http://schemas.microsoft.com/office/drawing/2014/main" id="{5D38B730-013B-A657-1889-0D7BCA0C6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37160-6E35-1A85-32C7-AE9F891AAE73}"/>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333774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EC24-24B2-D35B-98A6-C60A915C6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C9FFDB-F7C8-E6E1-31DF-673386B0EB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EF1A2B-2B22-8CA8-EF1A-F0AAA8B0E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22E75-744F-3139-7082-E5F224365595}"/>
              </a:ext>
            </a:extLst>
          </p:cNvPr>
          <p:cNvSpPr>
            <a:spLocks noGrp="1"/>
          </p:cNvSpPr>
          <p:nvPr>
            <p:ph type="dt" sz="half" idx="10"/>
          </p:nvPr>
        </p:nvSpPr>
        <p:spPr/>
        <p:txBody>
          <a:bodyPr/>
          <a:lstStyle/>
          <a:p>
            <a:fld id="{6C8879FB-D755-544B-9AC0-8074797FC2C5}" type="datetimeFigureOut">
              <a:rPr lang="en-US" smtClean="0"/>
              <a:t>7/19/25</a:t>
            </a:fld>
            <a:endParaRPr lang="en-US"/>
          </a:p>
        </p:txBody>
      </p:sp>
      <p:sp>
        <p:nvSpPr>
          <p:cNvPr id="6" name="Footer Placeholder 5">
            <a:extLst>
              <a:ext uri="{FF2B5EF4-FFF2-40B4-BE49-F238E27FC236}">
                <a16:creationId xmlns:a16="http://schemas.microsoft.com/office/drawing/2014/main" id="{9857472F-B833-95D3-A931-ED7807E15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3F1C8-0273-0B65-6352-956CFBA3B4D6}"/>
              </a:ext>
            </a:extLst>
          </p:cNvPr>
          <p:cNvSpPr>
            <a:spLocks noGrp="1"/>
          </p:cNvSpPr>
          <p:nvPr>
            <p:ph type="sldNum" sz="quarter" idx="12"/>
          </p:nvPr>
        </p:nvSpPr>
        <p:spPr/>
        <p:txBody>
          <a:bodyPr/>
          <a:lstStyle/>
          <a:p>
            <a:fld id="{95DB29C8-B64E-1F48-B53D-12224C1DC4A6}" type="slidenum">
              <a:rPr lang="en-US" smtClean="0"/>
              <a:t>‹#›</a:t>
            </a:fld>
            <a:endParaRPr lang="en-US"/>
          </a:p>
        </p:txBody>
      </p:sp>
    </p:spTree>
    <p:extLst>
      <p:ext uri="{BB962C8B-B14F-4D97-AF65-F5344CB8AC3E}">
        <p14:creationId xmlns:p14="http://schemas.microsoft.com/office/powerpoint/2010/main" val="2275479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1BE614-1F76-ABCD-C48C-BCDDAAD8F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E6CC1A-32F0-7126-96A9-75F4426217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8D360-31C3-3A99-1591-D705A121D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8879FB-D755-544B-9AC0-8074797FC2C5}" type="datetimeFigureOut">
              <a:rPr lang="en-US" smtClean="0"/>
              <a:t>7/19/25</a:t>
            </a:fld>
            <a:endParaRPr lang="en-US"/>
          </a:p>
        </p:txBody>
      </p:sp>
      <p:sp>
        <p:nvSpPr>
          <p:cNvPr id="5" name="Footer Placeholder 4">
            <a:extLst>
              <a:ext uri="{FF2B5EF4-FFF2-40B4-BE49-F238E27FC236}">
                <a16:creationId xmlns:a16="http://schemas.microsoft.com/office/drawing/2014/main" id="{E871D369-4362-C41D-3548-9CB5F7394E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A353BCC-CF33-C373-04BE-45E4B45A6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DB29C8-B64E-1F48-B53D-12224C1DC4A6}" type="slidenum">
              <a:rPr lang="en-US" smtClean="0"/>
              <a:t>‹#›</a:t>
            </a:fld>
            <a:endParaRPr lang="en-US"/>
          </a:p>
        </p:txBody>
      </p:sp>
    </p:spTree>
    <p:extLst>
      <p:ext uri="{BB962C8B-B14F-4D97-AF65-F5344CB8AC3E}">
        <p14:creationId xmlns:p14="http://schemas.microsoft.com/office/powerpoint/2010/main" val="2646266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9902-039C-AC5F-D0A4-FFBBFD871B85}"/>
              </a:ext>
            </a:extLst>
          </p:cNvPr>
          <p:cNvSpPr>
            <a:spLocks noGrp="1"/>
          </p:cNvSpPr>
          <p:nvPr>
            <p:ph type="ctrTitle"/>
          </p:nvPr>
        </p:nvSpPr>
        <p:spPr/>
        <p:txBody>
          <a:bodyPr/>
          <a:lstStyle/>
          <a:p>
            <a:r>
              <a:rPr lang="en-US" dirty="0"/>
              <a:t>Teen Mental Health Advocacy Project – The Data</a:t>
            </a:r>
          </a:p>
        </p:txBody>
      </p:sp>
      <p:sp>
        <p:nvSpPr>
          <p:cNvPr id="3" name="Subtitle 2">
            <a:extLst>
              <a:ext uri="{FF2B5EF4-FFF2-40B4-BE49-F238E27FC236}">
                <a16:creationId xmlns:a16="http://schemas.microsoft.com/office/drawing/2014/main" id="{37F52A94-9ECC-3EF8-8E8B-925E70E07462}"/>
              </a:ext>
            </a:extLst>
          </p:cNvPr>
          <p:cNvSpPr>
            <a:spLocks noGrp="1"/>
          </p:cNvSpPr>
          <p:nvPr>
            <p:ph type="subTitle" idx="1"/>
          </p:nvPr>
        </p:nvSpPr>
        <p:spPr>
          <a:xfrm>
            <a:off x="1524000" y="3602038"/>
            <a:ext cx="9144000" cy="2713418"/>
          </a:xfrm>
        </p:spPr>
        <p:txBody>
          <a:bodyPr>
            <a:normAutofit/>
          </a:bodyPr>
          <a:lstStyle/>
          <a:p>
            <a:r>
              <a:rPr lang="en-US" dirty="0"/>
              <a:t>Sarah Agosta</a:t>
            </a:r>
          </a:p>
          <a:p>
            <a:endParaRPr lang="en-US" dirty="0"/>
          </a:p>
        </p:txBody>
      </p:sp>
    </p:spTree>
    <p:extLst>
      <p:ext uri="{BB962C8B-B14F-4D97-AF65-F5344CB8AC3E}">
        <p14:creationId xmlns:p14="http://schemas.microsoft.com/office/powerpoint/2010/main" val="378333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5B74-E0E7-B7ED-BA9F-7DE21CCE9055}"/>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E28D49E6-DE32-9CA3-A258-E410D3B313A7}"/>
              </a:ext>
            </a:extLst>
          </p:cNvPr>
          <p:cNvSpPr>
            <a:spLocks noGrp="1"/>
          </p:cNvSpPr>
          <p:nvPr>
            <p:ph idx="1"/>
          </p:nvPr>
        </p:nvSpPr>
        <p:spPr/>
        <p:txBody>
          <a:bodyPr>
            <a:normAutofit/>
          </a:bodyPr>
          <a:lstStyle/>
          <a:p>
            <a:r>
              <a:rPr lang="en-US" dirty="0"/>
              <a:t>This analysis seeks to inform the public and illuminate disparities in adolescent mental health through data analysis and support efforts to expand timely, evidence-based care in school settings. By identifying key trends across demographics, the goal is to inform strategies that address unmet needs and close gaps in access to critical mental health services.</a:t>
            </a:r>
          </a:p>
        </p:txBody>
      </p:sp>
    </p:spTree>
    <p:extLst>
      <p:ext uri="{BB962C8B-B14F-4D97-AF65-F5344CB8AC3E}">
        <p14:creationId xmlns:p14="http://schemas.microsoft.com/office/powerpoint/2010/main" val="101456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1C80-03B7-C8E9-5F7F-1D7E3FD595AE}"/>
              </a:ext>
            </a:extLst>
          </p:cNvPr>
          <p:cNvSpPr>
            <a:spLocks noGrp="1"/>
          </p:cNvSpPr>
          <p:nvPr>
            <p:ph type="title"/>
          </p:nvPr>
        </p:nvSpPr>
        <p:spPr/>
        <p:txBody>
          <a:bodyPr>
            <a:normAutofit fontScale="90000"/>
          </a:bodyPr>
          <a:lstStyle/>
          <a:p>
            <a:r>
              <a:rPr lang="en-US" dirty="0"/>
              <a:t>Dataset - Youth Risk Behavioral Surveillance System (YRBSS)</a:t>
            </a:r>
            <a:br>
              <a:rPr lang="en-US" dirty="0"/>
            </a:br>
            <a:endParaRPr lang="en-US" dirty="0"/>
          </a:p>
        </p:txBody>
      </p:sp>
      <p:sp>
        <p:nvSpPr>
          <p:cNvPr id="3" name="Content Placeholder 2">
            <a:extLst>
              <a:ext uri="{FF2B5EF4-FFF2-40B4-BE49-F238E27FC236}">
                <a16:creationId xmlns:a16="http://schemas.microsoft.com/office/drawing/2014/main" id="{21C5DB10-694B-F176-7FEC-9AFB36501DF6}"/>
              </a:ext>
            </a:extLst>
          </p:cNvPr>
          <p:cNvSpPr>
            <a:spLocks noGrp="1"/>
          </p:cNvSpPr>
          <p:nvPr>
            <p:ph idx="1"/>
          </p:nvPr>
        </p:nvSpPr>
        <p:spPr/>
        <p:txBody>
          <a:bodyPr/>
          <a:lstStyle/>
          <a:p>
            <a:r>
              <a:rPr lang="en-US" dirty="0"/>
              <a:t>The Youth Risk Behavior Surveillance System (YRBSS) collects data on behaviors and experiences that affect the physical and mental health of adolescents in grades 9-12. The insights from this survey help track national trends, identify new concerns, and guide the development and evaluation of programs aimed at improving youth well being.</a:t>
            </a:r>
          </a:p>
        </p:txBody>
      </p:sp>
    </p:spTree>
    <p:extLst>
      <p:ext uri="{BB962C8B-B14F-4D97-AF65-F5344CB8AC3E}">
        <p14:creationId xmlns:p14="http://schemas.microsoft.com/office/powerpoint/2010/main" val="272942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ACD6-E419-F21E-28EB-4C086141D74C}"/>
              </a:ext>
            </a:extLst>
          </p:cNvPr>
          <p:cNvSpPr>
            <a:spLocks noGrp="1"/>
          </p:cNvSpPr>
          <p:nvPr>
            <p:ph type="title"/>
          </p:nvPr>
        </p:nvSpPr>
        <p:spPr/>
        <p:txBody>
          <a:bodyPr/>
          <a:lstStyle/>
          <a:p>
            <a:r>
              <a:rPr lang="en-US" dirty="0"/>
              <a:t>Data Analysis - Shiny App</a:t>
            </a:r>
          </a:p>
        </p:txBody>
      </p:sp>
      <p:sp>
        <p:nvSpPr>
          <p:cNvPr id="3" name="Content Placeholder 2">
            <a:extLst>
              <a:ext uri="{FF2B5EF4-FFF2-40B4-BE49-F238E27FC236}">
                <a16:creationId xmlns:a16="http://schemas.microsoft.com/office/drawing/2014/main" id="{C43FB310-8268-6C86-76AE-4ECA5014B9CD}"/>
              </a:ext>
            </a:extLst>
          </p:cNvPr>
          <p:cNvSpPr>
            <a:spLocks noGrp="1"/>
          </p:cNvSpPr>
          <p:nvPr>
            <p:ph idx="1"/>
          </p:nvPr>
        </p:nvSpPr>
        <p:spPr/>
        <p:txBody>
          <a:bodyPr/>
          <a:lstStyle/>
          <a:p>
            <a:r>
              <a:rPr lang="en-US" dirty="0"/>
              <a:t>This app analyzes responses to the CDC’s YRBSS question about prolonged sadness and hopelessness among adolescents in years 2019, 2021, and 2023.</a:t>
            </a:r>
          </a:p>
          <a:p>
            <a:r>
              <a:rPr lang="en-US" dirty="0"/>
              <a:t>Users can explore trends by key demographics including location, race/ethnicity, and sex, and view the percentage of students by year who answered “yes” to the question:</a:t>
            </a:r>
            <a:br>
              <a:rPr lang="en-US" dirty="0"/>
            </a:br>
            <a:r>
              <a:rPr lang="en-US" i="1" dirty="0"/>
              <a:t>“During the past 12 months, did you ever feel so sad or hopeless almost every day for two weeks or more in a row that you stopped doing some usual activities?”</a:t>
            </a:r>
            <a:endParaRPr lang="en-US" dirty="0"/>
          </a:p>
        </p:txBody>
      </p:sp>
    </p:spTree>
    <p:extLst>
      <p:ext uri="{BB962C8B-B14F-4D97-AF65-F5344CB8AC3E}">
        <p14:creationId xmlns:p14="http://schemas.microsoft.com/office/powerpoint/2010/main" val="8331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5FE8E-DF39-73C9-785A-3E4CD5731217}"/>
              </a:ext>
            </a:extLst>
          </p:cNvPr>
          <p:cNvSpPr>
            <a:spLocks noGrp="1"/>
          </p:cNvSpPr>
          <p:nvPr>
            <p:ph type="title"/>
          </p:nvPr>
        </p:nvSpPr>
        <p:spPr>
          <a:xfrm>
            <a:off x="793662" y="386930"/>
            <a:ext cx="10066122" cy="1298448"/>
          </a:xfrm>
        </p:spPr>
        <p:txBody>
          <a:bodyPr anchor="b">
            <a:normAutofit fontScale="90000"/>
          </a:bodyPr>
          <a:lstStyle/>
          <a:p>
            <a:r>
              <a:rPr lang="en-US" sz="4800" dirty="0"/>
              <a:t>Data Analysis – Sadness &amp; Hopelessness Trends by Sex (2019-2023)</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D360E0-8D09-75D7-8FD8-1D7E5E91C86E}"/>
              </a:ext>
            </a:extLst>
          </p:cNvPr>
          <p:cNvSpPr>
            <a:spLocks noGrp="1"/>
          </p:cNvSpPr>
          <p:nvPr>
            <p:ph idx="1"/>
          </p:nvPr>
        </p:nvSpPr>
        <p:spPr>
          <a:xfrm>
            <a:off x="793661" y="2599509"/>
            <a:ext cx="4530898" cy="3639450"/>
          </a:xfrm>
        </p:spPr>
        <p:txBody>
          <a:bodyPr anchor="ctr">
            <a:normAutofit fontScale="92500" lnSpcReduction="20000"/>
          </a:bodyPr>
          <a:lstStyle/>
          <a:p>
            <a:endParaRPr lang="en-US" sz="2000" b="1" dirty="0"/>
          </a:p>
          <a:p>
            <a:pPr marL="0" indent="0">
              <a:buNone/>
            </a:pPr>
            <a:r>
              <a:rPr lang="en-US" sz="2000" b="1" dirty="0"/>
              <a:t>Trend Comparison:</a:t>
            </a:r>
            <a:endParaRPr lang="en-US" sz="2000" dirty="0"/>
          </a:p>
          <a:p>
            <a:r>
              <a:rPr lang="en-US" sz="2000" dirty="0"/>
              <a:t>Female students consistently reported higher percentages than male students in each survey year.</a:t>
            </a:r>
            <a:endParaRPr lang="en-US" sz="2000" b="1" dirty="0"/>
          </a:p>
          <a:p>
            <a:pPr marL="0" indent="0">
              <a:buNone/>
            </a:pPr>
            <a:r>
              <a:rPr lang="en-US" sz="2000" b="1" dirty="0"/>
              <a:t>Female Students:</a:t>
            </a:r>
            <a:endParaRPr lang="en-US" sz="2000" dirty="0"/>
          </a:p>
          <a:p>
            <a:r>
              <a:rPr lang="en-US" sz="2000" dirty="0"/>
              <a:t>The percentage increased from 25% in 2019 to a peak of 32% in 2021, followed by a slight decrease in 2023.</a:t>
            </a:r>
          </a:p>
          <a:p>
            <a:pPr marL="0" indent="0">
              <a:buNone/>
            </a:pPr>
            <a:r>
              <a:rPr lang="en-US" sz="2000" b="1" dirty="0"/>
              <a:t>Male Students:</a:t>
            </a:r>
            <a:endParaRPr lang="en-US" sz="2000" dirty="0"/>
          </a:p>
          <a:p>
            <a:r>
              <a:rPr lang="en-US" sz="2000" dirty="0"/>
              <a:t>Percentages remained relatively stable, ranging from 15.5% to 16.5% across all years.</a:t>
            </a:r>
          </a:p>
          <a:p>
            <a:endParaRPr lang="en-US" sz="2000" dirty="0"/>
          </a:p>
        </p:txBody>
      </p:sp>
      <p:pic>
        <p:nvPicPr>
          <p:cNvPr id="4" name="Picture 3">
            <a:extLst>
              <a:ext uri="{FF2B5EF4-FFF2-40B4-BE49-F238E27FC236}">
                <a16:creationId xmlns:a16="http://schemas.microsoft.com/office/drawing/2014/main" id="{03BC23A3-31DF-BE48-899A-A5DAB5423D79}"/>
              </a:ext>
            </a:extLst>
          </p:cNvPr>
          <p:cNvPicPr>
            <a:picLocks noChangeAspect="1"/>
          </p:cNvPicPr>
          <p:nvPr/>
        </p:nvPicPr>
        <p:blipFill>
          <a:blip r:embed="rId2"/>
          <a:stretch>
            <a:fillRect/>
          </a:stretch>
        </p:blipFill>
        <p:spPr>
          <a:xfrm>
            <a:off x="5911532" y="2796295"/>
            <a:ext cx="5150277" cy="309016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98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34BEB-6EB2-DB1D-E79F-3E1C4CE9839B}"/>
              </a:ext>
            </a:extLst>
          </p:cNvPr>
          <p:cNvSpPr>
            <a:spLocks noGrp="1"/>
          </p:cNvSpPr>
          <p:nvPr>
            <p:ph type="title"/>
          </p:nvPr>
        </p:nvSpPr>
        <p:spPr>
          <a:xfrm>
            <a:off x="795528" y="386930"/>
            <a:ext cx="10141799" cy="1300554"/>
          </a:xfrm>
        </p:spPr>
        <p:txBody>
          <a:bodyPr anchor="b">
            <a:normAutofit fontScale="90000"/>
          </a:bodyPr>
          <a:lstStyle/>
          <a:p>
            <a:r>
              <a:rPr lang="en-US" sz="4800" dirty="0"/>
              <a:t>Data Analysis – Sadness &amp; Hopelessness Trends by Race/Ethnicity (2019–2023)</a:t>
            </a:r>
          </a:p>
        </p:txBody>
      </p:sp>
      <p:sp>
        <p:nvSpPr>
          <p:cNvPr id="11" name="Rectangle 1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different colored lines&#10;&#10;AI-generated content may be incorrect.">
            <a:extLst>
              <a:ext uri="{FF2B5EF4-FFF2-40B4-BE49-F238E27FC236}">
                <a16:creationId xmlns:a16="http://schemas.microsoft.com/office/drawing/2014/main" id="{9A03175C-9B08-7DBA-EDD2-F202486E6689}"/>
              </a:ext>
            </a:extLst>
          </p:cNvPr>
          <p:cNvPicPr>
            <a:picLocks noChangeAspect="1"/>
          </p:cNvPicPr>
          <p:nvPr/>
        </p:nvPicPr>
        <p:blipFill>
          <a:blip r:embed="rId2"/>
          <a:srcRect l="602" r="255" b="1"/>
          <a:stretch>
            <a:fillRect/>
          </a:stretch>
        </p:blipFill>
        <p:spPr>
          <a:xfrm>
            <a:off x="635295" y="2524715"/>
            <a:ext cx="5150277" cy="3714244"/>
          </a:xfrm>
          <a:prstGeom prst="rect">
            <a:avLst/>
          </a:prstGeom>
        </p:spPr>
      </p:pic>
      <p:sp>
        <p:nvSpPr>
          <p:cNvPr id="3" name="Content Placeholder 2">
            <a:extLst>
              <a:ext uri="{FF2B5EF4-FFF2-40B4-BE49-F238E27FC236}">
                <a16:creationId xmlns:a16="http://schemas.microsoft.com/office/drawing/2014/main" id="{092A2F0B-CCB6-B577-043B-0BDCEAC256C7}"/>
              </a:ext>
            </a:extLst>
          </p:cNvPr>
          <p:cNvSpPr>
            <a:spLocks noGrp="1"/>
          </p:cNvSpPr>
          <p:nvPr>
            <p:ph idx="1"/>
          </p:nvPr>
        </p:nvSpPr>
        <p:spPr>
          <a:xfrm>
            <a:off x="6406429" y="2599509"/>
            <a:ext cx="4530898" cy="3639450"/>
          </a:xfrm>
        </p:spPr>
        <p:txBody>
          <a:bodyPr anchor="ctr">
            <a:normAutofit fontScale="70000" lnSpcReduction="20000"/>
          </a:bodyPr>
          <a:lstStyle/>
          <a:p>
            <a:pPr marL="0" indent="0">
              <a:buNone/>
            </a:pPr>
            <a:r>
              <a:rPr lang="en-US" sz="2000" b="1" dirty="0"/>
              <a:t>Highest Percentages:</a:t>
            </a:r>
            <a:endParaRPr lang="en-US" sz="2000" dirty="0"/>
          </a:p>
          <a:p>
            <a:r>
              <a:rPr lang="en-US" sz="2000" dirty="0"/>
              <a:t>Students identifying as “Multiple race, NH” reported the highest percentages across all years shown, peaking around 30% in 2021.</a:t>
            </a:r>
          </a:p>
          <a:p>
            <a:pPr marL="0" indent="0">
              <a:buNone/>
            </a:pPr>
            <a:r>
              <a:rPr lang="en-US" sz="2000" b="1" dirty="0"/>
              <a:t>Increase in 2021:</a:t>
            </a:r>
            <a:endParaRPr lang="en-US" sz="2000" dirty="0"/>
          </a:p>
          <a:p>
            <a:r>
              <a:rPr lang="en-US" sz="2000" dirty="0"/>
              <a:t>All racial/ethnic groups showed an increase in reported sadness and hopelessness in 2021 compared to 2019.</a:t>
            </a:r>
          </a:p>
          <a:p>
            <a:pPr marL="0" indent="0">
              <a:buNone/>
            </a:pPr>
            <a:r>
              <a:rPr lang="en-US" sz="2000" b="1" dirty="0"/>
              <a:t>Change from 2021 to 2023:</a:t>
            </a:r>
            <a:endParaRPr lang="en-US" sz="2000" dirty="0"/>
          </a:p>
          <a:p>
            <a:r>
              <a:rPr lang="en-US" sz="2000" dirty="0"/>
              <a:t>From 2021 to 2023, several groups (e.g., Hispanic, NHOPI, White) showed slight declines, though values remained higher than in 2019.</a:t>
            </a:r>
          </a:p>
          <a:p>
            <a:pPr marL="0" indent="0">
              <a:buNone/>
            </a:pPr>
            <a:r>
              <a:rPr lang="en-US" sz="2000" b="1" dirty="0"/>
              <a:t>Lowest Percentages:</a:t>
            </a:r>
            <a:endParaRPr lang="en-US" sz="2000" dirty="0"/>
          </a:p>
          <a:p>
            <a:r>
              <a:rPr lang="en-US" sz="2000" dirty="0"/>
              <a:t>Asian, NH and Black, NH groups reported the lowest percentages across the time range.</a:t>
            </a:r>
          </a:p>
          <a:p>
            <a:endParaRPr lang="en-US" sz="2000" dirty="0"/>
          </a:p>
        </p:txBody>
      </p:sp>
      <p:sp>
        <p:nvSpPr>
          <p:cNvPr id="15" name="Rectangle 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52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0" name="Rectangle 29">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433DD-0AC6-5183-AD79-2BEE8F194AFE}"/>
              </a:ext>
            </a:extLst>
          </p:cNvPr>
          <p:cNvSpPr>
            <a:spLocks noGrp="1"/>
          </p:cNvSpPr>
          <p:nvPr>
            <p:ph type="title"/>
          </p:nvPr>
        </p:nvSpPr>
        <p:spPr>
          <a:xfrm>
            <a:off x="1057025" y="922644"/>
            <a:ext cx="5040285" cy="1169585"/>
          </a:xfrm>
        </p:spPr>
        <p:txBody>
          <a:bodyPr anchor="b">
            <a:normAutofit/>
          </a:bodyPr>
          <a:lstStyle/>
          <a:p>
            <a:r>
              <a:rPr lang="en-US" sz="2200"/>
              <a:t>Data Analysis – Sadness &amp; Hopelessness Trends by Sex (Female) and Location (West Virginia and Puerto Rico)</a:t>
            </a:r>
          </a:p>
        </p:txBody>
      </p:sp>
      <p:sp>
        <p:nvSpPr>
          <p:cNvPr id="35" name="Rectangle 3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30A15AA-5ED0-B303-F59B-42F5F3596242}"/>
              </a:ext>
            </a:extLst>
          </p:cNvPr>
          <p:cNvSpPr>
            <a:spLocks noGrp="1"/>
          </p:cNvSpPr>
          <p:nvPr>
            <p:ph idx="1"/>
          </p:nvPr>
        </p:nvSpPr>
        <p:spPr>
          <a:xfrm>
            <a:off x="1055715" y="2508105"/>
            <a:ext cx="5040285" cy="3632493"/>
          </a:xfrm>
        </p:spPr>
        <p:txBody>
          <a:bodyPr anchor="ctr">
            <a:normAutofit/>
          </a:bodyPr>
          <a:lstStyle/>
          <a:p>
            <a:r>
              <a:rPr lang="en-US" sz="2000"/>
              <a:t>In West Virginia, Females reported “yes” to feeling sad and hopeless the most out of any state. there's a steady and sharp increase from 2019 to 2023.</a:t>
            </a:r>
          </a:p>
          <a:p>
            <a:r>
              <a:rPr lang="en-US" sz="2000"/>
              <a:t>In Puerto Rico, Females reported “yes” to feeling sad and hopeless the least out of any state. the trend is more variable. it declines through 2021 and rises again in 2023 but remains significantly lower than West Virginia throughout.</a:t>
            </a:r>
          </a:p>
          <a:p>
            <a:endParaRPr lang="en-US" sz="2000"/>
          </a:p>
        </p:txBody>
      </p:sp>
      <p:pic>
        <p:nvPicPr>
          <p:cNvPr id="5" name="Content Placeholder 4" descr="A graph with a red line&#10;&#10;AI-generated content may be incorrect.">
            <a:extLst>
              <a:ext uri="{FF2B5EF4-FFF2-40B4-BE49-F238E27FC236}">
                <a16:creationId xmlns:a16="http://schemas.microsoft.com/office/drawing/2014/main" id="{7854BF00-6F8E-68D2-8B4E-629E738CFEF4}"/>
              </a:ext>
            </a:extLst>
          </p:cNvPr>
          <p:cNvPicPr>
            <a:picLocks noChangeAspect="1"/>
          </p:cNvPicPr>
          <p:nvPr/>
        </p:nvPicPr>
        <p:blipFill>
          <a:blip r:embed="rId2"/>
          <a:srcRect r="1107"/>
          <a:stretch>
            <a:fillRect/>
          </a:stretch>
        </p:blipFill>
        <p:spPr>
          <a:xfrm>
            <a:off x="6946667" y="960856"/>
            <a:ext cx="4389120" cy="2208030"/>
          </a:xfrm>
          <a:prstGeom prst="rect">
            <a:avLst/>
          </a:prstGeom>
        </p:spPr>
      </p:pic>
      <p:pic>
        <p:nvPicPr>
          <p:cNvPr id="7" name="Picture 6" descr="A graph with a line&#10;&#10;AI-generated content may be incorrect.">
            <a:extLst>
              <a:ext uri="{FF2B5EF4-FFF2-40B4-BE49-F238E27FC236}">
                <a16:creationId xmlns:a16="http://schemas.microsoft.com/office/drawing/2014/main" id="{8A91F4C7-B964-784F-7291-3677718CC6ED}"/>
              </a:ext>
            </a:extLst>
          </p:cNvPr>
          <p:cNvPicPr>
            <a:picLocks noChangeAspect="1"/>
          </p:cNvPicPr>
          <p:nvPr/>
        </p:nvPicPr>
        <p:blipFill>
          <a:blip r:embed="rId3"/>
          <a:srcRect r="1107"/>
          <a:stretch>
            <a:fillRect/>
          </a:stretch>
        </p:blipFill>
        <p:spPr>
          <a:xfrm>
            <a:off x="6946667" y="3761645"/>
            <a:ext cx="4389120" cy="2208030"/>
          </a:xfrm>
          <a:prstGeom prst="rect">
            <a:avLst/>
          </a:prstGeom>
        </p:spPr>
      </p:pic>
    </p:spTree>
    <p:extLst>
      <p:ext uri="{BB962C8B-B14F-4D97-AF65-F5344CB8AC3E}">
        <p14:creationId xmlns:p14="http://schemas.microsoft.com/office/powerpoint/2010/main" val="415670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70AC-22F1-898A-862A-B15C8C7DEE7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6D2DF3F-2CFF-648B-EE61-0A64CC1F65E0}"/>
              </a:ext>
            </a:extLst>
          </p:cNvPr>
          <p:cNvSpPr>
            <a:spLocks noGrp="1"/>
          </p:cNvSpPr>
          <p:nvPr>
            <p:ph idx="1"/>
          </p:nvPr>
        </p:nvSpPr>
        <p:spPr/>
        <p:txBody>
          <a:bodyPr>
            <a:normAutofit fontScale="70000" lnSpcReduction="20000"/>
          </a:bodyPr>
          <a:lstStyle/>
          <a:p>
            <a:r>
              <a:rPr lang="en-US" dirty="0"/>
              <a:t>This analysis reveals concerning trends in youth mental health across the United States. Over the past several years, an increasing percentage of high school students have reported experiencing prolonged sadness and hopelessness, with notable disparities across states, racial/ethnic groups, and sex. Female students and students identifying as multiple race, non-Hispanic, consistently show higher reported rates compared to their peers.</a:t>
            </a:r>
          </a:p>
          <a:p>
            <a:r>
              <a:rPr lang="en-US" dirty="0"/>
              <a:t>These patterns highlight the urgent need for continued investment in school based mental health services, targeted interventions, and policy efforts aimed at supporting vulnerable adolescent populations.</a:t>
            </a:r>
          </a:p>
          <a:p>
            <a:r>
              <a:rPr lang="en-US" dirty="0"/>
              <a:t>More data is needed regarding students who identify as nonbinary or transgender, as well as youth with disabilities, who are currently missing or unidentified in this dataset. Additionally, the impact of socioeconomic status, family structure, and access to support systems are not captured here but are likely to play a critical role in youth mental health outcomes.</a:t>
            </a:r>
          </a:p>
          <a:p>
            <a:r>
              <a:rPr lang="en-US" dirty="0"/>
              <a:t>While the current data provide valuable insight, ongoing efforts will be essential to fully understand the scope of this issue and to develop effective, evidence based responses.</a:t>
            </a:r>
          </a:p>
        </p:txBody>
      </p:sp>
    </p:spTree>
    <p:extLst>
      <p:ext uri="{BB962C8B-B14F-4D97-AF65-F5344CB8AC3E}">
        <p14:creationId xmlns:p14="http://schemas.microsoft.com/office/powerpoint/2010/main" val="2757320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447</TotalTime>
  <Words>725</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Teen Mental Health Advocacy Project – The Data</vt:lpstr>
      <vt:lpstr>Mission</vt:lpstr>
      <vt:lpstr>Dataset - Youth Risk Behavioral Surveillance System (YRBSS) </vt:lpstr>
      <vt:lpstr>Data Analysis - Shiny App</vt:lpstr>
      <vt:lpstr>Data Analysis – Sadness &amp; Hopelessness Trends by Sex (2019-2023)</vt:lpstr>
      <vt:lpstr>Data Analysis – Sadness &amp; Hopelessness Trends by Race/Ethnicity (2019–2023)</vt:lpstr>
      <vt:lpstr>Data Analysis – Sadness &amp; Hopelessness Trends by Sex (Female) and Location (West Virginia and Puerto Rico)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Sarah Agosta</dc:creator>
  <cp:lastModifiedBy>Sarah Agosta</cp:lastModifiedBy>
  <cp:revision>32</cp:revision>
  <dcterms:created xsi:type="dcterms:W3CDTF">2025-07-17T01:50:28Z</dcterms:created>
  <dcterms:modified xsi:type="dcterms:W3CDTF">2025-07-20T01:15:28Z</dcterms:modified>
</cp:coreProperties>
</file>