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95" r:id="rId3"/>
    <p:sldId id="296" r:id="rId4"/>
    <p:sldId id="303" r:id="rId5"/>
    <p:sldId id="304" r:id="rId6"/>
    <p:sldId id="306" r:id="rId7"/>
    <p:sldId id="308" r:id="rId8"/>
    <p:sldId id="309" r:id="rId9"/>
    <p:sldId id="311" r:id="rId10"/>
    <p:sldId id="312" r:id="rId11"/>
    <p:sldId id="276" r:id="rId12"/>
    <p:sldId id="313" r:id="rId13"/>
    <p:sldId id="316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</c:spPr>
          <c:dPt>
            <c:idx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1-4425-8E14-4ED0146BFC99}"/>
              </c:ext>
            </c:extLst>
          </c:dPt>
          <c:dPt>
            <c:idx val="1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B1-4425-8E14-4ED0146BFC99}"/>
              </c:ext>
            </c:extLst>
          </c:dPt>
          <c:dLbls>
            <c:dLbl>
              <c:idx val="0"/>
              <c:layout>
                <c:manualLayout>
                  <c:x val="-0.16542403948198964"/>
                  <c:y val="0.15325157755641255"/>
                </c:manualLayout>
              </c:layout>
              <c:tx>
                <c:rich>
                  <a:bodyPr/>
                  <a:lstStyle/>
                  <a:p>
                    <a:fld id="{9E245A5F-263B-4DDB-BDF0-6636168DE72C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9B1-4425-8E14-4ED0146BFC99}"/>
                </c:ext>
              </c:extLst>
            </c:dLbl>
            <c:dLbl>
              <c:idx val="1"/>
              <c:layout>
                <c:manualLayout>
                  <c:x val="0.18453772361219975"/>
                  <c:y val="-0.13166058672072414"/>
                </c:manualLayout>
              </c:layout>
              <c:tx>
                <c:rich>
                  <a:bodyPr/>
                  <a:lstStyle/>
                  <a:p>
                    <a:fld id="{410185D7-F340-418C-8D21-CB0286238A9E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9B1-4425-8E14-4ED0146BF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新用户</c:v>
                </c:pt>
                <c:pt idx="1">
                  <c:v>老用户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27877</c:v>
                </c:pt>
                <c:pt idx="1">
                  <c:v>62521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1-4425-8E14-4ED0146BF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56638421963906"/>
          <c:y val="0.34900920319548739"/>
          <c:w val="0.2925383409518128"/>
          <c:h val="0.301980945542305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67334860541368E-2"/>
          <c:y val="1.6460916017573001E-2"/>
          <c:w val="0.95091220813940536"/>
          <c:h val="0.84234525280791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74-4325-9857-B62CD889270F}"/>
              </c:ext>
            </c:extLst>
          </c:dPt>
          <c:dPt>
            <c:idx val="1"/>
            <c:invertIfNegative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74-4325-9857-B62CD889270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74-4325-9857-B62CD889270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74-4325-9857-B62CD889270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674-4325-9857-B62CD889270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674-4325-9857-B62CD889270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windows</c:v>
                </c:pt>
                <c:pt idx="1">
                  <c:v>ios</c:v>
                </c:pt>
                <c:pt idx="2">
                  <c:v>android</c:v>
                </c:pt>
                <c:pt idx="3">
                  <c:v>mac</c:v>
                </c:pt>
                <c:pt idx="4">
                  <c:v>linux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0.31900000000000001</c:v>
                </c:pt>
                <c:pt idx="1">
                  <c:v>0.30199999999999999</c:v>
                </c:pt>
                <c:pt idx="2">
                  <c:v>0.23699999999999999</c:v>
                </c:pt>
                <c:pt idx="3">
                  <c:v>0.08</c:v>
                </c:pt>
                <c:pt idx="4">
                  <c:v>4.9000000000000002E-2</c:v>
                </c:pt>
                <c:pt idx="5" formatCode="0.00%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674-4325-9857-B62CD88927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04860377372181E-3"/>
          <c:y val="7.2948025648602408E-2"/>
          <c:w val="0.97456930346310633"/>
          <c:h val="0.7247466125119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9-4593-96B7-BEE7A9F7C47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9-4593-96B7-BEE7A9F7C478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59-4593-96B7-BEE7A9F7C47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网站端</c:v>
                </c:pt>
                <c:pt idx="1">
                  <c:v>手机端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2.4400000000000002E-2</c:v>
                </c:pt>
                <c:pt idx="1">
                  <c:v>2.0400000000000001E-2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59-4593-96B7-BEE7A9F7C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96454767053489E-2"/>
          <c:y val="0"/>
          <c:w val="0.96863690323698048"/>
          <c:h val="0.86080457268603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6-4C6E-BABB-0E695C5A7F3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86-4C6E-BABB-0E695C5A7F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A86-4C6E-BABB-0E695C5A7F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86-4C6E-BABB-0E695C5A7F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A86-4C6E-BABB-0E695C5A7F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86-4C6E-BABB-0E695C5A7F3D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86-4C6E-BABB-0E695C5A7F3D}"/>
                </c:ext>
              </c:extLst>
            </c:dLbl>
            <c:dLbl>
              <c:idx val="3"/>
              <c:layout>
                <c:manualLayout>
                  <c:x val="1.422016816594092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86-4C6E-BABB-0E695C5A7F3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windows</c:v>
                </c:pt>
                <c:pt idx="1">
                  <c:v>ios</c:v>
                </c:pt>
                <c:pt idx="2">
                  <c:v>android</c:v>
                </c:pt>
                <c:pt idx="3">
                  <c:v>mac</c:v>
                </c:pt>
                <c:pt idx="4">
                  <c:v>linux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2.2100000000000002E-2</c:v>
                </c:pt>
                <c:pt idx="1">
                  <c:v>2.3599999999999999E-2</c:v>
                </c:pt>
                <c:pt idx="2">
                  <c:v>1.7999999999999999E-2</c:v>
                </c:pt>
                <c:pt idx="3">
                  <c:v>3.5499999999999997E-2</c:v>
                </c:pt>
                <c:pt idx="4">
                  <c:v>1.26E-2</c:v>
                </c:pt>
                <c:pt idx="5">
                  <c:v>1.37E-2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86-4C6E-BABB-0E695C5A7F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366158366721848E-2"/>
          <c:y val="4.6247044917257694E-2"/>
          <c:w val="0.96963384163327815"/>
          <c:h val="0.75479570305006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50-4765-A4F3-31CE83CCAFAE}"/>
              </c:ext>
            </c:extLst>
          </c:dPt>
          <c:dPt>
            <c:idx val="1"/>
            <c:invertIfNegative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50-4765-A4F3-31CE83CCAFA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50-4765-A4F3-31CE83CCAFA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50-4765-A4F3-31CE83CCAFA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50-4765-A4F3-31CE83CCAFAE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直接访问</c:v>
                </c:pt>
                <c:pt idx="1">
                  <c:v>搜索引擎</c:v>
                </c:pt>
                <c:pt idx="2">
                  <c:v>广告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0.57499999999999996</c:v>
                </c:pt>
                <c:pt idx="1">
                  <c:v>0.27700000000000002</c:v>
                </c:pt>
                <c:pt idx="2">
                  <c:v>0.14799999999999999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50-4765-A4F3-31CE83CCAF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04860377372181E-3"/>
          <c:y val="7.2948025648602408E-2"/>
          <c:w val="0.99446942498791047"/>
          <c:h val="0.7247466125119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D-4AE6-9EBA-F1E388CA122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D-4AE6-9EBA-F1E388CA122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D-4AE6-9EBA-F1E388CA1221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BD-4AE6-9EBA-F1E388CA122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直接访问</c:v>
                </c:pt>
                <c:pt idx="1">
                  <c:v>搜索引擎</c:v>
                </c:pt>
                <c:pt idx="2">
                  <c:v>广告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2.8899999999999999E-2</c:v>
                </c:pt>
                <c:pt idx="1">
                  <c:v>1.18E-2</c:v>
                </c:pt>
                <c:pt idx="2">
                  <c:v>1.4800000000000001E-2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BD-4AE6-9EBA-F1E388CA12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 i="0" baseline="0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300700388515645E-2"/>
          <c:y val="0"/>
          <c:w val="0.96373434630438681"/>
          <c:h val="0.87545972232933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B5-499E-B427-BE5C4C691267}"/>
              </c:ext>
            </c:extLst>
          </c:dPt>
          <c:dPt>
            <c:idx val="1"/>
            <c:invertIfNegative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B5-499E-B427-BE5C4C69126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B5-499E-B427-BE5C4C69126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B5-499E-B427-BE5C4C69126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B5-499E-B427-BE5C4C69126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1~5</c:v>
                </c:pt>
                <c:pt idx="1">
                  <c:v>6~10</c:v>
                </c:pt>
                <c:pt idx="2">
                  <c:v>11~15</c:v>
                </c:pt>
                <c:pt idx="3">
                  <c:v>16~20</c:v>
                </c:pt>
                <c:pt idx="4">
                  <c:v>21~25</c:v>
                </c:pt>
                <c:pt idx="5">
                  <c:v>26~28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0.6351</c:v>
                </c:pt>
                <c:pt idx="1">
                  <c:v>0.28349999999999997</c:v>
                </c:pt>
                <c:pt idx="2">
                  <c:v>5.1799999999999999E-2</c:v>
                </c:pt>
                <c:pt idx="3">
                  <c:v>2.1100000000000001E-2</c:v>
                </c:pt>
                <c:pt idx="4">
                  <c:v>7.7999999999999996E-3</c:v>
                </c:pt>
                <c:pt idx="5" formatCode="0.00%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B5-499E-B427-BE5C4C6912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7814745789754E-3"/>
          <c:y val="7.828304931585546E-3"/>
          <c:w val="0.9807067128476088"/>
          <c:h val="0.87545972232933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C1-4930-A756-0E22D2B0BB18}"/>
              </c:ext>
            </c:extLst>
          </c:dPt>
          <c:dPt>
            <c:idx val="1"/>
            <c:invertIfNegative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C1-4930-A756-0E22D2B0BB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C1-4930-A756-0E22D2B0BB1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C1-4930-A756-0E22D2B0BB1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1-4930-A756-0E22D2B0BB1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1-4930-A756-0E22D2B0BB18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1~5</c:v>
                </c:pt>
                <c:pt idx="1">
                  <c:v>6~10</c:v>
                </c:pt>
                <c:pt idx="2">
                  <c:v>11~15</c:v>
                </c:pt>
                <c:pt idx="3">
                  <c:v>16~20</c:v>
                </c:pt>
                <c:pt idx="4">
                  <c:v>21~25</c:v>
                </c:pt>
                <c:pt idx="5">
                  <c:v>26~28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5.0000000000000001E-3</c:v>
                </c:pt>
                <c:pt idx="2">
                  <c:v>5.1999999999999998E-2</c:v>
                </c:pt>
                <c:pt idx="3">
                  <c:v>0.373</c:v>
                </c:pt>
                <c:pt idx="4">
                  <c:v>0.64500000000000002</c:v>
                </c:pt>
                <c:pt idx="5" formatCode="0.00%">
                  <c:v>0.81299999999999994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C1-4930-A756-0E22D2B0BB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</c:spPr>
          <c:dPt>
            <c:idx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1-4D8A-830B-72178279C371}"/>
              </c:ext>
            </c:extLst>
          </c:dPt>
          <c:dPt>
            <c:idx val="1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1-4D8A-830B-72178279C371}"/>
              </c:ext>
            </c:extLst>
          </c:dPt>
          <c:dLbls>
            <c:dLbl>
              <c:idx val="0"/>
              <c:layout>
                <c:manualLayout>
                  <c:x val="-0.17891379021077822"/>
                  <c:y val="7.9177551487280645E-2"/>
                </c:manualLayout>
              </c:layout>
              <c:tx>
                <c:rich>
                  <a:bodyPr/>
                  <a:lstStyle/>
                  <a:p>
                    <a:fld id="{9E245A5F-263B-4DDB-BDF0-6636168DE72C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CB1-4D8A-830B-72178279C371}"/>
                </c:ext>
              </c:extLst>
            </c:dLbl>
            <c:dLbl>
              <c:idx val="1"/>
              <c:layout>
                <c:manualLayout>
                  <c:x val="0.20757503510026756"/>
                  <c:y val="-8.2277902674636152E-2"/>
                </c:manualLayout>
              </c:layout>
              <c:tx>
                <c:rich>
                  <a:bodyPr/>
                  <a:lstStyle/>
                  <a:p>
                    <a:fld id="{410185D7-F340-418C-8D21-CB0286238A9E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CB1-4D8A-830B-72178279C3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34792</c:v>
                </c:pt>
                <c:pt idx="1">
                  <c:v>55606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B1-4D8A-830B-72178279C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46412636524823"/>
          <c:y val="0.34900920319548739"/>
          <c:w val="0.13688204510342039"/>
          <c:h val="0.301980945542305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04860377372181E-3"/>
          <c:y val="7.2948025648602408E-2"/>
          <c:w val="0.97456930346310633"/>
          <c:h val="0.7247466125119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81-409F-A760-89838AAEB07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81-409F-A760-89838AAEB073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81-409F-A760-89838AAEB07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老用户</c:v>
                </c:pt>
                <c:pt idx="1">
                  <c:v>新用户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2.6599999999999999E-2</c:v>
                </c:pt>
                <c:pt idx="1">
                  <c:v>1.1900000000000001E-2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81-409F-A760-89838AAEB0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2576811081723E-2"/>
          <c:y val="0"/>
          <c:w val="0.96863690323698048"/>
          <c:h val="0.80406721940379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B-4E39-8BC4-7C05EDEFE14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B-4E39-8BC4-7C05EDEFE149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2B-4E39-8BC4-7C05EDEFE149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2.87E-2</c:v>
                </c:pt>
                <c:pt idx="1">
                  <c:v>1.1299999999999999E-2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2B-4E39-8BC4-7C05EDEFE1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898605081784653E-3"/>
          <c:y val="0"/>
          <c:w val="0.98293664891694232"/>
          <c:h val="0.83430717349221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4-4E6F-A9B6-FD9DBAC6B107}"/>
              </c:ext>
            </c:extLst>
          </c:dPt>
          <c:dPt>
            <c:idx val="1"/>
            <c:invertIfNegative val="0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34-4E6F-A9B6-FD9DBAC6B10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4-4E6F-A9B6-FD9DBAC6B10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4-4E6F-A9B6-FD9DBAC6B10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34-4E6F-A9B6-FD9DBAC6B10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17~25</c:v>
                </c:pt>
                <c:pt idx="1">
                  <c:v>26~35</c:v>
                </c:pt>
                <c:pt idx="2">
                  <c:v>36~45</c:v>
                </c:pt>
                <c:pt idx="3">
                  <c:v>46~55</c:v>
                </c:pt>
                <c:pt idx="4">
                  <c:v>56~67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0.312</c:v>
                </c:pt>
                <c:pt idx="1">
                  <c:v>0.42499999999999999</c:v>
                </c:pt>
                <c:pt idx="2">
                  <c:v>0.217</c:v>
                </c:pt>
                <c:pt idx="3">
                  <c:v>4.2999999999999997E-2</c:v>
                </c:pt>
                <c:pt idx="4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34-4E6F-A9B6-FD9DBAC6B1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2573481106532E-2"/>
          <c:y val="6.1549740517396721E-2"/>
          <c:w val="0.98666250623795626"/>
          <c:h val="0.80406721940379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68-4762-89E3-E0C6339F595C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68-4762-89E3-E0C6339F59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68-4762-89E3-E0C6339F595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668-4762-89E3-E0C6339F595C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68-4762-89E3-E0C6339F595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17~25</c:v>
                </c:pt>
                <c:pt idx="1">
                  <c:v>26~35</c:v>
                </c:pt>
                <c:pt idx="2">
                  <c:v>36~45</c:v>
                </c:pt>
                <c:pt idx="3">
                  <c:v>46~55</c:v>
                </c:pt>
                <c:pt idx="4">
                  <c:v>56~67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6.5100000000000005E-2</c:v>
                </c:pt>
                <c:pt idx="1">
                  <c:v>3.6999999999999998E-2</c:v>
                </c:pt>
                <c:pt idx="2">
                  <c:v>1.09E-2</c:v>
                </c:pt>
                <c:pt idx="3">
                  <c:v>1.9E-3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68-4762-89E3-E0C6339F59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22592335"/>
        <c:axId val="322593583"/>
      </c:barChart>
      <c:catAx>
        <c:axId val="3225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175519768516155E-3"/>
          <c:y val="5.7506885713359907E-2"/>
          <c:w val="0.98131074872312751"/>
          <c:h val="0.75862480152943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  <a:ln w="1270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B95ED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C-4263-A64A-C676A48569A4}"/>
              </c:ext>
            </c:extLst>
          </c:dPt>
          <c:dPt>
            <c:idx val="1"/>
            <c:invertIfNegative val="0"/>
            <c:bubble3D val="0"/>
            <c:spPr>
              <a:solidFill>
                <a:srgbClr val="2E5BE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9C-4263-A64A-C676A48569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9C-4263-A64A-C676A48569A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9C-4263-A64A-C676A48569A4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中国</c:v>
                </c:pt>
                <c:pt idx="1">
                  <c:v>美国</c:v>
                </c:pt>
                <c:pt idx="2">
                  <c:v>英国</c:v>
                </c:pt>
                <c:pt idx="3">
                  <c:v>德国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0.183</c:v>
                </c:pt>
                <c:pt idx="1">
                  <c:v>0.59099999999999997</c:v>
                </c:pt>
                <c:pt idx="2">
                  <c:v>0.17</c:v>
                </c:pt>
                <c:pt idx="3">
                  <c:v>5.6000000000000001E-2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9C-4263-A64A-C676A48569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0028415"/>
        <c:axId val="680020927"/>
      </c:barChart>
      <c:valAx>
        <c:axId val="680020927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80028415"/>
        <c:crosses val="autoZero"/>
        <c:crossBetween val="between"/>
      </c:valAx>
      <c:catAx>
        <c:axId val="680028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02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03905253527613E-4"/>
          <c:y val="1.225063703771723E-2"/>
          <c:w val="0.99938396094746473"/>
          <c:h val="0.80406721940379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47-4320-9D27-51CBAF0EAC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47-4320-9D27-51CBAF0EAC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47-4320-9D27-51CBAF0EAC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47-4320-9D27-51CBAF0EACDF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47-4320-9D27-51CBAF0EACD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中国</c:v>
                </c:pt>
                <c:pt idx="1">
                  <c:v>美国</c:v>
                </c:pt>
                <c:pt idx="2">
                  <c:v>英国</c:v>
                </c:pt>
                <c:pt idx="3">
                  <c:v>德国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1.47E-2</c:v>
                </c:pt>
                <c:pt idx="1">
                  <c:v>2.2800000000000001E-2</c:v>
                </c:pt>
                <c:pt idx="2">
                  <c:v>2.47E-2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47-4320-9D27-51CBAF0EAC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22592335"/>
        <c:axId val="322593583"/>
      </c:barChart>
      <c:catAx>
        <c:axId val="322592335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93583"/>
        <c:crosses val="autoZero"/>
        <c:auto val="1"/>
        <c:lblAlgn val="ctr"/>
        <c:lblOffset val="100"/>
        <c:noMultiLvlLbl val="0"/>
      </c:catAx>
      <c:valAx>
        <c:axId val="322593583"/>
        <c:scaling>
          <c:orientation val="minMax"/>
        </c:scaling>
        <c:delete val="1"/>
        <c:axPos val="r"/>
        <c:numFmt formatCode="0.00%" sourceLinked="1"/>
        <c:majorTickMark val="none"/>
        <c:minorTickMark val="none"/>
        <c:tickLblPos val="nextTo"/>
        <c:crossAx val="322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2E5BEA"/>
            </a:solidFill>
          </c:spPr>
          <c:dPt>
            <c:idx val="0"/>
            <c:bubble3D val="0"/>
            <c:spPr>
              <a:solidFill>
                <a:srgbClr val="2B95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C7-4BE0-8CB9-EB7800CD41EF}"/>
              </c:ext>
            </c:extLst>
          </c:dPt>
          <c:dPt>
            <c:idx val="1"/>
            <c:bubble3D val="0"/>
            <c:spPr>
              <a:solidFill>
                <a:srgbClr val="2E5B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C7-4BE0-8CB9-EB7800CD41EF}"/>
              </c:ext>
            </c:extLst>
          </c:dPt>
          <c:dLbls>
            <c:dLbl>
              <c:idx val="0"/>
              <c:layout>
                <c:manualLayout>
                  <c:x val="-0.1764355747154342"/>
                  <c:y val="9.5638446169310026E-2"/>
                </c:manualLayout>
              </c:layout>
              <c:tx>
                <c:rich>
                  <a:bodyPr/>
                  <a:lstStyle/>
                  <a:p>
                    <a:fld id="{9E245A5F-263B-4DDB-BDF0-6636168DE72C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7C7-4BE0-8CB9-EB7800CD41EF}"/>
                </c:ext>
              </c:extLst>
            </c:dLbl>
            <c:dLbl>
              <c:idx val="1"/>
              <c:layout>
                <c:manualLayout>
                  <c:x val="0.15700888552858835"/>
                  <c:y val="-9.0508350015650815E-2"/>
                </c:manualLayout>
              </c:layout>
              <c:tx>
                <c:rich>
                  <a:bodyPr/>
                  <a:lstStyle/>
                  <a:p>
                    <a:fld id="{410185D7-F340-418C-8D21-CB0286238A9E}" type="PERCENTAGE">
                      <a:rPr lang="en-US" altLang="zh-CN" b="1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C7-4BE0-8CB9-EB7800CD41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网站端</c:v>
                </c:pt>
                <c:pt idx="1">
                  <c:v>手机端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37240</c:v>
                </c:pt>
                <c:pt idx="1">
                  <c:v>53158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C7-4BE0-8CB9-EB7800CD4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56638421963906"/>
          <c:y val="0.34900920319548739"/>
          <c:w val="0.2925383409518128"/>
          <c:h val="0.301980945542305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39C0D-05AD-43D8-BB50-9CB7E36584E1}" type="doc">
      <dgm:prSet loTypeId="urn:microsoft.com/office/officeart/2005/8/layout/pyramid3" loCatId="pyramid" qsTypeId="urn:microsoft.com/office/officeart/2005/8/quickstyle/simple1" qsCatId="simple" csTypeId="urn:microsoft.com/office/officeart/2005/8/colors/accent1_5" csCatId="accent1" phldr="1"/>
      <dgm:spPr/>
    </dgm:pt>
    <dgm:pt modelId="{7B20F8A8-8BB5-42BE-91BC-D56534FF6A59}">
      <dgm:prSet phldrT="[文本]" custT="1"/>
      <dgm:spPr>
        <a:solidFill>
          <a:srgbClr val="2E5BEA">
            <a:alpha val="90000"/>
          </a:srgbClr>
        </a:solidFill>
      </dgm:spPr>
      <dgm:t>
        <a:bodyPr/>
        <a:lstStyle/>
        <a:p>
          <a:r>
            <a:rPr lang="zh-CN" altLang="en-US" sz="1100" b="1" i="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首页</a:t>
          </a:r>
          <a:endParaRPr lang="en-US" altLang="zh-CN" sz="1100" b="1" i="0" baseline="0" dirty="0">
            <a:solidFill>
              <a:schemeClr val="tx1">
                <a:lumMod val="75000"/>
                <a:lumOff val="25000"/>
              </a:schemeClr>
            </a:solidFill>
            <a:ea typeface="微软雅黑" panose="020B0503020204020204" pitchFamily="34" charset="-122"/>
          </a:endParaRPr>
        </a:p>
      </dgm:t>
    </dgm:pt>
    <dgm:pt modelId="{AC924AEA-145E-4C53-A124-10B83CB82FC4}" type="parTrans" cxnId="{5C93E5AD-E8C9-4DCA-ADB3-729AE3786B40}">
      <dgm:prSet/>
      <dgm:spPr/>
      <dgm:t>
        <a:bodyPr/>
        <a:lstStyle/>
        <a:p>
          <a:endParaRPr lang="zh-CN" altLang="en-US"/>
        </a:p>
      </dgm:t>
    </dgm:pt>
    <dgm:pt modelId="{362689CA-B8FE-43A0-B5BA-E6E7CC7FD9EE}" type="sibTrans" cxnId="{5C93E5AD-E8C9-4DCA-ADB3-729AE3786B40}">
      <dgm:prSet/>
      <dgm:spPr/>
      <dgm:t>
        <a:bodyPr/>
        <a:lstStyle/>
        <a:p>
          <a:endParaRPr lang="zh-CN" altLang="en-US"/>
        </a:p>
      </dgm:t>
    </dgm:pt>
    <dgm:pt modelId="{79490CEF-4D98-4CFD-9532-E85E16134886}">
      <dgm:prSet phldrT="[文本]" custT="1"/>
      <dgm:spPr>
        <a:solidFill>
          <a:srgbClr val="2B95ED">
            <a:alpha val="80000"/>
          </a:srgbClr>
        </a:solidFill>
      </dgm:spPr>
      <dgm:t>
        <a:bodyPr/>
        <a:lstStyle/>
        <a:p>
          <a:r>
            <a:rPr lang="zh-CN" altLang="en-US" sz="1100" b="1" i="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产品列表页</a:t>
          </a:r>
        </a:p>
      </dgm:t>
    </dgm:pt>
    <dgm:pt modelId="{110E229A-5293-4BE0-B41D-A7BBB2FE17C9}" type="parTrans" cxnId="{A8B719A2-5871-4527-8CFC-623D31264251}">
      <dgm:prSet/>
      <dgm:spPr/>
      <dgm:t>
        <a:bodyPr/>
        <a:lstStyle/>
        <a:p>
          <a:endParaRPr lang="zh-CN" altLang="en-US"/>
        </a:p>
      </dgm:t>
    </dgm:pt>
    <dgm:pt modelId="{57DD1C1C-DD05-4CC1-868E-34F78282D173}" type="sibTrans" cxnId="{A8B719A2-5871-4527-8CFC-623D31264251}">
      <dgm:prSet/>
      <dgm:spPr/>
      <dgm:t>
        <a:bodyPr/>
        <a:lstStyle/>
        <a:p>
          <a:endParaRPr lang="zh-CN" altLang="en-US"/>
        </a:p>
      </dgm:t>
    </dgm:pt>
    <dgm:pt modelId="{55D70792-4DCC-40E3-94BB-7734F0E058FE}">
      <dgm:prSet phldrT="[文本]" custT="1"/>
      <dgm:spPr>
        <a:solidFill>
          <a:schemeClr val="accent5">
            <a:lumMod val="40000"/>
            <a:lumOff val="60000"/>
            <a:alpha val="60000"/>
          </a:schemeClr>
        </a:solidFill>
      </dgm:spPr>
      <dgm:t>
        <a:bodyPr/>
        <a:lstStyle/>
        <a:p>
          <a:r>
            <a:rPr lang="zh-CN" altLang="en-US" sz="1100" b="1" i="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支付结算页</a:t>
          </a:r>
        </a:p>
      </dgm:t>
    </dgm:pt>
    <dgm:pt modelId="{59642C64-C5D4-47A0-9492-73E5656B7CB5}" type="parTrans" cxnId="{A8716E10-049D-44FA-A6D0-DA88819D8B81}">
      <dgm:prSet/>
      <dgm:spPr/>
      <dgm:t>
        <a:bodyPr/>
        <a:lstStyle/>
        <a:p>
          <a:endParaRPr lang="zh-CN" altLang="en-US"/>
        </a:p>
      </dgm:t>
    </dgm:pt>
    <dgm:pt modelId="{DD50C173-9729-40FF-BEA3-E6302C53FD77}" type="sibTrans" cxnId="{A8716E10-049D-44FA-A6D0-DA88819D8B81}">
      <dgm:prSet/>
      <dgm:spPr/>
      <dgm:t>
        <a:bodyPr/>
        <a:lstStyle/>
        <a:p>
          <a:endParaRPr lang="zh-CN" altLang="en-US"/>
        </a:p>
      </dgm:t>
    </dgm:pt>
    <dgm:pt modelId="{38602C72-457C-478D-9E3B-D33E5B5FE045}">
      <dgm:prSet phldrT="[文本]" custT="1"/>
      <dgm:spPr>
        <a:solidFill>
          <a:schemeClr val="accent5">
            <a:lumMod val="60000"/>
            <a:lumOff val="40000"/>
            <a:alpha val="70000"/>
          </a:schemeClr>
        </a:solidFill>
      </dgm:spPr>
      <dgm:t>
        <a:bodyPr/>
        <a:lstStyle/>
        <a:p>
          <a:r>
            <a:rPr lang="zh-CN" altLang="en-US" sz="1100" b="1" i="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产品详情页</a:t>
          </a:r>
        </a:p>
      </dgm:t>
    </dgm:pt>
    <dgm:pt modelId="{3C724DBB-408E-43ED-8A5C-7DFE4106C45D}" type="parTrans" cxnId="{90C5CFD0-CDA3-4B1F-B9B2-444871F297F9}">
      <dgm:prSet/>
      <dgm:spPr/>
      <dgm:t>
        <a:bodyPr/>
        <a:lstStyle/>
        <a:p>
          <a:endParaRPr lang="zh-CN" altLang="en-US"/>
        </a:p>
      </dgm:t>
    </dgm:pt>
    <dgm:pt modelId="{1E29D072-3FD9-4F16-9547-30A3F3445D91}" type="sibTrans" cxnId="{90C5CFD0-CDA3-4B1F-B9B2-444871F297F9}">
      <dgm:prSet/>
      <dgm:spPr/>
      <dgm:t>
        <a:bodyPr/>
        <a:lstStyle/>
        <a:p>
          <a:endParaRPr lang="zh-CN" altLang="en-US"/>
        </a:p>
      </dgm:t>
    </dgm:pt>
    <dgm:pt modelId="{A4A387F9-74DA-457B-BAFD-EAB0824EC218}">
      <dgm:prSet phldrT="[文本]" custT="1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zh-CN" altLang="en-US" sz="1100" b="1" i="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支付成功页</a:t>
          </a:r>
        </a:p>
      </dgm:t>
    </dgm:pt>
    <dgm:pt modelId="{96D64478-E81B-44D6-8108-431B4954AD66}" type="parTrans" cxnId="{A0CA84E7-8F60-46E7-BED8-F133A855E080}">
      <dgm:prSet/>
      <dgm:spPr/>
      <dgm:t>
        <a:bodyPr/>
        <a:lstStyle/>
        <a:p>
          <a:endParaRPr lang="zh-CN" altLang="en-US"/>
        </a:p>
      </dgm:t>
    </dgm:pt>
    <dgm:pt modelId="{B1D497DD-F408-4BD5-82A0-5D118ECA7C3D}" type="sibTrans" cxnId="{A0CA84E7-8F60-46E7-BED8-F133A855E080}">
      <dgm:prSet/>
      <dgm:spPr/>
      <dgm:t>
        <a:bodyPr/>
        <a:lstStyle/>
        <a:p>
          <a:endParaRPr lang="zh-CN" altLang="en-US"/>
        </a:p>
      </dgm:t>
    </dgm:pt>
    <dgm:pt modelId="{942E61B3-51A5-44B5-AA8A-0F6218647171}" type="pres">
      <dgm:prSet presAssocID="{35839C0D-05AD-43D8-BB50-9CB7E36584E1}" presName="Name0" presStyleCnt="0">
        <dgm:presLayoutVars>
          <dgm:dir/>
          <dgm:animLvl val="lvl"/>
          <dgm:resizeHandles val="exact"/>
        </dgm:presLayoutVars>
      </dgm:prSet>
      <dgm:spPr/>
    </dgm:pt>
    <dgm:pt modelId="{85B8DE43-F37C-4457-91E0-CE959958520D}" type="pres">
      <dgm:prSet presAssocID="{7B20F8A8-8BB5-42BE-91BC-D56534FF6A59}" presName="Name8" presStyleCnt="0"/>
      <dgm:spPr/>
    </dgm:pt>
    <dgm:pt modelId="{E8412B07-2190-4077-967F-5D030049869A}" type="pres">
      <dgm:prSet presAssocID="{7B20F8A8-8BB5-42BE-91BC-D56534FF6A59}" presName="level" presStyleLbl="node1" presStyleIdx="0" presStyleCnt="5">
        <dgm:presLayoutVars>
          <dgm:chMax val="1"/>
          <dgm:bulletEnabled val="1"/>
        </dgm:presLayoutVars>
      </dgm:prSet>
      <dgm:spPr/>
    </dgm:pt>
    <dgm:pt modelId="{B884AB66-2A2E-4002-AEAF-0F34EF38C19A}" type="pres">
      <dgm:prSet presAssocID="{7B20F8A8-8BB5-42BE-91BC-D56534FF6A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1A2D82-D924-43D1-8B0A-F138A753421E}" type="pres">
      <dgm:prSet presAssocID="{79490CEF-4D98-4CFD-9532-E85E16134886}" presName="Name8" presStyleCnt="0"/>
      <dgm:spPr/>
    </dgm:pt>
    <dgm:pt modelId="{B94D0AD9-1C38-4269-A515-710D37203800}" type="pres">
      <dgm:prSet presAssocID="{79490CEF-4D98-4CFD-9532-E85E16134886}" presName="level" presStyleLbl="node1" presStyleIdx="1" presStyleCnt="5">
        <dgm:presLayoutVars>
          <dgm:chMax val="1"/>
          <dgm:bulletEnabled val="1"/>
        </dgm:presLayoutVars>
      </dgm:prSet>
      <dgm:spPr/>
    </dgm:pt>
    <dgm:pt modelId="{49A85723-8842-48E0-83C1-CF8B50F5F53B}" type="pres">
      <dgm:prSet presAssocID="{79490CEF-4D98-4CFD-9532-E85E161348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A4DEFC-760A-48EE-A832-358021F906C3}" type="pres">
      <dgm:prSet presAssocID="{38602C72-457C-478D-9E3B-D33E5B5FE045}" presName="Name8" presStyleCnt="0"/>
      <dgm:spPr/>
    </dgm:pt>
    <dgm:pt modelId="{51945341-B993-48F9-A15E-4750BCB6AA51}" type="pres">
      <dgm:prSet presAssocID="{38602C72-457C-478D-9E3B-D33E5B5FE045}" presName="level" presStyleLbl="node1" presStyleIdx="2" presStyleCnt="5">
        <dgm:presLayoutVars>
          <dgm:chMax val="1"/>
          <dgm:bulletEnabled val="1"/>
        </dgm:presLayoutVars>
      </dgm:prSet>
      <dgm:spPr/>
    </dgm:pt>
    <dgm:pt modelId="{E1B558B5-A00E-4722-A5C0-AFC2229C0573}" type="pres">
      <dgm:prSet presAssocID="{38602C72-457C-478D-9E3B-D33E5B5FE0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55BC28-BC1D-4421-958D-773CF2AA6ECE}" type="pres">
      <dgm:prSet presAssocID="{55D70792-4DCC-40E3-94BB-7734F0E058FE}" presName="Name8" presStyleCnt="0"/>
      <dgm:spPr/>
    </dgm:pt>
    <dgm:pt modelId="{97763DF1-E161-4C4A-99C2-4DF4390FC278}" type="pres">
      <dgm:prSet presAssocID="{55D70792-4DCC-40E3-94BB-7734F0E058FE}" presName="level" presStyleLbl="node1" presStyleIdx="3" presStyleCnt="5">
        <dgm:presLayoutVars>
          <dgm:chMax val="1"/>
          <dgm:bulletEnabled val="1"/>
        </dgm:presLayoutVars>
      </dgm:prSet>
      <dgm:spPr/>
    </dgm:pt>
    <dgm:pt modelId="{15BB53B8-EB7F-4D85-9BF4-79D14DE54961}" type="pres">
      <dgm:prSet presAssocID="{55D70792-4DCC-40E3-94BB-7734F0E058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DDA9D5-C210-424A-A78E-967F1640A14A}" type="pres">
      <dgm:prSet presAssocID="{A4A387F9-74DA-457B-BAFD-EAB0824EC218}" presName="Name8" presStyleCnt="0"/>
      <dgm:spPr/>
    </dgm:pt>
    <dgm:pt modelId="{B8072A8E-C3A0-41D2-ABAE-35E7103D8736}" type="pres">
      <dgm:prSet presAssocID="{A4A387F9-74DA-457B-BAFD-EAB0824EC218}" presName="level" presStyleLbl="node1" presStyleIdx="4" presStyleCnt="5">
        <dgm:presLayoutVars>
          <dgm:chMax val="1"/>
          <dgm:bulletEnabled val="1"/>
        </dgm:presLayoutVars>
      </dgm:prSet>
      <dgm:spPr/>
    </dgm:pt>
    <dgm:pt modelId="{3FEDEDC9-A1F6-4CD5-8C87-6946AB3EEC93}" type="pres">
      <dgm:prSet presAssocID="{A4A387F9-74DA-457B-BAFD-EAB0824EC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8716E10-049D-44FA-A6D0-DA88819D8B81}" srcId="{35839C0D-05AD-43D8-BB50-9CB7E36584E1}" destId="{55D70792-4DCC-40E3-94BB-7734F0E058FE}" srcOrd="3" destOrd="0" parTransId="{59642C64-C5D4-47A0-9492-73E5656B7CB5}" sibTransId="{DD50C173-9729-40FF-BEA3-E6302C53FD77}"/>
    <dgm:cxn modelId="{16867F25-C60E-4841-A29E-E3F8797055AA}" type="presOf" srcId="{79490CEF-4D98-4CFD-9532-E85E16134886}" destId="{B94D0AD9-1C38-4269-A515-710D37203800}" srcOrd="0" destOrd="0" presId="urn:microsoft.com/office/officeart/2005/8/layout/pyramid3"/>
    <dgm:cxn modelId="{5BA7DE65-C19F-4D38-B487-1FDEC5D784C5}" type="presOf" srcId="{A4A387F9-74DA-457B-BAFD-EAB0824EC218}" destId="{B8072A8E-C3A0-41D2-ABAE-35E7103D8736}" srcOrd="0" destOrd="0" presId="urn:microsoft.com/office/officeart/2005/8/layout/pyramid3"/>
    <dgm:cxn modelId="{3DF5894F-F004-47B4-8EE6-37055A5A37CE}" type="presOf" srcId="{A4A387F9-74DA-457B-BAFD-EAB0824EC218}" destId="{3FEDEDC9-A1F6-4CD5-8C87-6946AB3EEC93}" srcOrd="1" destOrd="0" presId="urn:microsoft.com/office/officeart/2005/8/layout/pyramid3"/>
    <dgm:cxn modelId="{9305E1A0-0E83-473B-8D85-79E648A6B21B}" type="presOf" srcId="{38602C72-457C-478D-9E3B-D33E5B5FE045}" destId="{51945341-B993-48F9-A15E-4750BCB6AA51}" srcOrd="0" destOrd="0" presId="urn:microsoft.com/office/officeart/2005/8/layout/pyramid3"/>
    <dgm:cxn modelId="{A8B719A2-5871-4527-8CFC-623D31264251}" srcId="{35839C0D-05AD-43D8-BB50-9CB7E36584E1}" destId="{79490CEF-4D98-4CFD-9532-E85E16134886}" srcOrd="1" destOrd="0" parTransId="{110E229A-5293-4BE0-B41D-A7BBB2FE17C9}" sibTransId="{57DD1C1C-DD05-4CC1-868E-34F78282D173}"/>
    <dgm:cxn modelId="{5C93E5AD-E8C9-4DCA-ADB3-729AE3786B40}" srcId="{35839C0D-05AD-43D8-BB50-9CB7E36584E1}" destId="{7B20F8A8-8BB5-42BE-91BC-D56534FF6A59}" srcOrd="0" destOrd="0" parTransId="{AC924AEA-145E-4C53-A124-10B83CB82FC4}" sibTransId="{362689CA-B8FE-43A0-B5BA-E6E7CC7FD9EE}"/>
    <dgm:cxn modelId="{85ABB6B7-187C-4688-8240-522EFB7BFB18}" type="presOf" srcId="{7B20F8A8-8BB5-42BE-91BC-D56534FF6A59}" destId="{B884AB66-2A2E-4002-AEAF-0F34EF38C19A}" srcOrd="1" destOrd="0" presId="urn:microsoft.com/office/officeart/2005/8/layout/pyramid3"/>
    <dgm:cxn modelId="{5E8835CD-8904-4303-8BA2-2D1A70C92874}" type="presOf" srcId="{7B20F8A8-8BB5-42BE-91BC-D56534FF6A59}" destId="{E8412B07-2190-4077-967F-5D030049869A}" srcOrd="0" destOrd="0" presId="urn:microsoft.com/office/officeart/2005/8/layout/pyramid3"/>
    <dgm:cxn modelId="{90C5CFD0-CDA3-4B1F-B9B2-444871F297F9}" srcId="{35839C0D-05AD-43D8-BB50-9CB7E36584E1}" destId="{38602C72-457C-478D-9E3B-D33E5B5FE045}" srcOrd="2" destOrd="0" parTransId="{3C724DBB-408E-43ED-8A5C-7DFE4106C45D}" sibTransId="{1E29D072-3FD9-4F16-9547-30A3F3445D91}"/>
    <dgm:cxn modelId="{857F94DD-D864-4CE4-8B4D-FF713B424485}" type="presOf" srcId="{35839C0D-05AD-43D8-BB50-9CB7E36584E1}" destId="{942E61B3-51A5-44B5-AA8A-0F6218647171}" srcOrd="0" destOrd="0" presId="urn:microsoft.com/office/officeart/2005/8/layout/pyramid3"/>
    <dgm:cxn modelId="{A0CA84E7-8F60-46E7-BED8-F133A855E080}" srcId="{35839C0D-05AD-43D8-BB50-9CB7E36584E1}" destId="{A4A387F9-74DA-457B-BAFD-EAB0824EC218}" srcOrd="4" destOrd="0" parTransId="{96D64478-E81B-44D6-8108-431B4954AD66}" sibTransId="{B1D497DD-F408-4BD5-82A0-5D118ECA7C3D}"/>
    <dgm:cxn modelId="{A7F1A1EA-720D-47A1-B28E-31365E31F588}" type="presOf" srcId="{55D70792-4DCC-40E3-94BB-7734F0E058FE}" destId="{97763DF1-E161-4C4A-99C2-4DF4390FC278}" srcOrd="0" destOrd="0" presId="urn:microsoft.com/office/officeart/2005/8/layout/pyramid3"/>
    <dgm:cxn modelId="{023725F2-2FCD-4149-A415-CDAE1EAD2794}" type="presOf" srcId="{38602C72-457C-478D-9E3B-D33E5B5FE045}" destId="{E1B558B5-A00E-4722-A5C0-AFC2229C0573}" srcOrd="1" destOrd="0" presId="urn:microsoft.com/office/officeart/2005/8/layout/pyramid3"/>
    <dgm:cxn modelId="{935B7FF7-C102-47B2-8161-B5AA6BF8053B}" type="presOf" srcId="{55D70792-4DCC-40E3-94BB-7734F0E058FE}" destId="{15BB53B8-EB7F-4D85-9BF4-79D14DE54961}" srcOrd="1" destOrd="0" presId="urn:microsoft.com/office/officeart/2005/8/layout/pyramid3"/>
    <dgm:cxn modelId="{9E87E5FE-0039-4D9F-99AA-261F50A26E70}" type="presOf" srcId="{79490CEF-4D98-4CFD-9532-E85E16134886}" destId="{49A85723-8842-48E0-83C1-CF8B50F5F53B}" srcOrd="1" destOrd="0" presId="urn:microsoft.com/office/officeart/2005/8/layout/pyramid3"/>
    <dgm:cxn modelId="{405AF9DA-833F-457D-B7BC-E2B32A164C1B}" type="presParOf" srcId="{942E61B3-51A5-44B5-AA8A-0F6218647171}" destId="{85B8DE43-F37C-4457-91E0-CE959958520D}" srcOrd="0" destOrd="0" presId="urn:microsoft.com/office/officeart/2005/8/layout/pyramid3"/>
    <dgm:cxn modelId="{F546BEF0-9BEF-43D1-A60F-FB35C13DC111}" type="presParOf" srcId="{85B8DE43-F37C-4457-91E0-CE959958520D}" destId="{E8412B07-2190-4077-967F-5D030049869A}" srcOrd="0" destOrd="0" presId="urn:microsoft.com/office/officeart/2005/8/layout/pyramid3"/>
    <dgm:cxn modelId="{BCBEA025-CF5F-4AD7-BEEA-57F2E78AC19D}" type="presParOf" srcId="{85B8DE43-F37C-4457-91E0-CE959958520D}" destId="{B884AB66-2A2E-4002-AEAF-0F34EF38C19A}" srcOrd="1" destOrd="0" presId="urn:microsoft.com/office/officeart/2005/8/layout/pyramid3"/>
    <dgm:cxn modelId="{6C910541-AF64-49DB-98FE-252F80803EDC}" type="presParOf" srcId="{942E61B3-51A5-44B5-AA8A-0F6218647171}" destId="{DB1A2D82-D924-43D1-8B0A-F138A753421E}" srcOrd="1" destOrd="0" presId="urn:microsoft.com/office/officeart/2005/8/layout/pyramid3"/>
    <dgm:cxn modelId="{2FF6312B-085D-43A3-9255-30C78D6AE3CA}" type="presParOf" srcId="{DB1A2D82-D924-43D1-8B0A-F138A753421E}" destId="{B94D0AD9-1C38-4269-A515-710D37203800}" srcOrd="0" destOrd="0" presId="urn:microsoft.com/office/officeart/2005/8/layout/pyramid3"/>
    <dgm:cxn modelId="{F9105C4C-F399-4E0A-AB99-509602FD8327}" type="presParOf" srcId="{DB1A2D82-D924-43D1-8B0A-F138A753421E}" destId="{49A85723-8842-48E0-83C1-CF8B50F5F53B}" srcOrd="1" destOrd="0" presId="urn:microsoft.com/office/officeart/2005/8/layout/pyramid3"/>
    <dgm:cxn modelId="{F5872ACA-12B5-4838-A930-E074AD6AE224}" type="presParOf" srcId="{942E61B3-51A5-44B5-AA8A-0F6218647171}" destId="{37A4DEFC-760A-48EE-A832-358021F906C3}" srcOrd="2" destOrd="0" presId="urn:microsoft.com/office/officeart/2005/8/layout/pyramid3"/>
    <dgm:cxn modelId="{81A665C1-5CAF-4684-943A-1C61314F5C40}" type="presParOf" srcId="{37A4DEFC-760A-48EE-A832-358021F906C3}" destId="{51945341-B993-48F9-A15E-4750BCB6AA51}" srcOrd="0" destOrd="0" presId="urn:microsoft.com/office/officeart/2005/8/layout/pyramid3"/>
    <dgm:cxn modelId="{2876E53E-1FCF-47A4-B8CE-30F0FD620EB9}" type="presParOf" srcId="{37A4DEFC-760A-48EE-A832-358021F906C3}" destId="{E1B558B5-A00E-4722-A5C0-AFC2229C0573}" srcOrd="1" destOrd="0" presId="urn:microsoft.com/office/officeart/2005/8/layout/pyramid3"/>
    <dgm:cxn modelId="{04AB7541-C250-4354-907E-8D858006F56F}" type="presParOf" srcId="{942E61B3-51A5-44B5-AA8A-0F6218647171}" destId="{0555BC28-BC1D-4421-958D-773CF2AA6ECE}" srcOrd="3" destOrd="0" presId="urn:microsoft.com/office/officeart/2005/8/layout/pyramid3"/>
    <dgm:cxn modelId="{7F71C567-9358-43E0-831D-50F0AA3F5C0C}" type="presParOf" srcId="{0555BC28-BC1D-4421-958D-773CF2AA6ECE}" destId="{97763DF1-E161-4C4A-99C2-4DF4390FC278}" srcOrd="0" destOrd="0" presId="urn:microsoft.com/office/officeart/2005/8/layout/pyramid3"/>
    <dgm:cxn modelId="{67F0E5BC-4603-42DD-8F32-CA9272AE62F1}" type="presParOf" srcId="{0555BC28-BC1D-4421-958D-773CF2AA6ECE}" destId="{15BB53B8-EB7F-4D85-9BF4-79D14DE54961}" srcOrd="1" destOrd="0" presId="urn:microsoft.com/office/officeart/2005/8/layout/pyramid3"/>
    <dgm:cxn modelId="{C6F642A8-8F5F-4185-9F5D-83C942BBC100}" type="presParOf" srcId="{942E61B3-51A5-44B5-AA8A-0F6218647171}" destId="{2FDDA9D5-C210-424A-A78E-967F1640A14A}" srcOrd="4" destOrd="0" presId="urn:microsoft.com/office/officeart/2005/8/layout/pyramid3"/>
    <dgm:cxn modelId="{98CEDF59-6788-4431-BBDB-30A896623EB7}" type="presParOf" srcId="{2FDDA9D5-C210-424A-A78E-967F1640A14A}" destId="{B8072A8E-C3A0-41D2-ABAE-35E7103D8736}" srcOrd="0" destOrd="0" presId="urn:microsoft.com/office/officeart/2005/8/layout/pyramid3"/>
    <dgm:cxn modelId="{24770C63-0D7F-4CBC-8A68-0FE1E717B5D4}" type="presParOf" srcId="{2FDDA9D5-C210-424A-A78E-967F1640A14A}" destId="{3FEDEDC9-A1F6-4CD5-8C87-6946AB3EEC9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2B07-2190-4077-967F-5D030049869A}">
      <dsp:nvSpPr>
        <dsp:cNvPr id="0" name=""/>
        <dsp:cNvSpPr/>
      </dsp:nvSpPr>
      <dsp:spPr>
        <a:xfrm rot="10800000">
          <a:off x="0" y="0"/>
          <a:ext cx="3710506" cy="660619"/>
        </a:xfrm>
        <a:prstGeom prst="trapezoid">
          <a:avLst>
            <a:gd name="adj" fmla="val 56167"/>
          </a:avLst>
        </a:prstGeom>
        <a:solidFill>
          <a:srgbClr val="2E5BEA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i="0" kern="120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首页</a:t>
          </a:r>
          <a:endParaRPr lang="en-US" altLang="zh-CN" sz="1100" b="1" i="0" kern="1200" baseline="0" dirty="0">
            <a:solidFill>
              <a:schemeClr val="tx1">
                <a:lumMod val="75000"/>
                <a:lumOff val="25000"/>
              </a:schemeClr>
            </a:solidFill>
            <a:ea typeface="微软雅黑" panose="020B0503020204020204" pitchFamily="34" charset="-122"/>
          </a:endParaRPr>
        </a:p>
      </dsp:txBody>
      <dsp:txXfrm rot="-10800000">
        <a:off x="649338" y="0"/>
        <a:ext cx="2411828" cy="660619"/>
      </dsp:txXfrm>
    </dsp:sp>
    <dsp:sp modelId="{B94D0AD9-1C38-4269-A515-710D37203800}">
      <dsp:nvSpPr>
        <dsp:cNvPr id="0" name=""/>
        <dsp:cNvSpPr/>
      </dsp:nvSpPr>
      <dsp:spPr>
        <a:xfrm rot="10800000">
          <a:off x="371050" y="660619"/>
          <a:ext cx="2968404" cy="660619"/>
        </a:xfrm>
        <a:prstGeom prst="trapezoid">
          <a:avLst>
            <a:gd name="adj" fmla="val 56167"/>
          </a:avLst>
        </a:prstGeom>
        <a:solidFill>
          <a:srgbClr val="2B95ED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i="0" kern="120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产品列表页</a:t>
          </a:r>
        </a:p>
      </dsp:txBody>
      <dsp:txXfrm rot="-10800000">
        <a:off x="890521" y="660619"/>
        <a:ext cx="1929463" cy="660619"/>
      </dsp:txXfrm>
    </dsp:sp>
    <dsp:sp modelId="{51945341-B993-48F9-A15E-4750BCB6AA51}">
      <dsp:nvSpPr>
        <dsp:cNvPr id="0" name=""/>
        <dsp:cNvSpPr/>
      </dsp:nvSpPr>
      <dsp:spPr>
        <a:xfrm rot="10800000">
          <a:off x="742101" y="1321239"/>
          <a:ext cx="2226303" cy="660619"/>
        </a:xfrm>
        <a:prstGeom prst="trapezoid">
          <a:avLst>
            <a:gd name="adj" fmla="val 56167"/>
          </a:avLst>
        </a:prstGeom>
        <a:solidFill>
          <a:schemeClr val="accent5">
            <a:lumMod val="60000"/>
            <a:lumOff val="4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i="0" kern="120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产品详情页</a:t>
          </a:r>
        </a:p>
      </dsp:txBody>
      <dsp:txXfrm rot="-10800000">
        <a:off x="1131704" y="1321239"/>
        <a:ext cx="1447097" cy="660619"/>
      </dsp:txXfrm>
    </dsp:sp>
    <dsp:sp modelId="{97763DF1-E161-4C4A-99C2-4DF4390FC278}">
      <dsp:nvSpPr>
        <dsp:cNvPr id="0" name=""/>
        <dsp:cNvSpPr/>
      </dsp:nvSpPr>
      <dsp:spPr>
        <a:xfrm rot="10800000">
          <a:off x="1113151" y="1981859"/>
          <a:ext cx="1484202" cy="660619"/>
        </a:xfrm>
        <a:prstGeom prst="trapezoid">
          <a:avLst>
            <a:gd name="adj" fmla="val 56167"/>
          </a:avLst>
        </a:prstGeom>
        <a:solidFill>
          <a:schemeClr val="accent5">
            <a:lumMod val="40000"/>
            <a:lumOff val="60000"/>
            <a:alpha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i="0" kern="120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支付结算页</a:t>
          </a:r>
        </a:p>
      </dsp:txBody>
      <dsp:txXfrm rot="-10800000">
        <a:off x="1372887" y="1981859"/>
        <a:ext cx="964731" cy="660619"/>
      </dsp:txXfrm>
    </dsp:sp>
    <dsp:sp modelId="{B8072A8E-C3A0-41D2-ABAE-35E7103D8736}">
      <dsp:nvSpPr>
        <dsp:cNvPr id="0" name=""/>
        <dsp:cNvSpPr/>
      </dsp:nvSpPr>
      <dsp:spPr>
        <a:xfrm rot="10800000">
          <a:off x="1484202" y="2642479"/>
          <a:ext cx="742101" cy="660619"/>
        </a:xfrm>
        <a:prstGeom prst="trapezoid">
          <a:avLst>
            <a:gd name="adj" fmla="val 56167"/>
          </a:avLst>
        </a:prstGeom>
        <a:solidFill>
          <a:schemeClr val="accent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i="0" kern="1200" baseline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rPr>
            <a:t>支付成功页</a:t>
          </a:r>
        </a:p>
      </dsp:txBody>
      <dsp:txXfrm rot="-10800000">
        <a:off x="1484202" y="2642479"/>
        <a:ext cx="742101" cy="66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9D2-14E5-4A5D-95B6-E8FF60547D5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0654-946B-43B4-9E0E-DA1CDC2E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922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93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4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3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51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25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8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1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50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DA6A0-85DB-4197-8307-E99A15B3B0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178CB-CCFB-0283-8780-BE2D1BED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867F6-75C4-EB5E-A206-104D19C74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C122C-D6ED-1ED3-5373-A6649743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24109-7A45-78DC-07B2-438B860B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B8B0F-51D1-C79E-86ED-EFD77ACD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1EB5-D060-C8BB-0D49-2C065C61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75C58-2491-C729-D1D6-37AE1C937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27D85-7339-37B5-41AE-CE7820F5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0F535-FD29-1ADA-CBBF-F11BC678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5541-5381-9C21-E21A-3A57608B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B247E-DE68-61AC-396B-565AC55A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61744-90C9-44D0-B9F3-4BCCB4D4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B5B4A-F43A-BE3C-1951-AAB579A7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48226-3E6B-B0B0-6A77-CAA2B205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F457-E0BA-9C4A-1CDC-9FD6CF71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1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B3DF-99FB-E8CC-2845-E7C18CF1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D57B6-8501-6FE1-44F2-66DA4A4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966D7-1057-33C2-2C3B-59BBB9A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160D6-FC7E-7321-4BE4-3280D384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BD406-8A8A-3D40-ED1A-EFC38981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6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53EEF-6B6C-C18C-C32F-95F353E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F8606-CE73-BA18-8627-0AA38A48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EC61-FBA4-4617-2B3B-99476F4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A4644-B7DA-DF47-A57C-69725C0C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47796-66AF-5EA9-7D78-11672769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6649C-7EE8-FA3D-AE2D-2B75CBD8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8273-28F6-FBDB-1D61-AD0C0EA3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408FA-D842-9BE4-8BD0-2E132ED8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D0E1B-3500-1609-9481-15FB491F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2FBA-2E7B-13F1-601C-6BF009AF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1F377-E3D2-A0CA-AFCF-8377FB4B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9921-D849-00C7-5ED3-0207E2EE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04971-43A4-D621-9618-FA4EB312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2761A-AE7B-C9B5-F124-76BA3D44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2E613-2D9F-EE0E-D619-BF5DD1E43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A8001-2831-8B13-1B2E-97DFB5BE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83ACC9-BFED-D449-1B0C-083E0C8F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A6354-43B6-3D98-E96D-3B94F637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B9D3D-1502-C9A4-AB12-4184CDE1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A765-7BD8-14D7-0D74-12F26C52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36CC7-4AA1-449C-EEB7-22EC60C4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60892-EE1D-3412-D496-373FE738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768E4-C56F-7980-71D8-AE3005A9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01F76-D6AA-AAA3-3E72-27B18BDD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DA661-6116-8C13-72B9-D7E7A05E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69BB9-36AA-3A36-ABF3-690926E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A52C-DAE8-5ABF-5267-EA757380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8AE34-2A07-0FA6-0ECE-7E361128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29764-6262-B4E4-94BD-B6BE9F4D3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55288-2674-DDE0-1FE2-447B2F5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55FA8-0522-24C4-2DD9-E702BF6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0517F-51BA-3129-E14A-466B36E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D5F1-8A7D-A73D-B65A-25684806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4CFE2-F161-EE22-4DAE-C4C2DB90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C85E1-C38F-3890-A0C2-1F6AE05D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3619-3EED-56B1-43F0-183F6F6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044E4-4620-9793-BA4D-F5A47937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74002-9AC4-39E0-BFE2-BF76EE93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9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16C21-413D-4741-2E61-DA7A934D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BDEC5-225E-A773-89DD-B6D89BA5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DCB0-B8F6-E6A1-F982-C5A39635C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CD65-E1CA-4B91-9093-C9C6C56CB92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3C9A-56A3-9754-9929-9F13447A3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5E388-591F-4C57-0024-B54BF66B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A251-6E7C-4D7D-9BDF-552ADAC3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hart" Target="../charts/chart9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图片 468">
            <a:extLst>
              <a:ext uri="{FF2B5EF4-FFF2-40B4-BE49-F238E27FC236}">
                <a16:creationId xmlns:a16="http://schemas.microsoft.com/office/drawing/2014/main" id="{5B07E073-DC53-4617-83F2-D8AC35D47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>
            <a:off x="4804751" y="352181"/>
            <a:ext cx="7324725" cy="6419850"/>
          </a:xfrm>
          <a:prstGeom prst="rect">
            <a:avLst/>
          </a:prstGeom>
        </p:spPr>
      </p:pic>
      <p:pic>
        <p:nvPicPr>
          <p:cNvPr id="470" name="图片 469">
            <a:extLst>
              <a:ext uri="{FF2B5EF4-FFF2-40B4-BE49-F238E27FC236}">
                <a16:creationId xmlns:a16="http://schemas.microsoft.com/office/drawing/2014/main" id="{75122A23-5014-49EE-B410-1B550AEA9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 flipV="1">
            <a:off x="-1" y="-1"/>
            <a:ext cx="3581428" cy="3114675"/>
          </a:xfrm>
          <a:prstGeom prst="rect">
            <a:avLst/>
          </a:prstGeom>
        </p:spPr>
      </p:pic>
      <p:sp>
        <p:nvSpPr>
          <p:cNvPr id="472" name="文本框 471">
            <a:extLst>
              <a:ext uri="{FF2B5EF4-FFF2-40B4-BE49-F238E27FC236}">
                <a16:creationId xmlns:a16="http://schemas.microsoft.com/office/drawing/2014/main" id="{4E261259-151A-4DD6-9697-79707A58A004}"/>
              </a:ext>
            </a:extLst>
          </p:cNvPr>
          <p:cNvSpPr txBox="1"/>
          <p:nvPr/>
        </p:nvSpPr>
        <p:spPr>
          <a:xfrm>
            <a:off x="617559" y="3221205"/>
            <a:ext cx="586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用户支付转化 </a:t>
            </a: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/ </a:t>
            </a:r>
            <a:r>
              <a:rPr kumimoji="0" lang="zh-CN" alt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分析报告</a:t>
            </a:r>
          </a:p>
        </p:txBody>
      </p: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E360C8C9-A6ED-4EEC-8F76-79B7699A9804}"/>
              </a:ext>
            </a:extLst>
          </p:cNvPr>
          <p:cNvGrpSpPr/>
          <p:nvPr/>
        </p:nvGrpSpPr>
        <p:grpSpPr>
          <a:xfrm>
            <a:off x="709858" y="4759152"/>
            <a:ext cx="2606041" cy="441960"/>
            <a:chOff x="1203959" y="4343400"/>
            <a:chExt cx="2606041" cy="441960"/>
          </a:xfrm>
        </p:grpSpPr>
        <p:sp>
          <p:nvSpPr>
            <p:cNvPr id="480" name="矩形: 圆角 479">
              <a:extLst>
                <a:ext uri="{FF2B5EF4-FFF2-40B4-BE49-F238E27FC236}">
                  <a16:creationId xmlns:a16="http://schemas.microsoft.com/office/drawing/2014/main" id="{BD34E8E2-F193-4BA0-A581-E6DCB355ACDC}"/>
                </a:ext>
              </a:extLst>
            </p:cNvPr>
            <p:cNvSpPr/>
            <p:nvPr/>
          </p:nvSpPr>
          <p:spPr>
            <a:xfrm>
              <a:off x="1203959" y="4343400"/>
              <a:ext cx="2606041" cy="44196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DD2CA9FA-DDCE-4572-9590-621A4CF70657}"/>
                </a:ext>
              </a:extLst>
            </p:cNvPr>
            <p:cNvSpPr txBox="1"/>
            <p:nvPr/>
          </p:nvSpPr>
          <p:spPr>
            <a:xfrm>
              <a:off x="1317493" y="4379060"/>
              <a:ext cx="1878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Light" panose="020B0300000000000000" pitchFamily="34" charset="-122"/>
                  <a:ea typeface="Noto Sans CJK Light" panose="020B0300000000000000" pitchFamily="34" charset="-122"/>
                  <a:cs typeface="+mn-cs"/>
                </a:rPr>
                <a:t>汇报人：宛子涵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+mn-cs"/>
              </a:endParaRPr>
            </a:p>
          </p:txBody>
        </p:sp>
        <p:sp>
          <p:nvSpPr>
            <p:cNvPr id="484" name="等腰三角形 483">
              <a:extLst>
                <a:ext uri="{FF2B5EF4-FFF2-40B4-BE49-F238E27FC236}">
                  <a16:creationId xmlns:a16="http://schemas.microsoft.com/office/drawing/2014/main" id="{BBA61C43-194C-4480-930A-197621EBC1C4}"/>
                </a:ext>
              </a:extLst>
            </p:cNvPr>
            <p:cNvSpPr/>
            <p:nvPr/>
          </p:nvSpPr>
          <p:spPr>
            <a:xfrm rot="5400000">
              <a:off x="3414808" y="4465683"/>
              <a:ext cx="227464" cy="1960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A907D54-C8E3-B216-FE09-BC11AE0A5D06}"/>
              </a:ext>
            </a:extLst>
          </p:cNvPr>
          <p:cNvSpPr txBox="1"/>
          <p:nvPr/>
        </p:nvSpPr>
        <p:spPr>
          <a:xfrm>
            <a:off x="709858" y="2391144"/>
            <a:ext cx="614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某国际电商平台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0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2561F1-FB5C-9B48-5C20-695570B346B8}"/>
              </a:ext>
            </a:extLst>
          </p:cNvPr>
          <p:cNvSpPr txBox="1"/>
          <p:nvPr/>
        </p:nvSpPr>
        <p:spPr>
          <a:xfrm>
            <a:off x="309692" y="381381"/>
            <a:ext cx="80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属性特征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6C2EBFF-48F1-186D-94FE-D27ECFB36C89}"/>
              </a:ext>
            </a:extLst>
          </p:cNvPr>
          <p:cNvGrpSpPr/>
          <p:nvPr/>
        </p:nvGrpSpPr>
        <p:grpSpPr>
          <a:xfrm>
            <a:off x="376142" y="1182950"/>
            <a:ext cx="1623453" cy="412974"/>
            <a:chOff x="1052323" y="2621783"/>
            <a:chExt cx="2136941" cy="412974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796A8770-3D02-3CCF-DEDA-F19CCD7674EE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0698F40-C5F4-FFB3-4325-ED5495710D31}"/>
                </a:ext>
              </a:extLst>
            </p:cNvPr>
            <p:cNvSpPr txBox="1"/>
            <p:nvPr/>
          </p:nvSpPr>
          <p:spPr>
            <a:xfrm>
              <a:off x="1248940" y="2634647"/>
              <a:ext cx="1743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04.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国家</a:t>
              </a: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ED5E042-4C7B-48DD-21B3-1AD5CED82E27}"/>
              </a:ext>
            </a:extLst>
          </p:cNvPr>
          <p:cNvSpPr txBox="1"/>
          <p:nvPr/>
        </p:nvSpPr>
        <p:spPr>
          <a:xfrm>
            <a:off x="818021" y="1874273"/>
            <a:ext cx="2198099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用户主要集中在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美国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，其次为中国和英国，德国用户最少</a:t>
            </a:r>
          </a:p>
        </p:txBody>
      </p:sp>
      <p:graphicFrame>
        <p:nvGraphicFramePr>
          <p:cNvPr id="74" name="图表 73">
            <a:extLst>
              <a:ext uri="{FF2B5EF4-FFF2-40B4-BE49-F238E27FC236}">
                <a16:creationId xmlns:a16="http://schemas.microsoft.com/office/drawing/2014/main" id="{7C3FAF9D-76B9-BE18-1D60-A27F43C995F4}"/>
              </a:ext>
            </a:extLst>
          </p:cNvPr>
          <p:cNvGraphicFramePr/>
          <p:nvPr/>
        </p:nvGraphicFramePr>
        <p:xfrm>
          <a:off x="419602" y="2546665"/>
          <a:ext cx="2994939" cy="170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5" name="图表 84">
            <a:extLst>
              <a:ext uri="{FF2B5EF4-FFF2-40B4-BE49-F238E27FC236}">
                <a16:creationId xmlns:a16="http://schemas.microsoft.com/office/drawing/2014/main" id="{FBEB29EF-6459-F8CB-59CB-E856E886FC03}"/>
              </a:ext>
            </a:extLst>
          </p:cNvPr>
          <p:cNvGraphicFramePr/>
          <p:nvPr/>
        </p:nvGraphicFramePr>
        <p:xfrm>
          <a:off x="4057146" y="2530205"/>
          <a:ext cx="2994940" cy="174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" name="文本框 85">
            <a:extLst>
              <a:ext uri="{FF2B5EF4-FFF2-40B4-BE49-F238E27FC236}">
                <a16:creationId xmlns:a16="http://schemas.microsoft.com/office/drawing/2014/main" id="{4DC9B145-951A-87B6-4314-86C01A8CB27F}"/>
              </a:ext>
            </a:extLst>
          </p:cNvPr>
          <p:cNvSpPr txBox="1"/>
          <p:nvPr/>
        </p:nvSpPr>
        <p:spPr>
          <a:xfrm>
            <a:off x="4234260" y="1865600"/>
            <a:ext cx="2324978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德国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用户的下单转化率最高，中国用户下单转化率最低</a:t>
            </a:r>
          </a:p>
        </p:txBody>
      </p:sp>
      <p:pic>
        <p:nvPicPr>
          <p:cNvPr id="3" name="图形 2" descr="用户">
            <a:extLst>
              <a:ext uri="{FF2B5EF4-FFF2-40B4-BE49-F238E27FC236}">
                <a16:creationId xmlns:a16="http://schemas.microsoft.com/office/drawing/2014/main" id="{630CEC64-E14D-3F16-2ED0-2613367EA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0784" y="2103922"/>
            <a:ext cx="1119798" cy="11197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64AFA2-3ACF-351E-EF6C-B99662D00172}"/>
              </a:ext>
            </a:extLst>
          </p:cNvPr>
          <p:cNvSpPr txBox="1"/>
          <p:nvPr/>
        </p:nvSpPr>
        <p:spPr>
          <a:xfrm>
            <a:off x="9170785" y="2945829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203C0A-066D-9B8A-E0F6-A500B2C3FD5F}"/>
              </a:ext>
            </a:extLst>
          </p:cNvPr>
          <p:cNvSpPr/>
          <p:nvPr/>
        </p:nvSpPr>
        <p:spPr>
          <a:xfrm>
            <a:off x="9301921" y="1445511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美国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61%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50EA04-9C47-A12E-48CA-7419B37FF355}"/>
              </a:ext>
            </a:extLst>
          </p:cNvPr>
          <p:cNvSpPr txBox="1"/>
          <p:nvPr/>
        </p:nvSpPr>
        <p:spPr>
          <a:xfrm>
            <a:off x="7794878" y="3455265"/>
            <a:ext cx="3871608" cy="227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该电商平台的主流用户来自美国，且成交用户中美国用户占据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61%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，因此美国是该平台的主要市场；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中国用户体量不大，且下单转化率明显低于其他国家，尤其是首页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列表页、支付页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支付完成页的转化率。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德国用户的下单转化率虽然最高，但其用户体量非常小，因此对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GMV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的影响也小，且需确认该高转化率是否长期存在。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EA593A6F-B607-D394-D21F-596A45238368}"/>
              </a:ext>
            </a:extLst>
          </p:cNvPr>
          <p:cNvGraphicFramePr>
            <a:graphicFrameLocks noGrp="1"/>
          </p:cNvGraphicFramePr>
          <p:nvPr/>
        </p:nvGraphicFramePr>
        <p:xfrm>
          <a:off x="477375" y="4486610"/>
          <a:ext cx="685472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56">
                  <a:extLst>
                    <a:ext uri="{9D8B030D-6E8A-4147-A177-3AD203B41FA5}">
                      <a16:colId xmlns:a16="http://schemas.microsoft.com/office/drawing/2014/main" val="4263550580"/>
                    </a:ext>
                  </a:extLst>
                </a:gridCol>
                <a:gridCol w="1063542">
                  <a:extLst>
                    <a:ext uri="{9D8B030D-6E8A-4147-A177-3AD203B41FA5}">
                      <a16:colId xmlns:a16="http://schemas.microsoft.com/office/drawing/2014/main" val="3011883918"/>
                    </a:ext>
                  </a:extLst>
                </a:gridCol>
                <a:gridCol w="1200332">
                  <a:extLst>
                    <a:ext uri="{9D8B030D-6E8A-4147-A177-3AD203B41FA5}">
                      <a16:colId xmlns:a16="http://schemas.microsoft.com/office/drawing/2014/main" val="3600236295"/>
                    </a:ext>
                  </a:extLst>
                </a:gridCol>
                <a:gridCol w="1200332">
                  <a:extLst>
                    <a:ext uri="{9D8B030D-6E8A-4147-A177-3AD203B41FA5}">
                      <a16:colId xmlns:a16="http://schemas.microsoft.com/office/drawing/2014/main" val="938053699"/>
                    </a:ext>
                  </a:extLst>
                </a:gridCol>
                <a:gridCol w="1473913">
                  <a:extLst>
                    <a:ext uri="{9D8B030D-6E8A-4147-A177-3AD203B41FA5}">
                      <a16:colId xmlns:a16="http://schemas.microsoft.com/office/drawing/2014/main" val="3696303937"/>
                    </a:ext>
                  </a:extLst>
                </a:gridCol>
                <a:gridCol w="1426653">
                  <a:extLst>
                    <a:ext uri="{9D8B030D-6E8A-4147-A177-3AD203B41FA5}">
                      <a16:colId xmlns:a16="http://schemas.microsoft.com/office/drawing/2014/main" val="3016194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国家</a:t>
                      </a:r>
                      <a:endParaRPr lang="en-US" altLang="zh-CN" sz="1100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主页</a:t>
                      </a:r>
                      <a:r>
                        <a:rPr lang="en-US" altLang="zh-CN" sz="1100" dirty="0"/>
                        <a:t>-&gt;</a:t>
                      </a:r>
                      <a:r>
                        <a:rPr lang="zh-CN" altLang="en-US" sz="1100" dirty="0"/>
                        <a:t>列表页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列表页</a:t>
                      </a:r>
                      <a:r>
                        <a:rPr lang="en-US" altLang="zh-CN" sz="1100" dirty="0"/>
                        <a:t>-&gt;</a:t>
                      </a:r>
                      <a:r>
                        <a:rPr lang="zh-CN" altLang="en-US" sz="1100" dirty="0"/>
                        <a:t>产品页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产品页</a:t>
                      </a:r>
                      <a:r>
                        <a:rPr lang="en-US" altLang="zh-CN" sz="1100" dirty="0"/>
                        <a:t>-&gt;</a:t>
                      </a:r>
                      <a:r>
                        <a:rPr lang="zh-CN" altLang="en-US" sz="1100" dirty="0"/>
                        <a:t>支付页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支付页</a:t>
                      </a:r>
                      <a:r>
                        <a:rPr lang="en-US" altLang="zh-CN" sz="1100" dirty="0"/>
                        <a:t>-&gt;</a:t>
                      </a:r>
                      <a:r>
                        <a:rPr lang="zh-CN" altLang="en-US" sz="1100" dirty="0"/>
                        <a:t>支付完成页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下单转化率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中国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</a:rPr>
                        <a:t>64.39%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66.15%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12.60%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</a:rPr>
                        <a:t>27.45%</a:t>
                      </a:r>
                      <a:endParaRPr lang="zh-CN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</a:rPr>
                        <a:t>1.5%</a:t>
                      </a:r>
                      <a:endParaRPr lang="zh-CN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美国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74.91%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68.07%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13.39%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33.43%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英国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76.01%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68.40%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13.36%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35.51%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德国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79.73%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72.36%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14.66%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35.53%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B050"/>
                          </a:solidFill>
                        </a:rPr>
                        <a:t>3.0%</a:t>
                      </a:r>
                      <a:endParaRPr lang="zh-CN" altLang="en-US" sz="1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3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133C834D-8A63-28C0-2AF5-A633741096DC}"/>
              </a:ext>
            </a:extLst>
          </p:cNvPr>
          <p:cNvGrpSpPr/>
          <p:nvPr/>
        </p:nvGrpSpPr>
        <p:grpSpPr>
          <a:xfrm>
            <a:off x="404687" y="1183170"/>
            <a:ext cx="2184237" cy="412974"/>
            <a:chOff x="1052323" y="2621783"/>
            <a:chExt cx="2136941" cy="412974"/>
          </a:xfrm>
        </p:grpSpPr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E28F611F-7EE4-34F8-1087-AE886AFE235F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82D39D-FD49-C82D-8716-4356437054BA}"/>
                </a:ext>
              </a:extLst>
            </p:cNvPr>
            <p:cNvSpPr txBox="1"/>
            <p:nvPr/>
          </p:nvSpPr>
          <p:spPr>
            <a:xfrm>
              <a:off x="1248940" y="2634647"/>
              <a:ext cx="1743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05.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登录设备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DFD61AB-5A08-4D07-7820-3AC3F6810172}"/>
              </a:ext>
            </a:extLst>
          </p:cNvPr>
          <p:cNvSpPr txBox="1"/>
          <p:nvPr/>
        </p:nvSpPr>
        <p:spPr>
          <a:xfrm>
            <a:off x="424727" y="1778855"/>
            <a:ext cx="2395961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使用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手机端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的用户人数更多，占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60%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左右</a:t>
            </a:r>
          </a:p>
        </p:txBody>
      </p:sp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8BEB5892-5A06-E090-B86E-BADB8B55778F}"/>
              </a:ext>
            </a:extLst>
          </p:cNvPr>
          <p:cNvGraphicFramePr/>
          <p:nvPr/>
        </p:nvGraphicFramePr>
        <p:xfrm>
          <a:off x="511370" y="2326870"/>
          <a:ext cx="2093305" cy="131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E6491D3C-F04C-E66F-F833-4A8EE21C214E}"/>
              </a:ext>
            </a:extLst>
          </p:cNvPr>
          <p:cNvGrpSpPr/>
          <p:nvPr/>
        </p:nvGrpSpPr>
        <p:grpSpPr>
          <a:xfrm>
            <a:off x="3427228" y="1183170"/>
            <a:ext cx="2184237" cy="412974"/>
            <a:chOff x="1052323" y="2621783"/>
            <a:chExt cx="2136941" cy="4129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箭头: V 形 31">
              <a:extLst>
                <a:ext uri="{FF2B5EF4-FFF2-40B4-BE49-F238E27FC236}">
                  <a16:creationId xmlns:a16="http://schemas.microsoft.com/office/drawing/2014/main" id="{3D118281-BEB2-BF51-9B0B-0EDAE7D7F46F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8E396D6-6B85-44FF-0EAF-14B6FF9E099A}"/>
                </a:ext>
              </a:extLst>
            </p:cNvPr>
            <p:cNvSpPr txBox="1"/>
            <p:nvPr/>
          </p:nvSpPr>
          <p:spPr>
            <a:xfrm>
              <a:off x="1248941" y="2634647"/>
              <a:ext cx="1743703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06.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操作系统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477480B-B919-59E8-F4FB-D4243975EDE9}"/>
              </a:ext>
            </a:extLst>
          </p:cNvPr>
          <p:cNvSpPr txBox="1"/>
          <p:nvPr/>
        </p:nvSpPr>
        <p:spPr>
          <a:xfrm>
            <a:off x="3293585" y="1723791"/>
            <a:ext cx="3536287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Windows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和</a:t>
            </a: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iOS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各占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30%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以上，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android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23.7%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mac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仅占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8%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graphicFrame>
        <p:nvGraphicFramePr>
          <p:cNvPr id="35" name="图表 34">
            <a:extLst>
              <a:ext uri="{FF2B5EF4-FFF2-40B4-BE49-F238E27FC236}">
                <a16:creationId xmlns:a16="http://schemas.microsoft.com/office/drawing/2014/main" id="{8FF57426-3C86-1881-8084-BF26B7F4D24C}"/>
              </a:ext>
            </a:extLst>
          </p:cNvPr>
          <p:cNvGraphicFramePr/>
          <p:nvPr/>
        </p:nvGraphicFramePr>
        <p:xfrm>
          <a:off x="3265164" y="2471314"/>
          <a:ext cx="3473236" cy="1105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" name="图表 40">
            <a:extLst>
              <a:ext uri="{FF2B5EF4-FFF2-40B4-BE49-F238E27FC236}">
                <a16:creationId xmlns:a16="http://schemas.microsoft.com/office/drawing/2014/main" id="{D89A1FD7-D7B6-5ACF-FE55-1890D13A9625}"/>
              </a:ext>
            </a:extLst>
          </p:cNvPr>
          <p:cNvGraphicFramePr/>
          <p:nvPr/>
        </p:nvGraphicFramePr>
        <p:xfrm>
          <a:off x="605656" y="4244884"/>
          <a:ext cx="1793264" cy="132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E5B5C77C-1C99-9FFE-C1A3-2D244445CB67}"/>
              </a:ext>
            </a:extLst>
          </p:cNvPr>
          <p:cNvSpPr txBox="1"/>
          <p:nvPr/>
        </p:nvSpPr>
        <p:spPr>
          <a:xfrm>
            <a:off x="404687" y="3701802"/>
            <a:ext cx="23066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网站端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的用户下单转化率更高</a:t>
            </a:r>
          </a:p>
        </p:txBody>
      </p:sp>
      <p:graphicFrame>
        <p:nvGraphicFramePr>
          <p:cNvPr id="44" name="图表 43">
            <a:extLst>
              <a:ext uri="{FF2B5EF4-FFF2-40B4-BE49-F238E27FC236}">
                <a16:creationId xmlns:a16="http://schemas.microsoft.com/office/drawing/2014/main" id="{C198CFC7-8AD0-00E5-C3F2-1983DACBF882}"/>
              </a:ext>
            </a:extLst>
          </p:cNvPr>
          <p:cNvGraphicFramePr/>
          <p:nvPr/>
        </p:nvGraphicFramePr>
        <p:xfrm>
          <a:off x="3265164" y="4210111"/>
          <a:ext cx="3473236" cy="1286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D7EFD890-E0A9-6233-79C2-257E055965E6}"/>
              </a:ext>
            </a:extLst>
          </p:cNvPr>
          <p:cNvSpPr txBox="1"/>
          <p:nvPr/>
        </p:nvSpPr>
        <p:spPr>
          <a:xfrm>
            <a:off x="3265165" y="3701802"/>
            <a:ext cx="3473235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Mac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用户的下单转化率最高，其次为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iOS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和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Windows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</a:t>
            </a:r>
          </a:p>
        </p:txBody>
      </p:sp>
      <p:pic>
        <p:nvPicPr>
          <p:cNvPr id="94" name="图形 93" descr="用户">
            <a:extLst>
              <a:ext uri="{FF2B5EF4-FFF2-40B4-BE49-F238E27FC236}">
                <a16:creationId xmlns:a16="http://schemas.microsoft.com/office/drawing/2014/main" id="{AF0416BC-0335-7645-C302-15CD247AF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2510" y="2276102"/>
            <a:ext cx="1119798" cy="1119798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EA0DDE29-8920-1EE5-7023-E7C411DF887E}"/>
              </a:ext>
            </a:extLst>
          </p:cNvPr>
          <p:cNvSpPr txBox="1"/>
          <p:nvPr/>
        </p:nvSpPr>
        <p:spPr>
          <a:xfrm>
            <a:off x="9192511" y="3118009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2928E04-B6D5-181F-6BA6-5CC20C2F34F5}"/>
              </a:ext>
            </a:extLst>
          </p:cNvPr>
          <p:cNvSpPr/>
          <p:nvPr/>
        </p:nvSpPr>
        <p:spPr>
          <a:xfrm>
            <a:off x="9794663" y="1538974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64%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D92FA16-DBCE-1787-84CA-844043CD5CE7}"/>
              </a:ext>
            </a:extLst>
          </p:cNvPr>
          <p:cNvSpPr/>
          <p:nvPr/>
        </p:nvSpPr>
        <p:spPr>
          <a:xfrm>
            <a:off x="8778172" y="1520327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54%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4573773-CEB2-ECCC-E861-90CA5E5D87B0}"/>
              </a:ext>
            </a:extLst>
          </p:cNvPr>
          <p:cNvSpPr txBox="1"/>
          <p:nvPr/>
        </p:nvSpPr>
        <p:spPr>
          <a:xfrm>
            <a:off x="7414641" y="3684735"/>
            <a:ext cx="437258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79DC94D-F904-C251-2F14-7690D7D6F109}"/>
              </a:ext>
            </a:extLst>
          </p:cNvPr>
          <p:cNvSpPr txBox="1"/>
          <p:nvPr/>
        </p:nvSpPr>
        <p:spPr>
          <a:xfrm>
            <a:off x="7772202" y="3727311"/>
            <a:ext cx="3925950" cy="227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该电商平台主流用户群体为手机端用户，其在成交用户中占比也高于网站用户；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手机端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用户，其次为安卓用户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左右；网站端用户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77%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用户只占不到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网站端下单转化率比手机端高，且观察到前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步转化率两者差不多，明显是由于支付页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支付完成页的转化率比手机端高，高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AC0FD7C-4FA5-2385-1839-89642AF61E0A}"/>
              </a:ext>
            </a:extLst>
          </p:cNvPr>
          <p:cNvSpPr txBox="1"/>
          <p:nvPr/>
        </p:nvSpPr>
        <p:spPr>
          <a:xfrm>
            <a:off x="309691" y="381381"/>
            <a:ext cx="976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行为特征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graphicFrame>
        <p:nvGraphicFramePr>
          <p:cNvPr id="111" name="表格 7">
            <a:extLst>
              <a:ext uri="{FF2B5EF4-FFF2-40B4-BE49-F238E27FC236}">
                <a16:creationId xmlns:a16="http://schemas.microsoft.com/office/drawing/2014/main" id="{FEA12D6E-96EB-C5CF-173F-6C71EC12D37A}"/>
              </a:ext>
            </a:extLst>
          </p:cNvPr>
          <p:cNvGraphicFramePr>
            <a:graphicFrameLocks noGrp="1"/>
          </p:cNvGraphicFramePr>
          <p:nvPr/>
        </p:nvGraphicFramePr>
        <p:xfrm>
          <a:off x="404687" y="5750068"/>
          <a:ext cx="6590183" cy="8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426355058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3011883918"/>
                    </a:ext>
                  </a:extLst>
                </a:gridCol>
                <a:gridCol w="1164721">
                  <a:extLst>
                    <a:ext uri="{9D8B030D-6E8A-4147-A177-3AD203B41FA5}">
                      <a16:colId xmlns:a16="http://schemas.microsoft.com/office/drawing/2014/main" val="3600236295"/>
                    </a:ext>
                  </a:extLst>
                </a:gridCol>
                <a:gridCol w="1179671">
                  <a:extLst>
                    <a:ext uri="{9D8B030D-6E8A-4147-A177-3AD203B41FA5}">
                      <a16:colId xmlns:a16="http://schemas.microsoft.com/office/drawing/2014/main" val="938053699"/>
                    </a:ext>
                  </a:extLst>
                </a:gridCol>
                <a:gridCol w="1561962">
                  <a:extLst>
                    <a:ext uri="{9D8B030D-6E8A-4147-A177-3AD203B41FA5}">
                      <a16:colId xmlns:a16="http://schemas.microsoft.com/office/drawing/2014/main" val="3696303937"/>
                    </a:ext>
                  </a:extLst>
                </a:gridCol>
                <a:gridCol w="886143">
                  <a:extLst>
                    <a:ext uri="{9D8B030D-6E8A-4147-A177-3AD203B41FA5}">
                      <a16:colId xmlns:a16="http://schemas.microsoft.com/office/drawing/2014/main" val="3494706804"/>
                    </a:ext>
                  </a:extLst>
                </a:gridCol>
              </a:tblGrid>
              <a:tr h="248183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登录设备</a:t>
                      </a:r>
                      <a:endParaRPr lang="en-US" altLang="zh-CN" sz="1050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主页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列表页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列表页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产品页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产品页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支付页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支付页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支付完成页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下单转化率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89480"/>
                  </a:ext>
                </a:extLst>
              </a:tr>
              <a:tr h="3037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网站端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73.34%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68.34%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13.68%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35.63%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08395"/>
                  </a:ext>
                </a:extLst>
              </a:tr>
              <a:tr h="3037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手机端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73.51%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67.90%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13.10%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</a:rPr>
                        <a:t>31.19%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</a:rPr>
                        <a:t>2.0%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9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B0F1FA-26B4-E53E-4AD0-86E922AACACA}"/>
              </a:ext>
            </a:extLst>
          </p:cNvPr>
          <p:cNvGrpSpPr/>
          <p:nvPr/>
        </p:nvGrpSpPr>
        <p:grpSpPr>
          <a:xfrm>
            <a:off x="366089" y="1168587"/>
            <a:ext cx="2234813" cy="412974"/>
            <a:chOff x="1052323" y="2621783"/>
            <a:chExt cx="2136941" cy="4129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箭头: V 形 49">
              <a:extLst>
                <a:ext uri="{FF2B5EF4-FFF2-40B4-BE49-F238E27FC236}">
                  <a16:creationId xmlns:a16="http://schemas.microsoft.com/office/drawing/2014/main" id="{030BEE14-DB85-7B4C-1FF5-87B6B3EB4052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0D4536D-E50F-6BC2-D0B3-D0A66235EA9C}"/>
                </a:ext>
              </a:extLst>
            </p:cNvPr>
            <p:cNvSpPr txBox="1"/>
            <p:nvPr/>
          </p:nvSpPr>
          <p:spPr>
            <a:xfrm>
              <a:off x="1248940" y="2634647"/>
              <a:ext cx="174370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07.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来源渠道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2F8F21D6-1123-659B-23C6-17566FC4C0A6}"/>
              </a:ext>
            </a:extLst>
          </p:cNvPr>
          <p:cNvSpPr txBox="1"/>
          <p:nvPr/>
        </p:nvSpPr>
        <p:spPr>
          <a:xfrm>
            <a:off x="265940" y="1856171"/>
            <a:ext cx="394292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直接访问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平台的用户占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58%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，其次为搜索引擎占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28%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3C304483-8930-2E99-CCAE-EC6089B14E35}"/>
              </a:ext>
            </a:extLst>
          </p:cNvPr>
          <p:cNvGraphicFramePr/>
          <p:nvPr/>
        </p:nvGraphicFramePr>
        <p:xfrm>
          <a:off x="239644" y="2404583"/>
          <a:ext cx="3671713" cy="154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图表 79">
            <a:extLst>
              <a:ext uri="{FF2B5EF4-FFF2-40B4-BE49-F238E27FC236}">
                <a16:creationId xmlns:a16="http://schemas.microsoft.com/office/drawing/2014/main" id="{6BE3CFD2-FCDA-D31D-9B1A-81346B165121}"/>
              </a:ext>
            </a:extLst>
          </p:cNvPr>
          <p:cNvGraphicFramePr/>
          <p:nvPr/>
        </p:nvGraphicFramePr>
        <p:xfrm>
          <a:off x="4406074" y="2380513"/>
          <a:ext cx="3499768" cy="159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DCE2AABE-7255-FCF5-2864-C3757EC51A03}"/>
              </a:ext>
            </a:extLst>
          </p:cNvPr>
          <p:cNvSpPr txBox="1"/>
          <p:nvPr/>
        </p:nvSpPr>
        <p:spPr>
          <a:xfrm>
            <a:off x="4596830" y="1893032"/>
            <a:ext cx="34997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直接访问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的用户下单转化率最高，其次为广告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807B1C-F273-C16C-C4CA-A6B89065A98B}"/>
              </a:ext>
            </a:extLst>
          </p:cNvPr>
          <p:cNvSpPr txBox="1"/>
          <p:nvPr/>
        </p:nvSpPr>
        <p:spPr>
          <a:xfrm>
            <a:off x="309691" y="381381"/>
            <a:ext cx="976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行为特征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47C7C4D8-23E8-AA64-590C-3BBF4BEFEBF7}"/>
              </a:ext>
            </a:extLst>
          </p:cNvPr>
          <p:cNvGraphicFramePr>
            <a:graphicFrameLocks noGrp="1"/>
          </p:cNvGraphicFramePr>
          <p:nvPr/>
        </p:nvGraphicFramePr>
        <p:xfrm>
          <a:off x="357637" y="4426754"/>
          <a:ext cx="7608426" cy="179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39">
                  <a:extLst>
                    <a:ext uri="{9D8B030D-6E8A-4147-A177-3AD203B41FA5}">
                      <a16:colId xmlns:a16="http://schemas.microsoft.com/office/drawing/2014/main" val="4263550580"/>
                    </a:ext>
                  </a:extLst>
                </a:gridCol>
                <a:gridCol w="705653">
                  <a:extLst>
                    <a:ext uri="{9D8B030D-6E8A-4147-A177-3AD203B41FA5}">
                      <a16:colId xmlns:a16="http://schemas.microsoft.com/office/drawing/2014/main" val="1478072374"/>
                    </a:ext>
                  </a:extLst>
                </a:gridCol>
                <a:gridCol w="977296">
                  <a:extLst>
                    <a:ext uri="{9D8B030D-6E8A-4147-A177-3AD203B41FA5}">
                      <a16:colId xmlns:a16="http://schemas.microsoft.com/office/drawing/2014/main" val="3011883918"/>
                    </a:ext>
                  </a:extLst>
                </a:gridCol>
                <a:gridCol w="1100769">
                  <a:extLst>
                    <a:ext uri="{9D8B030D-6E8A-4147-A177-3AD203B41FA5}">
                      <a16:colId xmlns:a16="http://schemas.microsoft.com/office/drawing/2014/main" val="3600236295"/>
                    </a:ext>
                  </a:extLst>
                </a:gridCol>
                <a:gridCol w="1100769">
                  <a:extLst>
                    <a:ext uri="{9D8B030D-6E8A-4147-A177-3AD203B41FA5}">
                      <a16:colId xmlns:a16="http://schemas.microsoft.com/office/drawing/2014/main" val="938053699"/>
                    </a:ext>
                  </a:extLst>
                </a:gridCol>
                <a:gridCol w="1489850">
                  <a:extLst>
                    <a:ext uri="{9D8B030D-6E8A-4147-A177-3AD203B41FA5}">
                      <a16:colId xmlns:a16="http://schemas.microsoft.com/office/drawing/2014/main" val="3696303937"/>
                    </a:ext>
                  </a:extLst>
                </a:gridCol>
                <a:gridCol w="1489850">
                  <a:extLst>
                    <a:ext uri="{9D8B030D-6E8A-4147-A177-3AD203B41FA5}">
                      <a16:colId xmlns:a16="http://schemas.microsoft.com/office/drawing/2014/main" val="1844554149"/>
                    </a:ext>
                  </a:extLst>
                </a:gridCol>
              </a:tblGrid>
              <a:tr h="172228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用户新老</a:t>
                      </a:r>
                      <a:endParaRPr lang="en-US" altLang="zh-CN" sz="1000" dirty="0"/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来源渠道</a:t>
                      </a:r>
                      <a:endParaRPr lang="en-US" altLang="zh-CN" sz="1000" dirty="0"/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主页</a:t>
                      </a:r>
                      <a:r>
                        <a:rPr lang="en-US" altLang="zh-CN" sz="1000" dirty="0"/>
                        <a:t>-&gt;</a:t>
                      </a:r>
                      <a:r>
                        <a:rPr lang="zh-CN" altLang="en-US" sz="1000" dirty="0"/>
                        <a:t>列表页</a:t>
                      </a:r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列表页</a:t>
                      </a:r>
                      <a:r>
                        <a:rPr lang="en-US" altLang="zh-CN" sz="1000" dirty="0"/>
                        <a:t>-&gt;</a:t>
                      </a:r>
                      <a:r>
                        <a:rPr lang="zh-CN" altLang="en-US" sz="1000" dirty="0"/>
                        <a:t>产品页</a:t>
                      </a:r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产品页</a:t>
                      </a:r>
                      <a:r>
                        <a:rPr lang="en-US" altLang="zh-CN" sz="1000" dirty="0"/>
                        <a:t>-&gt;</a:t>
                      </a:r>
                      <a:r>
                        <a:rPr lang="zh-CN" altLang="en-US" sz="1000" dirty="0"/>
                        <a:t>支付页</a:t>
                      </a:r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支付页</a:t>
                      </a:r>
                      <a:r>
                        <a:rPr lang="en-US" altLang="zh-CN" sz="1000" dirty="0"/>
                        <a:t>-&gt;</a:t>
                      </a:r>
                      <a:r>
                        <a:rPr lang="zh-CN" altLang="en-US" sz="1000" dirty="0"/>
                        <a:t>支付完成页</a:t>
                      </a:r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下单转化率</a:t>
                      </a:r>
                    </a:p>
                  </a:txBody>
                  <a:tcPr anchor="ctr" anchorCtr="1"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89480"/>
                  </a:ext>
                </a:extLst>
              </a:tr>
              <a:tr h="26193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老用户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广告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74.05%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67.93%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11.70%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27.31%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</a:rPr>
                        <a:t>1.61%</a:t>
                      </a:r>
                      <a:endParaRPr lang="zh-CN" alt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08395"/>
                  </a:ext>
                </a:extLst>
              </a:tr>
              <a:tr h="261931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直接访问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73.79%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68.73%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14.73%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39.91%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2.98%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30115"/>
                  </a:ext>
                </a:extLst>
              </a:tr>
              <a:tr h="261931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搜索引擎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72.14%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67.57%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12.85%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20.72%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1.30%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87570"/>
                  </a:ext>
                </a:extLst>
              </a:tr>
              <a:tr h="26193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新用户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广告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73.07%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67.06%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12.17%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23.78%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</a:rPr>
                        <a:t>1.42%</a:t>
                      </a:r>
                      <a:endParaRPr lang="zh-CN" alt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91151"/>
                  </a:ext>
                </a:extLst>
              </a:tr>
              <a:tr h="261931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直接访问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73.87%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66.67%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9.43%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18.10%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0.84%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81597"/>
                  </a:ext>
                </a:extLst>
              </a:tr>
              <a:tr h="180643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搜索引擎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73.06%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67.18%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10.91%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20.85%</a:t>
                      </a:r>
                      <a:endParaRPr lang="zh-CN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1.12%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898805"/>
                  </a:ext>
                </a:extLst>
              </a:tr>
            </a:tbl>
          </a:graphicData>
        </a:graphic>
      </p:graphicFrame>
      <p:pic>
        <p:nvPicPr>
          <p:cNvPr id="4" name="图形 3" descr="用户">
            <a:extLst>
              <a:ext uri="{FF2B5EF4-FFF2-40B4-BE49-F238E27FC236}">
                <a16:creationId xmlns:a16="http://schemas.microsoft.com/office/drawing/2014/main" id="{2C3B1EC9-253D-9AB3-13BC-FFF75F02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3771" y="2282928"/>
            <a:ext cx="1119798" cy="11197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EE1268-2DA4-F30F-1315-5222FEFD7587}"/>
              </a:ext>
            </a:extLst>
          </p:cNvPr>
          <p:cNvSpPr txBox="1"/>
          <p:nvPr/>
        </p:nvSpPr>
        <p:spPr>
          <a:xfrm>
            <a:off x="9603772" y="3124835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F6C144-3562-1665-8AB9-13B82CE79BD0}"/>
              </a:ext>
            </a:extLst>
          </p:cNvPr>
          <p:cNvSpPr/>
          <p:nvPr/>
        </p:nvSpPr>
        <p:spPr>
          <a:xfrm>
            <a:off x="9734908" y="1581561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直接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访问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75%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83846-B50C-C9E9-32A6-34B414903025}"/>
              </a:ext>
            </a:extLst>
          </p:cNvPr>
          <p:cNvSpPr txBox="1"/>
          <p:nvPr/>
        </p:nvSpPr>
        <p:spPr>
          <a:xfrm>
            <a:off x="8321478" y="3736062"/>
            <a:ext cx="3372325" cy="25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的平台用户来源于直接访问，且在成交用户中，来源于直接访问的用户占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来源于直接访问的用户下单转化率最高，搜索引擎最低；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新用户通过广告进入平台的下单转化率最高，直接访问最低，且明显低于老用户；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虽然搜索引擎较广告引流多，但无论新老用户，通过广告比通过搜索引擎的下单转化率都要高。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6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280F722B-20C2-4F5F-B883-97A3FFCF73C3}"/>
              </a:ext>
            </a:extLst>
          </p:cNvPr>
          <p:cNvGrpSpPr/>
          <p:nvPr/>
        </p:nvGrpSpPr>
        <p:grpSpPr>
          <a:xfrm>
            <a:off x="410318" y="1175346"/>
            <a:ext cx="2703367" cy="412974"/>
            <a:chOff x="1052323" y="2621783"/>
            <a:chExt cx="2136941" cy="4129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C344D06A-FBEC-A009-13B4-C5D9A89C5A0C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3E03A3A-CC5D-EF34-D0F7-01B522ED9017}"/>
                </a:ext>
              </a:extLst>
            </p:cNvPr>
            <p:cNvSpPr txBox="1"/>
            <p:nvPr/>
          </p:nvSpPr>
          <p:spPr>
            <a:xfrm>
              <a:off x="1248940" y="2634647"/>
              <a:ext cx="174370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08.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浏览页面数量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2BA4A2DE-C9DC-731C-457B-D5C23F8CDFAA}"/>
              </a:ext>
            </a:extLst>
          </p:cNvPr>
          <p:cNvSpPr txBox="1"/>
          <p:nvPr/>
        </p:nvSpPr>
        <p:spPr>
          <a:xfrm>
            <a:off x="807568" y="1733846"/>
            <a:ext cx="606391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浏览</a:t>
            </a: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1~5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个页面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的用户超过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60%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91%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以上用户浏览了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10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以内个页面</a:t>
            </a:r>
          </a:p>
        </p:txBody>
      </p:sp>
      <p:graphicFrame>
        <p:nvGraphicFramePr>
          <p:cNvPr id="63" name="图表 62">
            <a:extLst>
              <a:ext uri="{FF2B5EF4-FFF2-40B4-BE49-F238E27FC236}">
                <a16:creationId xmlns:a16="http://schemas.microsoft.com/office/drawing/2014/main" id="{9F54C316-460B-1647-7FD0-51F3ACC1EDAC}"/>
              </a:ext>
            </a:extLst>
          </p:cNvPr>
          <p:cNvGraphicFramePr/>
          <p:nvPr/>
        </p:nvGraphicFramePr>
        <p:xfrm>
          <a:off x="764469" y="2481944"/>
          <a:ext cx="6153954" cy="159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图表 83">
            <a:extLst>
              <a:ext uri="{FF2B5EF4-FFF2-40B4-BE49-F238E27FC236}">
                <a16:creationId xmlns:a16="http://schemas.microsoft.com/office/drawing/2014/main" id="{37235A08-7660-ECBB-5C58-25ADDD67ABC3}"/>
              </a:ext>
            </a:extLst>
          </p:cNvPr>
          <p:cNvGraphicFramePr/>
          <p:nvPr/>
        </p:nvGraphicFramePr>
        <p:xfrm>
          <a:off x="814391" y="4811359"/>
          <a:ext cx="6063917" cy="162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文本框 84">
            <a:extLst>
              <a:ext uri="{FF2B5EF4-FFF2-40B4-BE49-F238E27FC236}">
                <a16:creationId xmlns:a16="http://schemas.microsoft.com/office/drawing/2014/main" id="{45678CA4-D576-6AA0-9B73-798AF728DA1B}"/>
              </a:ext>
            </a:extLst>
          </p:cNvPr>
          <p:cNvSpPr txBox="1"/>
          <p:nvPr/>
        </p:nvSpPr>
        <p:spPr>
          <a:xfrm>
            <a:off x="814391" y="4438623"/>
            <a:ext cx="503849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用户的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浏览页面数量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越高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，其下单转化率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越高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42AA3-6B6F-3F0E-E6EF-F7AFD1F7CCA0}"/>
              </a:ext>
            </a:extLst>
          </p:cNvPr>
          <p:cNvSpPr txBox="1"/>
          <p:nvPr/>
        </p:nvSpPr>
        <p:spPr>
          <a:xfrm>
            <a:off x="309691" y="381381"/>
            <a:ext cx="976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行为特征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4A6F6A19-E4AB-F485-7E49-9D4A47932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5373" y="2309202"/>
            <a:ext cx="1119798" cy="11197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0D1E5A-7C0D-9392-C461-4045C45D211C}"/>
              </a:ext>
            </a:extLst>
          </p:cNvPr>
          <p:cNvSpPr txBox="1"/>
          <p:nvPr/>
        </p:nvSpPr>
        <p:spPr>
          <a:xfrm>
            <a:off x="9075374" y="3151109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42E750-3C99-EAC0-8A1E-E3C9865969D2}"/>
              </a:ext>
            </a:extLst>
          </p:cNvPr>
          <p:cNvSpPr/>
          <p:nvPr/>
        </p:nvSpPr>
        <p:spPr>
          <a:xfrm>
            <a:off x="9206510" y="1514179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浏览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页面数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&gt;10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89%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B0AACD-23C6-F5FF-D9E7-BF0CDF7C07BE}"/>
              </a:ext>
            </a:extLst>
          </p:cNvPr>
          <p:cNvSpPr txBox="1"/>
          <p:nvPr/>
        </p:nvSpPr>
        <p:spPr>
          <a:xfrm>
            <a:off x="7459363" y="3908107"/>
            <a:ext cx="4180703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该电商平台用户浏览页面的数量主要集中在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1~5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页，但在成交用户中，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的用户浏览了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以上个页面；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用户浏览页面数量越多，下单的可能性越大，这与实际的下单转化率情况相符。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1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92C6B9D-B644-47AF-95CA-BF7EEB32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 flipV="1">
            <a:off x="4902276" y="0"/>
            <a:ext cx="7324725" cy="6419850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3E08BF25-F958-4F2A-9D64-C4015442F65D}"/>
              </a:ext>
            </a:extLst>
          </p:cNvPr>
          <p:cNvSpPr txBox="1"/>
          <p:nvPr/>
        </p:nvSpPr>
        <p:spPr>
          <a:xfrm>
            <a:off x="5550017" y="2049022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04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>
            <a:off x="0" y="2898417"/>
            <a:ext cx="4552951" cy="39595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289933" y="3710859"/>
            <a:ext cx="557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特征工程及建模</a:t>
            </a:r>
          </a:p>
        </p:txBody>
      </p:sp>
    </p:spTree>
    <p:extLst>
      <p:ext uri="{BB962C8B-B14F-4D97-AF65-F5344CB8AC3E}">
        <p14:creationId xmlns:p14="http://schemas.microsoft.com/office/powerpoint/2010/main" val="41072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42AA3-6B6F-3F0E-E6EF-F7AFD1F7CCA0}"/>
              </a:ext>
            </a:extLst>
          </p:cNvPr>
          <p:cNvSpPr txBox="1"/>
          <p:nvPr/>
        </p:nvSpPr>
        <p:spPr>
          <a:xfrm>
            <a:off x="309691" y="381381"/>
            <a:ext cx="976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04.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特征工程及建模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640FEF-E8EB-91B0-7543-E1C60ACC3A62}"/>
              </a:ext>
            </a:extLst>
          </p:cNvPr>
          <p:cNvSpPr txBox="1"/>
          <p:nvPr/>
        </p:nvSpPr>
        <p:spPr>
          <a:xfrm>
            <a:off x="1210659" y="1485873"/>
            <a:ext cx="21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2D66F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特征工程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958689-2D1F-9AA8-0044-FB5D45A834B8}"/>
              </a:ext>
            </a:extLst>
          </p:cNvPr>
          <p:cNvSpPr txBox="1"/>
          <p:nvPr/>
        </p:nvSpPr>
        <p:spPr>
          <a:xfrm>
            <a:off x="1210658" y="1947538"/>
            <a:ext cx="8862331" cy="255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1. 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特征构建</a:t>
            </a:r>
            <a:endParaRPr kumimoji="0" lang="en-US" altLang="zh-CN" sz="14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）新增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’platform’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特征：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app/web – app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对应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mobile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，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web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对应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desktop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；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）合并形成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’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os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’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特征：由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device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和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operative_system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组合而成。</a:t>
            </a:r>
            <a:endParaRPr kumimoji="0" lang="en-US" altLang="zh-CN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2. 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特征选择</a:t>
            </a:r>
            <a:endParaRPr kumimoji="0" lang="en-US" altLang="zh-CN" sz="14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）删去</a:t>
            </a:r>
            <a:r>
              <a:rPr kumimoji="0" lang="fr-FR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user_id,home_page,listing_page,product_page,confirmation_page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；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）最终保留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new_user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age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sex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country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source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total_pages_visited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converted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platform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、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os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3. 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特征处理</a:t>
            </a:r>
            <a:endParaRPr kumimoji="0" lang="en-US" altLang="zh-CN" sz="14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）拟采用随机森林，因此连续型特征不处理；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（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）使用独热编码</a:t>
            </a:r>
            <a:r>
              <a:rPr kumimoji="0" lang="en-US" altLang="zh-CN" sz="11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OneHotEncoder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处理类别特征。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1452A32-7BBF-5D46-1E73-E022CF20ACED}"/>
              </a:ext>
            </a:extLst>
          </p:cNvPr>
          <p:cNvGrpSpPr/>
          <p:nvPr/>
        </p:nvGrpSpPr>
        <p:grpSpPr>
          <a:xfrm>
            <a:off x="604087" y="1409029"/>
            <a:ext cx="538509" cy="538509"/>
            <a:chOff x="815471" y="3722024"/>
            <a:chExt cx="406400" cy="4064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7DA9A6F-B11B-71F2-3DF4-F450ECB97319}"/>
                </a:ext>
              </a:extLst>
            </p:cNvPr>
            <p:cNvSpPr/>
            <p:nvPr/>
          </p:nvSpPr>
          <p:spPr>
            <a:xfrm>
              <a:off x="815471" y="3722024"/>
              <a:ext cx="406400" cy="406400"/>
            </a:xfrm>
            <a:prstGeom prst="roundRect">
              <a:avLst>
                <a:gd name="adj" fmla="val 32515"/>
              </a:avLst>
            </a:prstGeom>
            <a:solidFill>
              <a:srgbClr val="2D6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: Shape 34">
              <a:extLst>
                <a:ext uri="{FF2B5EF4-FFF2-40B4-BE49-F238E27FC236}">
                  <a16:creationId xmlns:a16="http://schemas.microsoft.com/office/drawing/2014/main" id="{A39C332A-8C83-67C7-7BCA-FDB66FC615A3}"/>
                </a:ext>
              </a:extLst>
            </p:cNvPr>
            <p:cNvSpPr/>
            <p:nvPr/>
          </p:nvSpPr>
          <p:spPr bwMode="auto">
            <a:xfrm>
              <a:off x="919707" y="3813621"/>
              <a:ext cx="197927" cy="223206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355DD69-5B11-66B0-3E7E-F6741CB23EB9}"/>
              </a:ext>
            </a:extLst>
          </p:cNvPr>
          <p:cNvSpPr txBox="1"/>
          <p:nvPr/>
        </p:nvSpPr>
        <p:spPr>
          <a:xfrm>
            <a:off x="1267232" y="5220887"/>
            <a:ext cx="9437838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通过随机森林构建下单转化率模型，利用随机搜索进行调参并重新建模，以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f1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值为模型评估方法，最后返回各特征重要性。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由特征重要性结果，</a:t>
            </a:r>
            <a:r>
              <a:rPr kumimoji="0" lang="zh-CN" altLang="en-US" sz="11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浏览页面数量、年龄、用户新老、性别、来源渠道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对用户下单影响较大，可以考虑从这些方面提升用户下单转化率。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CBAEA0-EE02-E1C0-2783-0018BA4CB6D1}"/>
              </a:ext>
            </a:extLst>
          </p:cNvPr>
          <p:cNvGrpSpPr/>
          <p:nvPr/>
        </p:nvGrpSpPr>
        <p:grpSpPr>
          <a:xfrm>
            <a:off x="604088" y="4562443"/>
            <a:ext cx="538509" cy="538509"/>
            <a:chOff x="815471" y="3722024"/>
            <a:chExt cx="406400" cy="4064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142ADFD-0832-18D2-C338-54F182632F74}"/>
                </a:ext>
              </a:extLst>
            </p:cNvPr>
            <p:cNvSpPr/>
            <p:nvPr/>
          </p:nvSpPr>
          <p:spPr>
            <a:xfrm>
              <a:off x="815471" y="3722024"/>
              <a:ext cx="406400" cy="406400"/>
            </a:xfrm>
            <a:prstGeom prst="roundRect">
              <a:avLst>
                <a:gd name="adj" fmla="val 32515"/>
              </a:avLst>
            </a:prstGeom>
            <a:solidFill>
              <a:srgbClr val="2D6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: Shape 34">
              <a:extLst>
                <a:ext uri="{FF2B5EF4-FFF2-40B4-BE49-F238E27FC236}">
                  <a16:creationId xmlns:a16="http://schemas.microsoft.com/office/drawing/2014/main" id="{7041201D-D6FD-CA8E-BD8B-2FF9536D18AA}"/>
                </a:ext>
              </a:extLst>
            </p:cNvPr>
            <p:cNvSpPr/>
            <p:nvPr/>
          </p:nvSpPr>
          <p:spPr bwMode="auto">
            <a:xfrm>
              <a:off x="919707" y="3813621"/>
              <a:ext cx="197927" cy="223206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3110A7D-FD12-9162-55A0-590F445425DE}"/>
              </a:ext>
            </a:extLst>
          </p:cNvPr>
          <p:cNvSpPr txBox="1"/>
          <p:nvPr/>
        </p:nvSpPr>
        <p:spPr>
          <a:xfrm>
            <a:off x="1210658" y="4633273"/>
            <a:ext cx="21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2D66F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建模预测</a:t>
            </a:r>
          </a:p>
        </p:txBody>
      </p:sp>
    </p:spTree>
    <p:extLst>
      <p:ext uri="{BB962C8B-B14F-4D97-AF65-F5344CB8AC3E}">
        <p14:creationId xmlns:p14="http://schemas.microsoft.com/office/powerpoint/2010/main" val="260649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92C6B9D-B644-47AF-95CA-BF7EEB32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 flipV="1">
            <a:off x="4902276" y="0"/>
            <a:ext cx="7324725" cy="6419850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3E08BF25-F958-4F2A-9D64-C4015442F65D}"/>
              </a:ext>
            </a:extLst>
          </p:cNvPr>
          <p:cNvSpPr txBox="1"/>
          <p:nvPr/>
        </p:nvSpPr>
        <p:spPr>
          <a:xfrm>
            <a:off x="5550017" y="2049022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05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>
            <a:off x="0" y="2898417"/>
            <a:ext cx="4552951" cy="39595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289933" y="3710859"/>
            <a:ext cx="557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提出猜想及建议</a:t>
            </a:r>
          </a:p>
        </p:txBody>
      </p:sp>
    </p:spTree>
    <p:extLst>
      <p:ext uri="{BB962C8B-B14F-4D97-AF65-F5344CB8AC3E}">
        <p14:creationId xmlns:p14="http://schemas.microsoft.com/office/powerpoint/2010/main" val="2732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42AA3-6B6F-3F0E-E6EF-F7AFD1F7CCA0}"/>
              </a:ext>
            </a:extLst>
          </p:cNvPr>
          <p:cNvSpPr txBox="1"/>
          <p:nvPr/>
        </p:nvSpPr>
        <p:spPr>
          <a:xfrm>
            <a:off x="309691" y="381381"/>
            <a:ext cx="976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05.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提出猜想及建议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958689-2D1F-9AA8-0044-FB5D45A834B8}"/>
              </a:ext>
            </a:extLst>
          </p:cNvPr>
          <p:cNvSpPr txBox="1"/>
          <p:nvPr/>
        </p:nvSpPr>
        <p:spPr>
          <a:xfrm>
            <a:off x="4146726" y="1865027"/>
            <a:ext cx="7817708" cy="373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平台主流用户群体及高下单转化率群体均集中在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17~35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岁，猜想与产品定位是面向年轻群体有关，因此可能需要对这部分群体提出针对性激励措施。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用户浏览页面的数量主要集中在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1~5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91%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以上用户浏览页面数在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以内，但这部分用户仅占成交用户的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10%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左右；据观察用户浏览页面数量越多，下单可能性越大；因此可以考虑研究浏览页面数量多的用户的特征，按此特征获取新用户；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登录设备为手机的用户占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59%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，在成交用户中的占比也达到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54%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，但下单转化率却比网站用户低。下单漏斗前几步转化率两者相近，而支付页</a:t>
            </a:r>
            <a:r>
              <a:rPr kumimoji="0" lang="en-US" altLang="zh-CN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-&gt;</a:t>
            </a: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支付完成页的转化率手机用户明显低于网站用户，猜想是由于手机支付页面的某些功能导致用户流失，可以查看页面各位置的离开率，观察流失用户的去向，针对性地对页面进行优化。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搜索引擎较广告引流更多，但无论新老用户，通过广告比通过搜索引擎的下单转化率都要高。需要综合考虑这两个渠道的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来评估渠道质量从而调整投放策略，如增加</a:t>
            </a:r>
            <a:r>
              <a: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广告渠道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曝光量。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1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美国是该平台的主要市场，但下单转化率不高，可以考虑将美国用户与高转化率国家用户的特征进行对比分析。</a:t>
            </a:r>
            <a:endParaRPr kumimoji="0" lang="en-US" altLang="zh-CN" sz="11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</p:txBody>
      </p:sp>
      <p:pic>
        <p:nvPicPr>
          <p:cNvPr id="13" name="图形 12" descr="用户">
            <a:extLst>
              <a:ext uri="{FF2B5EF4-FFF2-40B4-BE49-F238E27FC236}">
                <a16:creationId xmlns:a16="http://schemas.microsoft.com/office/drawing/2014/main" id="{E2FEFA89-CDEC-F3A6-CB04-7459ABAE1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6059" y="2802155"/>
            <a:ext cx="1119798" cy="11197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82AEA0-0A9C-0699-DC89-389F17700481}"/>
              </a:ext>
            </a:extLst>
          </p:cNvPr>
          <p:cNvSpPr txBox="1"/>
          <p:nvPr/>
        </p:nvSpPr>
        <p:spPr>
          <a:xfrm>
            <a:off x="1606060" y="3644062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0795DA-F766-8EBF-56DD-8999BB8611C2}"/>
              </a:ext>
            </a:extLst>
          </p:cNvPr>
          <p:cNvSpPr/>
          <p:nvPr/>
        </p:nvSpPr>
        <p:spPr>
          <a:xfrm>
            <a:off x="1227376" y="1865027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老用户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83%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4A5E42C-4623-1DFC-7401-D510F30061B5}"/>
              </a:ext>
            </a:extLst>
          </p:cNvPr>
          <p:cNvSpPr/>
          <p:nvPr/>
        </p:nvSpPr>
        <p:spPr>
          <a:xfrm>
            <a:off x="369685" y="3637300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17~35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岁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94%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7A62B94-F534-E9BE-5323-E922E5E72953}"/>
              </a:ext>
            </a:extLst>
          </p:cNvPr>
          <p:cNvSpPr/>
          <p:nvPr/>
        </p:nvSpPr>
        <p:spPr>
          <a:xfrm>
            <a:off x="369853" y="2681817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女性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80%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F16629-2DE0-12F5-B062-16617D32C4DF}"/>
              </a:ext>
            </a:extLst>
          </p:cNvPr>
          <p:cNvSpPr/>
          <p:nvPr/>
        </p:nvSpPr>
        <p:spPr>
          <a:xfrm>
            <a:off x="1227377" y="4374285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美国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61%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C78CD99-609E-16BB-F0DB-84D119787B21}"/>
              </a:ext>
            </a:extLst>
          </p:cNvPr>
          <p:cNvSpPr/>
          <p:nvPr/>
        </p:nvSpPr>
        <p:spPr>
          <a:xfrm>
            <a:off x="2258291" y="4384978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直接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访问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75%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F31AF83-AE76-FE25-04CF-A1E0B981BB99}"/>
              </a:ext>
            </a:extLst>
          </p:cNvPr>
          <p:cNvSpPr/>
          <p:nvPr/>
        </p:nvSpPr>
        <p:spPr>
          <a:xfrm>
            <a:off x="2258290" y="1878690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浏览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页面数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&gt;10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89%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C3BFCE-596F-ADAC-75A7-F8B96FF3ED28}"/>
              </a:ext>
            </a:extLst>
          </p:cNvPr>
          <p:cNvSpPr/>
          <p:nvPr/>
        </p:nvSpPr>
        <p:spPr>
          <a:xfrm>
            <a:off x="3115813" y="3637299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64%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1361B4-37E6-5177-D7AE-DA1DCB198BFB}"/>
              </a:ext>
            </a:extLst>
          </p:cNvPr>
          <p:cNvSpPr/>
          <p:nvPr/>
        </p:nvSpPr>
        <p:spPr>
          <a:xfrm>
            <a:off x="3115813" y="2681291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手机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54%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00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图片 469">
            <a:extLst>
              <a:ext uri="{FF2B5EF4-FFF2-40B4-BE49-F238E27FC236}">
                <a16:creationId xmlns:a16="http://schemas.microsoft.com/office/drawing/2014/main" id="{75122A23-5014-49EE-B410-1B550AEA9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 flipV="1">
            <a:off x="-15633" y="-2"/>
            <a:ext cx="4552951" cy="3959583"/>
          </a:xfrm>
          <a:prstGeom prst="rect">
            <a:avLst/>
          </a:prstGeom>
        </p:spPr>
      </p:pic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AF8EB32F-943F-4A83-94AB-BF0481EDFAD2}"/>
              </a:ext>
            </a:extLst>
          </p:cNvPr>
          <p:cNvGrpSpPr/>
          <p:nvPr/>
        </p:nvGrpSpPr>
        <p:grpSpPr>
          <a:xfrm>
            <a:off x="1686464" y="2671239"/>
            <a:ext cx="3199402" cy="1563793"/>
            <a:chOff x="1399079" y="2648453"/>
            <a:chExt cx="3199402" cy="1563793"/>
          </a:xfrm>
        </p:grpSpPr>
        <p:sp>
          <p:nvSpPr>
            <p:cNvPr id="472" name="文本框 471">
              <a:extLst>
                <a:ext uri="{FF2B5EF4-FFF2-40B4-BE49-F238E27FC236}">
                  <a16:creationId xmlns:a16="http://schemas.microsoft.com/office/drawing/2014/main" id="{4E261259-151A-4DD6-9697-79707A58A004}"/>
                </a:ext>
              </a:extLst>
            </p:cNvPr>
            <p:cNvSpPr txBox="1"/>
            <p:nvPr/>
          </p:nvSpPr>
          <p:spPr>
            <a:xfrm>
              <a:off x="1399079" y="3429000"/>
              <a:ext cx="31994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+mn-cs"/>
                </a:rPr>
                <a:t>CONTENTS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endParaRPr>
            </a:p>
          </p:txBody>
        </p:sp>
        <p:sp>
          <p:nvSpPr>
            <p:cNvPr id="473" name="文本框 472">
              <a:extLst>
                <a:ext uri="{FF2B5EF4-FFF2-40B4-BE49-F238E27FC236}">
                  <a16:creationId xmlns:a16="http://schemas.microsoft.com/office/drawing/2014/main" id="{3E08BF25-F958-4F2A-9D64-C4015442F65D}"/>
                </a:ext>
              </a:extLst>
            </p:cNvPr>
            <p:cNvSpPr txBox="1"/>
            <p:nvPr/>
          </p:nvSpPr>
          <p:spPr>
            <a:xfrm>
              <a:off x="1399079" y="264845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+mn-cs"/>
                </a:rPr>
                <a:t>目录</a:t>
              </a:r>
            </a:p>
          </p:txBody>
        </p: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B62FC41A-8E99-48F4-9ACD-48D2DA4FA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6465" y="4212246"/>
              <a:ext cx="114173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>
            <a:off x="7639049" y="2898417"/>
            <a:ext cx="4552951" cy="39595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BB2BA2-B950-413E-9F5A-6967C4E6C120}"/>
              </a:ext>
            </a:extLst>
          </p:cNvPr>
          <p:cNvGrpSpPr/>
          <p:nvPr/>
        </p:nvGrpSpPr>
        <p:grpSpPr>
          <a:xfrm>
            <a:off x="6498515" y="975057"/>
            <a:ext cx="3964624" cy="707886"/>
            <a:chOff x="6436731" y="1625846"/>
            <a:chExt cx="3964624" cy="70788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C10F81-C423-401E-B385-33ACF52D1BF7}"/>
                </a:ext>
              </a:extLst>
            </p:cNvPr>
            <p:cNvSpPr txBox="1"/>
            <p:nvPr/>
          </p:nvSpPr>
          <p:spPr>
            <a:xfrm>
              <a:off x="7446760" y="1714307"/>
              <a:ext cx="295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项目背景及需求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429BE1B-09F8-4BBA-90EF-5E048C913A9B}"/>
                </a:ext>
              </a:extLst>
            </p:cNvPr>
            <p:cNvSpPr txBox="1"/>
            <p:nvPr/>
          </p:nvSpPr>
          <p:spPr>
            <a:xfrm>
              <a:off x="6436731" y="1625846"/>
              <a:ext cx="806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01</a:t>
              </a:r>
              <a:endParaRPr kumimoji="0" lang="zh-CN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191E03-5E85-444C-9E48-D8E4EC9927CF}"/>
              </a:ext>
            </a:extLst>
          </p:cNvPr>
          <p:cNvGrpSpPr/>
          <p:nvPr/>
        </p:nvGrpSpPr>
        <p:grpSpPr>
          <a:xfrm>
            <a:off x="6498515" y="2020450"/>
            <a:ext cx="3964624" cy="707886"/>
            <a:chOff x="6436731" y="2671239"/>
            <a:chExt cx="3964624" cy="70788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181327E-C237-4576-A56D-77326C0DA49B}"/>
                </a:ext>
              </a:extLst>
            </p:cNvPr>
            <p:cNvSpPr txBox="1"/>
            <p:nvPr/>
          </p:nvSpPr>
          <p:spPr>
            <a:xfrm>
              <a:off x="7446760" y="2763572"/>
              <a:ext cx="295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数据探索及处理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5AF7BD4-BFA6-4523-9014-D63089606944}"/>
                </a:ext>
              </a:extLst>
            </p:cNvPr>
            <p:cNvSpPr txBox="1"/>
            <p:nvPr/>
          </p:nvSpPr>
          <p:spPr>
            <a:xfrm>
              <a:off x="6436731" y="2671239"/>
              <a:ext cx="806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02</a:t>
              </a:r>
              <a:endParaRPr kumimoji="0" lang="zh-CN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5B13724-CBB8-4B06-9CA6-50DBCD7513D1}"/>
              </a:ext>
            </a:extLst>
          </p:cNvPr>
          <p:cNvGrpSpPr/>
          <p:nvPr/>
        </p:nvGrpSpPr>
        <p:grpSpPr>
          <a:xfrm>
            <a:off x="6498515" y="3065843"/>
            <a:ext cx="3964625" cy="707886"/>
            <a:chOff x="6436731" y="3716632"/>
            <a:chExt cx="3964625" cy="70788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243F049-C720-45F8-AAE2-2E1826035947}"/>
                </a:ext>
              </a:extLst>
            </p:cNvPr>
            <p:cNvSpPr txBox="1"/>
            <p:nvPr/>
          </p:nvSpPr>
          <p:spPr>
            <a:xfrm>
              <a:off x="7446761" y="3779830"/>
              <a:ext cx="295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描述性分析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5D3C973-CA44-4033-94E5-A646AD2D0362}"/>
                </a:ext>
              </a:extLst>
            </p:cNvPr>
            <p:cNvSpPr txBox="1"/>
            <p:nvPr/>
          </p:nvSpPr>
          <p:spPr>
            <a:xfrm>
              <a:off x="6436731" y="3716632"/>
              <a:ext cx="806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03</a:t>
              </a:r>
              <a:endParaRPr kumimoji="0" lang="zh-CN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3139BE8-603B-4F4D-8095-A735A59C83D8}"/>
              </a:ext>
            </a:extLst>
          </p:cNvPr>
          <p:cNvGrpSpPr/>
          <p:nvPr/>
        </p:nvGrpSpPr>
        <p:grpSpPr>
          <a:xfrm>
            <a:off x="6498515" y="4111236"/>
            <a:ext cx="3964625" cy="707886"/>
            <a:chOff x="6436731" y="4762025"/>
            <a:chExt cx="3964625" cy="707886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975CFBB-0529-4F08-AD4A-E0CB3200A4F7}"/>
                </a:ext>
              </a:extLst>
            </p:cNvPr>
            <p:cNvSpPr txBox="1"/>
            <p:nvPr/>
          </p:nvSpPr>
          <p:spPr>
            <a:xfrm>
              <a:off x="7446761" y="4831379"/>
              <a:ext cx="295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特征工程及建模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286785D-EF2B-40DA-894B-66925E3D91FE}"/>
                </a:ext>
              </a:extLst>
            </p:cNvPr>
            <p:cNvSpPr txBox="1"/>
            <p:nvPr/>
          </p:nvSpPr>
          <p:spPr>
            <a:xfrm>
              <a:off x="6436731" y="4762025"/>
              <a:ext cx="806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04</a:t>
              </a:r>
              <a:endParaRPr kumimoji="0" lang="zh-CN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0EA41B-5567-05A5-F749-D434D8D9A77C}"/>
              </a:ext>
            </a:extLst>
          </p:cNvPr>
          <p:cNvGrpSpPr/>
          <p:nvPr/>
        </p:nvGrpSpPr>
        <p:grpSpPr>
          <a:xfrm>
            <a:off x="6498514" y="5116252"/>
            <a:ext cx="3964625" cy="707886"/>
            <a:chOff x="6436731" y="4762025"/>
            <a:chExt cx="3964625" cy="7078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B010AEC-CE81-9961-F5DE-A136460B6742}"/>
                </a:ext>
              </a:extLst>
            </p:cNvPr>
            <p:cNvSpPr txBox="1"/>
            <p:nvPr/>
          </p:nvSpPr>
          <p:spPr>
            <a:xfrm>
              <a:off x="7446761" y="4831379"/>
              <a:ext cx="295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提出猜想及建议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24FE64-8C24-E173-948E-DF35F57F46F7}"/>
                </a:ext>
              </a:extLst>
            </p:cNvPr>
            <p:cNvSpPr txBox="1"/>
            <p:nvPr/>
          </p:nvSpPr>
          <p:spPr>
            <a:xfrm>
              <a:off x="6436731" y="4762025"/>
              <a:ext cx="806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 CJK Bold" panose="020B0800000000000000" pitchFamily="34" charset="-122"/>
                  <a:ea typeface="Noto Sans CJK Bold" panose="020B0800000000000000" pitchFamily="34" charset="-122"/>
                  <a:cs typeface="字魂105号-简雅黑" panose="00000500000000000000" pitchFamily="2" charset="-122"/>
                </a:rPr>
                <a:t>05</a:t>
              </a:r>
              <a:endParaRPr kumimoji="0" lang="zh-CN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92C6B9D-B644-47AF-95CA-BF7EEB32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 flipV="1">
            <a:off x="4902276" y="0"/>
            <a:ext cx="7324725" cy="6419850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3E08BF25-F958-4F2A-9D64-C4015442F65D}"/>
              </a:ext>
            </a:extLst>
          </p:cNvPr>
          <p:cNvSpPr txBox="1"/>
          <p:nvPr/>
        </p:nvSpPr>
        <p:spPr>
          <a:xfrm>
            <a:off x="5550017" y="2049022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01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>
            <a:off x="0" y="2898417"/>
            <a:ext cx="4552951" cy="39595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289933" y="3710859"/>
            <a:ext cx="557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项目背景及需求</a:t>
            </a:r>
          </a:p>
        </p:txBody>
      </p:sp>
    </p:spTree>
    <p:extLst>
      <p:ext uri="{BB962C8B-B14F-4D97-AF65-F5344CB8AC3E}">
        <p14:creationId xmlns:p14="http://schemas.microsoft.com/office/powerpoint/2010/main" val="573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09692" y="381381"/>
            <a:ext cx="336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01.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项目背景及需求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8122B-EF43-427E-90F8-89073313CF55}"/>
              </a:ext>
            </a:extLst>
          </p:cNvPr>
          <p:cNvSpPr txBox="1"/>
          <p:nvPr/>
        </p:nvSpPr>
        <p:spPr>
          <a:xfrm>
            <a:off x="963524" y="1868933"/>
            <a:ext cx="21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2D66F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项目背景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FB9BB7-DC9A-4CB6-AF49-2A8A15AEB950}"/>
              </a:ext>
            </a:extLst>
          </p:cNvPr>
          <p:cNvSpPr txBox="1"/>
          <p:nvPr/>
        </p:nvSpPr>
        <p:spPr>
          <a:xfrm>
            <a:off x="309692" y="2335158"/>
            <a:ext cx="5739048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1.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某国际电商（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APP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和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PC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端）的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GMV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持续下降，且下降幅度超出正常波动范围</a:t>
            </a:r>
            <a:endParaRPr kumimoji="0" lang="en-US" altLang="zh-CN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2.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排除外部因素对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GMV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的影响，通过拆解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GMV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定位问题所在：</a:t>
            </a:r>
            <a:endParaRPr kumimoji="0" lang="en-US" altLang="zh-CN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GMV = UV(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独立访客数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)*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用户下单转化率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*</a:t>
            </a:r>
            <a:r>
              <a:rPr kumimoji="0" lang="zh-CN" altLang="en-US" sz="14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客单价</a:t>
            </a:r>
            <a:endParaRPr kumimoji="0" lang="en-US" altLang="zh-CN" sz="1400" b="1" i="0" u="none" strike="noStrike" kern="1200" cap="none" spc="100" normalizeH="0" baseline="0" noProof="0" dirty="0">
              <a:ln>
                <a:noFill/>
              </a:ln>
              <a:solidFill>
                <a:srgbClr val="2E5BEA"/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3.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检查发现是因为用户下单转化率下降导致的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GMV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下降</a:t>
            </a:r>
            <a:endParaRPr kumimoji="0" lang="en-US" altLang="zh-CN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A77C0C-D18D-47ED-BD19-7A95EAD745FC}"/>
              </a:ext>
            </a:extLst>
          </p:cNvPr>
          <p:cNvGrpSpPr/>
          <p:nvPr/>
        </p:nvGrpSpPr>
        <p:grpSpPr>
          <a:xfrm>
            <a:off x="356952" y="1792089"/>
            <a:ext cx="538509" cy="538509"/>
            <a:chOff x="815471" y="3722024"/>
            <a:chExt cx="406400" cy="4064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33160D-F141-4E44-80E0-3C1CBBAAC6AD}"/>
                </a:ext>
              </a:extLst>
            </p:cNvPr>
            <p:cNvSpPr/>
            <p:nvPr/>
          </p:nvSpPr>
          <p:spPr>
            <a:xfrm>
              <a:off x="815471" y="3722024"/>
              <a:ext cx="406400" cy="406400"/>
            </a:xfrm>
            <a:prstGeom prst="roundRect">
              <a:avLst>
                <a:gd name="adj" fmla="val 32515"/>
              </a:avLst>
            </a:prstGeom>
            <a:solidFill>
              <a:srgbClr val="2D6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: Shape 34">
              <a:extLst>
                <a:ext uri="{FF2B5EF4-FFF2-40B4-BE49-F238E27FC236}">
                  <a16:creationId xmlns:a16="http://schemas.microsoft.com/office/drawing/2014/main" id="{8529FF7C-3FCF-4056-85CC-098BF063D6ED}"/>
                </a:ext>
              </a:extLst>
            </p:cNvPr>
            <p:cNvSpPr/>
            <p:nvPr/>
          </p:nvSpPr>
          <p:spPr bwMode="auto">
            <a:xfrm>
              <a:off x="919707" y="3813621"/>
              <a:ext cx="197927" cy="223206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0ED400E-A24D-3AC5-F87C-56E0C8F352C8}"/>
              </a:ext>
            </a:extLst>
          </p:cNvPr>
          <p:cNvSpPr txBox="1"/>
          <p:nvPr/>
        </p:nvSpPr>
        <p:spPr>
          <a:xfrm>
            <a:off x="963525" y="4523958"/>
            <a:ext cx="21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2D66F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项目需求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86DF2-1BBC-A685-A1A2-74C1448133A3}"/>
              </a:ext>
            </a:extLst>
          </p:cNvPr>
          <p:cNvSpPr txBox="1"/>
          <p:nvPr/>
        </p:nvSpPr>
        <p:spPr>
          <a:xfrm>
            <a:off x="356952" y="5056131"/>
            <a:ext cx="595006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1.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 为产品团队、运营团队或开发团队提出建议，以提高下单转化率</a:t>
            </a:r>
            <a:endParaRPr kumimoji="0" lang="en-US" altLang="zh-CN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2. 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建立一个预测用户下单转化模型，通过特征重要性明确优化方向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41E5CB-099B-7D2A-7A41-D03F93DF9784}"/>
              </a:ext>
            </a:extLst>
          </p:cNvPr>
          <p:cNvGrpSpPr/>
          <p:nvPr/>
        </p:nvGrpSpPr>
        <p:grpSpPr>
          <a:xfrm>
            <a:off x="356953" y="4447114"/>
            <a:ext cx="538509" cy="538509"/>
            <a:chOff x="815471" y="3722024"/>
            <a:chExt cx="406400" cy="4064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F86AE6-7E37-6057-7A8F-0200600DA09D}"/>
                </a:ext>
              </a:extLst>
            </p:cNvPr>
            <p:cNvSpPr/>
            <p:nvPr/>
          </p:nvSpPr>
          <p:spPr>
            <a:xfrm>
              <a:off x="815471" y="3722024"/>
              <a:ext cx="406400" cy="406400"/>
            </a:xfrm>
            <a:prstGeom prst="roundRect">
              <a:avLst>
                <a:gd name="adj" fmla="val 32515"/>
              </a:avLst>
            </a:prstGeom>
            <a:solidFill>
              <a:srgbClr val="2D6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: Shape 34">
              <a:extLst>
                <a:ext uri="{FF2B5EF4-FFF2-40B4-BE49-F238E27FC236}">
                  <a16:creationId xmlns:a16="http://schemas.microsoft.com/office/drawing/2014/main" id="{C38BF444-1003-0A4B-81D0-BCFF4C15BBE4}"/>
                </a:ext>
              </a:extLst>
            </p:cNvPr>
            <p:cNvSpPr/>
            <p:nvPr/>
          </p:nvSpPr>
          <p:spPr bwMode="auto">
            <a:xfrm>
              <a:off x="919707" y="3813621"/>
              <a:ext cx="197927" cy="223206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19E65421-CD30-A61B-90C3-09C43521DE2C}"/>
              </a:ext>
            </a:extLst>
          </p:cNvPr>
          <p:cNvGraphicFramePr/>
          <p:nvPr/>
        </p:nvGraphicFramePr>
        <p:xfrm>
          <a:off x="6557860" y="2401105"/>
          <a:ext cx="3710506" cy="330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99CC9B3-3897-6955-39D0-2F941B9BC048}"/>
              </a:ext>
            </a:extLst>
          </p:cNvPr>
          <p:cNvSpPr txBox="1"/>
          <p:nvPr/>
        </p:nvSpPr>
        <p:spPr>
          <a:xfrm>
            <a:off x="7571598" y="1750317"/>
            <a:ext cx="168303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Light" panose="020B0300000000000000" pitchFamily="34" charset="-122"/>
                <a:ea typeface="Noto Sans CJK Light" panose="020B0300000000000000" pitchFamily="34" charset="-122"/>
                <a:cs typeface="字魂105号-简雅黑" panose="00000500000000000000" pitchFamily="2" charset="-122"/>
              </a:rPr>
              <a:t>下单转化漏斗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2E5BEA"/>
              </a:solidFill>
              <a:effectLst/>
              <a:uLnTx/>
              <a:uFillTx/>
              <a:latin typeface="Noto Sans CJK Light" panose="020B0300000000000000" pitchFamily="34" charset="-122"/>
              <a:ea typeface="Noto Sans CJK Light" panose="020B0300000000000000" pitchFamily="34" charset="-122"/>
              <a:cs typeface="字魂105号-简雅黑" panose="00000500000000000000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BE595D-424C-67A0-AA0E-BD180779829A}"/>
              </a:ext>
            </a:extLst>
          </p:cNvPr>
          <p:cNvCxnSpPr>
            <a:cxnSpLocks/>
          </p:cNvCxnSpPr>
          <p:nvPr/>
        </p:nvCxnSpPr>
        <p:spPr>
          <a:xfrm>
            <a:off x="5220677" y="3876431"/>
            <a:ext cx="1953846" cy="0"/>
          </a:xfrm>
          <a:prstGeom prst="straightConnector1">
            <a:avLst/>
          </a:prstGeom>
          <a:ln w="19050">
            <a:solidFill>
              <a:srgbClr val="2E5B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EC6E012-B9E0-7B20-25CA-61353E3C9C1C}"/>
              </a:ext>
            </a:extLst>
          </p:cNvPr>
          <p:cNvSpPr txBox="1"/>
          <p:nvPr/>
        </p:nvSpPr>
        <p:spPr>
          <a:xfrm>
            <a:off x="5746194" y="35663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漏斗分析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419DA2B-00F1-1279-0F36-F400019DD37F}"/>
                  </a:ext>
                </a:extLst>
              </p:cNvPr>
              <p:cNvSpPr txBox="1"/>
              <p:nvPr/>
            </p:nvSpPr>
            <p:spPr>
              <a:xfrm>
                <a:off x="10124474" y="2332380"/>
                <a:ext cx="1914885" cy="370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下单转化率（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CR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 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=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查看列表页人数</m:t>
                        </m:r>
                      </m:num>
                      <m:den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进入首页人数</m:t>
                        </m:r>
                        <m:r>
                          <m:rPr>
                            <m:nor/>
                          </m:rPr>
                          <a:rPr kumimoji="0" lang="en-AU" altLang="zh-CN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rPr>
                          <m:t> </m:t>
                        </m:r>
                      </m:den>
                    </m:f>
                  </m:oMath>
                </a14:m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endPara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×</m:t>
                    </m:r>
                  </m:oMath>
                </a14:m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查看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详情页人数</m:t>
                        </m:r>
                      </m:num>
                      <m:den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查看列表页人数</m:t>
                        </m:r>
                      </m:den>
                    </m:f>
                  </m:oMath>
                </a14:m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 </m:t>
                    </m:r>
                    <m:f>
                      <m:fPr>
                        <m:ctrlPr>
                          <a:rPr kumimoji="0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进入</m:t>
                        </m:r>
                        <m:r>
                          <a:rPr kumimoji="0" lang="zh-CN" altLang="en-US" sz="1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支付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页人数</m:t>
                        </m:r>
                      </m:num>
                      <m:den>
                        <m:r>
                          <a:rPr kumimoji="0" lang="zh-CN" altLang="en-US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查看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详情页人数</m:t>
                        </m:r>
                      </m:den>
                    </m:f>
                    <m:r>
                      <a:rPr kumimoji="0" lang="zh-CN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支付成功人数</m:t>
                        </m:r>
                      </m:num>
                      <m:den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进入支付页人数</m:t>
                        </m:r>
                      </m:den>
                    </m:f>
                  </m:oMath>
                </a14:m>
                <a:endPara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E5BE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支付成功人数</m:t>
                        </m:r>
                      </m:num>
                      <m:den>
                        <m:r>
                          <a:rPr kumimoji="0" lang="zh-CN" altLang="en-US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zh-CN" altLang="en-US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进入首页人数</m:t>
                        </m:r>
                        <m:r>
                          <m:rPr>
                            <m:nor/>
                          </m:rPr>
                          <a:rPr kumimoji="0" lang="en-AU" altLang="zh-CN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rPr>
                          <m:t> </m:t>
                        </m:r>
                      </m:den>
                    </m:f>
                    <m:r>
                      <a:rPr kumimoji="0" lang="zh-CN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419DA2B-00F1-1279-0F36-F400019D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74" y="2332380"/>
                <a:ext cx="1914885" cy="3705117"/>
              </a:xfrm>
              <a:prstGeom prst="rect">
                <a:avLst/>
              </a:prstGeom>
              <a:blipFill>
                <a:blip r:embed="rId7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92C6B9D-B644-47AF-95CA-BF7EEB32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 flipV="1">
            <a:off x="4902276" y="0"/>
            <a:ext cx="7324725" cy="6419850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3E08BF25-F958-4F2A-9D64-C4015442F65D}"/>
              </a:ext>
            </a:extLst>
          </p:cNvPr>
          <p:cNvSpPr txBox="1"/>
          <p:nvPr/>
        </p:nvSpPr>
        <p:spPr>
          <a:xfrm>
            <a:off x="5550017" y="2049022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02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>
            <a:off x="0" y="2898417"/>
            <a:ext cx="4552951" cy="39595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289933" y="3710859"/>
            <a:ext cx="557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数据探索及处理</a:t>
            </a:r>
          </a:p>
        </p:txBody>
      </p:sp>
    </p:spTree>
    <p:extLst>
      <p:ext uri="{BB962C8B-B14F-4D97-AF65-F5344CB8AC3E}">
        <p14:creationId xmlns:p14="http://schemas.microsoft.com/office/powerpoint/2010/main" val="1844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09692" y="381381"/>
            <a:ext cx="50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02.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数据探索及处理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 –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数据集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087DA-7AC3-A4B8-C37A-E0770DE49B03}"/>
              </a:ext>
            </a:extLst>
          </p:cNvPr>
          <p:cNvSpPr txBox="1"/>
          <p:nvPr/>
        </p:nvSpPr>
        <p:spPr>
          <a:xfrm>
            <a:off x="510795" y="1135375"/>
            <a:ext cx="7478173" cy="241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项目一共有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个数据集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某一段时间内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的用户数据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user_table: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用户信息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home_page_table: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浏览过主页的用户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listing_page_table: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浏览过列表页的用户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product_page_table: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浏览过产品详情页的用户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payment_page_table: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浏览过支付结算页的用户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payment_confirmation_page_table: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浏览过支付完成页的用户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AAAB7-0519-0330-EDFF-A1AE22E83A24}"/>
              </a:ext>
            </a:extLst>
          </p:cNvPr>
          <p:cNvSpPr txBox="1"/>
          <p:nvPr/>
        </p:nvSpPr>
        <p:spPr>
          <a:xfrm>
            <a:off x="5506908" y="1266346"/>
            <a:ext cx="6206654" cy="21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user_id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ID*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（唯一）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new_user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           是否为新用户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新用户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老用户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年龄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- 17~67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sex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                     性别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男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女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country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              国家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device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mobile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/desktop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operative_system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操作系统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mobile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/desktop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windows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source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                来源渠道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Direct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直接访问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Seo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搜索引擎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/Ads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广告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total_pages_visited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：浏览页面数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- 1~28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CD49C60-1B16-9AF9-C9D7-1045C5990879}"/>
              </a:ext>
            </a:extLst>
          </p:cNvPr>
          <p:cNvCxnSpPr>
            <a:cxnSpLocks/>
          </p:cNvCxnSpPr>
          <p:nvPr/>
        </p:nvCxnSpPr>
        <p:spPr>
          <a:xfrm>
            <a:off x="2515694" y="2010989"/>
            <a:ext cx="2903711" cy="0"/>
          </a:xfrm>
          <a:prstGeom prst="straightConnector1">
            <a:avLst/>
          </a:prstGeom>
          <a:ln w="12700">
            <a:solidFill>
              <a:srgbClr val="2E5B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6BA577F-5ACE-E7EF-18D8-041BEC750F5F}"/>
              </a:ext>
            </a:extLst>
          </p:cNvPr>
          <p:cNvSpPr txBox="1"/>
          <p:nvPr/>
        </p:nvSpPr>
        <p:spPr>
          <a:xfrm>
            <a:off x="2664446" y="1756777"/>
            <a:ext cx="2754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为主要表，共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90400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条数据，包含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个字段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4F0378-C099-64C1-9E96-0D9265AB1C8B}"/>
              </a:ext>
            </a:extLst>
          </p:cNvPr>
          <p:cNvSpPr txBox="1"/>
          <p:nvPr/>
        </p:nvSpPr>
        <p:spPr>
          <a:xfrm>
            <a:off x="819787" y="3793174"/>
            <a:ext cx="465348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2-6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为各网页的埋点数据，记录了浏览各页面的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1100" b="1" i="0" u="sng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对应页面</a:t>
            </a:r>
            <a:endParaRPr kumimoji="0" lang="en-US" altLang="zh-CN" sz="1100" b="1" i="0" u="sng" strike="noStrike" kern="1200" cap="none" spc="0" normalizeH="0" baseline="0" noProof="0" dirty="0">
              <a:ln>
                <a:noFill/>
              </a:ln>
              <a:solidFill>
                <a:srgbClr val="2E5BE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B0BC32-35C1-7147-C7E6-D9098084EB75}"/>
              </a:ext>
            </a:extLst>
          </p:cNvPr>
          <p:cNvSpPr/>
          <p:nvPr/>
        </p:nvSpPr>
        <p:spPr>
          <a:xfrm>
            <a:off x="428762" y="2104250"/>
            <a:ext cx="446262" cy="1382720"/>
          </a:xfrm>
          <a:prstGeom prst="roundRect">
            <a:avLst/>
          </a:prstGeom>
          <a:noFill/>
          <a:ln>
            <a:solidFill>
              <a:srgbClr val="2E5B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8CE1509-7922-0D59-F202-77BF22C2CDB8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503646" y="3635217"/>
            <a:ext cx="464389" cy="167894"/>
          </a:xfrm>
          <a:prstGeom prst="bentConnector2">
            <a:avLst/>
          </a:prstGeom>
          <a:ln w="12700">
            <a:solidFill>
              <a:srgbClr val="2E5B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E9933E7-441C-AF4C-2303-1ADF3F66E451}"/>
              </a:ext>
            </a:extLst>
          </p:cNvPr>
          <p:cNvSpPr/>
          <p:nvPr/>
        </p:nvSpPr>
        <p:spPr>
          <a:xfrm>
            <a:off x="5419404" y="1219994"/>
            <a:ext cx="5990907" cy="2235343"/>
          </a:xfrm>
          <a:prstGeom prst="roundRect">
            <a:avLst/>
          </a:prstGeom>
          <a:noFill/>
          <a:ln>
            <a:solidFill>
              <a:srgbClr val="2E5B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6A31A02-7F92-473C-F182-8B55F59A64F9}"/>
              </a:ext>
            </a:extLst>
          </p:cNvPr>
          <p:cNvGraphicFramePr>
            <a:graphicFrameLocks noGrp="1"/>
          </p:cNvGraphicFramePr>
          <p:nvPr/>
        </p:nvGraphicFramePr>
        <p:xfrm>
          <a:off x="428762" y="4842445"/>
          <a:ext cx="10985928" cy="1415683"/>
        </p:xfrm>
        <a:graphic>
          <a:graphicData uri="http://schemas.openxmlformats.org/drawingml/2006/table">
            <a:tbl>
              <a:tblPr/>
              <a:tblGrid>
                <a:gridCol w="585894">
                  <a:extLst>
                    <a:ext uri="{9D8B030D-6E8A-4147-A177-3AD203B41FA5}">
                      <a16:colId xmlns:a16="http://schemas.microsoft.com/office/drawing/2014/main" val="2144705903"/>
                    </a:ext>
                  </a:extLst>
                </a:gridCol>
                <a:gridCol w="701720">
                  <a:extLst>
                    <a:ext uri="{9D8B030D-6E8A-4147-A177-3AD203B41FA5}">
                      <a16:colId xmlns:a16="http://schemas.microsoft.com/office/drawing/2014/main" val="2058075332"/>
                    </a:ext>
                  </a:extLst>
                </a:gridCol>
                <a:gridCol w="407331">
                  <a:extLst>
                    <a:ext uri="{9D8B030D-6E8A-4147-A177-3AD203B41FA5}">
                      <a16:colId xmlns:a16="http://schemas.microsoft.com/office/drawing/2014/main" val="2437475100"/>
                    </a:ext>
                  </a:extLst>
                </a:gridCol>
                <a:gridCol w="529592">
                  <a:extLst>
                    <a:ext uri="{9D8B030D-6E8A-4147-A177-3AD203B41FA5}">
                      <a16:colId xmlns:a16="http://schemas.microsoft.com/office/drawing/2014/main" val="3439888754"/>
                    </a:ext>
                  </a:extLst>
                </a:gridCol>
                <a:gridCol w="619678">
                  <a:extLst>
                    <a:ext uri="{9D8B030D-6E8A-4147-A177-3AD203B41FA5}">
                      <a16:colId xmlns:a16="http://schemas.microsoft.com/office/drawing/2014/main" val="3281784148"/>
                    </a:ext>
                  </a:extLst>
                </a:gridCol>
                <a:gridCol w="566591">
                  <a:extLst>
                    <a:ext uri="{9D8B030D-6E8A-4147-A177-3AD203B41FA5}">
                      <a16:colId xmlns:a16="http://schemas.microsoft.com/office/drawing/2014/main" val="1087047261"/>
                    </a:ext>
                  </a:extLst>
                </a:gridCol>
                <a:gridCol w="1126412">
                  <a:extLst>
                    <a:ext uri="{9D8B030D-6E8A-4147-A177-3AD203B41FA5}">
                      <a16:colId xmlns:a16="http://schemas.microsoft.com/office/drawing/2014/main" val="592972304"/>
                    </a:ext>
                  </a:extLst>
                </a:gridCol>
                <a:gridCol w="561766">
                  <a:extLst>
                    <a:ext uri="{9D8B030D-6E8A-4147-A177-3AD203B41FA5}">
                      <a16:colId xmlns:a16="http://schemas.microsoft.com/office/drawing/2014/main" val="1786472949"/>
                    </a:ext>
                  </a:extLst>
                </a:gridCol>
                <a:gridCol w="1210063">
                  <a:extLst>
                    <a:ext uri="{9D8B030D-6E8A-4147-A177-3AD203B41FA5}">
                      <a16:colId xmlns:a16="http://schemas.microsoft.com/office/drawing/2014/main" val="3978874214"/>
                    </a:ext>
                  </a:extLst>
                </a:gridCol>
                <a:gridCol w="803488">
                  <a:extLst>
                    <a:ext uri="{9D8B030D-6E8A-4147-A177-3AD203B41FA5}">
                      <a16:colId xmlns:a16="http://schemas.microsoft.com/office/drawing/2014/main" val="2046511462"/>
                    </a:ext>
                  </a:extLst>
                </a:gridCol>
                <a:gridCol w="823994">
                  <a:extLst>
                    <a:ext uri="{9D8B030D-6E8A-4147-A177-3AD203B41FA5}">
                      <a16:colId xmlns:a16="http://schemas.microsoft.com/office/drawing/2014/main" val="3620001681"/>
                    </a:ext>
                  </a:extLst>
                </a:gridCol>
                <a:gridCol w="912851">
                  <a:extLst>
                    <a:ext uri="{9D8B030D-6E8A-4147-A177-3AD203B41FA5}">
                      <a16:colId xmlns:a16="http://schemas.microsoft.com/office/drawing/2014/main" val="1995117182"/>
                    </a:ext>
                  </a:extLst>
                </a:gridCol>
                <a:gridCol w="979339">
                  <a:extLst>
                    <a:ext uri="{9D8B030D-6E8A-4147-A177-3AD203B41FA5}">
                      <a16:colId xmlns:a16="http://schemas.microsoft.com/office/drawing/2014/main" val="4042959910"/>
                    </a:ext>
                  </a:extLst>
                </a:gridCol>
                <a:gridCol w="1157209">
                  <a:extLst>
                    <a:ext uri="{9D8B030D-6E8A-4147-A177-3AD203B41FA5}">
                      <a16:colId xmlns:a16="http://schemas.microsoft.com/office/drawing/2014/main" val="2066172725"/>
                    </a:ext>
                  </a:extLst>
                </a:gridCol>
              </a:tblGrid>
              <a:tr h="3528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user_id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new_user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age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sex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device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operative_system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source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solidFill>
                            <a:srgbClr val="2E5BEA"/>
                          </a:solidFill>
                          <a:effectLst/>
                        </a:rPr>
                        <a:t>total_pages_visited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solidFill>
                            <a:srgbClr val="2E5BEA"/>
                          </a:solidFill>
                          <a:effectLst/>
                        </a:rPr>
                        <a:t>home_page</a:t>
                      </a:r>
                      <a:endParaRPr lang="en-US" sz="900" b="1" dirty="0">
                        <a:solidFill>
                          <a:srgbClr val="2E5BEA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solidFill>
                            <a:srgbClr val="2E5BEA"/>
                          </a:solidFill>
                          <a:effectLst/>
                        </a:rPr>
                        <a:t>listing_page</a:t>
                      </a:r>
                      <a:endParaRPr lang="en-US" sz="900" b="1" dirty="0">
                        <a:solidFill>
                          <a:srgbClr val="2E5BEA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solidFill>
                            <a:srgbClr val="2E5BEA"/>
                          </a:solidFill>
                          <a:effectLst/>
                        </a:rPr>
                        <a:t>product_page</a:t>
                      </a:r>
                      <a:endParaRPr lang="en-US" sz="900" b="1" dirty="0">
                        <a:solidFill>
                          <a:srgbClr val="2E5BEA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solidFill>
                            <a:srgbClr val="2E5BEA"/>
                          </a:solidFill>
                          <a:effectLst/>
                        </a:rPr>
                        <a:t>payment_page</a:t>
                      </a:r>
                      <a:endParaRPr lang="en-US" sz="900" b="1" dirty="0">
                        <a:solidFill>
                          <a:srgbClr val="2E5BEA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solidFill>
                            <a:srgbClr val="2E5BEA"/>
                          </a:solidFill>
                          <a:effectLst/>
                        </a:rPr>
                        <a:t>confirmation_page</a:t>
                      </a:r>
                      <a:endParaRPr lang="en-US" sz="900" b="1" dirty="0">
                        <a:solidFill>
                          <a:srgbClr val="2E5BEA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66934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654951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Female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mobile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android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Direct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04529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730619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mobile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iOS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Direct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70782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261033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Female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mobile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android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Seo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73691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533685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desktop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windows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Direct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69383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699480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mobile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iOS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Direct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1471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404D01E-EEFA-B80A-743F-AAB69BDE30A8}"/>
              </a:ext>
            </a:extLst>
          </p:cNvPr>
          <p:cNvSpPr txBox="1"/>
          <p:nvPr/>
        </p:nvSpPr>
        <p:spPr>
          <a:xfrm>
            <a:off x="5622758" y="6256153"/>
            <a:ext cx="473242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32485-7346-41DB-ADA7-99BB1B10681E}"/>
              </a:ext>
            </a:extLst>
          </p:cNvPr>
          <p:cNvSpPr txBox="1"/>
          <p:nvPr/>
        </p:nvSpPr>
        <p:spPr>
          <a:xfrm>
            <a:off x="428762" y="4379437"/>
            <a:ext cx="738082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对异常值、缺失值进行处理后，合并各数据集得到以下汇总表，共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90398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条数据：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40D172-139B-ED63-BF45-29E7E30C8DA7}"/>
              </a:ext>
            </a:extLst>
          </p:cNvPr>
          <p:cNvSpPr/>
          <p:nvPr/>
        </p:nvSpPr>
        <p:spPr>
          <a:xfrm>
            <a:off x="5419404" y="3634181"/>
            <a:ext cx="5990907" cy="619530"/>
          </a:xfrm>
          <a:prstGeom prst="roundRect">
            <a:avLst/>
          </a:prstGeom>
          <a:noFill/>
          <a:ln>
            <a:solidFill>
              <a:srgbClr val="2E5B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E961C0-6E84-2F25-90D8-90EC69AA57FD}"/>
              </a:ext>
            </a:extLst>
          </p:cNvPr>
          <p:cNvSpPr txBox="1"/>
          <p:nvPr/>
        </p:nvSpPr>
        <p:spPr>
          <a:xfrm>
            <a:off x="5506908" y="3668329"/>
            <a:ext cx="6206654" cy="52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user_id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ID*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（唯一）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page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                   页面名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xxx_page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3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92C6B9D-B644-47AF-95CA-BF7EEB32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/>
          <a:stretch/>
        </p:blipFill>
        <p:spPr>
          <a:xfrm flipV="1">
            <a:off x="4902276" y="0"/>
            <a:ext cx="7324725" cy="6419850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3E08BF25-F958-4F2A-9D64-C4015442F65D}"/>
              </a:ext>
            </a:extLst>
          </p:cNvPr>
          <p:cNvSpPr txBox="1"/>
          <p:nvPr/>
        </p:nvSpPr>
        <p:spPr>
          <a:xfrm>
            <a:off x="5550017" y="2049022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+mn-cs"/>
              </a:rPr>
              <a:t>03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FD7E1BF-E6B0-48D1-BB01-CEC49E83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827" r="11691" b="18812"/>
          <a:stretch/>
        </p:blipFill>
        <p:spPr>
          <a:xfrm flipH="1">
            <a:off x="0" y="2898417"/>
            <a:ext cx="4552951" cy="39595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0C10F81-C423-401E-B385-33ACF52D1BF7}"/>
              </a:ext>
            </a:extLst>
          </p:cNvPr>
          <p:cNvSpPr txBox="1"/>
          <p:nvPr/>
        </p:nvSpPr>
        <p:spPr>
          <a:xfrm>
            <a:off x="3289933" y="3710859"/>
            <a:ext cx="557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</a:t>
            </a:r>
          </a:p>
        </p:txBody>
      </p:sp>
    </p:spTree>
    <p:extLst>
      <p:ext uri="{BB962C8B-B14F-4D97-AF65-F5344CB8AC3E}">
        <p14:creationId xmlns:p14="http://schemas.microsoft.com/office/powerpoint/2010/main" val="148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2561F1-FB5C-9B48-5C20-695570B346B8}"/>
              </a:ext>
            </a:extLst>
          </p:cNvPr>
          <p:cNvSpPr txBox="1"/>
          <p:nvPr/>
        </p:nvSpPr>
        <p:spPr>
          <a:xfrm>
            <a:off x="309691" y="381381"/>
            <a:ext cx="862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属性特征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2CEBD1-E9F4-F724-7604-2743AEE3C9E1}"/>
              </a:ext>
            </a:extLst>
          </p:cNvPr>
          <p:cNvGrpSpPr/>
          <p:nvPr/>
        </p:nvGrpSpPr>
        <p:grpSpPr>
          <a:xfrm>
            <a:off x="367401" y="1171144"/>
            <a:ext cx="1623453" cy="412974"/>
            <a:chOff x="1052323" y="2621783"/>
            <a:chExt cx="2136941" cy="412974"/>
          </a:xfrm>
        </p:grpSpPr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CCECEBCD-188C-F10C-7CE1-F2B380609792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A97B6F0-73AF-F989-E518-AE70240E3C92}"/>
                </a:ext>
              </a:extLst>
            </p:cNvPr>
            <p:cNvSpPr txBox="1"/>
            <p:nvPr/>
          </p:nvSpPr>
          <p:spPr>
            <a:xfrm>
              <a:off x="1248941" y="2634647"/>
              <a:ext cx="1743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01.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新老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C256507-4AC5-037D-5395-FB349CCF773D}"/>
              </a:ext>
            </a:extLst>
          </p:cNvPr>
          <p:cNvSpPr txBox="1"/>
          <p:nvPr/>
        </p:nvSpPr>
        <p:spPr>
          <a:xfrm>
            <a:off x="616883" y="1933858"/>
            <a:ext cx="291381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老用户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为主要用户群体，占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70%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左右</a:t>
            </a: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E884F89F-9325-4D03-F669-B918B7254B19}"/>
              </a:ext>
            </a:extLst>
          </p:cNvPr>
          <p:cNvGraphicFramePr/>
          <p:nvPr/>
        </p:nvGraphicFramePr>
        <p:xfrm>
          <a:off x="391286" y="2352049"/>
          <a:ext cx="2306672" cy="1543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73DB32B-279B-FCCD-E8F8-B894145AE3E6}"/>
              </a:ext>
            </a:extLst>
          </p:cNvPr>
          <p:cNvGrpSpPr/>
          <p:nvPr/>
        </p:nvGrpSpPr>
        <p:grpSpPr>
          <a:xfrm>
            <a:off x="4544743" y="1177576"/>
            <a:ext cx="1620958" cy="412974"/>
            <a:chOff x="1052323" y="2621783"/>
            <a:chExt cx="2136941" cy="412974"/>
          </a:xfrm>
        </p:grpSpPr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E0224F99-DE4D-B710-B6DE-B3BE901D3135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8C6BF3A-5904-3C0C-1FA5-C3B1A15DC8DD}"/>
                </a:ext>
              </a:extLst>
            </p:cNvPr>
            <p:cNvSpPr txBox="1"/>
            <p:nvPr/>
          </p:nvSpPr>
          <p:spPr>
            <a:xfrm>
              <a:off x="1248941" y="2634647"/>
              <a:ext cx="1743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02.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性别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2AB2D4CD-A926-898C-EC60-3392B3E32353}"/>
              </a:ext>
            </a:extLst>
          </p:cNvPr>
          <p:cNvSpPr txBox="1"/>
          <p:nvPr/>
        </p:nvSpPr>
        <p:spPr>
          <a:xfrm>
            <a:off x="4371621" y="1942127"/>
            <a:ext cx="286996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女性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为主要用户群体，占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60%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以上</a:t>
            </a:r>
          </a:p>
        </p:txBody>
      </p:sp>
      <p:graphicFrame>
        <p:nvGraphicFramePr>
          <p:cNvPr id="62" name="图表 61">
            <a:extLst>
              <a:ext uri="{FF2B5EF4-FFF2-40B4-BE49-F238E27FC236}">
                <a16:creationId xmlns:a16="http://schemas.microsoft.com/office/drawing/2014/main" id="{3B4D7558-C323-67B1-ECAA-0E056F799405}"/>
              </a:ext>
            </a:extLst>
          </p:cNvPr>
          <p:cNvGraphicFramePr/>
          <p:nvPr/>
        </p:nvGraphicFramePr>
        <p:xfrm>
          <a:off x="4222753" y="2354437"/>
          <a:ext cx="2264940" cy="1543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图表 75">
            <a:extLst>
              <a:ext uri="{FF2B5EF4-FFF2-40B4-BE49-F238E27FC236}">
                <a16:creationId xmlns:a16="http://schemas.microsoft.com/office/drawing/2014/main" id="{C7A134AF-3AE1-1F32-6743-FDB938BEE187}"/>
              </a:ext>
            </a:extLst>
          </p:cNvPr>
          <p:cNvGraphicFramePr/>
          <p:nvPr/>
        </p:nvGraphicFramePr>
        <p:xfrm>
          <a:off x="516773" y="4491974"/>
          <a:ext cx="2201434" cy="156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22F63ADA-DBF6-8D0C-5FA2-246EEB37B0BF}"/>
              </a:ext>
            </a:extLst>
          </p:cNvPr>
          <p:cNvSpPr txBox="1"/>
          <p:nvPr/>
        </p:nvSpPr>
        <p:spPr>
          <a:xfrm>
            <a:off x="637933" y="3895101"/>
            <a:ext cx="305972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老用户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的下单转化率是新用户的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2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倍以上</a:t>
            </a:r>
          </a:p>
        </p:txBody>
      </p:sp>
      <p:graphicFrame>
        <p:nvGraphicFramePr>
          <p:cNvPr id="79" name="图表 78">
            <a:extLst>
              <a:ext uri="{FF2B5EF4-FFF2-40B4-BE49-F238E27FC236}">
                <a16:creationId xmlns:a16="http://schemas.microsoft.com/office/drawing/2014/main" id="{F780FEE6-4702-65AF-13EA-13AAF3997E7F}"/>
              </a:ext>
            </a:extLst>
          </p:cNvPr>
          <p:cNvGraphicFramePr/>
          <p:nvPr/>
        </p:nvGraphicFramePr>
        <p:xfrm>
          <a:off x="4246658" y="4491974"/>
          <a:ext cx="2217128" cy="156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590A077E-04CA-4634-95B8-3879F2F7FA91}"/>
              </a:ext>
            </a:extLst>
          </p:cNvPr>
          <p:cNvSpPr txBox="1"/>
          <p:nvPr/>
        </p:nvSpPr>
        <p:spPr>
          <a:xfrm>
            <a:off x="4371621" y="3895100"/>
            <a:ext cx="344875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女性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用户的下单转化率是男性用户的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2.5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倍以上</a:t>
            </a:r>
          </a:p>
        </p:txBody>
      </p:sp>
      <p:pic>
        <p:nvPicPr>
          <p:cNvPr id="87" name="图形 86" descr="用户">
            <a:extLst>
              <a:ext uri="{FF2B5EF4-FFF2-40B4-BE49-F238E27FC236}">
                <a16:creationId xmlns:a16="http://schemas.microsoft.com/office/drawing/2014/main" id="{C060783B-0410-712D-6B41-8765A877F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9560" y="2415151"/>
            <a:ext cx="1119798" cy="1119798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5ED5A202-DD62-0CE7-A6A1-6D6F57B59E1D}"/>
              </a:ext>
            </a:extLst>
          </p:cNvPr>
          <p:cNvSpPr txBox="1"/>
          <p:nvPr/>
        </p:nvSpPr>
        <p:spPr>
          <a:xfrm>
            <a:off x="9429561" y="3257058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A2442BD-D52A-CBC1-8794-61928BBDC368}"/>
              </a:ext>
            </a:extLst>
          </p:cNvPr>
          <p:cNvSpPr/>
          <p:nvPr/>
        </p:nvSpPr>
        <p:spPr>
          <a:xfrm>
            <a:off x="9107568" y="1690343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老用户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83%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BF8873C-2909-0456-D480-602B572501E0}"/>
              </a:ext>
            </a:extLst>
          </p:cNvPr>
          <p:cNvSpPr/>
          <p:nvPr/>
        </p:nvSpPr>
        <p:spPr>
          <a:xfrm>
            <a:off x="10031713" y="1690342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女性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80%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6915FAF-BF76-08BC-F32B-997231F0CFB4}"/>
              </a:ext>
            </a:extLst>
          </p:cNvPr>
          <p:cNvSpPr txBox="1"/>
          <p:nvPr/>
        </p:nvSpPr>
        <p:spPr>
          <a:xfrm>
            <a:off x="7936592" y="4006625"/>
            <a:ext cx="3753947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该电商平台的主流用户群体是老用户和女性用户，且其在成交用户中占比均超过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老用户较新用户，女性用户较男性用户的下单转化率均超过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4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2561F1-FB5C-9B48-5C20-695570B346B8}"/>
              </a:ext>
            </a:extLst>
          </p:cNvPr>
          <p:cNvSpPr txBox="1"/>
          <p:nvPr/>
        </p:nvSpPr>
        <p:spPr>
          <a:xfrm>
            <a:off x="309691" y="381381"/>
            <a:ext cx="812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03.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描述性分析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–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【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属性特征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】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维度下的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用户分布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与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Noto Sans CJK Bold" panose="020B0800000000000000" pitchFamily="34" charset="-122"/>
                <a:ea typeface="Noto Sans CJK Bold" panose="020B0800000000000000" pitchFamily="34" charset="-122"/>
                <a:cs typeface="字魂105号-简雅黑" panose="00000500000000000000" pitchFamily="2" charset="-122"/>
              </a:rPr>
              <a:t>下单转化率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 CJK Bold" panose="020B0800000000000000" pitchFamily="34" charset="-122"/>
              <a:ea typeface="Noto Sans CJK Bold" panose="020B0800000000000000" pitchFamily="34" charset="-122"/>
              <a:cs typeface="字魂105号-简雅黑" panose="00000500000000000000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11A3BC6-A0E4-38F4-FBEF-CB8D55E3B735}"/>
              </a:ext>
            </a:extLst>
          </p:cNvPr>
          <p:cNvGrpSpPr/>
          <p:nvPr/>
        </p:nvGrpSpPr>
        <p:grpSpPr>
          <a:xfrm>
            <a:off x="371735" y="1182754"/>
            <a:ext cx="1634479" cy="412974"/>
            <a:chOff x="1052323" y="2621783"/>
            <a:chExt cx="2136941" cy="4129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6907E886-76C5-479C-6B22-C4AF2D52943D}"/>
                </a:ext>
              </a:extLst>
            </p:cNvPr>
            <p:cNvSpPr/>
            <p:nvPr/>
          </p:nvSpPr>
          <p:spPr>
            <a:xfrm>
              <a:off x="1052323" y="2621783"/>
              <a:ext cx="2136941" cy="412974"/>
            </a:xfrm>
            <a:prstGeom prst="chevron">
              <a:avLst>
                <a:gd name="adj" fmla="val 39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23AF6B-AD10-3CF0-6D08-5E0A0EAFF9D6}"/>
                </a:ext>
              </a:extLst>
            </p:cNvPr>
            <p:cNvSpPr txBox="1"/>
            <p:nvPr/>
          </p:nvSpPr>
          <p:spPr>
            <a:xfrm>
              <a:off x="1248940" y="2634647"/>
              <a:ext cx="174370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03.</a:t>
              </a:r>
              <a:r>
                <a:rPr kumimoji="0" lang="zh-CN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年龄</a:t>
              </a: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EE3281B2-EB11-4180-5689-49B679D365A3}"/>
              </a:ext>
            </a:extLst>
          </p:cNvPr>
          <p:cNvSpPr txBox="1"/>
          <p:nvPr/>
        </p:nvSpPr>
        <p:spPr>
          <a:xfrm>
            <a:off x="262201" y="2020662"/>
            <a:ext cx="348802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用户主要集中在</a:t>
            </a: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26~35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2E5BE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岁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，其次为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17-25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岁</a:t>
            </a:r>
          </a:p>
        </p:txBody>
      </p:sp>
      <p:graphicFrame>
        <p:nvGraphicFramePr>
          <p:cNvPr id="68" name="图表 67">
            <a:extLst>
              <a:ext uri="{FF2B5EF4-FFF2-40B4-BE49-F238E27FC236}">
                <a16:creationId xmlns:a16="http://schemas.microsoft.com/office/drawing/2014/main" id="{FE19D979-DDE5-DD86-571A-26FB8B35809D}"/>
              </a:ext>
            </a:extLst>
          </p:cNvPr>
          <p:cNvGraphicFramePr/>
          <p:nvPr/>
        </p:nvGraphicFramePr>
        <p:xfrm>
          <a:off x="399133" y="2556747"/>
          <a:ext cx="2790988" cy="1549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图表 81">
            <a:extLst>
              <a:ext uri="{FF2B5EF4-FFF2-40B4-BE49-F238E27FC236}">
                <a16:creationId xmlns:a16="http://schemas.microsoft.com/office/drawing/2014/main" id="{8D0EB2CF-0FE7-1BD0-B7FE-9BE411E733BF}"/>
              </a:ext>
            </a:extLst>
          </p:cNvPr>
          <p:cNvGraphicFramePr/>
          <p:nvPr/>
        </p:nvGraphicFramePr>
        <p:xfrm>
          <a:off x="4154964" y="2413915"/>
          <a:ext cx="2443933" cy="1724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89D42A7D-0F51-5B09-703C-B7B40F54616F}"/>
              </a:ext>
            </a:extLst>
          </p:cNvPr>
          <p:cNvSpPr txBox="1"/>
          <p:nvPr/>
        </p:nvSpPr>
        <p:spPr>
          <a:xfrm>
            <a:off x="4193023" y="2020662"/>
            <a:ext cx="297465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用户的年龄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越小</a:t>
            </a:r>
            <a:r>
              <a:rPr kumimoji="0" lang="zh-CN" altLang="en-US" sz="105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，其下单转化率</a:t>
            </a: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越高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293BDA76-7A7F-06D7-F69C-743BEE40A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3548" y="2731896"/>
            <a:ext cx="1119798" cy="11197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E91612-8D5A-731A-03B8-D28BB6E34560}"/>
              </a:ext>
            </a:extLst>
          </p:cNvPr>
          <p:cNvSpPr txBox="1"/>
          <p:nvPr/>
        </p:nvSpPr>
        <p:spPr>
          <a:xfrm>
            <a:off x="9033549" y="3573803"/>
            <a:ext cx="12043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成交用户</a:t>
            </a:r>
            <a:endParaRPr kumimoji="0" lang="zh-CN" altLang="en-US" sz="11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18F883-152C-ED38-2A18-10DC8762ABAC}"/>
              </a:ext>
            </a:extLst>
          </p:cNvPr>
          <p:cNvSpPr/>
          <p:nvPr/>
        </p:nvSpPr>
        <p:spPr>
          <a:xfrm>
            <a:off x="9164685" y="2020662"/>
            <a:ext cx="857523" cy="8575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17~35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岁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94%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86B2CA-37AE-2224-66AB-D6775A4B8B23}"/>
              </a:ext>
            </a:extLst>
          </p:cNvPr>
          <p:cNvSpPr txBox="1"/>
          <p:nvPr/>
        </p:nvSpPr>
        <p:spPr>
          <a:xfrm>
            <a:off x="7708960" y="4312596"/>
            <a:ext cx="3768974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该电商平台的主流用户群体是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17~35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岁的年轻人，且这部分人在成交用户中占比高达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94%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下单转化率随着年龄增长而下降，说明我们的产品定位可能就是面向年轻群体的，中老年群体本身作为低活用户下单转化率低是合理的。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C713EF76-3359-7783-9112-F18A0BA2FCE1}"/>
              </a:ext>
            </a:extLst>
          </p:cNvPr>
          <p:cNvGraphicFramePr>
            <a:graphicFrameLocks noGrp="1"/>
          </p:cNvGraphicFramePr>
          <p:nvPr/>
        </p:nvGraphicFramePr>
        <p:xfrm>
          <a:off x="309691" y="4505738"/>
          <a:ext cx="68295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29">
                  <a:extLst>
                    <a:ext uri="{9D8B030D-6E8A-4147-A177-3AD203B41FA5}">
                      <a16:colId xmlns:a16="http://schemas.microsoft.com/office/drawing/2014/main" val="4263550580"/>
                    </a:ext>
                  </a:extLst>
                </a:gridCol>
                <a:gridCol w="1042174">
                  <a:extLst>
                    <a:ext uri="{9D8B030D-6E8A-4147-A177-3AD203B41FA5}">
                      <a16:colId xmlns:a16="http://schemas.microsoft.com/office/drawing/2014/main" val="3011883918"/>
                    </a:ext>
                  </a:extLst>
                </a:gridCol>
                <a:gridCol w="1175176">
                  <a:extLst>
                    <a:ext uri="{9D8B030D-6E8A-4147-A177-3AD203B41FA5}">
                      <a16:colId xmlns:a16="http://schemas.microsoft.com/office/drawing/2014/main" val="3600236295"/>
                    </a:ext>
                  </a:extLst>
                </a:gridCol>
                <a:gridCol w="1175176">
                  <a:extLst>
                    <a:ext uri="{9D8B030D-6E8A-4147-A177-3AD203B41FA5}">
                      <a16:colId xmlns:a16="http://schemas.microsoft.com/office/drawing/2014/main" val="938053699"/>
                    </a:ext>
                  </a:extLst>
                </a:gridCol>
                <a:gridCol w="1414353">
                  <a:extLst>
                    <a:ext uri="{9D8B030D-6E8A-4147-A177-3AD203B41FA5}">
                      <a16:colId xmlns:a16="http://schemas.microsoft.com/office/drawing/2014/main" val="3696303937"/>
                    </a:ext>
                  </a:extLst>
                </a:gridCol>
                <a:gridCol w="1414353">
                  <a:extLst>
                    <a:ext uri="{9D8B030D-6E8A-4147-A177-3AD203B41FA5}">
                      <a16:colId xmlns:a16="http://schemas.microsoft.com/office/drawing/2014/main" val="4134250849"/>
                    </a:ext>
                  </a:extLst>
                </a:gridCol>
              </a:tblGrid>
              <a:tr h="236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年龄</a:t>
                      </a:r>
                      <a:endParaRPr lang="en-US" altLang="zh-CN" sz="1050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主页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列表页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列表页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产品页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产品页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支付页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支付页</a:t>
                      </a:r>
                      <a:r>
                        <a:rPr lang="en-US" altLang="zh-CN" sz="1050" dirty="0"/>
                        <a:t>-&gt;</a:t>
                      </a:r>
                      <a:r>
                        <a:rPr lang="zh-CN" altLang="en-US" sz="1050" dirty="0"/>
                        <a:t>支付完成页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下单转化率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89480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16~25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73.97%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68.41%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15.99%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45.55%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6.5%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08395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26~35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73.60%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68.26%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13.08%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32.77%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3.7%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91151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36~45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72.67%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67.60%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10.94%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11.78%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55190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46~55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72.29%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66.21%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8.73%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2.45%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32813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56~67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69.97%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68.95%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5.96%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0.0%</a:t>
                      </a:r>
                      <a:endParaRPr lang="zh-CN" alt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394591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ECFA5F-8BD2-7B37-B7D5-0A4C25C377AC}"/>
              </a:ext>
            </a:extLst>
          </p:cNvPr>
          <p:cNvCxnSpPr/>
          <p:nvPr/>
        </p:nvCxnSpPr>
        <p:spPr>
          <a:xfrm>
            <a:off x="6768310" y="4821382"/>
            <a:ext cx="0" cy="11244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2289</Words>
  <Application>Microsoft Office PowerPoint</Application>
  <PresentationFormat>宽屏</PresentationFormat>
  <Paragraphs>411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Noto Sans CJK Bold</vt:lpstr>
      <vt:lpstr>Noto Sans CJK Light</vt:lpstr>
      <vt:lpstr>微软雅黑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子涵</dc:creator>
  <cp:lastModifiedBy>子涵</cp:lastModifiedBy>
  <cp:revision>3</cp:revision>
  <dcterms:created xsi:type="dcterms:W3CDTF">2022-08-11T17:41:50Z</dcterms:created>
  <dcterms:modified xsi:type="dcterms:W3CDTF">2023-03-19T03:47:54Z</dcterms:modified>
</cp:coreProperties>
</file>