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62" r:id="rId3"/>
  </p:sldMasterIdLst>
  <p:sldIdLst>
    <p:sldId id="312" r:id="rId4"/>
    <p:sldId id="326" r:id="rId5"/>
    <p:sldId id="344" r:id="rId6"/>
    <p:sldId id="345" r:id="rId7"/>
    <p:sldId id="346" r:id="rId8"/>
    <p:sldId id="347" r:id="rId9"/>
    <p:sldId id="348" r:id="rId10"/>
    <p:sldId id="349" r:id="rId11"/>
    <p:sldId id="350" r:id="rId12"/>
    <p:sldId id="351" r:id="rId13"/>
    <p:sldId id="353" r:id="rId14"/>
    <p:sldId id="355" r:id="rId15"/>
    <p:sldId id="356" r:id="rId16"/>
    <p:sldId id="363" r:id="rId17"/>
    <p:sldId id="357" r:id="rId18"/>
    <p:sldId id="358" r:id="rId19"/>
    <p:sldId id="359" r:id="rId20"/>
    <p:sldId id="360" r:id="rId21"/>
    <p:sldId id="361" r:id="rId22"/>
    <p:sldId id="321" r:id="rId23"/>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CD"/>
    <a:srgbClr val="FFC000"/>
    <a:srgbClr val="B1D0E9"/>
    <a:srgbClr val="D0E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showGuides="1">
      <p:cViewPr varScale="1">
        <p:scale>
          <a:sx n="108" d="100"/>
          <a:sy n="108" d="100"/>
        </p:scale>
        <p:origin x="52" y="-4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_Slide">
    <p:bg>
      <p:bgPr>
        <a:solidFill>
          <a:schemeClr val="accent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7" name="Oval 5"/>
          <p:cNvSpPr/>
          <p:nvPr userDrawn="1"/>
        </p:nvSpPr>
        <p:spPr>
          <a:xfrm>
            <a:off x="0" y="1191144"/>
            <a:ext cx="3726486" cy="3725761"/>
          </a:xfrm>
          <a:prstGeom prst="ellipse">
            <a:avLst/>
          </a:prstGeom>
          <a:solidFill>
            <a:srgbClr val="FFC000"/>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7" name="Oval 2"/>
          <p:cNvSpPr/>
          <p:nvPr userDrawn="1"/>
        </p:nvSpPr>
        <p:spPr>
          <a:xfrm>
            <a:off x="-861105" y="1014259"/>
            <a:ext cx="3407543" cy="3406878"/>
          </a:xfrm>
          <a:prstGeom prst="ellipse">
            <a:avLst/>
          </a:prstGeom>
          <a:solidFill>
            <a:srgbClr val="D17DFC">
              <a:alpha val="17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8" name="Oval 5"/>
          <p:cNvSpPr/>
          <p:nvPr userDrawn="1"/>
        </p:nvSpPr>
        <p:spPr>
          <a:xfrm>
            <a:off x="9281199" y="2165684"/>
            <a:ext cx="2427312" cy="2426838"/>
          </a:xfrm>
          <a:prstGeom prst="ellipse">
            <a:avLst/>
          </a:prstGeom>
          <a:solidFill>
            <a:srgbClr val="D17DFC">
              <a:alpha val="1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9" name="Oval 6"/>
          <p:cNvSpPr/>
          <p:nvPr userDrawn="1"/>
        </p:nvSpPr>
        <p:spPr>
          <a:xfrm>
            <a:off x="8765409" y="-619125"/>
            <a:ext cx="3094723" cy="3094120"/>
          </a:xfrm>
          <a:prstGeom prst="ellipse">
            <a:avLst/>
          </a:prstGeom>
          <a:solidFill>
            <a:srgbClr val="4F97CD"/>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0" name="Oval 7"/>
          <p:cNvSpPr/>
          <p:nvPr userDrawn="1"/>
        </p:nvSpPr>
        <p:spPr>
          <a:xfrm>
            <a:off x="3827878" y="5286068"/>
            <a:ext cx="3407543" cy="3406878"/>
          </a:xfrm>
          <a:prstGeom prst="ellipse">
            <a:avLst/>
          </a:prstGeom>
          <a:solidFill>
            <a:srgbClr val="F1CDFC">
              <a:alpha val="2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1" name="Oval 9"/>
          <p:cNvSpPr/>
          <p:nvPr userDrawn="1"/>
        </p:nvSpPr>
        <p:spPr>
          <a:xfrm>
            <a:off x="0" y="4906603"/>
            <a:ext cx="2599605" cy="2599097"/>
          </a:xfrm>
          <a:prstGeom prst="ellipse">
            <a:avLst/>
          </a:prstGeom>
          <a:solidFill>
            <a:srgbClr val="4D27D9"/>
          </a:solidFill>
          <a:ln w="12700" cap="flat" cmpd="sng" algn="ctr">
            <a:noFill/>
            <a:prstDash val="solid"/>
            <a:miter lim="800000"/>
          </a:ln>
          <a:effectLst>
            <a:softEdge rad="1092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4" name="Oval 5"/>
          <p:cNvSpPr/>
          <p:nvPr userDrawn="1"/>
        </p:nvSpPr>
        <p:spPr>
          <a:xfrm>
            <a:off x="8245642" y="4329156"/>
            <a:ext cx="3758569" cy="3757837"/>
          </a:xfrm>
          <a:prstGeom prst="ellipse">
            <a:avLst/>
          </a:prstGeom>
          <a:solidFill>
            <a:srgbClr val="76AED8">
              <a:alpha val="75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5" name="矩形 14"/>
          <p:cNvSpPr/>
          <p:nvPr userDrawn="1"/>
        </p:nvSpPr>
        <p:spPr>
          <a:xfrm>
            <a:off x="312821" y="340895"/>
            <a:ext cx="11566358" cy="6176210"/>
          </a:xfrm>
          <a:prstGeom prst="rect">
            <a:avLst/>
          </a:prstGeom>
          <a:solidFill>
            <a:srgbClr val="FFFFFF">
              <a:alpha val="40000"/>
            </a:srgbClr>
          </a:solidFill>
          <a:ln w="12700" cap="flat" cmpd="sng" algn="ctr">
            <a:noFill/>
            <a:prstDash val="solid"/>
            <a:miter lim="800000"/>
          </a:ln>
          <a:effectLst>
            <a:softEdge rad="0"/>
          </a:effectLst>
        </p:spPr>
        <p:txBody>
          <a:bodyPr wrap="square" rtlCol="0" anchor="ctr">
            <a:noAutofit/>
          </a:bodyP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cs"/>
            </a:endParaRPr>
          </a:p>
        </p:txBody>
      </p:sp>
      <p:sp>
        <p:nvSpPr>
          <p:cNvPr id="16" name="Oval 5"/>
          <p:cNvSpPr/>
          <p:nvPr userDrawn="1"/>
        </p:nvSpPr>
        <p:spPr>
          <a:xfrm>
            <a:off x="-1475874" y="-1573131"/>
            <a:ext cx="3210050" cy="3209425"/>
          </a:xfrm>
          <a:prstGeom prst="ellipse">
            <a:avLst/>
          </a:prstGeom>
          <a:solidFill>
            <a:srgbClr val="76AED8"/>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7" name="Oval 5"/>
          <p:cNvSpPr/>
          <p:nvPr userDrawn="1"/>
        </p:nvSpPr>
        <p:spPr>
          <a:xfrm>
            <a:off x="0" y="1191144"/>
            <a:ext cx="3726486" cy="3725761"/>
          </a:xfrm>
          <a:prstGeom prst="ellipse">
            <a:avLst/>
          </a:prstGeom>
          <a:solidFill>
            <a:srgbClr val="FFC000"/>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7" name="Oval 2"/>
          <p:cNvSpPr/>
          <p:nvPr userDrawn="1"/>
        </p:nvSpPr>
        <p:spPr>
          <a:xfrm>
            <a:off x="-861105" y="1014259"/>
            <a:ext cx="3407543" cy="3406878"/>
          </a:xfrm>
          <a:prstGeom prst="ellipse">
            <a:avLst/>
          </a:prstGeom>
          <a:solidFill>
            <a:srgbClr val="D17DFC">
              <a:alpha val="17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8" name="Oval 5"/>
          <p:cNvSpPr/>
          <p:nvPr userDrawn="1"/>
        </p:nvSpPr>
        <p:spPr>
          <a:xfrm>
            <a:off x="9281199" y="2165684"/>
            <a:ext cx="2427312" cy="2426838"/>
          </a:xfrm>
          <a:prstGeom prst="ellipse">
            <a:avLst/>
          </a:prstGeom>
          <a:solidFill>
            <a:srgbClr val="D17DFC">
              <a:alpha val="1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9" name="Oval 6"/>
          <p:cNvSpPr/>
          <p:nvPr userDrawn="1"/>
        </p:nvSpPr>
        <p:spPr>
          <a:xfrm>
            <a:off x="8765409" y="-619125"/>
            <a:ext cx="3094723" cy="3094120"/>
          </a:xfrm>
          <a:prstGeom prst="ellipse">
            <a:avLst/>
          </a:prstGeom>
          <a:solidFill>
            <a:srgbClr val="4F97CD"/>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0" name="Oval 7"/>
          <p:cNvSpPr/>
          <p:nvPr userDrawn="1"/>
        </p:nvSpPr>
        <p:spPr>
          <a:xfrm>
            <a:off x="3827878" y="5286068"/>
            <a:ext cx="3407543" cy="3406878"/>
          </a:xfrm>
          <a:prstGeom prst="ellipse">
            <a:avLst/>
          </a:prstGeom>
          <a:solidFill>
            <a:srgbClr val="F1CDFC">
              <a:alpha val="2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1" name="Oval 9"/>
          <p:cNvSpPr/>
          <p:nvPr userDrawn="1"/>
        </p:nvSpPr>
        <p:spPr>
          <a:xfrm>
            <a:off x="0" y="4906603"/>
            <a:ext cx="2599605" cy="2599097"/>
          </a:xfrm>
          <a:prstGeom prst="ellipse">
            <a:avLst/>
          </a:prstGeom>
          <a:solidFill>
            <a:srgbClr val="4D27D9"/>
          </a:solidFill>
          <a:ln w="12700" cap="flat" cmpd="sng" algn="ctr">
            <a:noFill/>
            <a:prstDash val="solid"/>
            <a:miter lim="800000"/>
          </a:ln>
          <a:effectLst>
            <a:softEdge rad="1092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4" name="Oval 5"/>
          <p:cNvSpPr/>
          <p:nvPr userDrawn="1"/>
        </p:nvSpPr>
        <p:spPr>
          <a:xfrm>
            <a:off x="8245642" y="4329156"/>
            <a:ext cx="3758569" cy="3757837"/>
          </a:xfrm>
          <a:prstGeom prst="ellipse">
            <a:avLst/>
          </a:prstGeom>
          <a:solidFill>
            <a:srgbClr val="76AED8">
              <a:alpha val="75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5" name="矩形 14"/>
          <p:cNvSpPr/>
          <p:nvPr userDrawn="1"/>
        </p:nvSpPr>
        <p:spPr>
          <a:xfrm>
            <a:off x="312821" y="340895"/>
            <a:ext cx="11566358" cy="6176210"/>
          </a:xfrm>
          <a:prstGeom prst="rect">
            <a:avLst/>
          </a:prstGeom>
          <a:solidFill>
            <a:srgbClr val="FFFFFF">
              <a:alpha val="40000"/>
            </a:srgbClr>
          </a:solidFill>
          <a:ln w="12700" cap="flat" cmpd="sng" algn="ctr">
            <a:noFill/>
            <a:prstDash val="solid"/>
            <a:miter lim="800000"/>
          </a:ln>
          <a:effectLst>
            <a:softEdge rad="0"/>
          </a:effectLst>
        </p:spPr>
        <p:txBody>
          <a:bodyPr wrap="square" rtlCol="0" anchor="ctr">
            <a:noAutofit/>
          </a:bodyP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cs"/>
            </a:endParaRPr>
          </a:p>
        </p:txBody>
      </p:sp>
      <p:sp>
        <p:nvSpPr>
          <p:cNvPr id="16" name="Oval 5"/>
          <p:cNvSpPr/>
          <p:nvPr userDrawn="1"/>
        </p:nvSpPr>
        <p:spPr>
          <a:xfrm>
            <a:off x="-1475874" y="-1573131"/>
            <a:ext cx="3210050" cy="3209425"/>
          </a:xfrm>
          <a:prstGeom prst="ellipse">
            <a:avLst/>
          </a:prstGeom>
          <a:solidFill>
            <a:srgbClr val="76AED8"/>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2022/12/16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29DD47B2-6C58-4D9E-A469-B5C826C7042D}" type="datetimeFigureOut">
              <a:rPr lang="zh-CN" altLang="en-US" smtClean="0"/>
              <a:t>2022/12/16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7B1EDD8B-1373-43DB-88FF-9975BCF69D1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29DD47B2-6C58-4D9E-A469-B5C826C7042D}" type="datetimeFigureOut">
              <a:rPr lang="zh-CN" altLang="en-US" smtClean="0"/>
              <a:t>2022/12/16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7B1EDD8B-1373-43DB-88FF-9975BCF69D1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5" name="Oval 5"/>
          <p:cNvSpPr/>
          <p:nvPr/>
        </p:nvSpPr>
        <p:spPr>
          <a:xfrm>
            <a:off x="10130587" y="4660232"/>
            <a:ext cx="3201021" cy="3200400"/>
          </a:xfrm>
          <a:prstGeom prst="donut">
            <a:avLst/>
          </a:prstGeom>
          <a:solidFill>
            <a:srgbClr val="FFC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8" name="Oval 5"/>
          <p:cNvSpPr/>
          <p:nvPr/>
        </p:nvSpPr>
        <p:spPr>
          <a:xfrm>
            <a:off x="737938" y="1507959"/>
            <a:ext cx="1411980" cy="1411706"/>
          </a:xfrm>
          <a:prstGeom prst="donut">
            <a:avLst/>
          </a:prstGeom>
          <a:solidFill>
            <a:srgbClr val="4F97CD">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1" name="Oval 2"/>
          <p:cNvSpPr/>
          <p:nvPr/>
        </p:nvSpPr>
        <p:spPr>
          <a:xfrm>
            <a:off x="609600" y="75397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4" name="Oval 5"/>
          <p:cNvSpPr/>
          <p:nvPr/>
        </p:nvSpPr>
        <p:spPr>
          <a:xfrm>
            <a:off x="9281199" y="2165684"/>
            <a:ext cx="2427312" cy="2426838"/>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 name="Oval 6"/>
          <p:cNvSpPr/>
          <p:nvPr/>
        </p:nvSpPr>
        <p:spPr>
          <a:xfrm>
            <a:off x="8728270" y="-190499"/>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6" name="Oval 7"/>
          <p:cNvSpPr/>
          <p:nvPr/>
        </p:nvSpPr>
        <p:spPr>
          <a:xfrm>
            <a:off x="3827878" y="5286068"/>
            <a:ext cx="3407543" cy="3406878"/>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Oval 9"/>
          <p:cNvSpPr/>
          <p:nvPr/>
        </p:nvSpPr>
        <p:spPr>
          <a:xfrm>
            <a:off x="0" y="4906603"/>
            <a:ext cx="2599605" cy="2599097"/>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3" name="Oval 5"/>
          <p:cNvSpPr/>
          <p:nvPr/>
        </p:nvSpPr>
        <p:spPr>
          <a:xfrm>
            <a:off x="0" y="4554955"/>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3" name="Oval 5"/>
          <p:cNvSpPr/>
          <p:nvPr/>
        </p:nvSpPr>
        <p:spPr>
          <a:xfrm>
            <a:off x="3930314" y="-868298"/>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4" name="Oval 5"/>
          <p:cNvSpPr/>
          <p:nvPr/>
        </p:nvSpPr>
        <p:spPr>
          <a:xfrm>
            <a:off x="6128086" y="4652456"/>
            <a:ext cx="1251284" cy="125104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a:xfrm>
            <a:off x="521368" y="637673"/>
            <a:ext cx="11149263" cy="5582654"/>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8" name="_3"/>
          <p:cNvSpPr/>
          <p:nvPr/>
        </p:nvSpPr>
        <p:spPr>
          <a:xfrm>
            <a:off x="1037756" y="2553643"/>
            <a:ext cx="7739170" cy="646331"/>
          </a:xfrm>
          <a:prstGeom prst="rect">
            <a:avLst/>
          </a:prstGeom>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srgbClr val="4F97CD"/>
                </a:solidFill>
                <a:effectLst>
                  <a:glow>
                    <a:prstClr val="white"/>
                  </a:glow>
                </a:effectLst>
                <a:latin typeface="微软雅黑" panose="020B0503020204020204" pitchFamily="34" charset="-122"/>
                <a:ea typeface="微软雅黑" panose="020B0503020204020204" pitchFamily="34" charset="-122"/>
              </a:rPr>
              <a:t>Online Payment Fraud Detection</a:t>
            </a:r>
            <a:endParaRPr kumimoji="0" lang="zh-CN" altLang="en-US" sz="3600" b="1" i="0" u="none" strike="noStrike" kern="1200" cap="none" spc="0" normalizeH="0" baseline="0" noProof="0" dirty="0">
              <a:ln>
                <a:noFill/>
              </a:ln>
              <a:solidFill>
                <a:srgbClr val="4F97CD"/>
              </a:solidFill>
              <a:effectLst>
                <a:glow>
                  <a:prstClr val="white"/>
                </a:glow>
              </a:effectLst>
              <a:uLnTx/>
              <a:uFillTx/>
              <a:latin typeface="微软雅黑" panose="020B0503020204020204" pitchFamily="34" charset="-122"/>
              <a:ea typeface="微软雅黑" panose="020B0503020204020204" pitchFamily="34" charset="-122"/>
            </a:endParaRPr>
          </a:p>
        </p:txBody>
      </p:sp>
      <p:sp>
        <p:nvSpPr>
          <p:cNvPr id="39" name="TextBox 36"/>
          <p:cNvSpPr txBox="1"/>
          <p:nvPr/>
        </p:nvSpPr>
        <p:spPr>
          <a:xfrm>
            <a:off x="1152979" y="3316731"/>
            <a:ext cx="6045964" cy="354521"/>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800"/>
              </a:spcAft>
              <a:buClrTx/>
              <a:buSzTx/>
              <a:buFontTx/>
              <a:buNone/>
              <a:defRPr/>
            </a:pPr>
            <a:r>
              <a:rPr lang="en-US" altLang="zh-CN" sz="1500" dirty="0">
                <a:solidFill>
                  <a:srgbClr val="000000">
                    <a:lumMod val="65000"/>
                    <a:lumOff val="35000"/>
                  </a:srgbClr>
                </a:solidFill>
                <a:latin typeface="微软雅黑" panose="020B0503020204020204" pitchFamily="34" charset="-122"/>
                <a:ea typeface="微软雅黑" panose="020B0503020204020204" pitchFamily="34" charset="-122"/>
              </a:rPr>
              <a:t>—— </a:t>
            </a:r>
            <a:r>
              <a:rPr kumimoji="0" lang="en-US" altLang="zh-CN" sz="1500" b="0" i="0" u="none" strike="noStrike" kern="120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CSYE7105 Final Project</a:t>
            </a:r>
          </a:p>
        </p:txBody>
      </p:sp>
      <p:sp>
        <p:nvSpPr>
          <p:cNvPr id="40" name="矩形: 圆角 39"/>
          <p:cNvSpPr/>
          <p:nvPr/>
        </p:nvSpPr>
        <p:spPr>
          <a:xfrm>
            <a:off x="1152979" y="4223664"/>
            <a:ext cx="4463934" cy="432000"/>
          </a:xfrm>
          <a:prstGeom prst="roundRect">
            <a:avLst>
              <a:gd name="adj" fmla="val 50000"/>
            </a:avLst>
          </a:prstGeom>
          <a:noFill/>
          <a:ln w="12700" cap="flat" cmpd="sng" algn="ctr">
            <a:solidFill>
              <a:srgbClr val="4F97C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Team11 – Zihan Wan</a:t>
            </a:r>
            <a:r>
              <a:rPr kumimoji="0" lang="en-US" altLang="zh-CN" sz="1800" b="1" i="0" u="none" strike="noStrike" kern="0" cap="none" spc="0" normalizeH="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0" cap="none" spc="0" normalizeH="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 </a:t>
            </a:r>
            <a:r>
              <a:rPr kumimoji="0" lang="en-US" altLang="zh-CN" sz="1800" b="1" i="0" u="none" strike="noStrike" kern="0" cap="none" spc="0" normalizeH="0" noProof="0" dirty="0" err="1">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Feifan</a:t>
            </a:r>
            <a:r>
              <a:rPr kumimoji="0" lang="en-US" altLang="zh-CN" sz="1800" b="1" i="0" u="none" strike="noStrike" kern="0" cap="none" spc="0" normalizeH="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 Tai</a:t>
            </a:r>
            <a:endParaRPr kumimoji="0" lang="zh-CN" altLang="en-US" sz="18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p:txBody>
      </p:sp>
      <p:sp>
        <p:nvSpPr>
          <p:cNvPr id="22" name="Oval 5"/>
          <p:cNvSpPr/>
          <p:nvPr/>
        </p:nvSpPr>
        <p:spPr>
          <a:xfrm>
            <a:off x="6609348" y="1024670"/>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6" name="Oval 5"/>
          <p:cNvSpPr/>
          <p:nvPr/>
        </p:nvSpPr>
        <p:spPr>
          <a:xfrm>
            <a:off x="8454189" y="4443537"/>
            <a:ext cx="1010654" cy="1010458"/>
          </a:xfrm>
          <a:prstGeom prst="donut">
            <a:avLst/>
          </a:prstGeom>
          <a:solidFill>
            <a:srgbClr val="4F97CD">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Resampling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03</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4115054" y="5201923"/>
            <a:ext cx="6877674" cy="613694"/>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Given our observation that our data are extremely unbalanced, we employ resampling techniques (both oversampling and undersampling) to process our data.</a:t>
            </a:r>
          </a:p>
        </p:txBody>
      </p:sp>
      <p:pic>
        <p:nvPicPr>
          <p:cNvPr id="10" name="图片 9" descr="图表, 饼图&#10;&#10;描述已自动生成"/>
          <p:cNvPicPr>
            <a:picLocks noChangeAspect="1"/>
          </p:cNvPicPr>
          <p:nvPr/>
        </p:nvPicPr>
        <p:blipFill>
          <a:blip r:embed="rId2"/>
          <a:stretch>
            <a:fillRect/>
          </a:stretch>
        </p:blipFill>
        <p:spPr>
          <a:xfrm>
            <a:off x="4041942" y="2037939"/>
            <a:ext cx="2179718" cy="2226372"/>
          </a:xfrm>
          <a:prstGeom prst="rect">
            <a:avLst/>
          </a:prstGeom>
        </p:spPr>
      </p:pic>
      <p:pic>
        <p:nvPicPr>
          <p:cNvPr id="11" name="图片 10" descr="图表, 饼图&#10;&#10;描述已自动生成"/>
          <p:cNvPicPr>
            <a:picLocks noChangeAspect="1"/>
          </p:cNvPicPr>
          <p:nvPr/>
        </p:nvPicPr>
        <p:blipFill>
          <a:blip r:embed="rId3"/>
          <a:stretch>
            <a:fillRect/>
          </a:stretch>
        </p:blipFill>
        <p:spPr>
          <a:xfrm>
            <a:off x="6601754" y="2037939"/>
            <a:ext cx="2139214" cy="2356136"/>
          </a:xfrm>
          <a:prstGeom prst="rect">
            <a:avLst/>
          </a:prstGeom>
        </p:spPr>
      </p:pic>
      <p:pic>
        <p:nvPicPr>
          <p:cNvPr id="13" name="图片 12" descr="图表, 饼图&#10;&#10;描述已自动生成"/>
          <p:cNvPicPr>
            <a:picLocks noChangeAspect="1"/>
          </p:cNvPicPr>
          <p:nvPr/>
        </p:nvPicPr>
        <p:blipFill>
          <a:blip r:embed="rId4"/>
          <a:stretch>
            <a:fillRect/>
          </a:stretch>
        </p:blipFill>
        <p:spPr>
          <a:xfrm>
            <a:off x="9060996" y="2022155"/>
            <a:ext cx="2139214" cy="2371920"/>
          </a:xfrm>
          <a:prstGeom prst="rect">
            <a:avLst/>
          </a:prstGeom>
        </p:spPr>
      </p:pic>
      <p:sp>
        <p:nvSpPr>
          <p:cNvPr id="15" name="TextBox 17"/>
          <p:cNvSpPr txBox="1"/>
          <p:nvPr/>
        </p:nvSpPr>
        <p:spPr>
          <a:xfrm>
            <a:off x="4699084" y="4394075"/>
            <a:ext cx="865434"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Before</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6" name="TextBox 17"/>
          <p:cNvSpPr txBox="1"/>
          <p:nvPr/>
        </p:nvSpPr>
        <p:spPr>
          <a:xfrm>
            <a:off x="6709475" y="4394075"/>
            <a:ext cx="2031493"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Oversampling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7" name="TextBox 17"/>
          <p:cNvSpPr txBox="1"/>
          <p:nvPr/>
        </p:nvSpPr>
        <p:spPr>
          <a:xfrm>
            <a:off x="9219380" y="4394075"/>
            <a:ext cx="2087111"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Undersampling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Resampling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03</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4401329" y="4604276"/>
            <a:ext cx="6213155" cy="1444691"/>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So far, we get the balanced data. For the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part, we adjust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chunksize</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to an appropriate size.</a:t>
            </a:r>
          </a:p>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Since the size of data after using undersampling is too small and its chunksize is also very small, we decided to use only the balanced data obtained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oversampling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as the final data.</a:t>
            </a:r>
          </a:p>
        </p:txBody>
      </p:sp>
      <p:sp>
        <p:nvSpPr>
          <p:cNvPr id="16" name="TextBox 17"/>
          <p:cNvSpPr txBox="1"/>
          <p:nvPr/>
        </p:nvSpPr>
        <p:spPr>
          <a:xfrm>
            <a:off x="4649083" y="3768597"/>
            <a:ext cx="2031493"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Oversampling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7" name="TextBox 17"/>
          <p:cNvSpPr txBox="1"/>
          <p:nvPr/>
        </p:nvSpPr>
        <p:spPr>
          <a:xfrm>
            <a:off x="8297256" y="3768597"/>
            <a:ext cx="2087111"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Undersampling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pic>
        <p:nvPicPr>
          <p:cNvPr id="3" name="图片 2" descr="表格&#10;&#10;中度可信度描述已自动生成"/>
          <p:cNvPicPr>
            <a:picLocks noChangeAspect="1"/>
          </p:cNvPicPr>
          <p:nvPr/>
        </p:nvPicPr>
        <p:blipFill>
          <a:blip r:embed="rId2"/>
          <a:stretch>
            <a:fillRect/>
          </a:stretch>
        </p:blipFill>
        <p:spPr>
          <a:xfrm>
            <a:off x="4224430" y="1879181"/>
            <a:ext cx="2934758" cy="1723713"/>
          </a:xfrm>
          <a:prstGeom prst="rect">
            <a:avLst/>
          </a:prstGeom>
        </p:spPr>
      </p:pic>
      <p:pic>
        <p:nvPicPr>
          <p:cNvPr id="4" name="图片 3" descr="图片包含 表格&#10;&#10;描述已自动生成"/>
          <p:cNvPicPr>
            <a:picLocks noChangeAspect="1"/>
          </p:cNvPicPr>
          <p:nvPr/>
        </p:nvPicPr>
        <p:blipFill>
          <a:blip r:embed="rId3"/>
          <a:stretch>
            <a:fillRect/>
          </a:stretch>
        </p:blipFill>
        <p:spPr>
          <a:xfrm>
            <a:off x="7851835" y="1879166"/>
            <a:ext cx="2977954" cy="1749810"/>
          </a:xfrm>
          <a:prstGeom prst="rect">
            <a:avLst/>
          </a:prstGeom>
        </p:spPr>
      </p:pic>
      <p:sp>
        <p:nvSpPr>
          <p:cNvPr id="6" name="乘号 5"/>
          <p:cNvSpPr/>
          <p:nvPr/>
        </p:nvSpPr>
        <p:spPr>
          <a:xfrm>
            <a:off x="10345543" y="3602894"/>
            <a:ext cx="559041" cy="719602"/>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04</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3960956" y="4983282"/>
            <a:ext cx="7341202" cy="1167692"/>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In general, we build model with </a:t>
            </a:r>
            <a:r>
              <a:rPr lang="en-US" altLang="zh-CN" sz="1200" b="1"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XGBoost</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use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Grid Search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to adjust the parameters and evaluate the model by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K-fold cross-validation</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We performed a total of 14 experiments on Cluster using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Pandas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and</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Dask</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multiprocessing</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Multiple-GPU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and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Multiple-CPU.</a:t>
            </a:r>
            <a:endPar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pic>
        <p:nvPicPr>
          <p:cNvPr id="8" name="图片 7" descr="4GPU_GRID_SEARCH_MODEL_DASK"/>
          <p:cNvPicPr/>
          <p:nvPr/>
        </p:nvPicPr>
        <p:blipFill>
          <a:blip r:embed="rId2"/>
          <a:stretch>
            <a:fillRect/>
          </a:stretch>
        </p:blipFill>
        <p:spPr>
          <a:xfrm>
            <a:off x="4294646" y="1490776"/>
            <a:ext cx="5955952" cy="3196723"/>
          </a:xfrm>
          <a:prstGeom prst="rect">
            <a:avLst/>
          </a:prstGeom>
        </p:spPr>
      </p:pic>
      <p:sp>
        <p:nvSpPr>
          <p:cNvPr id="11" name="TextBox 17"/>
          <p:cNvSpPr txBox="1"/>
          <p:nvPr/>
        </p:nvSpPr>
        <p:spPr>
          <a:xfrm>
            <a:off x="10347819" y="2934816"/>
            <a:ext cx="1184022" cy="418191"/>
          </a:xfrm>
          <a:prstGeom prst="rect">
            <a:avLst/>
          </a:prstGeom>
          <a:noFill/>
        </p:spPr>
        <p:txBody>
          <a:bodyPr wrap="square" rtlCol="0">
            <a:spAutoFit/>
          </a:bodyPr>
          <a:lstStyle/>
          <a:p>
            <a:pPr lvl="0">
              <a:lnSpc>
                <a:spcPct val="150000"/>
              </a:lnSpc>
              <a:defRPr/>
            </a:pP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04</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2"/>
          <a:srcRect b="4633"/>
          <a:stretch>
            <a:fillRect/>
          </a:stretch>
        </p:blipFill>
        <p:spPr>
          <a:xfrm>
            <a:off x="4008120" y="1184910"/>
            <a:ext cx="7078345" cy="47809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04</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3774609" y="5168612"/>
            <a:ext cx="7697702" cy="1444691"/>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As we can see, the shortest running time is computed in parallel with Dask and multiprocessing on 4 GPUs. The longest running time was computed in parallel with Dask and multiprocessing on 8 CPUs.</a:t>
            </a:r>
          </a:p>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So, our optimal results only considering the running speed is to use Dask and multiprocessing to run on 4 GPU.</a:t>
            </a:r>
          </a:p>
          <a:p>
            <a:pPr lvl="0">
              <a:lnSpc>
                <a:spcPct val="150000"/>
              </a:lnSpc>
              <a:defRPr/>
            </a:pPr>
            <a:endPar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pic>
        <p:nvPicPr>
          <p:cNvPr id="3" name="图片 2"/>
          <p:cNvPicPr>
            <a:picLocks noChangeAspect="1"/>
          </p:cNvPicPr>
          <p:nvPr>
            <p:custDataLst>
              <p:tags r:id="rId1"/>
            </p:custDataLst>
          </p:nvPr>
        </p:nvPicPr>
        <p:blipFill>
          <a:blip r:embed="rId3"/>
          <a:stretch>
            <a:fillRect/>
          </a:stretch>
        </p:blipFill>
        <p:spPr>
          <a:xfrm>
            <a:off x="4450080" y="214630"/>
            <a:ext cx="7021830" cy="49542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04</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4153813" y="5060270"/>
            <a:ext cx="7290856" cy="1476375"/>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Only in the case of using Dask or pandas and multiprocessing method on multiple-</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the speedup has an obvious upward trend. All other parallel acceleration effects are not obvious or even decline, especially when the number of CPUs is more than 4. </a:t>
            </a:r>
          </a:p>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But in general, the GPU speedup is much better than the CPU, and the overall speedup of Dask is also much better than pandas.</a:t>
            </a:r>
          </a:p>
        </p:txBody>
      </p:sp>
      <p:pic>
        <p:nvPicPr>
          <p:cNvPr id="3" name="图片 2"/>
          <p:cNvPicPr>
            <a:picLocks noChangeAspect="1"/>
          </p:cNvPicPr>
          <p:nvPr/>
        </p:nvPicPr>
        <p:blipFill>
          <a:blip r:embed="rId2"/>
          <a:stretch>
            <a:fillRect/>
          </a:stretch>
        </p:blipFill>
        <p:spPr>
          <a:xfrm>
            <a:off x="4546922" y="1293728"/>
            <a:ext cx="2955925" cy="1802765"/>
          </a:xfrm>
          <a:prstGeom prst="rect">
            <a:avLst/>
          </a:prstGeom>
          <a:noFill/>
          <a:ln>
            <a:noFill/>
          </a:ln>
        </p:spPr>
      </p:pic>
      <p:pic>
        <p:nvPicPr>
          <p:cNvPr id="4" name="图片 3"/>
          <p:cNvPicPr>
            <a:picLocks noChangeAspect="1"/>
          </p:cNvPicPr>
          <p:nvPr/>
        </p:nvPicPr>
        <p:blipFill>
          <a:blip r:embed="rId3"/>
          <a:stretch>
            <a:fillRect/>
          </a:stretch>
        </p:blipFill>
        <p:spPr>
          <a:xfrm>
            <a:off x="4666900" y="3150549"/>
            <a:ext cx="2809240" cy="1786890"/>
          </a:xfrm>
          <a:prstGeom prst="rect">
            <a:avLst/>
          </a:prstGeom>
          <a:noFill/>
          <a:ln>
            <a:noFill/>
          </a:ln>
        </p:spPr>
      </p:pic>
      <p:pic>
        <p:nvPicPr>
          <p:cNvPr id="6" name="图片 5" descr="图表, 折线图&#10;&#10;描述已自动生成"/>
          <p:cNvPicPr>
            <a:picLocks noChangeAspect="1"/>
          </p:cNvPicPr>
          <p:nvPr/>
        </p:nvPicPr>
        <p:blipFill>
          <a:blip r:embed="rId4"/>
          <a:srcRect r="6367"/>
          <a:stretch>
            <a:fillRect/>
          </a:stretch>
        </p:blipFill>
        <p:spPr>
          <a:xfrm>
            <a:off x="7799241" y="1293728"/>
            <a:ext cx="2821940" cy="1859280"/>
          </a:xfrm>
          <a:prstGeom prst="rect">
            <a:avLst/>
          </a:prstGeom>
          <a:noFill/>
          <a:ln>
            <a:noFill/>
          </a:ln>
        </p:spPr>
      </p:pic>
      <p:pic>
        <p:nvPicPr>
          <p:cNvPr id="8" name="图片 7" descr="图表, 折线图&#10;&#10;描述已自动生成"/>
          <p:cNvPicPr>
            <a:picLocks noChangeAspect="1"/>
          </p:cNvPicPr>
          <p:nvPr/>
        </p:nvPicPr>
        <p:blipFill>
          <a:blip r:embed="rId5"/>
          <a:stretch>
            <a:fillRect/>
          </a:stretch>
        </p:blipFill>
        <p:spPr>
          <a:xfrm>
            <a:off x="7939328" y="3147782"/>
            <a:ext cx="2756119" cy="1789657"/>
          </a:xfrm>
          <a:prstGeom prst="rect">
            <a:avLst/>
          </a:prstGeom>
          <a:noFill/>
          <a:ln>
            <a:noFill/>
          </a:ln>
        </p:spPr>
      </p:pic>
      <p:sp>
        <p:nvSpPr>
          <p:cNvPr id="10" name="TextBox 17"/>
          <p:cNvSpPr txBox="1"/>
          <p:nvPr/>
        </p:nvSpPr>
        <p:spPr>
          <a:xfrm>
            <a:off x="7178718" y="805809"/>
            <a:ext cx="2031493"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Speedup</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04</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4258319" y="5259618"/>
            <a:ext cx="6853158" cy="890693"/>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efficiency of all experiments shows a decreasing trend with the increase of the number of parallel cores, indicating that our parallel method may not be able to make good use of CPU and GPU resources.</a:t>
            </a:r>
          </a:p>
        </p:txBody>
      </p:sp>
      <p:pic>
        <p:nvPicPr>
          <p:cNvPr id="9" name="图片 8"/>
          <p:cNvPicPr>
            <a:picLocks noChangeAspect="1"/>
          </p:cNvPicPr>
          <p:nvPr/>
        </p:nvPicPr>
        <p:blipFill>
          <a:blip r:embed="rId2"/>
          <a:stretch>
            <a:fillRect/>
          </a:stretch>
        </p:blipFill>
        <p:spPr>
          <a:xfrm>
            <a:off x="4691997" y="1307579"/>
            <a:ext cx="2913474" cy="1856815"/>
          </a:xfrm>
          <a:prstGeom prst="rect">
            <a:avLst/>
          </a:prstGeom>
          <a:noFill/>
          <a:ln>
            <a:noFill/>
          </a:ln>
        </p:spPr>
      </p:pic>
      <p:pic>
        <p:nvPicPr>
          <p:cNvPr id="10" name="图片 9" descr="图表, 折线图&#10;&#10;描述已自动生成"/>
          <p:cNvPicPr>
            <a:picLocks noChangeAspect="1"/>
          </p:cNvPicPr>
          <p:nvPr/>
        </p:nvPicPr>
        <p:blipFill>
          <a:blip r:embed="rId3"/>
          <a:srcRect l="7245"/>
          <a:stretch>
            <a:fillRect/>
          </a:stretch>
        </p:blipFill>
        <p:spPr>
          <a:xfrm>
            <a:off x="4691997" y="3186772"/>
            <a:ext cx="3130121" cy="1928810"/>
          </a:xfrm>
          <a:prstGeom prst="rect">
            <a:avLst/>
          </a:prstGeom>
          <a:noFill/>
          <a:ln>
            <a:noFill/>
          </a:ln>
        </p:spPr>
      </p:pic>
      <p:pic>
        <p:nvPicPr>
          <p:cNvPr id="11" name="图片 10" descr="图表, 折线图&#10;&#10;描述已自动生成"/>
          <p:cNvPicPr>
            <a:picLocks noChangeAspect="1"/>
          </p:cNvPicPr>
          <p:nvPr/>
        </p:nvPicPr>
        <p:blipFill>
          <a:blip r:embed="rId4"/>
          <a:stretch>
            <a:fillRect/>
          </a:stretch>
        </p:blipFill>
        <p:spPr>
          <a:xfrm>
            <a:off x="7890521" y="1246750"/>
            <a:ext cx="2952270" cy="1876491"/>
          </a:xfrm>
          <a:prstGeom prst="rect">
            <a:avLst/>
          </a:prstGeom>
          <a:noFill/>
          <a:ln>
            <a:noFill/>
          </a:ln>
        </p:spPr>
      </p:pic>
      <p:pic>
        <p:nvPicPr>
          <p:cNvPr id="12" name="图片 11" descr="图表, 折线图&#10;&#10;描述已自动生成"/>
          <p:cNvPicPr>
            <a:picLocks noChangeAspect="1"/>
          </p:cNvPicPr>
          <p:nvPr/>
        </p:nvPicPr>
        <p:blipFill>
          <a:blip r:embed="rId5"/>
          <a:stretch>
            <a:fillRect/>
          </a:stretch>
        </p:blipFill>
        <p:spPr>
          <a:xfrm>
            <a:off x="7940859" y="3194113"/>
            <a:ext cx="2815334" cy="1914127"/>
          </a:xfrm>
          <a:prstGeom prst="rect">
            <a:avLst/>
          </a:prstGeom>
          <a:noFill/>
          <a:ln>
            <a:noFill/>
          </a:ln>
        </p:spPr>
      </p:pic>
      <p:sp>
        <p:nvSpPr>
          <p:cNvPr id="30" name="TextBox 17"/>
          <p:cNvSpPr txBox="1"/>
          <p:nvPr/>
        </p:nvSpPr>
        <p:spPr>
          <a:xfrm>
            <a:off x="7278392" y="878214"/>
            <a:ext cx="2031493"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Efficiency</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04</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3937704" y="2187060"/>
            <a:ext cx="6853158" cy="3415030"/>
          </a:xfrm>
          <a:prstGeom prst="rect">
            <a:avLst/>
          </a:prstGeom>
          <a:noFill/>
        </p:spPr>
        <p:txBody>
          <a:bodyPr wrap="square" rtlCol="0">
            <a:spAutoFit/>
          </a:bodyPr>
          <a:lstStyle/>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It's not always guaranteed that we can use the all the recources when run the program on the cluster.</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Some parts of model training or parameter adjusting, or cross-validation do not support Dask or multiprocessing for parallel processing.</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the data processing itself, the CPU of a single process can handle it well and does not need additional parallel operations. Parallel operations themselves will bring more resource consumption and  computing time</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Some data processing inevitably uses a mix of pandas and Dask, because the latest Dask does not fully support some pandas operations. Although the local impact of this time is very small, it may affect the overall effect of Dask lazy calculation.</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compute () method is repeatedly called, which may have a performance poor effect.</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Do not adjust the chunk size to an optimal value.</a:t>
            </a:r>
          </a:p>
        </p:txBody>
      </p:sp>
      <p:sp>
        <p:nvSpPr>
          <p:cNvPr id="6" name="TextBox 17"/>
          <p:cNvSpPr txBox="1"/>
          <p:nvPr/>
        </p:nvSpPr>
        <p:spPr>
          <a:xfrm>
            <a:off x="4825547" y="1609368"/>
            <a:ext cx="5315192"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Analysis of poor performance of Speedup and Efficiency</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Conclusions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4" name="TextBox 17"/>
          <p:cNvSpPr txBox="1"/>
          <p:nvPr/>
        </p:nvSpPr>
        <p:spPr>
          <a:xfrm>
            <a:off x="1618144" y="3806543"/>
            <a:ext cx="8955711" cy="2676525"/>
          </a:xfrm>
          <a:prstGeom prst="rect">
            <a:avLst/>
          </a:prstGeom>
          <a:noFill/>
        </p:spPr>
        <p:txBody>
          <a:bodyPr wrap="square" rtlCol="0">
            <a:spAutoFit/>
          </a:bodyPr>
          <a:lstStyle/>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When using multiprocessing to parallelize a function, the cost of overhead needs to be considered, otherwise it may not be as effective as serial execution.</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Proper use of Dask Array can significantly improve the computation time of NumPy Array.</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Optimal results only considering the running speed is to use Dask and multiprocessing to run on 4 GPU because the whole efficiency is low.</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our model parallelism is better on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than on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speedup of Dask is good on both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and multiple-c</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but the speedup of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is more significant.</a:t>
            </a:r>
          </a:p>
        </p:txBody>
      </p:sp>
      <p:pic>
        <p:nvPicPr>
          <p:cNvPr id="3" name="图片 2" descr="卡通人物&#10;&#10;中度可信度描述已自动生成"/>
          <p:cNvPicPr>
            <a:picLocks noChangeAspect="1"/>
          </p:cNvPicPr>
          <p:nvPr/>
        </p:nvPicPr>
        <p:blipFill>
          <a:blip r:embed="rId2"/>
          <a:stretch>
            <a:fillRect/>
          </a:stretch>
        </p:blipFill>
        <p:spPr>
          <a:xfrm>
            <a:off x="3499879" y="1086635"/>
            <a:ext cx="5192242" cy="26206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References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TextBox 17"/>
          <p:cNvSpPr txBox="1"/>
          <p:nvPr/>
        </p:nvSpPr>
        <p:spPr>
          <a:xfrm>
            <a:off x="326051" y="1372916"/>
            <a:ext cx="11662749" cy="5045677"/>
          </a:xfrm>
          <a:prstGeom prst="rect">
            <a:avLst/>
          </a:prstGeom>
          <a:noFill/>
        </p:spPr>
        <p:txBody>
          <a:bodyPr wrap="square" rtlCol="0">
            <a:spAutoFit/>
          </a:bodyPr>
          <a:lstStyle/>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Fadyesam</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“Online Fraud EDA and Prediction with Accuracy 99%.” Kaggle, Kaggle, 30 Oct. 2022, https://www.kaggle.com/code/fadyesam/online-fraud-eda-and-prediction-with-accuracy-99.</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guest_blog</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“Imbalanced Classification: Handling Imbalanced Data Using Python.” Analytics Vidhya, 30 Nov. 2022, https://www.analyticsvidhya.com/blog/2020/07/10-techniques-to-deal-with-class-imbalance-in-machine-learning/.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Bahgat</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Karim, et al.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Multiprocessing.pool</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Slower than Just Using Ordinary Functions.” Stack Overflow, 1 Feb. 1961, https://stackoverflow.com/questions/20727375/multiprocessing-pool-slower-than-just-using-ordinary-functions.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Radečić</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Dario. “Dask Arrays - How to Parallelize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Numpy</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with Ease.” Medium, Towards Data Science, 23 Mar. 2022, https://towardsdatascience.com/dask-arrays-how-to-parallelize-numpy-with-ease-b33d7e9dcb59#:~:text=That's%20where%20Dask%20arrays%20provide,deal%2Dbreaker%20for%20some%20cases.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N'Wuitcha</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Badji</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“How Is Multiprocessing Different from Parallel Computing in Python?” Medium, Better Programming, 22 Oct. 2022, https://betterprogramming.pub/how-is-multiprocessing-different-from-parallel-computing-in-python-4b375c29b183.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Dhariwal</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Kunal. “Pandas with Dask, for an Ultra-Fast Notebook.” Medium, Towards Data Science, 31 Oct. 2021, https://towardsdatascience.com/pandas-with-dask-for-an-ultra-fast-notebook-e2621c3769f.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Sravanti</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TatirajuI</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have been in the IT industry from 9 years. I worked as a curriculum validation engineer at Oracle for the past 5 years validating various courses on products developed by them. Before Oracle. “Optimize Running Large Number of Tasks Using Dask.” Qxf2 BLOG, 23 Mar. 2021, https://qxf2.com/blog/optimize-running-large-number-of-tasks-using-dask/. </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Cavanaugh, Gus. “Quick and Dirty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DataFrame</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Processing with CPU &amp; GPU Clusters in the Cloud.” Medium, Medium, 29 Oct. 2021, https://medium.com/@GusCavanaugh/quick-and-dirty-dataframe-processing-with-cpu-gpu-clusters-in-the-cloud-c50d0ecfba92.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256678" y="445078"/>
            <a:ext cx="3256546" cy="561473"/>
            <a:chOff x="561476" y="445078"/>
            <a:chExt cx="3256546"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256673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Introduction</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507792" y="3385708"/>
            <a:ext cx="4549983" cy="1987852"/>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Background</a:t>
            </a:r>
          </a:p>
          <a:p>
            <a:pPr lvl="0">
              <a:lnSpc>
                <a:spcPct val="150000"/>
              </a:lnSpc>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With the development and popularity of online and mobile payments, people still face a considerable risk of payment fraud while enjoying this convenience.</a:t>
            </a:r>
            <a:endParaRPr lang="zh-CN" altLang="en-US"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4" name="Freeform: Shape 6"/>
          <p:cNvSpPr/>
          <p:nvPr/>
        </p:nvSpPr>
        <p:spPr>
          <a:xfrm>
            <a:off x="2159526" y="1876388"/>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 name="椭圆 2"/>
          <p:cNvSpPr/>
          <p:nvPr/>
        </p:nvSpPr>
        <p:spPr>
          <a:xfrm>
            <a:off x="2290655" y="2127703"/>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01</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 name="TextBox 17"/>
          <p:cNvSpPr txBox="1"/>
          <p:nvPr/>
        </p:nvSpPr>
        <p:spPr>
          <a:xfrm>
            <a:off x="5057775" y="3385708"/>
            <a:ext cx="6953250" cy="1987852"/>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Motivation</a:t>
            </a:r>
          </a:p>
          <a:p>
            <a:pPr lvl="0">
              <a:lnSpc>
                <a:spcPct val="150000"/>
              </a:lnSpc>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In the face of the increasing volume of payment transaction data and the rapidly changing market, machine learning algorithm models need to be constantly iterated and updated, and parallel computing methods can undoubtedly save a lot of time and labor costs.</a:t>
            </a:r>
            <a:endParaRPr lang="zh-CN" altLang="en-US"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6" name="Freeform: Shape 6"/>
          <p:cNvSpPr/>
          <p:nvPr/>
        </p:nvSpPr>
        <p:spPr>
          <a:xfrm>
            <a:off x="7915642" y="1876388"/>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6" name="椭圆 15"/>
          <p:cNvSpPr/>
          <p:nvPr/>
        </p:nvSpPr>
        <p:spPr>
          <a:xfrm>
            <a:off x="8046771" y="2127703"/>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02</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5" name="Oval 5"/>
          <p:cNvSpPr/>
          <p:nvPr/>
        </p:nvSpPr>
        <p:spPr>
          <a:xfrm>
            <a:off x="10130587" y="4660232"/>
            <a:ext cx="3201021" cy="3200400"/>
          </a:xfrm>
          <a:prstGeom prst="donut">
            <a:avLst/>
          </a:prstGeom>
          <a:solidFill>
            <a:srgbClr val="FFC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8" name="Oval 5"/>
          <p:cNvSpPr/>
          <p:nvPr/>
        </p:nvSpPr>
        <p:spPr>
          <a:xfrm>
            <a:off x="737938" y="1507959"/>
            <a:ext cx="1411980" cy="1411706"/>
          </a:xfrm>
          <a:prstGeom prst="donut">
            <a:avLst/>
          </a:prstGeom>
          <a:solidFill>
            <a:srgbClr val="4F97CD">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1" name="Oval 2"/>
          <p:cNvSpPr/>
          <p:nvPr/>
        </p:nvSpPr>
        <p:spPr>
          <a:xfrm>
            <a:off x="609600" y="75397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4" name="Oval 5"/>
          <p:cNvSpPr/>
          <p:nvPr/>
        </p:nvSpPr>
        <p:spPr>
          <a:xfrm>
            <a:off x="9281199" y="2165684"/>
            <a:ext cx="2427312" cy="2426838"/>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5" name="Oval 6"/>
          <p:cNvSpPr/>
          <p:nvPr/>
        </p:nvSpPr>
        <p:spPr>
          <a:xfrm>
            <a:off x="8728270" y="-190499"/>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6" name="Oval 7"/>
          <p:cNvSpPr/>
          <p:nvPr/>
        </p:nvSpPr>
        <p:spPr>
          <a:xfrm>
            <a:off x="3827878" y="5286068"/>
            <a:ext cx="3407543" cy="3406878"/>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0" name="Oval 9"/>
          <p:cNvSpPr/>
          <p:nvPr/>
        </p:nvSpPr>
        <p:spPr>
          <a:xfrm>
            <a:off x="0" y="4906603"/>
            <a:ext cx="2599605" cy="2599097"/>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3" name="Oval 5"/>
          <p:cNvSpPr/>
          <p:nvPr/>
        </p:nvSpPr>
        <p:spPr>
          <a:xfrm>
            <a:off x="0" y="4554955"/>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3" name="Oval 5"/>
          <p:cNvSpPr/>
          <p:nvPr/>
        </p:nvSpPr>
        <p:spPr>
          <a:xfrm>
            <a:off x="3930314" y="-868298"/>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4" name="Oval 5"/>
          <p:cNvSpPr/>
          <p:nvPr/>
        </p:nvSpPr>
        <p:spPr>
          <a:xfrm>
            <a:off x="6128086" y="4652456"/>
            <a:ext cx="1251284" cy="125104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6" name="矩形 35"/>
          <p:cNvSpPr/>
          <p:nvPr/>
        </p:nvSpPr>
        <p:spPr>
          <a:xfrm>
            <a:off x="521369" y="637673"/>
            <a:ext cx="11149263" cy="5582654"/>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cs"/>
            </a:endParaRPr>
          </a:p>
        </p:txBody>
      </p:sp>
      <p:sp>
        <p:nvSpPr>
          <p:cNvPr id="22" name="Oval 5"/>
          <p:cNvSpPr/>
          <p:nvPr/>
        </p:nvSpPr>
        <p:spPr>
          <a:xfrm>
            <a:off x="6609348" y="1024670"/>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 name="_3"/>
          <p:cNvSpPr/>
          <p:nvPr/>
        </p:nvSpPr>
        <p:spPr>
          <a:xfrm>
            <a:off x="1085220" y="2900053"/>
            <a:ext cx="4498091" cy="1015663"/>
          </a:xfrm>
          <a:prstGeom prst="rect">
            <a:avLst/>
          </a:prstGeom>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000" b="1" dirty="0">
                <a:solidFill>
                  <a:srgbClr val="4F97CD"/>
                </a:solidFill>
                <a:effectLst>
                  <a:glow>
                    <a:prstClr val="white"/>
                  </a:glow>
                </a:effectLst>
                <a:latin typeface="微软雅黑" panose="020B0503020204020204" pitchFamily="34" charset="-122"/>
                <a:ea typeface="微软雅黑" panose="020B0503020204020204" pitchFamily="34" charset="-122"/>
              </a:rPr>
              <a:t>Thank you!</a:t>
            </a:r>
            <a:endParaRPr kumimoji="0" lang="zh-CN" altLang="en-US" sz="6000" b="1" i="0" u="none" strike="noStrike" kern="1200" cap="none" spc="0" normalizeH="0" baseline="0" noProof="0" dirty="0">
              <a:ln>
                <a:noFill/>
              </a:ln>
              <a:solidFill>
                <a:srgbClr val="4F97CD"/>
              </a:solidFill>
              <a:effectLst>
                <a:glow>
                  <a:prstClr val="white"/>
                </a:glow>
              </a:effectLst>
              <a:uLnTx/>
              <a:uFillTx/>
              <a:latin typeface="微软雅黑" panose="020B0503020204020204" pitchFamily="34" charset="-122"/>
              <a:ea typeface="微软雅黑" panose="020B0503020204020204" pitchFamily="34" charset="-122"/>
            </a:endParaRPr>
          </a:p>
        </p:txBody>
      </p:sp>
      <p:sp>
        <p:nvSpPr>
          <p:cNvPr id="4" name="矩形: 圆角 3"/>
          <p:cNvSpPr/>
          <p:nvPr/>
        </p:nvSpPr>
        <p:spPr>
          <a:xfrm>
            <a:off x="1152979" y="4223664"/>
            <a:ext cx="4463934" cy="432000"/>
          </a:xfrm>
          <a:prstGeom prst="roundRect">
            <a:avLst>
              <a:gd name="adj" fmla="val 50000"/>
            </a:avLst>
          </a:prstGeom>
          <a:noFill/>
          <a:ln w="12700" cap="flat" cmpd="sng" algn="ctr">
            <a:solidFill>
              <a:srgbClr val="4F97C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Team11 – Zihan Wan</a:t>
            </a:r>
            <a:r>
              <a:rPr kumimoji="0" lang="en-US" altLang="zh-CN" sz="1800" b="1" i="0" u="none" strike="noStrike" kern="0" cap="none" spc="0" normalizeH="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0" cap="none" spc="0" normalizeH="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 </a:t>
            </a:r>
            <a:r>
              <a:rPr kumimoji="0" lang="en-US" altLang="zh-CN" sz="1800" b="1" i="0" u="none" strike="noStrike" kern="0" cap="none" spc="0" normalizeH="0" noProof="0" dirty="0" err="1">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Feifan</a:t>
            </a:r>
            <a:r>
              <a:rPr kumimoji="0" lang="en-US" altLang="zh-CN" sz="1800" b="1" i="0" u="none" strike="noStrike" kern="0" cap="none" spc="0" normalizeH="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 Tai</a:t>
            </a:r>
            <a:endParaRPr kumimoji="0" lang="zh-CN" altLang="en-US" sz="18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p:txBody>
      </p:sp>
      <p:sp>
        <p:nvSpPr>
          <p:cNvPr id="5" name="Oval 5"/>
          <p:cNvSpPr/>
          <p:nvPr/>
        </p:nvSpPr>
        <p:spPr>
          <a:xfrm>
            <a:off x="8454189" y="4443537"/>
            <a:ext cx="1010654" cy="1010458"/>
          </a:xfrm>
          <a:prstGeom prst="donut">
            <a:avLst/>
          </a:prstGeom>
          <a:solidFill>
            <a:srgbClr val="4F97CD">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000997" cy="561473"/>
            <a:chOff x="561476" y="445078"/>
            <a:chExt cx="4000997"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3111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Data Description</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898361" y="2810785"/>
            <a:ext cx="3559383" cy="1526187"/>
          </a:xfrm>
          <a:prstGeom prst="rect">
            <a:avLst/>
          </a:prstGeom>
          <a:noFill/>
        </p:spPr>
        <p:txBody>
          <a:bodyPr wrap="square" rtlCol="0">
            <a:spAutoFit/>
          </a:bodyPr>
          <a:lstStyle/>
          <a:p>
            <a:pPr lvl="0">
              <a:lnSpc>
                <a:spcPct val="150000"/>
              </a:lnSpc>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This dataset (493.53 MB) contains historical information about fraudulent transactions, its basic information is as follows</a:t>
            </a:r>
            <a:r>
              <a:rPr lang="zh-CN" altLang="en-US"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p:txBody>
      </p:sp>
      <p:pic>
        <p:nvPicPr>
          <p:cNvPr id="11" name="图片 10"/>
          <p:cNvPicPr>
            <a:picLocks noChangeAspect="1"/>
          </p:cNvPicPr>
          <p:nvPr/>
        </p:nvPicPr>
        <p:blipFill>
          <a:blip r:embed="rId2"/>
          <a:stretch>
            <a:fillRect/>
          </a:stretch>
        </p:blipFill>
        <p:spPr>
          <a:xfrm>
            <a:off x="5050792" y="1620160"/>
            <a:ext cx="5745480" cy="50612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000997" cy="561473"/>
            <a:chOff x="561476" y="445078"/>
            <a:chExt cx="4000997"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3111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Methodology</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1212686" y="1734460"/>
            <a:ext cx="10336377" cy="3742178"/>
          </a:xfrm>
          <a:prstGeom prst="rect">
            <a:avLst/>
          </a:prstGeom>
          <a:noFill/>
        </p:spPr>
        <p:txBody>
          <a:bodyPr wrap="square" rtlCol="0">
            <a:spAutoFit/>
          </a:bodyPr>
          <a:lstStyle/>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Write a function to create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metadata</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for the initial data.</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Executing the function serially.</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Execute the function in parallel using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Multiprocessing Pool </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and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Multiprocessing Process</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respectively.</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 processing and feature engineering using NumPy Array and Pandas.</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 processing and feature engineering using Dask Array and Dask </a:t>
            </a:r>
            <a:r>
              <a:rPr lang="en-US" altLang="zh-CN" sz="16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DataFrame</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Handling imbalance data by resampling technique using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Pandas and Dask</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Training the model with </a:t>
            </a:r>
            <a:r>
              <a:rPr lang="en-US" altLang="zh-CN" sz="1600" b="1"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XGBoost</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Adjusting the model parameters by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Grid Search </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with Multiple-GPU and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Multiple-CPU</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Using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K-fold cross-validation </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to evaluate the model with </a:t>
            </a: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Multiple-GPU</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and Multiple-CPU.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pic>
        <p:nvPicPr>
          <p:cNvPr id="3" name="图片 2" descr="表格&#10;&#10;描述已自动生成"/>
          <p:cNvPicPr>
            <a:picLocks noChangeAspect="1"/>
          </p:cNvPicPr>
          <p:nvPr/>
        </p:nvPicPr>
        <p:blipFill>
          <a:blip r:embed="rId2"/>
          <a:stretch>
            <a:fillRect/>
          </a:stretch>
        </p:blipFill>
        <p:spPr>
          <a:xfrm>
            <a:off x="4895606" y="1169519"/>
            <a:ext cx="5370810" cy="3771533"/>
          </a:xfrm>
          <a:prstGeom prst="rect">
            <a:avLst/>
          </a:prstGeom>
        </p:spPr>
      </p:pic>
      <p:sp>
        <p:nvSpPr>
          <p:cNvPr id="4" name="TextBox 17"/>
          <p:cNvSpPr txBox="1"/>
          <p:nvPr/>
        </p:nvSpPr>
        <p:spPr>
          <a:xfrm>
            <a:off x="1167632" y="4061757"/>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Metadata</a:t>
            </a:r>
          </a:p>
        </p:txBody>
      </p:sp>
      <p:sp>
        <p:nvSpPr>
          <p:cNvPr id="6"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8" name="椭圆 7"/>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01</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 name="TextBox 17"/>
          <p:cNvSpPr txBox="1"/>
          <p:nvPr/>
        </p:nvSpPr>
        <p:spPr>
          <a:xfrm>
            <a:off x="4254849" y="5113653"/>
            <a:ext cx="6877674" cy="890693"/>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We wrote a function to create metadata, taking the dataset itself and each feature as parameters, returning the name, variable type, data type, number of unique values, number of missing values, percentage of missing values and imputation method for each feature.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3726938" y="3868390"/>
            <a:ext cx="3963804" cy="2275688"/>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We first tried to use the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Pool</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method, but it did not work as well as we expected, regardless of the number of CPUs. </a:t>
            </a:r>
          </a:p>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We analyzed that the causes might be that:</a:t>
            </a:r>
          </a:p>
          <a:p>
            <a:pPr marL="171450" lvl="0" indent="-171450">
              <a:lnSpc>
                <a:spcPct val="150000"/>
              </a:lnSpc>
              <a:buFont typeface="Arial" panose="020B0604020202020204" pitchFamily="34" charset="0"/>
              <a:buChar char="•"/>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This metadata creation function does not require a lot of CPU resources to parallelize.</a:t>
            </a:r>
          </a:p>
          <a:p>
            <a:pPr marL="171450" lvl="0" indent="-171450">
              <a:lnSpc>
                <a:spcPct val="150000"/>
              </a:lnSpc>
              <a:buFont typeface="Arial" panose="020B0604020202020204" pitchFamily="34" charset="0"/>
              <a:buChar char="•"/>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slow startup time of additional processes and communication overhead.</a:t>
            </a:r>
          </a:p>
        </p:txBody>
      </p:sp>
      <p:pic>
        <p:nvPicPr>
          <p:cNvPr id="11" name="图片 10"/>
          <p:cNvPicPr>
            <a:picLocks noChangeAspect="1"/>
          </p:cNvPicPr>
          <p:nvPr/>
        </p:nvPicPr>
        <p:blipFill rotWithShape="1">
          <a:blip r:embed="rId2"/>
          <a:srcRect b="9874"/>
          <a:stretch>
            <a:fillRect/>
          </a:stretch>
        </p:blipFill>
        <p:spPr>
          <a:xfrm>
            <a:off x="5936506" y="1380240"/>
            <a:ext cx="5282291" cy="2243970"/>
          </a:xfrm>
          <a:prstGeom prst="rect">
            <a:avLst/>
          </a:prstGeom>
        </p:spPr>
      </p:pic>
      <p:sp>
        <p:nvSpPr>
          <p:cNvPr id="13" name="矩形: 圆角 12"/>
          <p:cNvSpPr/>
          <p:nvPr/>
        </p:nvSpPr>
        <p:spPr>
          <a:xfrm>
            <a:off x="6161353" y="2022944"/>
            <a:ext cx="4671674" cy="1165752"/>
          </a:xfrm>
          <a:prstGeom prst="round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5" name="连接符: 曲线 14"/>
          <p:cNvCxnSpPr>
            <a:stCxn id="13" idx="1"/>
            <a:endCxn id="9" idx="0"/>
          </p:cNvCxnSpPr>
          <p:nvPr/>
        </p:nvCxnSpPr>
        <p:spPr>
          <a:xfrm rot="10800000" flipV="1">
            <a:off x="5708841" y="2605820"/>
            <a:ext cx="452513" cy="1262570"/>
          </a:xfrm>
          <a:prstGeom prst="curvedConnector2">
            <a:avLst/>
          </a:prstGeom>
          <a:ln w="9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229600" y="4263708"/>
            <a:ext cx="3510256" cy="1444691"/>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Then, we tried using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Process</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method and manually splitting the workload list. Good results were obtained when we split work into n processes, and each process is responsible for 1/n columns.</a:t>
            </a:r>
          </a:p>
        </p:txBody>
      </p:sp>
      <p:sp>
        <p:nvSpPr>
          <p:cNvPr id="20" name="矩形: 圆角 19"/>
          <p:cNvSpPr/>
          <p:nvPr/>
        </p:nvSpPr>
        <p:spPr>
          <a:xfrm>
            <a:off x="6161350" y="3269997"/>
            <a:ext cx="4671673" cy="210137"/>
          </a:xfrm>
          <a:prstGeom prst="roundRect">
            <a:avLst/>
          </a:prstGeom>
          <a:no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21" name="连接符: 曲线 20"/>
          <p:cNvCxnSpPr>
            <a:stCxn id="20" idx="2"/>
            <a:endCxn id="18" idx="0"/>
          </p:cNvCxnSpPr>
          <p:nvPr/>
        </p:nvCxnSpPr>
        <p:spPr>
          <a:xfrm rot="16200000" flipH="1">
            <a:off x="8849170" y="3128150"/>
            <a:ext cx="783574" cy="1487541"/>
          </a:xfrm>
          <a:prstGeom prst="curvedConnector3">
            <a:avLst>
              <a:gd name="adj1" fmla="val 5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17"/>
          <p:cNvSpPr txBox="1"/>
          <p:nvPr/>
        </p:nvSpPr>
        <p:spPr>
          <a:xfrm>
            <a:off x="1167632" y="4061757"/>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Metadata</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01</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Feature Engineering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02</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pic>
        <p:nvPicPr>
          <p:cNvPr id="3" name="图片 2" descr="图表&#10;&#10;描述已自动生成"/>
          <p:cNvPicPr>
            <a:picLocks noChangeAspect="1"/>
          </p:cNvPicPr>
          <p:nvPr/>
        </p:nvPicPr>
        <p:blipFill>
          <a:blip r:embed="rId2"/>
          <a:stretch>
            <a:fillRect/>
          </a:stretch>
        </p:blipFill>
        <p:spPr>
          <a:xfrm>
            <a:off x="4220801" y="1661471"/>
            <a:ext cx="2916425" cy="2462453"/>
          </a:xfrm>
          <a:prstGeom prst="rect">
            <a:avLst/>
          </a:prstGeom>
        </p:spPr>
      </p:pic>
      <p:pic>
        <p:nvPicPr>
          <p:cNvPr id="4" name="图片 3" descr="图表, 树状图&#10;&#10;描述已自动生成"/>
          <p:cNvPicPr>
            <a:picLocks noChangeAspect="1"/>
          </p:cNvPicPr>
          <p:nvPr/>
        </p:nvPicPr>
        <p:blipFill>
          <a:blip r:embed="rId3"/>
          <a:stretch>
            <a:fillRect/>
          </a:stretch>
        </p:blipFill>
        <p:spPr>
          <a:xfrm>
            <a:off x="7496848" y="1162563"/>
            <a:ext cx="4038961" cy="3434978"/>
          </a:xfrm>
          <a:prstGeom prst="rect">
            <a:avLst/>
          </a:prstGeom>
        </p:spPr>
      </p:pic>
      <p:sp>
        <p:nvSpPr>
          <p:cNvPr id="6" name="TextBox 17"/>
          <p:cNvSpPr txBox="1"/>
          <p:nvPr/>
        </p:nvSpPr>
        <p:spPr>
          <a:xfrm>
            <a:off x="5084666" y="4597541"/>
            <a:ext cx="865434" cy="418191"/>
          </a:xfrm>
          <a:prstGeom prst="rect">
            <a:avLst/>
          </a:prstGeom>
          <a:noFill/>
        </p:spPr>
        <p:txBody>
          <a:bodyPr wrap="square" rtlCol="0">
            <a:spAutoFit/>
          </a:bodyPr>
          <a:lstStyle/>
          <a:p>
            <a:pPr lvl="0">
              <a:lnSpc>
                <a:spcPct val="150000"/>
              </a:lnSpc>
              <a:defRPr/>
            </a:pP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Before</a:t>
            </a:r>
            <a:endParaRPr lang="zh-CN" altLang="en-US"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8" name="TextBox 17"/>
          <p:cNvSpPr txBox="1"/>
          <p:nvPr/>
        </p:nvSpPr>
        <p:spPr>
          <a:xfrm>
            <a:off x="9159019" y="4676269"/>
            <a:ext cx="865434" cy="418191"/>
          </a:xfrm>
          <a:prstGeom prst="rect">
            <a:avLst/>
          </a:prstGeom>
          <a:noFill/>
        </p:spPr>
        <p:txBody>
          <a:bodyPr wrap="square" rtlCol="0">
            <a:spAutoFit/>
          </a:bodyPr>
          <a:lstStyle/>
          <a:p>
            <a:pPr lvl="0">
              <a:lnSpc>
                <a:spcPct val="150000"/>
              </a:lnSpc>
              <a:defRPr/>
            </a:pP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a:t>
            </a:r>
            <a:endParaRPr lang="zh-CN" altLang="en-US"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4" name="TextBox 17"/>
          <p:cNvSpPr txBox="1"/>
          <p:nvPr/>
        </p:nvSpPr>
        <p:spPr>
          <a:xfrm>
            <a:off x="4220801" y="5173188"/>
            <a:ext cx="6906539" cy="890693"/>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the nominal variable 'type', we encoded it using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OneHotEncoder</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Then, we calculated the balance difference before and after the transaction and replaced the original features as new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Feature Engineering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02</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4367839" y="5443011"/>
            <a:ext cx="6877674" cy="613694"/>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feature selection, we plotted the feature importance graph based on weight and gain, and selected five features based on comprehensive consideration.</a:t>
            </a:r>
          </a:p>
        </p:txBody>
      </p:sp>
      <p:pic>
        <p:nvPicPr>
          <p:cNvPr id="11" name="图片 10" descr="表格&#10;&#10;描述已自动生成"/>
          <p:cNvPicPr>
            <a:picLocks noChangeAspect="1"/>
          </p:cNvPicPr>
          <p:nvPr/>
        </p:nvPicPr>
        <p:blipFill>
          <a:blip r:embed="rId2"/>
          <a:stretch>
            <a:fillRect/>
          </a:stretch>
        </p:blipFill>
        <p:spPr>
          <a:xfrm>
            <a:off x="5367324" y="987424"/>
            <a:ext cx="4781774" cy="4158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1167632" y="406175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Feature Engineering</a:t>
            </a:r>
          </a:p>
        </p:txBody>
      </p:sp>
      <p:sp>
        <p:nvSpPr>
          <p:cNvPr id="58" name="Freeform: Shape 6"/>
          <p:cNvSpPr/>
          <p:nvPr/>
        </p:nvSpPr>
        <p:spPr>
          <a:xfrm>
            <a:off x="1435807" y="2604441"/>
            <a:ext cx="1246514" cy="1352862"/>
          </a:xfrm>
          <a:custGeom>
            <a:avLst/>
            <a:gdLst>
              <a:gd name="connsiteX0" fmla="*/ 3819289 w 7629070"/>
              <a:gd name="connsiteY0" fmla="*/ 0 h 8279952"/>
              <a:gd name="connsiteX1" fmla="*/ 3867264 w 7629070"/>
              <a:gd name="connsiteY1" fmla="*/ 866 h 8279952"/>
              <a:gd name="connsiteX2" fmla="*/ 3915668 w 7629070"/>
              <a:gd name="connsiteY2" fmla="*/ 3026 h 8279952"/>
              <a:gd name="connsiteX3" fmla="*/ 3963642 w 7629070"/>
              <a:gd name="connsiteY3" fmla="*/ 6916 h 8279952"/>
              <a:gd name="connsiteX4" fmla="*/ 4011183 w 7629070"/>
              <a:gd name="connsiteY4" fmla="*/ 12103 h 8279952"/>
              <a:gd name="connsiteX5" fmla="*/ 4059589 w 7629070"/>
              <a:gd name="connsiteY5" fmla="*/ 18585 h 8279952"/>
              <a:gd name="connsiteX6" fmla="*/ 4107129 w 7629070"/>
              <a:gd name="connsiteY6" fmla="*/ 26364 h 8279952"/>
              <a:gd name="connsiteX7" fmla="*/ 4154238 w 7629070"/>
              <a:gd name="connsiteY7" fmla="*/ 35872 h 8279952"/>
              <a:gd name="connsiteX8" fmla="*/ 4201781 w 7629070"/>
              <a:gd name="connsiteY8" fmla="*/ 46246 h 8279952"/>
              <a:gd name="connsiteX9" fmla="*/ 4248890 w 7629070"/>
              <a:gd name="connsiteY9" fmla="*/ 57914 h 8279952"/>
              <a:gd name="connsiteX10" fmla="*/ 4295567 w 7629070"/>
              <a:gd name="connsiteY10" fmla="*/ 71312 h 8279952"/>
              <a:gd name="connsiteX11" fmla="*/ 4342242 w 7629070"/>
              <a:gd name="connsiteY11" fmla="*/ 86439 h 8279952"/>
              <a:gd name="connsiteX12" fmla="*/ 4388488 w 7629070"/>
              <a:gd name="connsiteY12" fmla="*/ 102431 h 8279952"/>
              <a:gd name="connsiteX13" fmla="*/ 4433868 w 7629070"/>
              <a:gd name="connsiteY13" fmla="*/ 120150 h 8279952"/>
              <a:gd name="connsiteX14" fmla="*/ 4479248 w 7629070"/>
              <a:gd name="connsiteY14" fmla="*/ 138734 h 8279952"/>
              <a:gd name="connsiteX15" fmla="*/ 4524628 w 7629070"/>
              <a:gd name="connsiteY15" fmla="*/ 159048 h 8279952"/>
              <a:gd name="connsiteX16" fmla="*/ 4568712 w 7629070"/>
              <a:gd name="connsiteY16" fmla="*/ 180657 h 8279952"/>
              <a:gd name="connsiteX17" fmla="*/ 6139734 w 7629070"/>
              <a:gd name="connsiteY17" fmla="*/ 1086533 h 8279952"/>
              <a:gd name="connsiteX18" fmla="*/ 6156589 w 7629070"/>
              <a:gd name="connsiteY18" fmla="*/ 1096473 h 8279952"/>
              <a:gd name="connsiteX19" fmla="*/ 6173445 w 7629070"/>
              <a:gd name="connsiteY19" fmla="*/ 1105983 h 8279952"/>
              <a:gd name="connsiteX20" fmla="*/ 6190301 w 7629070"/>
              <a:gd name="connsiteY20" fmla="*/ 1115923 h 8279952"/>
              <a:gd name="connsiteX21" fmla="*/ 6207588 w 7629070"/>
              <a:gd name="connsiteY21" fmla="*/ 1124999 h 8279952"/>
              <a:gd name="connsiteX22" fmla="*/ 6224012 w 7629070"/>
              <a:gd name="connsiteY22" fmla="*/ 1134507 h 8279952"/>
              <a:gd name="connsiteX23" fmla="*/ 6241299 w 7629070"/>
              <a:gd name="connsiteY23" fmla="*/ 1143150 h 8279952"/>
              <a:gd name="connsiteX24" fmla="*/ 6257289 w 7629070"/>
              <a:gd name="connsiteY24" fmla="*/ 1152658 h 8279952"/>
              <a:gd name="connsiteX25" fmla="*/ 6273281 w 7629070"/>
              <a:gd name="connsiteY25" fmla="*/ 1161303 h 8279952"/>
              <a:gd name="connsiteX26" fmla="*/ 6929782 w 7629070"/>
              <a:gd name="connsiteY26" fmla="*/ 1547684 h 8279952"/>
              <a:gd name="connsiteX27" fmla="*/ 6947503 w 7629070"/>
              <a:gd name="connsiteY27" fmla="*/ 1559785 h 8279952"/>
              <a:gd name="connsiteX28" fmla="*/ 6963061 w 7629070"/>
              <a:gd name="connsiteY28" fmla="*/ 1571454 h 8279952"/>
              <a:gd name="connsiteX29" fmla="*/ 6976891 w 7629070"/>
              <a:gd name="connsiteY29" fmla="*/ 1582691 h 8279952"/>
              <a:gd name="connsiteX30" fmla="*/ 6989857 w 7629070"/>
              <a:gd name="connsiteY30" fmla="*/ 1593064 h 8279952"/>
              <a:gd name="connsiteX31" fmla="*/ 7012331 w 7629070"/>
              <a:gd name="connsiteY31" fmla="*/ 1611649 h 8279952"/>
              <a:gd name="connsiteX32" fmla="*/ 7030915 w 7629070"/>
              <a:gd name="connsiteY32" fmla="*/ 1628936 h 8279952"/>
              <a:gd name="connsiteX33" fmla="*/ 7048203 w 7629070"/>
              <a:gd name="connsiteY33" fmla="*/ 1644926 h 8279952"/>
              <a:gd name="connsiteX34" fmla="*/ 7064195 w 7629070"/>
              <a:gd name="connsiteY34" fmla="*/ 1660487 h 8279952"/>
              <a:gd name="connsiteX35" fmla="*/ 7072406 w 7629070"/>
              <a:gd name="connsiteY35" fmla="*/ 1667832 h 8279952"/>
              <a:gd name="connsiteX36" fmla="*/ 7081051 w 7629070"/>
              <a:gd name="connsiteY36" fmla="*/ 1675613 h 8279952"/>
              <a:gd name="connsiteX37" fmla="*/ 7090125 w 7629070"/>
              <a:gd name="connsiteY37" fmla="*/ 1683392 h 8279952"/>
              <a:gd name="connsiteX38" fmla="*/ 7099633 w 7629070"/>
              <a:gd name="connsiteY38" fmla="*/ 1691172 h 8279952"/>
              <a:gd name="connsiteX39" fmla="*/ 7115193 w 7629070"/>
              <a:gd name="connsiteY39" fmla="*/ 1701977 h 8279952"/>
              <a:gd name="connsiteX40" fmla="*/ 7125565 w 7629070"/>
              <a:gd name="connsiteY40" fmla="*/ 1709324 h 8279952"/>
              <a:gd name="connsiteX41" fmla="*/ 7130752 w 7629070"/>
              <a:gd name="connsiteY41" fmla="*/ 1713646 h 8279952"/>
              <a:gd name="connsiteX42" fmla="*/ 7135939 w 7629070"/>
              <a:gd name="connsiteY42" fmla="*/ 1717967 h 8279952"/>
              <a:gd name="connsiteX43" fmla="*/ 7142421 w 7629070"/>
              <a:gd name="connsiteY43" fmla="*/ 1723586 h 8279952"/>
              <a:gd name="connsiteX44" fmla="*/ 7150200 w 7629070"/>
              <a:gd name="connsiteY44" fmla="*/ 1732230 h 8279952"/>
              <a:gd name="connsiteX45" fmla="*/ 7176997 w 7629070"/>
              <a:gd name="connsiteY45" fmla="*/ 1762052 h 8279952"/>
              <a:gd name="connsiteX46" fmla="*/ 7203361 w 7629070"/>
              <a:gd name="connsiteY46" fmla="*/ 1792737 h 8279952"/>
              <a:gd name="connsiteX47" fmla="*/ 7228859 w 7629070"/>
              <a:gd name="connsiteY47" fmla="*/ 1822990 h 8279952"/>
              <a:gd name="connsiteX48" fmla="*/ 7253927 w 7629070"/>
              <a:gd name="connsiteY48" fmla="*/ 1854109 h 8279952"/>
              <a:gd name="connsiteX49" fmla="*/ 7278563 w 7629070"/>
              <a:gd name="connsiteY49" fmla="*/ 1885658 h 8279952"/>
              <a:gd name="connsiteX50" fmla="*/ 7302332 w 7629070"/>
              <a:gd name="connsiteY50" fmla="*/ 1917640 h 8279952"/>
              <a:gd name="connsiteX51" fmla="*/ 7325237 w 7629070"/>
              <a:gd name="connsiteY51" fmla="*/ 1950056 h 8279952"/>
              <a:gd name="connsiteX52" fmla="*/ 7347280 w 7629070"/>
              <a:gd name="connsiteY52" fmla="*/ 1982901 h 8279952"/>
              <a:gd name="connsiteX53" fmla="*/ 7368891 w 7629070"/>
              <a:gd name="connsiteY53" fmla="*/ 2016181 h 8279952"/>
              <a:gd name="connsiteX54" fmla="*/ 7389636 w 7629070"/>
              <a:gd name="connsiteY54" fmla="*/ 2049460 h 8279952"/>
              <a:gd name="connsiteX55" fmla="*/ 7409949 w 7629070"/>
              <a:gd name="connsiteY55" fmla="*/ 2083603 h 8279952"/>
              <a:gd name="connsiteX56" fmla="*/ 7428965 w 7629070"/>
              <a:gd name="connsiteY56" fmla="*/ 2117746 h 8279952"/>
              <a:gd name="connsiteX57" fmla="*/ 7447982 w 7629070"/>
              <a:gd name="connsiteY57" fmla="*/ 2152753 h 8279952"/>
              <a:gd name="connsiteX58" fmla="*/ 7465269 w 7629070"/>
              <a:gd name="connsiteY58" fmla="*/ 2188193 h 8279952"/>
              <a:gd name="connsiteX59" fmla="*/ 7482557 w 7629070"/>
              <a:gd name="connsiteY59" fmla="*/ 2223633 h 8279952"/>
              <a:gd name="connsiteX60" fmla="*/ 7498549 w 7629070"/>
              <a:gd name="connsiteY60" fmla="*/ 2259505 h 8279952"/>
              <a:gd name="connsiteX61" fmla="*/ 7513675 w 7629070"/>
              <a:gd name="connsiteY61" fmla="*/ 2296242 h 8279952"/>
              <a:gd name="connsiteX62" fmla="*/ 7527937 w 7629070"/>
              <a:gd name="connsiteY62" fmla="*/ 2332977 h 8279952"/>
              <a:gd name="connsiteX63" fmla="*/ 7541768 w 7629070"/>
              <a:gd name="connsiteY63" fmla="*/ 2370146 h 8279952"/>
              <a:gd name="connsiteX64" fmla="*/ 7553869 w 7629070"/>
              <a:gd name="connsiteY64" fmla="*/ 2407747 h 8279952"/>
              <a:gd name="connsiteX65" fmla="*/ 7565971 w 7629070"/>
              <a:gd name="connsiteY65" fmla="*/ 2446213 h 8279952"/>
              <a:gd name="connsiteX66" fmla="*/ 7576343 w 7629070"/>
              <a:gd name="connsiteY66" fmla="*/ 2485109 h 8279952"/>
              <a:gd name="connsiteX67" fmla="*/ 7586283 w 7629070"/>
              <a:gd name="connsiteY67" fmla="*/ 2524007 h 8279952"/>
              <a:gd name="connsiteX68" fmla="*/ 7594927 w 7629070"/>
              <a:gd name="connsiteY68" fmla="*/ 2563337 h 8279952"/>
              <a:gd name="connsiteX69" fmla="*/ 7602707 w 7629070"/>
              <a:gd name="connsiteY69" fmla="*/ 2603530 h 8279952"/>
              <a:gd name="connsiteX70" fmla="*/ 7610053 w 7629070"/>
              <a:gd name="connsiteY70" fmla="*/ 2643725 h 8279952"/>
              <a:gd name="connsiteX71" fmla="*/ 7615673 w 7629070"/>
              <a:gd name="connsiteY71" fmla="*/ 2684784 h 8279952"/>
              <a:gd name="connsiteX72" fmla="*/ 7620427 w 7629070"/>
              <a:gd name="connsiteY72" fmla="*/ 2725841 h 8279952"/>
              <a:gd name="connsiteX73" fmla="*/ 7624317 w 7629070"/>
              <a:gd name="connsiteY73" fmla="*/ 2767765 h 8279952"/>
              <a:gd name="connsiteX74" fmla="*/ 7626909 w 7629070"/>
              <a:gd name="connsiteY74" fmla="*/ 2809687 h 8279952"/>
              <a:gd name="connsiteX75" fmla="*/ 7628638 w 7629070"/>
              <a:gd name="connsiteY75" fmla="*/ 2852475 h 8279952"/>
              <a:gd name="connsiteX76" fmla="*/ 7629070 w 7629070"/>
              <a:gd name="connsiteY76" fmla="*/ 2895260 h 8279952"/>
              <a:gd name="connsiteX77" fmla="*/ 7629070 w 7629070"/>
              <a:gd name="connsiteY77" fmla="*/ 5384692 h 8279952"/>
              <a:gd name="connsiteX78" fmla="*/ 7628638 w 7629070"/>
              <a:gd name="connsiteY78" fmla="*/ 5418835 h 8279952"/>
              <a:gd name="connsiteX79" fmla="*/ 7626909 w 7629070"/>
              <a:gd name="connsiteY79" fmla="*/ 5453410 h 8279952"/>
              <a:gd name="connsiteX80" fmla="*/ 7624749 w 7629070"/>
              <a:gd name="connsiteY80" fmla="*/ 5488418 h 8279952"/>
              <a:gd name="connsiteX81" fmla="*/ 7621723 w 7629070"/>
              <a:gd name="connsiteY81" fmla="*/ 5523858 h 8279952"/>
              <a:gd name="connsiteX82" fmla="*/ 7617833 w 7629070"/>
              <a:gd name="connsiteY82" fmla="*/ 5560162 h 8279952"/>
              <a:gd name="connsiteX83" fmla="*/ 7612646 w 7629070"/>
              <a:gd name="connsiteY83" fmla="*/ 5595602 h 8279952"/>
              <a:gd name="connsiteX84" fmla="*/ 7606596 w 7629070"/>
              <a:gd name="connsiteY84" fmla="*/ 5632339 h 8279952"/>
              <a:gd name="connsiteX85" fmla="*/ 7600114 w 7629070"/>
              <a:gd name="connsiteY85" fmla="*/ 5668643 h 8279952"/>
              <a:gd name="connsiteX86" fmla="*/ 7592335 w 7629070"/>
              <a:gd name="connsiteY86" fmla="*/ 5705378 h 8279952"/>
              <a:gd name="connsiteX87" fmla="*/ 7584122 w 7629070"/>
              <a:gd name="connsiteY87" fmla="*/ 5742116 h 8279952"/>
              <a:gd name="connsiteX88" fmla="*/ 7575045 w 7629070"/>
              <a:gd name="connsiteY88" fmla="*/ 5778853 h 8279952"/>
              <a:gd name="connsiteX89" fmla="*/ 7565537 w 7629070"/>
              <a:gd name="connsiteY89" fmla="*/ 5815588 h 8279952"/>
              <a:gd name="connsiteX90" fmla="*/ 7554300 w 7629070"/>
              <a:gd name="connsiteY90" fmla="*/ 5852326 h 8279952"/>
              <a:gd name="connsiteX91" fmla="*/ 7543063 w 7629070"/>
              <a:gd name="connsiteY91" fmla="*/ 5888629 h 8279952"/>
              <a:gd name="connsiteX92" fmla="*/ 7531395 w 7629070"/>
              <a:gd name="connsiteY92" fmla="*/ 5924933 h 8279952"/>
              <a:gd name="connsiteX93" fmla="*/ 7518860 w 7629070"/>
              <a:gd name="connsiteY93" fmla="*/ 5960373 h 8279952"/>
              <a:gd name="connsiteX94" fmla="*/ 7505463 w 7629070"/>
              <a:gd name="connsiteY94" fmla="*/ 5996245 h 8279952"/>
              <a:gd name="connsiteX95" fmla="*/ 7491201 w 7629070"/>
              <a:gd name="connsiteY95" fmla="*/ 6031253 h 8279952"/>
              <a:gd name="connsiteX96" fmla="*/ 7476506 w 7629070"/>
              <a:gd name="connsiteY96" fmla="*/ 6066260 h 8279952"/>
              <a:gd name="connsiteX97" fmla="*/ 7461379 w 7629070"/>
              <a:gd name="connsiteY97" fmla="*/ 6100404 h 8279952"/>
              <a:gd name="connsiteX98" fmla="*/ 7445387 w 7629070"/>
              <a:gd name="connsiteY98" fmla="*/ 6133682 h 8279952"/>
              <a:gd name="connsiteX99" fmla="*/ 7428532 w 7629070"/>
              <a:gd name="connsiteY99" fmla="*/ 6166961 h 8279952"/>
              <a:gd name="connsiteX100" fmla="*/ 7411677 w 7629070"/>
              <a:gd name="connsiteY100" fmla="*/ 6198944 h 8279952"/>
              <a:gd name="connsiteX101" fmla="*/ 7393957 w 7629070"/>
              <a:gd name="connsiteY101" fmla="*/ 6230494 h 8279952"/>
              <a:gd name="connsiteX102" fmla="*/ 7375805 w 7629070"/>
              <a:gd name="connsiteY102" fmla="*/ 6261611 h 8279952"/>
              <a:gd name="connsiteX103" fmla="*/ 7357220 w 7629070"/>
              <a:gd name="connsiteY103" fmla="*/ 6291864 h 8279952"/>
              <a:gd name="connsiteX104" fmla="*/ 7337340 w 7629070"/>
              <a:gd name="connsiteY104" fmla="*/ 6320822 h 8279952"/>
              <a:gd name="connsiteX105" fmla="*/ 7317892 w 7629070"/>
              <a:gd name="connsiteY105" fmla="*/ 6348483 h 8279952"/>
              <a:gd name="connsiteX106" fmla="*/ 7297579 w 7629070"/>
              <a:gd name="connsiteY106" fmla="*/ 6375710 h 8279952"/>
              <a:gd name="connsiteX107" fmla="*/ 7277265 w 7629070"/>
              <a:gd name="connsiteY107" fmla="*/ 6401642 h 8279952"/>
              <a:gd name="connsiteX108" fmla="*/ 7256089 w 7629070"/>
              <a:gd name="connsiteY108" fmla="*/ 6426277 h 8279952"/>
              <a:gd name="connsiteX109" fmla="*/ 7234477 w 7629070"/>
              <a:gd name="connsiteY109" fmla="*/ 6450048 h 8279952"/>
              <a:gd name="connsiteX110" fmla="*/ 7220648 w 7629070"/>
              <a:gd name="connsiteY110" fmla="*/ 6463878 h 8279952"/>
              <a:gd name="connsiteX111" fmla="*/ 7208546 w 7629070"/>
              <a:gd name="connsiteY111" fmla="*/ 6475978 h 8279952"/>
              <a:gd name="connsiteX112" fmla="*/ 7202495 w 7629070"/>
              <a:gd name="connsiteY112" fmla="*/ 6482031 h 8279952"/>
              <a:gd name="connsiteX113" fmla="*/ 7196445 w 7629070"/>
              <a:gd name="connsiteY113" fmla="*/ 6488513 h 8279952"/>
              <a:gd name="connsiteX114" fmla="*/ 7190395 w 7629070"/>
              <a:gd name="connsiteY114" fmla="*/ 6494997 h 8279952"/>
              <a:gd name="connsiteX115" fmla="*/ 7183911 w 7629070"/>
              <a:gd name="connsiteY115" fmla="*/ 6503208 h 8279952"/>
              <a:gd name="connsiteX116" fmla="*/ 7160573 w 7629070"/>
              <a:gd name="connsiteY116" fmla="*/ 6532164 h 8279952"/>
              <a:gd name="connsiteX117" fmla="*/ 7145447 w 7629070"/>
              <a:gd name="connsiteY117" fmla="*/ 6550317 h 8279952"/>
              <a:gd name="connsiteX118" fmla="*/ 7139828 w 7629070"/>
              <a:gd name="connsiteY118" fmla="*/ 6556367 h 8279952"/>
              <a:gd name="connsiteX119" fmla="*/ 7135507 w 7629070"/>
              <a:gd name="connsiteY119" fmla="*/ 6560256 h 8279952"/>
              <a:gd name="connsiteX120" fmla="*/ 7132049 w 7629070"/>
              <a:gd name="connsiteY120" fmla="*/ 6563282 h 8279952"/>
              <a:gd name="connsiteX121" fmla="*/ 7129023 w 7629070"/>
              <a:gd name="connsiteY121" fmla="*/ 6565443 h 8279952"/>
              <a:gd name="connsiteX122" fmla="*/ 7122973 w 7629070"/>
              <a:gd name="connsiteY122" fmla="*/ 6568901 h 8279952"/>
              <a:gd name="connsiteX123" fmla="*/ 7115193 w 7629070"/>
              <a:gd name="connsiteY123" fmla="*/ 6573654 h 8279952"/>
              <a:gd name="connsiteX124" fmla="*/ 7110007 w 7629070"/>
              <a:gd name="connsiteY124" fmla="*/ 6577977 h 8279952"/>
              <a:gd name="connsiteX125" fmla="*/ 7103525 w 7629070"/>
              <a:gd name="connsiteY125" fmla="*/ 6583162 h 8279952"/>
              <a:gd name="connsiteX126" fmla="*/ 7094448 w 7629070"/>
              <a:gd name="connsiteY126" fmla="*/ 6590510 h 8279952"/>
              <a:gd name="connsiteX127" fmla="*/ 7084075 w 7629070"/>
              <a:gd name="connsiteY127" fmla="*/ 6599586 h 8279952"/>
              <a:gd name="connsiteX128" fmla="*/ 7064627 w 7629070"/>
              <a:gd name="connsiteY128" fmla="*/ 6617739 h 8279952"/>
              <a:gd name="connsiteX129" fmla="*/ 7044745 w 7629070"/>
              <a:gd name="connsiteY129" fmla="*/ 6635458 h 8279952"/>
              <a:gd name="connsiteX130" fmla="*/ 7025297 w 7629070"/>
              <a:gd name="connsiteY130" fmla="*/ 6652314 h 8279952"/>
              <a:gd name="connsiteX131" fmla="*/ 7004983 w 7629070"/>
              <a:gd name="connsiteY131" fmla="*/ 6669601 h 8279952"/>
              <a:gd name="connsiteX132" fmla="*/ 6984670 w 7629070"/>
              <a:gd name="connsiteY132" fmla="*/ 6686025 h 8279952"/>
              <a:gd name="connsiteX133" fmla="*/ 6964790 w 7629070"/>
              <a:gd name="connsiteY133" fmla="*/ 6702017 h 8279952"/>
              <a:gd name="connsiteX134" fmla="*/ 6944477 w 7629070"/>
              <a:gd name="connsiteY134" fmla="*/ 6718007 h 8279952"/>
              <a:gd name="connsiteX135" fmla="*/ 6923731 w 7629070"/>
              <a:gd name="connsiteY135" fmla="*/ 6733565 h 8279952"/>
              <a:gd name="connsiteX136" fmla="*/ 6902987 w 7629070"/>
              <a:gd name="connsiteY136" fmla="*/ 6748692 h 8279952"/>
              <a:gd name="connsiteX137" fmla="*/ 6882241 w 7629070"/>
              <a:gd name="connsiteY137" fmla="*/ 6763821 h 8279952"/>
              <a:gd name="connsiteX138" fmla="*/ 6861496 w 7629070"/>
              <a:gd name="connsiteY138" fmla="*/ 6778514 h 8279952"/>
              <a:gd name="connsiteX139" fmla="*/ 6840751 w 7629070"/>
              <a:gd name="connsiteY139" fmla="*/ 6793209 h 8279952"/>
              <a:gd name="connsiteX140" fmla="*/ 6798395 w 7629070"/>
              <a:gd name="connsiteY140" fmla="*/ 6821733 h 8279952"/>
              <a:gd name="connsiteX141" fmla="*/ 6755607 w 7629070"/>
              <a:gd name="connsiteY141" fmla="*/ 6848962 h 8279952"/>
              <a:gd name="connsiteX142" fmla="*/ 6711957 w 7629070"/>
              <a:gd name="connsiteY142" fmla="*/ 6876189 h 8279952"/>
              <a:gd name="connsiteX143" fmla="*/ 6667873 w 7629070"/>
              <a:gd name="connsiteY143" fmla="*/ 6901689 h 8279952"/>
              <a:gd name="connsiteX144" fmla="*/ 6623357 w 7629070"/>
              <a:gd name="connsiteY144" fmla="*/ 6927621 h 8279952"/>
              <a:gd name="connsiteX145" fmla="*/ 6577977 w 7629070"/>
              <a:gd name="connsiteY145" fmla="*/ 6953120 h 8279952"/>
              <a:gd name="connsiteX146" fmla="*/ 6531732 w 7629070"/>
              <a:gd name="connsiteY146" fmla="*/ 6977755 h 8279952"/>
              <a:gd name="connsiteX147" fmla="*/ 6485055 w 7629070"/>
              <a:gd name="connsiteY147" fmla="*/ 7002823 h 8279952"/>
              <a:gd name="connsiteX148" fmla="*/ 6437945 w 7629070"/>
              <a:gd name="connsiteY148" fmla="*/ 7027458 h 8279952"/>
              <a:gd name="connsiteX149" fmla="*/ 6389973 w 7629070"/>
              <a:gd name="connsiteY149" fmla="*/ 7052524 h 8279952"/>
              <a:gd name="connsiteX150" fmla="*/ 5602086 w 7629070"/>
              <a:gd name="connsiteY150" fmla="*/ 7503302 h 8279952"/>
              <a:gd name="connsiteX151" fmla="*/ 5569238 w 7629070"/>
              <a:gd name="connsiteY151" fmla="*/ 7522750 h 8279952"/>
              <a:gd name="connsiteX152" fmla="*/ 5535959 w 7629070"/>
              <a:gd name="connsiteY152" fmla="*/ 7542200 h 8279952"/>
              <a:gd name="connsiteX153" fmla="*/ 5503113 w 7629070"/>
              <a:gd name="connsiteY153" fmla="*/ 7561216 h 8279952"/>
              <a:gd name="connsiteX154" fmla="*/ 5470699 w 7629070"/>
              <a:gd name="connsiteY154" fmla="*/ 7579801 h 8279952"/>
              <a:gd name="connsiteX155" fmla="*/ 5437852 w 7629070"/>
              <a:gd name="connsiteY155" fmla="*/ 7598385 h 8279952"/>
              <a:gd name="connsiteX156" fmla="*/ 5405869 w 7629070"/>
              <a:gd name="connsiteY156" fmla="*/ 7616968 h 8279952"/>
              <a:gd name="connsiteX157" fmla="*/ 5373887 w 7629070"/>
              <a:gd name="connsiteY157" fmla="*/ 7635552 h 8279952"/>
              <a:gd name="connsiteX158" fmla="*/ 5341905 w 7629070"/>
              <a:gd name="connsiteY158" fmla="*/ 7654137 h 8279952"/>
              <a:gd name="connsiteX159" fmla="*/ 5309491 w 7629070"/>
              <a:gd name="connsiteY159" fmla="*/ 7672721 h 8279952"/>
              <a:gd name="connsiteX160" fmla="*/ 5277509 w 7629070"/>
              <a:gd name="connsiteY160" fmla="*/ 7691738 h 8279952"/>
              <a:gd name="connsiteX161" fmla="*/ 5245526 w 7629070"/>
              <a:gd name="connsiteY161" fmla="*/ 7710322 h 8279952"/>
              <a:gd name="connsiteX162" fmla="*/ 5213112 w 7629070"/>
              <a:gd name="connsiteY162" fmla="*/ 7728907 h 8279952"/>
              <a:gd name="connsiteX163" fmla="*/ 5181130 w 7629070"/>
              <a:gd name="connsiteY163" fmla="*/ 7747923 h 8279952"/>
              <a:gd name="connsiteX164" fmla="*/ 5148714 w 7629070"/>
              <a:gd name="connsiteY164" fmla="*/ 7766939 h 8279952"/>
              <a:gd name="connsiteX165" fmla="*/ 5116300 w 7629070"/>
              <a:gd name="connsiteY165" fmla="*/ 7786389 h 8279952"/>
              <a:gd name="connsiteX166" fmla="*/ 5083886 w 7629070"/>
              <a:gd name="connsiteY166" fmla="*/ 7805837 h 8279952"/>
              <a:gd name="connsiteX167" fmla="*/ 5050607 w 7629070"/>
              <a:gd name="connsiteY167" fmla="*/ 7826150 h 8279952"/>
              <a:gd name="connsiteX168" fmla="*/ 5018193 w 7629070"/>
              <a:gd name="connsiteY168" fmla="*/ 7845599 h 8279952"/>
              <a:gd name="connsiteX169" fmla="*/ 4985779 w 7629070"/>
              <a:gd name="connsiteY169" fmla="*/ 7865047 h 8279952"/>
              <a:gd name="connsiteX170" fmla="*/ 4953797 w 7629070"/>
              <a:gd name="connsiteY170" fmla="*/ 7884065 h 8279952"/>
              <a:gd name="connsiteX171" fmla="*/ 4922246 w 7629070"/>
              <a:gd name="connsiteY171" fmla="*/ 7903081 h 8279952"/>
              <a:gd name="connsiteX172" fmla="*/ 4890696 w 7629070"/>
              <a:gd name="connsiteY172" fmla="*/ 7921665 h 8279952"/>
              <a:gd name="connsiteX173" fmla="*/ 4859145 w 7629070"/>
              <a:gd name="connsiteY173" fmla="*/ 7940682 h 8279952"/>
              <a:gd name="connsiteX174" fmla="*/ 4826731 w 7629070"/>
              <a:gd name="connsiteY174" fmla="*/ 7959266 h 8279952"/>
              <a:gd name="connsiteX175" fmla="*/ 4795181 w 7629070"/>
              <a:gd name="connsiteY175" fmla="*/ 7977417 h 8279952"/>
              <a:gd name="connsiteX176" fmla="*/ 4763198 w 7629070"/>
              <a:gd name="connsiteY176" fmla="*/ 7995138 h 8279952"/>
              <a:gd name="connsiteX177" fmla="*/ 4730784 w 7629070"/>
              <a:gd name="connsiteY177" fmla="*/ 8014154 h 8279952"/>
              <a:gd name="connsiteX178" fmla="*/ 4697505 w 7629070"/>
              <a:gd name="connsiteY178" fmla="*/ 8031442 h 8279952"/>
              <a:gd name="connsiteX179" fmla="*/ 4664227 w 7629070"/>
              <a:gd name="connsiteY179" fmla="*/ 8049594 h 8279952"/>
              <a:gd name="connsiteX180" fmla="*/ 4630084 w 7629070"/>
              <a:gd name="connsiteY180" fmla="*/ 8067745 h 8279952"/>
              <a:gd name="connsiteX181" fmla="*/ 4595508 w 7629070"/>
              <a:gd name="connsiteY181" fmla="*/ 8085898 h 8279952"/>
              <a:gd name="connsiteX182" fmla="*/ 4560068 w 7629070"/>
              <a:gd name="connsiteY182" fmla="*/ 8104051 h 8279952"/>
              <a:gd name="connsiteX183" fmla="*/ 4515553 w 7629070"/>
              <a:gd name="connsiteY183" fmla="*/ 8125660 h 8279952"/>
              <a:gd name="connsiteX184" fmla="*/ 4470605 w 7629070"/>
              <a:gd name="connsiteY184" fmla="*/ 8145973 h 8279952"/>
              <a:gd name="connsiteX185" fmla="*/ 4425225 w 7629070"/>
              <a:gd name="connsiteY185" fmla="*/ 8164557 h 8279952"/>
              <a:gd name="connsiteX186" fmla="*/ 4379411 w 7629070"/>
              <a:gd name="connsiteY186" fmla="*/ 8181413 h 8279952"/>
              <a:gd name="connsiteX187" fmla="*/ 4332734 w 7629070"/>
              <a:gd name="connsiteY187" fmla="*/ 8197837 h 8279952"/>
              <a:gd name="connsiteX188" fmla="*/ 4286922 w 7629070"/>
              <a:gd name="connsiteY188" fmla="*/ 8212098 h 8279952"/>
              <a:gd name="connsiteX189" fmla="*/ 4239814 w 7629070"/>
              <a:gd name="connsiteY189" fmla="*/ 8225064 h 8279952"/>
              <a:gd name="connsiteX190" fmla="*/ 4192705 w 7629070"/>
              <a:gd name="connsiteY190" fmla="*/ 8237165 h 8279952"/>
              <a:gd name="connsiteX191" fmla="*/ 4145596 w 7629070"/>
              <a:gd name="connsiteY191" fmla="*/ 8247538 h 8279952"/>
              <a:gd name="connsiteX192" fmla="*/ 4097621 w 7629070"/>
              <a:gd name="connsiteY192" fmla="*/ 8256183 h 8279952"/>
              <a:gd name="connsiteX193" fmla="*/ 4050081 w 7629070"/>
              <a:gd name="connsiteY193" fmla="*/ 8263530 h 8279952"/>
              <a:gd name="connsiteX194" fmla="*/ 4002540 w 7629070"/>
              <a:gd name="connsiteY194" fmla="*/ 8269581 h 8279952"/>
              <a:gd name="connsiteX195" fmla="*/ 3954566 w 7629070"/>
              <a:gd name="connsiteY195" fmla="*/ 8274334 h 8279952"/>
              <a:gd name="connsiteX196" fmla="*/ 3906160 w 7629070"/>
              <a:gd name="connsiteY196" fmla="*/ 8277360 h 8279952"/>
              <a:gd name="connsiteX197" fmla="*/ 3858187 w 7629070"/>
              <a:gd name="connsiteY197" fmla="*/ 8279520 h 8279952"/>
              <a:gd name="connsiteX198" fmla="*/ 3809781 w 7629070"/>
              <a:gd name="connsiteY198" fmla="*/ 8279952 h 8279952"/>
              <a:gd name="connsiteX199" fmla="*/ 3761809 w 7629070"/>
              <a:gd name="connsiteY199" fmla="*/ 8279089 h 8279952"/>
              <a:gd name="connsiteX200" fmla="*/ 3713403 w 7629070"/>
              <a:gd name="connsiteY200" fmla="*/ 8276928 h 8279952"/>
              <a:gd name="connsiteX201" fmla="*/ 3665428 w 7629070"/>
              <a:gd name="connsiteY201" fmla="*/ 8273038 h 8279952"/>
              <a:gd name="connsiteX202" fmla="*/ 3617888 w 7629070"/>
              <a:gd name="connsiteY202" fmla="*/ 8267852 h 8279952"/>
              <a:gd name="connsiteX203" fmla="*/ 3569481 w 7629070"/>
              <a:gd name="connsiteY203" fmla="*/ 8261368 h 8279952"/>
              <a:gd name="connsiteX204" fmla="*/ 3521941 w 7629070"/>
              <a:gd name="connsiteY204" fmla="*/ 8253589 h 8279952"/>
              <a:gd name="connsiteX205" fmla="*/ 3474832 w 7629070"/>
              <a:gd name="connsiteY205" fmla="*/ 8244080 h 8279952"/>
              <a:gd name="connsiteX206" fmla="*/ 3427291 w 7629070"/>
              <a:gd name="connsiteY206" fmla="*/ 8233709 h 8279952"/>
              <a:gd name="connsiteX207" fmla="*/ 3380182 w 7629070"/>
              <a:gd name="connsiteY207" fmla="*/ 8222038 h 8279952"/>
              <a:gd name="connsiteX208" fmla="*/ 3333505 w 7629070"/>
              <a:gd name="connsiteY208" fmla="*/ 8208640 h 8279952"/>
              <a:gd name="connsiteX209" fmla="*/ 3286828 w 7629070"/>
              <a:gd name="connsiteY209" fmla="*/ 8193514 h 8279952"/>
              <a:gd name="connsiteX210" fmla="*/ 3240583 w 7629070"/>
              <a:gd name="connsiteY210" fmla="*/ 8177523 h 8279952"/>
              <a:gd name="connsiteX211" fmla="*/ 3195203 w 7629070"/>
              <a:gd name="connsiteY211" fmla="*/ 8159802 h 8279952"/>
              <a:gd name="connsiteX212" fmla="*/ 3149823 w 7629070"/>
              <a:gd name="connsiteY212" fmla="*/ 8141218 h 8279952"/>
              <a:gd name="connsiteX213" fmla="*/ 3104443 w 7629070"/>
              <a:gd name="connsiteY213" fmla="*/ 8120906 h 8279952"/>
              <a:gd name="connsiteX214" fmla="*/ 3060358 w 7629070"/>
              <a:gd name="connsiteY214" fmla="*/ 8099296 h 8279952"/>
              <a:gd name="connsiteX215" fmla="*/ 3014114 w 7629070"/>
              <a:gd name="connsiteY215" fmla="*/ 8075525 h 8279952"/>
              <a:gd name="connsiteX216" fmla="*/ 2960090 w 7629070"/>
              <a:gd name="connsiteY216" fmla="*/ 8046568 h 8279952"/>
              <a:gd name="connsiteX217" fmla="*/ 2899583 w 7629070"/>
              <a:gd name="connsiteY217" fmla="*/ 8013289 h 8279952"/>
              <a:gd name="connsiteX218" fmla="*/ 2834322 w 7629070"/>
              <a:gd name="connsiteY218" fmla="*/ 7977417 h 8279952"/>
              <a:gd name="connsiteX219" fmla="*/ 2764739 w 7629070"/>
              <a:gd name="connsiteY219" fmla="*/ 7937224 h 8279952"/>
              <a:gd name="connsiteX220" fmla="*/ 2691698 w 7629070"/>
              <a:gd name="connsiteY220" fmla="*/ 7896165 h 8279952"/>
              <a:gd name="connsiteX221" fmla="*/ 2616930 w 7629070"/>
              <a:gd name="connsiteY221" fmla="*/ 7852514 h 8279952"/>
              <a:gd name="connsiteX222" fmla="*/ 2540431 w 7629070"/>
              <a:gd name="connsiteY222" fmla="*/ 7807998 h 8279952"/>
              <a:gd name="connsiteX223" fmla="*/ 2464364 w 7629070"/>
              <a:gd name="connsiteY223" fmla="*/ 7763050 h 8279952"/>
              <a:gd name="connsiteX224" fmla="*/ 2388731 w 7629070"/>
              <a:gd name="connsiteY224" fmla="*/ 7718533 h 8279952"/>
              <a:gd name="connsiteX225" fmla="*/ 2315258 w 7629070"/>
              <a:gd name="connsiteY225" fmla="*/ 7674882 h 8279952"/>
              <a:gd name="connsiteX226" fmla="*/ 2244378 w 7629070"/>
              <a:gd name="connsiteY226" fmla="*/ 7632960 h 8279952"/>
              <a:gd name="connsiteX227" fmla="*/ 2177389 w 7629070"/>
              <a:gd name="connsiteY227" fmla="*/ 7593198 h 8279952"/>
              <a:gd name="connsiteX228" fmla="*/ 2116017 w 7629070"/>
              <a:gd name="connsiteY228" fmla="*/ 7556029 h 8279952"/>
              <a:gd name="connsiteX229" fmla="*/ 2059832 w 7629070"/>
              <a:gd name="connsiteY229" fmla="*/ 7522750 h 8279952"/>
              <a:gd name="connsiteX230" fmla="*/ 2010994 w 7629070"/>
              <a:gd name="connsiteY230" fmla="*/ 7493362 h 8279952"/>
              <a:gd name="connsiteX231" fmla="*/ 1221810 w 7629070"/>
              <a:gd name="connsiteY231" fmla="*/ 7044313 h 8279952"/>
              <a:gd name="connsiteX232" fmla="*/ 1202793 w 7629070"/>
              <a:gd name="connsiteY232" fmla="*/ 7034372 h 8279952"/>
              <a:gd name="connsiteX233" fmla="*/ 1186369 w 7629070"/>
              <a:gd name="connsiteY233" fmla="*/ 7025729 h 8279952"/>
              <a:gd name="connsiteX234" fmla="*/ 1170379 w 7629070"/>
              <a:gd name="connsiteY234" fmla="*/ 7016653 h 8279952"/>
              <a:gd name="connsiteX235" fmla="*/ 1154821 w 7629070"/>
              <a:gd name="connsiteY235" fmla="*/ 7008008 h 8279952"/>
              <a:gd name="connsiteX236" fmla="*/ 1138829 w 7629070"/>
              <a:gd name="connsiteY236" fmla="*/ 6998933 h 8279952"/>
              <a:gd name="connsiteX237" fmla="*/ 1122839 w 7629070"/>
              <a:gd name="connsiteY237" fmla="*/ 6989857 h 8279952"/>
              <a:gd name="connsiteX238" fmla="*/ 1105549 w 7629070"/>
              <a:gd name="connsiteY238" fmla="*/ 6980349 h 8279952"/>
              <a:gd name="connsiteX239" fmla="*/ 1086965 w 7629070"/>
              <a:gd name="connsiteY239" fmla="*/ 6969975 h 8279952"/>
              <a:gd name="connsiteX240" fmla="*/ 699288 w 7629070"/>
              <a:gd name="connsiteY240" fmla="*/ 6732270 h 8279952"/>
              <a:gd name="connsiteX241" fmla="*/ 681569 w 7629070"/>
              <a:gd name="connsiteY241" fmla="*/ 6720168 h 8279952"/>
              <a:gd name="connsiteX242" fmla="*/ 666011 w 7629070"/>
              <a:gd name="connsiteY242" fmla="*/ 6708499 h 8279952"/>
              <a:gd name="connsiteX243" fmla="*/ 652180 w 7629070"/>
              <a:gd name="connsiteY243" fmla="*/ 6697262 h 8279952"/>
              <a:gd name="connsiteX244" fmla="*/ 639214 w 7629070"/>
              <a:gd name="connsiteY244" fmla="*/ 6686890 h 8279952"/>
              <a:gd name="connsiteX245" fmla="*/ 616739 w 7629070"/>
              <a:gd name="connsiteY245" fmla="*/ 6668306 h 8279952"/>
              <a:gd name="connsiteX246" fmla="*/ 598155 w 7629070"/>
              <a:gd name="connsiteY246" fmla="*/ 6651018 h 8279952"/>
              <a:gd name="connsiteX247" fmla="*/ 580867 w 7629070"/>
              <a:gd name="connsiteY247" fmla="*/ 6635026 h 8279952"/>
              <a:gd name="connsiteX248" fmla="*/ 564877 w 7629070"/>
              <a:gd name="connsiteY248" fmla="*/ 6619468 h 8279952"/>
              <a:gd name="connsiteX249" fmla="*/ 556665 w 7629070"/>
              <a:gd name="connsiteY249" fmla="*/ 6612120 h 8279952"/>
              <a:gd name="connsiteX250" fmla="*/ 548022 w 7629070"/>
              <a:gd name="connsiteY250" fmla="*/ 6604341 h 8279952"/>
              <a:gd name="connsiteX251" fmla="*/ 538945 w 7629070"/>
              <a:gd name="connsiteY251" fmla="*/ 6596562 h 8279952"/>
              <a:gd name="connsiteX252" fmla="*/ 529437 w 7629070"/>
              <a:gd name="connsiteY252" fmla="*/ 6588781 h 8279952"/>
              <a:gd name="connsiteX253" fmla="*/ 515606 w 7629070"/>
              <a:gd name="connsiteY253" fmla="*/ 6578409 h 8279952"/>
              <a:gd name="connsiteX254" fmla="*/ 502208 w 7629070"/>
              <a:gd name="connsiteY254" fmla="*/ 6567172 h 8279952"/>
              <a:gd name="connsiteX255" fmla="*/ 488810 w 7629070"/>
              <a:gd name="connsiteY255" fmla="*/ 6554638 h 8279952"/>
              <a:gd name="connsiteX256" fmla="*/ 475413 w 7629070"/>
              <a:gd name="connsiteY256" fmla="*/ 6541672 h 8279952"/>
              <a:gd name="connsiteX257" fmla="*/ 461583 w 7629070"/>
              <a:gd name="connsiteY257" fmla="*/ 6527842 h 8279952"/>
              <a:gd name="connsiteX258" fmla="*/ 447752 w 7629070"/>
              <a:gd name="connsiteY258" fmla="*/ 6513579 h 8279952"/>
              <a:gd name="connsiteX259" fmla="*/ 433922 w 7629070"/>
              <a:gd name="connsiteY259" fmla="*/ 6498021 h 8279952"/>
              <a:gd name="connsiteX260" fmla="*/ 420525 w 7629070"/>
              <a:gd name="connsiteY260" fmla="*/ 6482894 h 8279952"/>
              <a:gd name="connsiteX261" fmla="*/ 406695 w 7629070"/>
              <a:gd name="connsiteY261" fmla="*/ 6466470 h 8279952"/>
              <a:gd name="connsiteX262" fmla="*/ 392863 w 7629070"/>
              <a:gd name="connsiteY262" fmla="*/ 6450048 h 8279952"/>
              <a:gd name="connsiteX263" fmla="*/ 379466 w 7629070"/>
              <a:gd name="connsiteY263" fmla="*/ 6433193 h 8279952"/>
              <a:gd name="connsiteX264" fmla="*/ 366068 w 7629070"/>
              <a:gd name="connsiteY264" fmla="*/ 6415472 h 8279952"/>
              <a:gd name="connsiteX265" fmla="*/ 352670 w 7629070"/>
              <a:gd name="connsiteY265" fmla="*/ 6397753 h 8279952"/>
              <a:gd name="connsiteX266" fmla="*/ 339273 w 7629070"/>
              <a:gd name="connsiteY266" fmla="*/ 6379600 h 8279952"/>
              <a:gd name="connsiteX267" fmla="*/ 326307 w 7629070"/>
              <a:gd name="connsiteY267" fmla="*/ 6361447 h 8279952"/>
              <a:gd name="connsiteX268" fmla="*/ 313341 w 7629070"/>
              <a:gd name="connsiteY268" fmla="*/ 6342865 h 8279952"/>
              <a:gd name="connsiteX269" fmla="*/ 287841 w 7629070"/>
              <a:gd name="connsiteY269" fmla="*/ 6305264 h 8279952"/>
              <a:gd name="connsiteX270" fmla="*/ 264071 w 7629070"/>
              <a:gd name="connsiteY270" fmla="*/ 6267229 h 8279952"/>
              <a:gd name="connsiteX271" fmla="*/ 240731 w 7629070"/>
              <a:gd name="connsiteY271" fmla="*/ 6230062 h 8279952"/>
              <a:gd name="connsiteX272" fmla="*/ 219123 w 7629070"/>
              <a:gd name="connsiteY272" fmla="*/ 6192893 h 8279952"/>
              <a:gd name="connsiteX273" fmla="*/ 198378 w 7629070"/>
              <a:gd name="connsiteY273" fmla="*/ 6157021 h 8279952"/>
              <a:gd name="connsiteX274" fmla="*/ 179793 w 7629070"/>
              <a:gd name="connsiteY274" fmla="*/ 6122013 h 8279952"/>
              <a:gd name="connsiteX275" fmla="*/ 162506 w 7629070"/>
              <a:gd name="connsiteY275" fmla="*/ 6088734 h 8279952"/>
              <a:gd name="connsiteX276" fmla="*/ 147379 w 7629070"/>
              <a:gd name="connsiteY276" fmla="*/ 6057617 h 8279952"/>
              <a:gd name="connsiteX277" fmla="*/ 140463 w 7629070"/>
              <a:gd name="connsiteY277" fmla="*/ 6042490 h 8279952"/>
              <a:gd name="connsiteX278" fmla="*/ 133548 w 7629070"/>
              <a:gd name="connsiteY278" fmla="*/ 6025635 h 8279952"/>
              <a:gd name="connsiteX279" fmla="*/ 126200 w 7629070"/>
              <a:gd name="connsiteY279" fmla="*/ 6009211 h 8279952"/>
              <a:gd name="connsiteX280" fmla="*/ 119718 w 7629070"/>
              <a:gd name="connsiteY280" fmla="*/ 5991492 h 8279952"/>
              <a:gd name="connsiteX281" fmla="*/ 112371 w 7629070"/>
              <a:gd name="connsiteY281" fmla="*/ 5973339 h 8279952"/>
              <a:gd name="connsiteX282" fmla="*/ 105455 w 7629070"/>
              <a:gd name="connsiteY282" fmla="*/ 5954754 h 8279952"/>
              <a:gd name="connsiteX283" fmla="*/ 98973 w 7629070"/>
              <a:gd name="connsiteY283" fmla="*/ 5935738 h 8279952"/>
              <a:gd name="connsiteX284" fmla="*/ 92058 w 7629070"/>
              <a:gd name="connsiteY284" fmla="*/ 5916722 h 8279952"/>
              <a:gd name="connsiteX285" fmla="*/ 79957 w 7629070"/>
              <a:gd name="connsiteY285" fmla="*/ 5876095 h 8279952"/>
              <a:gd name="connsiteX286" fmla="*/ 67423 w 7629070"/>
              <a:gd name="connsiteY286" fmla="*/ 5834605 h 8279952"/>
              <a:gd name="connsiteX287" fmla="*/ 61804 w 7629070"/>
              <a:gd name="connsiteY287" fmla="*/ 5812996 h 8279952"/>
              <a:gd name="connsiteX288" fmla="*/ 55754 w 7629070"/>
              <a:gd name="connsiteY288" fmla="*/ 5791817 h 8279952"/>
              <a:gd name="connsiteX289" fmla="*/ 50135 w 7629070"/>
              <a:gd name="connsiteY289" fmla="*/ 5769777 h 8279952"/>
              <a:gd name="connsiteX290" fmla="*/ 44949 w 7629070"/>
              <a:gd name="connsiteY290" fmla="*/ 5747734 h 8279952"/>
              <a:gd name="connsiteX291" fmla="*/ 40195 w 7629070"/>
              <a:gd name="connsiteY291" fmla="*/ 5725692 h 8279952"/>
              <a:gd name="connsiteX292" fmla="*/ 35008 w 7629070"/>
              <a:gd name="connsiteY292" fmla="*/ 5702786 h 8279952"/>
              <a:gd name="connsiteX293" fmla="*/ 31119 w 7629070"/>
              <a:gd name="connsiteY293" fmla="*/ 5679880 h 8279952"/>
              <a:gd name="connsiteX294" fmla="*/ 26364 w 7629070"/>
              <a:gd name="connsiteY294" fmla="*/ 5657406 h 8279952"/>
              <a:gd name="connsiteX295" fmla="*/ 22906 w 7629070"/>
              <a:gd name="connsiteY295" fmla="*/ 5634500 h 8279952"/>
              <a:gd name="connsiteX296" fmla="*/ 18585 w 7629070"/>
              <a:gd name="connsiteY296" fmla="*/ 5611594 h 8279952"/>
              <a:gd name="connsiteX297" fmla="*/ 15559 w 7629070"/>
              <a:gd name="connsiteY297" fmla="*/ 5588255 h 8279952"/>
              <a:gd name="connsiteX298" fmla="*/ 12535 w 7629070"/>
              <a:gd name="connsiteY298" fmla="*/ 5565781 h 8279952"/>
              <a:gd name="connsiteX299" fmla="*/ 9508 w 7629070"/>
              <a:gd name="connsiteY299" fmla="*/ 5542875 h 8279952"/>
              <a:gd name="connsiteX300" fmla="*/ 7348 w 7629070"/>
              <a:gd name="connsiteY300" fmla="*/ 5519537 h 8279952"/>
              <a:gd name="connsiteX301" fmla="*/ 5187 w 7629070"/>
              <a:gd name="connsiteY301" fmla="*/ 5497063 h 8279952"/>
              <a:gd name="connsiteX302" fmla="*/ 3026 w 7629070"/>
              <a:gd name="connsiteY302" fmla="*/ 5474155 h 8279952"/>
              <a:gd name="connsiteX303" fmla="*/ 2161 w 7629070"/>
              <a:gd name="connsiteY303" fmla="*/ 5451249 h 8279952"/>
              <a:gd name="connsiteX304" fmla="*/ 866 w 7629070"/>
              <a:gd name="connsiteY304" fmla="*/ 5429209 h 8279952"/>
              <a:gd name="connsiteX305" fmla="*/ 0 w 7629070"/>
              <a:gd name="connsiteY305" fmla="*/ 5406735 h 8279952"/>
              <a:gd name="connsiteX306" fmla="*/ 0 w 7629070"/>
              <a:gd name="connsiteY306" fmla="*/ 5384692 h 8279952"/>
              <a:gd name="connsiteX307" fmla="*/ 0 w 7629070"/>
              <a:gd name="connsiteY307" fmla="*/ 2895260 h 8279952"/>
              <a:gd name="connsiteX308" fmla="*/ 0 w 7629070"/>
              <a:gd name="connsiteY308" fmla="*/ 2873220 h 8279952"/>
              <a:gd name="connsiteX309" fmla="*/ 866 w 7629070"/>
              <a:gd name="connsiteY309" fmla="*/ 2850314 h 8279952"/>
              <a:gd name="connsiteX310" fmla="*/ 2161 w 7629070"/>
              <a:gd name="connsiteY310" fmla="*/ 2827406 h 8279952"/>
              <a:gd name="connsiteX311" fmla="*/ 3026 w 7629070"/>
              <a:gd name="connsiteY311" fmla="*/ 2804932 h 8279952"/>
              <a:gd name="connsiteX312" fmla="*/ 5187 w 7629070"/>
              <a:gd name="connsiteY312" fmla="*/ 2781594 h 8279952"/>
              <a:gd name="connsiteX313" fmla="*/ 7348 w 7629070"/>
              <a:gd name="connsiteY313" fmla="*/ 2758688 h 8279952"/>
              <a:gd name="connsiteX314" fmla="*/ 9940 w 7629070"/>
              <a:gd name="connsiteY314" fmla="*/ 2735349 h 8279952"/>
              <a:gd name="connsiteX315" fmla="*/ 12535 w 7629070"/>
              <a:gd name="connsiteY315" fmla="*/ 2712011 h 8279952"/>
              <a:gd name="connsiteX316" fmla="*/ 15992 w 7629070"/>
              <a:gd name="connsiteY316" fmla="*/ 2688240 h 8279952"/>
              <a:gd name="connsiteX317" fmla="*/ 19017 w 7629070"/>
              <a:gd name="connsiteY317" fmla="*/ 2664902 h 8279952"/>
              <a:gd name="connsiteX318" fmla="*/ 23340 w 7629070"/>
              <a:gd name="connsiteY318" fmla="*/ 2641996 h 8279952"/>
              <a:gd name="connsiteX319" fmla="*/ 27661 w 7629070"/>
              <a:gd name="connsiteY319" fmla="*/ 2618657 h 8279952"/>
              <a:gd name="connsiteX320" fmla="*/ 31551 w 7629070"/>
              <a:gd name="connsiteY320" fmla="*/ 2595751 h 8279952"/>
              <a:gd name="connsiteX321" fmla="*/ 36306 w 7629070"/>
              <a:gd name="connsiteY321" fmla="*/ 2572413 h 8279952"/>
              <a:gd name="connsiteX322" fmla="*/ 41491 w 7629070"/>
              <a:gd name="connsiteY322" fmla="*/ 2549508 h 8279952"/>
              <a:gd name="connsiteX323" fmla="*/ 46677 w 7629070"/>
              <a:gd name="connsiteY323" fmla="*/ 2527033 h 8279952"/>
              <a:gd name="connsiteX324" fmla="*/ 51864 w 7629070"/>
              <a:gd name="connsiteY324" fmla="*/ 2504559 h 8279952"/>
              <a:gd name="connsiteX325" fmla="*/ 57483 w 7629070"/>
              <a:gd name="connsiteY325" fmla="*/ 2482517 h 8279952"/>
              <a:gd name="connsiteX326" fmla="*/ 63101 w 7629070"/>
              <a:gd name="connsiteY326" fmla="*/ 2460043 h 8279952"/>
              <a:gd name="connsiteX327" fmla="*/ 69583 w 7629070"/>
              <a:gd name="connsiteY327" fmla="*/ 2438432 h 8279952"/>
              <a:gd name="connsiteX328" fmla="*/ 75634 w 7629070"/>
              <a:gd name="connsiteY328" fmla="*/ 2417255 h 8279952"/>
              <a:gd name="connsiteX329" fmla="*/ 81686 w 7629070"/>
              <a:gd name="connsiteY329" fmla="*/ 2396510 h 8279952"/>
              <a:gd name="connsiteX330" fmla="*/ 88168 w 7629070"/>
              <a:gd name="connsiteY330" fmla="*/ 2375765 h 8279952"/>
              <a:gd name="connsiteX331" fmla="*/ 94650 w 7629070"/>
              <a:gd name="connsiteY331" fmla="*/ 2355452 h 8279952"/>
              <a:gd name="connsiteX332" fmla="*/ 101566 w 7629070"/>
              <a:gd name="connsiteY332" fmla="*/ 2336003 h 8279952"/>
              <a:gd name="connsiteX333" fmla="*/ 108913 w 7629070"/>
              <a:gd name="connsiteY333" fmla="*/ 2316987 h 8279952"/>
              <a:gd name="connsiteX334" fmla="*/ 115397 w 7629070"/>
              <a:gd name="connsiteY334" fmla="*/ 2298403 h 8279952"/>
              <a:gd name="connsiteX335" fmla="*/ 122742 w 7629070"/>
              <a:gd name="connsiteY335" fmla="*/ 2279386 h 8279952"/>
              <a:gd name="connsiteX336" fmla="*/ 130090 w 7629070"/>
              <a:gd name="connsiteY336" fmla="*/ 2262531 h 8279952"/>
              <a:gd name="connsiteX337" fmla="*/ 137437 w 7629070"/>
              <a:gd name="connsiteY337" fmla="*/ 2245243 h 8279952"/>
              <a:gd name="connsiteX338" fmla="*/ 144353 w 7629070"/>
              <a:gd name="connsiteY338" fmla="*/ 2228820 h 8279952"/>
              <a:gd name="connsiteX339" fmla="*/ 151701 w 7629070"/>
              <a:gd name="connsiteY339" fmla="*/ 2213261 h 8279952"/>
              <a:gd name="connsiteX340" fmla="*/ 169420 w 7629070"/>
              <a:gd name="connsiteY340" fmla="*/ 2178253 h 8279952"/>
              <a:gd name="connsiteX341" fmla="*/ 186275 w 7629070"/>
              <a:gd name="connsiteY341" fmla="*/ 2142813 h 8279952"/>
              <a:gd name="connsiteX342" fmla="*/ 203996 w 7629070"/>
              <a:gd name="connsiteY342" fmla="*/ 2108670 h 8279952"/>
              <a:gd name="connsiteX343" fmla="*/ 222581 w 7629070"/>
              <a:gd name="connsiteY343" fmla="*/ 2074527 h 8279952"/>
              <a:gd name="connsiteX344" fmla="*/ 232089 w 7629070"/>
              <a:gd name="connsiteY344" fmla="*/ 2058103 h 8279952"/>
              <a:gd name="connsiteX345" fmla="*/ 241163 w 7629070"/>
              <a:gd name="connsiteY345" fmla="*/ 2041679 h 8279952"/>
              <a:gd name="connsiteX346" fmla="*/ 251105 w 7629070"/>
              <a:gd name="connsiteY346" fmla="*/ 2025689 h 8279952"/>
              <a:gd name="connsiteX347" fmla="*/ 261045 w 7629070"/>
              <a:gd name="connsiteY347" fmla="*/ 2009265 h 8279952"/>
              <a:gd name="connsiteX348" fmla="*/ 271419 w 7629070"/>
              <a:gd name="connsiteY348" fmla="*/ 1993275 h 8279952"/>
              <a:gd name="connsiteX349" fmla="*/ 281790 w 7629070"/>
              <a:gd name="connsiteY349" fmla="*/ 1977715 h 8279952"/>
              <a:gd name="connsiteX350" fmla="*/ 292595 w 7629070"/>
              <a:gd name="connsiteY350" fmla="*/ 1962156 h 8279952"/>
              <a:gd name="connsiteX351" fmla="*/ 303399 w 7629070"/>
              <a:gd name="connsiteY351" fmla="*/ 1947893 h 8279952"/>
              <a:gd name="connsiteX352" fmla="*/ 315070 w 7629070"/>
              <a:gd name="connsiteY352" fmla="*/ 1932335 h 8279952"/>
              <a:gd name="connsiteX353" fmla="*/ 325873 w 7629070"/>
              <a:gd name="connsiteY353" fmla="*/ 1917208 h 8279952"/>
              <a:gd name="connsiteX354" fmla="*/ 336678 w 7629070"/>
              <a:gd name="connsiteY354" fmla="*/ 1901650 h 8279952"/>
              <a:gd name="connsiteX355" fmla="*/ 347915 w 7629070"/>
              <a:gd name="connsiteY355" fmla="*/ 1886955 h 8279952"/>
              <a:gd name="connsiteX356" fmla="*/ 358721 w 7629070"/>
              <a:gd name="connsiteY356" fmla="*/ 1871828 h 8279952"/>
              <a:gd name="connsiteX357" fmla="*/ 370390 w 7629070"/>
              <a:gd name="connsiteY357" fmla="*/ 1857133 h 8279952"/>
              <a:gd name="connsiteX358" fmla="*/ 382058 w 7629070"/>
              <a:gd name="connsiteY358" fmla="*/ 1843304 h 8279952"/>
              <a:gd name="connsiteX359" fmla="*/ 394593 w 7629070"/>
              <a:gd name="connsiteY359" fmla="*/ 1829906 h 8279952"/>
              <a:gd name="connsiteX360" fmla="*/ 424846 w 7629070"/>
              <a:gd name="connsiteY360" fmla="*/ 1797058 h 8279952"/>
              <a:gd name="connsiteX361" fmla="*/ 443862 w 7629070"/>
              <a:gd name="connsiteY361" fmla="*/ 1775450 h 8279952"/>
              <a:gd name="connsiteX362" fmla="*/ 455531 w 7629070"/>
              <a:gd name="connsiteY362" fmla="*/ 1760323 h 8279952"/>
              <a:gd name="connsiteX363" fmla="*/ 464607 w 7629070"/>
              <a:gd name="connsiteY363" fmla="*/ 1750381 h 8279952"/>
              <a:gd name="connsiteX364" fmla="*/ 469362 w 7629070"/>
              <a:gd name="connsiteY364" fmla="*/ 1745196 h 8279952"/>
              <a:gd name="connsiteX365" fmla="*/ 474549 w 7629070"/>
              <a:gd name="connsiteY365" fmla="*/ 1740441 h 8279952"/>
              <a:gd name="connsiteX366" fmla="*/ 480168 w 7629070"/>
              <a:gd name="connsiteY366" fmla="*/ 1733959 h 8279952"/>
              <a:gd name="connsiteX367" fmla="*/ 487947 w 7629070"/>
              <a:gd name="connsiteY367" fmla="*/ 1727475 h 8279952"/>
              <a:gd name="connsiteX368" fmla="*/ 509989 w 7629070"/>
              <a:gd name="connsiteY368" fmla="*/ 1708459 h 8279952"/>
              <a:gd name="connsiteX369" fmla="*/ 543699 w 7629070"/>
              <a:gd name="connsiteY369" fmla="*/ 1679935 h 8279952"/>
              <a:gd name="connsiteX370" fmla="*/ 551478 w 7629070"/>
              <a:gd name="connsiteY370" fmla="*/ 1672587 h 8279952"/>
              <a:gd name="connsiteX371" fmla="*/ 558825 w 7629070"/>
              <a:gd name="connsiteY371" fmla="*/ 1666537 h 8279952"/>
              <a:gd name="connsiteX372" fmla="*/ 564877 w 7629070"/>
              <a:gd name="connsiteY372" fmla="*/ 1660053 h 8279952"/>
              <a:gd name="connsiteX373" fmla="*/ 570496 w 7629070"/>
              <a:gd name="connsiteY373" fmla="*/ 1654002 h 8279952"/>
              <a:gd name="connsiteX374" fmla="*/ 582597 w 7629070"/>
              <a:gd name="connsiteY374" fmla="*/ 1641468 h 8279952"/>
              <a:gd name="connsiteX375" fmla="*/ 596426 w 7629070"/>
              <a:gd name="connsiteY375" fmla="*/ 1628071 h 8279952"/>
              <a:gd name="connsiteX376" fmla="*/ 775355 w 7629070"/>
              <a:gd name="connsiteY376" fmla="*/ 1493660 h 8279952"/>
              <a:gd name="connsiteX377" fmla="*/ 815549 w 7629070"/>
              <a:gd name="connsiteY377" fmla="*/ 1467296 h 8279952"/>
              <a:gd name="connsiteX378" fmla="*/ 857904 w 7629070"/>
              <a:gd name="connsiteY378" fmla="*/ 1441364 h 8279952"/>
              <a:gd name="connsiteX379" fmla="*/ 901555 w 7629070"/>
              <a:gd name="connsiteY379" fmla="*/ 1415000 h 8279952"/>
              <a:gd name="connsiteX380" fmla="*/ 946070 w 7629070"/>
              <a:gd name="connsiteY380" fmla="*/ 1388636 h 8279952"/>
              <a:gd name="connsiteX381" fmla="*/ 992315 w 7629070"/>
              <a:gd name="connsiteY381" fmla="*/ 1362704 h 8279952"/>
              <a:gd name="connsiteX382" fmla="*/ 1038127 w 7629070"/>
              <a:gd name="connsiteY382" fmla="*/ 1336772 h 8279952"/>
              <a:gd name="connsiteX383" fmla="*/ 1085238 w 7629070"/>
              <a:gd name="connsiteY383" fmla="*/ 1310842 h 8279952"/>
              <a:gd name="connsiteX384" fmla="*/ 1132347 w 7629070"/>
              <a:gd name="connsiteY384" fmla="*/ 1284911 h 8279952"/>
              <a:gd name="connsiteX385" fmla="*/ 1180319 w 7629070"/>
              <a:gd name="connsiteY385" fmla="*/ 1258979 h 8279952"/>
              <a:gd name="connsiteX386" fmla="*/ 1227428 w 7629070"/>
              <a:gd name="connsiteY386" fmla="*/ 1233047 h 8279952"/>
              <a:gd name="connsiteX387" fmla="*/ 1274537 w 7629070"/>
              <a:gd name="connsiteY387" fmla="*/ 1207980 h 8279952"/>
              <a:gd name="connsiteX388" fmla="*/ 1321214 w 7629070"/>
              <a:gd name="connsiteY388" fmla="*/ 1182480 h 8279952"/>
              <a:gd name="connsiteX389" fmla="*/ 1366594 w 7629070"/>
              <a:gd name="connsiteY389" fmla="*/ 1156982 h 8279952"/>
              <a:gd name="connsiteX390" fmla="*/ 1411111 w 7629070"/>
              <a:gd name="connsiteY390" fmla="*/ 1131913 h 8279952"/>
              <a:gd name="connsiteX391" fmla="*/ 1455194 w 7629070"/>
              <a:gd name="connsiteY391" fmla="*/ 1106415 h 8279952"/>
              <a:gd name="connsiteX392" fmla="*/ 1497118 w 7629070"/>
              <a:gd name="connsiteY392" fmla="*/ 1081780 h 8279952"/>
              <a:gd name="connsiteX393" fmla="*/ 1530829 w 7629070"/>
              <a:gd name="connsiteY393" fmla="*/ 1061466 h 8279952"/>
              <a:gd name="connsiteX394" fmla="*/ 1564106 w 7629070"/>
              <a:gd name="connsiteY394" fmla="*/ 1042882 h 8279952"/>
              <a:gd name="connsiteX395" fmla="*/ 1596954 w 7629070"/>
              <a:gd name="connsiteY395" fmla="*/ 1024297 h 8279952"/>
              <a:gd name="connsiteX396" fmla="*/ 1630233 w 7629070"/>
              <a:gd name="connsiteY396" fmla="*/ 1005281 h 8279952"/>
              <a:gd name="connsiteX397" fmla="*/ 1662647 w 7629070"/>
              <a:gd name="connsiteY397" fmla="*/ 987562 h 8279952"/>
              <a:gd name="connsiteX398" fmla="*/ 1695925 w 7629070"/>
              <a:gd name="connsiteY398" fmla="*/ 968544 h 8279952"/>
              <a:gd name="connsiteX399" fmla="*/ 1729636 w 7629070"/>
              <a:gd name="connsiteY399" fmla="*/ 949961 h 8279952"/>
              <a:gd name="connsiteX400" fmla="*/ 1763347 w 7629070"/>
              <a:gd name="connsiteY400" fmla="*/ 930080 h 8279952"/>
              <a:gd name="connsiteX401" fmla="*/ 1823422 w 7629070"/>
              <a:gd name="connsiteY401" fmla="*/ 893776 h 8279952"/>
              <a:gd name="connsiteX402" fmla="*/ 1893439 w 7629070"/>
              <a:gd name="connsiteY402" fmla="*/ 851852 h 8279952"/>
              <a:gd name="connsiteX403" fmla="*/ 1971664 w 7629070"/>
              <a:gd name="connsiteY403" fmla="*/ 805609 h 8279952"/>
              <a:gd name="connsiteX404" fmla="*/ 2055511 w 7629070"/>
              <a:gd name="connsiteY404" fmla="*/ 755473 h 8279952"/>
              <a:gd name="connsiteX405" fmla="*/ 2144973 w 7629070"/>
              <a:gd name="connsiteY405" fmla="*/ 702746 h 8279952"/>
              <a:gd name="connsiteX406" fmla="*/ 2238328 w 7629070"/>
              <a:gd name="connsiteY406" fmla="*/ 647858 h 8279952"/>
              <a:gd name="connsiteX407" fmla="*/ 2333843 w 7629070"/>
              <a:gd name="connsiteY407" fmla="*/ 591673 h 8279952"/>
              <a:gd name="connsiteX408" fmla="*/ 2430221 w 7629070"/>
              <a:gd name="connsiteY408" fmla="*/ 535056 h 8279952"/>
              <a:gd name="connsiteX409" fmla="*/ 2526600 w 7629070"/>
              <a:gd name="connsiteY409" fmla="*/ 479302 h 8279952"/>
              <a:gd name="connsiteX410" fmla="*/ 2620819 w 7629070"/>
              <a:gd name="connsiteY410" fmla="*/ 424846 h 8279952"/>
              <a:gd name="connsiteX411" fmla="*/ 2711579 w 7629070"/>
              <a:gd name="connsiteY411" fmla="*/ 372550 h 8279952"/>
              <a:gd name="connsiteX412" fmla="*/ 2798018 w 7629070"/>
              <a:gd name="connsiteY412" fmla="*/ 323280 h 8279952"/>
              <a:gd name="connsiteX413" fmla="*/ 2878406 w 7629070"/>
              <a:gd name="connsiteY413" fmla="*/ 278332 h 8279952"/>
              <a:gd name="connsiteX414" fmla="*/ 2951445 w 7629070"/>
              <a:gd name="connsiteY414" fmla="*/ 238571 h 8279952"/>
              <a:gd name="connsiteX415" fmla="*/ 2984293 w 7629070"/>
              <a:gd name="connsiteY415" fmla="*/ 220418 h 8279952"/>
              <a:gd name="connsiteX416" fmla="*/ 3014978 w 7629070"/>
              <a:gd name="connsiteY416" fmla="*/ 203996 h 8279952"/>
              <a:gd name="connsiteX417" fmla="*/ 3043502 w 7629070"/>
              <a:gd name="connsiteY417" fmla="*/ 188869 h 8279952"/>
              <a:gd name="connsiteX418" fmla="*/ 3069003 w 7629070"/>
              <a:gd name="connsiteY418" fmla="*/ 175903 h 8279952"/>
              <a:gd name="connsiteX419" fmla="*/ 3113519 w 7629070"/>
              <a:gd name="connsiteY419" fmla="*/ 154293 h 8279952"/>
              <a:gd name="connsiteX420" fmla="*/ 3158467 w 7629070"/>
              <a:gd name="connsiteY420" fmla="*/ 133979 h 8279952"/>
              <a:gd name="connsiteX421" fmla="*/ 3203847 w 7629070"/>
              <a:gd name="connsiteY421" fmla="*/ 115397 h 8279952"/>
              <a:gd name="connsiteX422" fmla="*/ 3249659 w 7629070"/>
              <a:gd name="connsiteY422" fmla="*/ 98541 h 8279952"/>
              <a:gd name="connsiteX423" fmla="*/ 3296336 w 7629070"/>
              <a:gd name="connsiteY423" fmla="*/ 82117 h 8279952"/>
              <a:gd name="connsiteX424" fmla="*/ 3342148 w 7629070"/>
              <a:gd name="connsiteY424" fmla="*/ 67854 h 8279952"/>
              <a:gd name="connsiteX425" fmla="*/ 3389257 w 7629070"/>
              <a:gd name="connsiteY425" fmla="*/ 54888 h 8279952"/>
              <a:gd name="connsiteX426" fmla="*/ 3436366 w 7629070"/>
              <a:gd name="connsiteY426" fmla="*/ 42788 h 8279952"/>
              <a:gd name="connsiteX427" fmla="*/ 3483477 w 7629070"/>
              <a:gd name="connsiteY427" fmla="*/ 32414 h 8279952"/>
              <a:gd name="connsiteX428" fmla="*/ 3531449 w 7629070"/>
              <a:gd name="connsiteY428" fmla="*/ 23771 h 8279952"/>
              <a:gd name="connsiteX429" fmla="*/ 3578990 w 7629070"/>
              <a:gd name="connsiteY429" fmla="*/ 16424 h 8279952"/>
              <a:gd name="connsiteX430" fmla="*/ 3626532 w 7629070"/>
              <a:gd name="connsiteY430" fmla="*/ 10374 h 8279952"/>
              <a:gd name="connsiteX431" fmla="*/ 3674505 w 7629070"/>
              <a:gd name="connsiteY431" fmla="*/ 5619 h 8279952"/>
              <a:gd name="connsiteX432" fmla="*/ 3722911 w 7629070"/>
              <a:gd name="connsiteY432" fmla="*/ 2595 h 8279952"/>
              <a:gd name="connsiteX433" fmla="*/ 3770883 w 7629070"/>
              <a:gd name="connsiteY433" fmla="*/ 432 h 827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7629070" h="8279952">
                <a:moveTo>
                  <a:pt x="3819289" y="0"/>
                </a:moveTo>
                <a:lnTo>
                  <a:pt x="3867264" y="866"/>
                </a:lnTo>
                <a:lnTo>
                  <a:pt x="3915668" y="3026"/>
                </a:lnTo>
                <a:lnTo>
                  <a:pt x="3963642" y="6916"/>
                </a:lnTo>
                <a:lnTo>
                  <a:pt x="4011183" y="12103"/>
                </a:lnTo>
                <a:lnTo>
                  <a:pt x="4059589" y="18585"/>
                </a:lnTo>
                <a:lnTo>
                  <a:pt x="4107129" y="26364"/>
                </a:lnTo>
                <a:lnTo>
                  <a:pt x="4154238" y="35872"/>
                </a:lnTo>
                <a:lnTo>
                  <a:pt x="4201781" y="46246"/>
                </a:lnTo>
                <a:lnTo>
                  <a:pt x="4248890" y="57914"/>
                </a:lnTo>
                <a:lnTo>
                  <a:pt x="4295567" y="71312"/>
                </a:lnTo>
                <a:lnTo>
                  <a:pt x="4342242" y="86439"/>
                </a:lnTo>
                <a:lnTo>
                  <a:pt x="4388488" y="102431"/>
                </a:lnTo>
                <a:lnTo>
                  <a:pt x="4433868" y="120150"/>
                </a:lnTo>
                <a:lnTo>
                  <a:pt x="4479248" y="138734"/>
                </a:lnTo>
                <a:lnTo>
                  <a:pt x="4524628" y="159048"/>
                </a:lnTo>
                <a:lnTo>
                  <a:pt x="4568712" y="180657"/>
                </a:lnTo>
                <a:lnTo>
                  <a:pt x="6139734" y="1086533"/>
                </a:lnTo>
                <a:lnTo>
                  <a:pt x="6156589" y="1096473"/>
                </a:lnTo>
                <a:lnTo>
                  <a:pt x="6173445" y="1105983"/>
                </a:lnTo>
                <a:lnTo>
                  <a:pt x="6190301" y="1115923"/>
                </a:lnTo>
                <a:lnTo>
                  <a:pt x="6207588" y="1124999"/>
                </a:lnTo>
                <a:lnTo>
                  <a:pt x="6224012" y="1134507"/>
                </a:lnTo>
                <a:lnTo>
                  <a:pt x="6241299" y="1143150"/>
                </a:lnTo>
                <a:lnTo>
                  <a:pt x="6257289" y="1152658"/>
                </a:lnTo>
                <a:lnTo>
                  <a:pt x="6273281" y="1161303"/>
                </a:lnTo>
                <a:lnTo>
                  <a:pt x="6929782" y="1547684"/>
                </a:lnTo>
                <a:lnTo>
                  <a:pt x="6947503" y="1559785"/>
                </a:lnTo>
                <a:lnTo>
                  <a:pt x="6963061" y="1571454"/>
                </a:lnTo>
                <a:lnTo>
                  <a:pt x="6976891" y="1582691"/>
                </a:lnTo>
                <a:lnTo>
                  <a:pt x="6989857" y="1593064"/>
                </a:lnTo>
                <a:lnTo>
                  <a:pt x="7012331" y="1611649"/>
                </a:lnTo>
                <a:lnTo>
                  <a:pt x="7030915" y="1628936"/>
                </a:lnTo>
                <a:lnTo>
                  <a:pt x="7048203" y="1644926"/>
                </a:lnTo>
                <a:lnTo>
                  <a:pt x="7064195" y="1660487"/>
                </a:lnTo>
                <a:lnTo>
                  <a:pt x="7072406" y="1667832"/>
                </a:lnTo>
                <a:lnTo>
                  <a:pt x="7081051" y="1675613"/>
                </a:lnTo>
                <a:lnTo>
                  <a:pt x="7090125" y="1683392"/>
                </a:lnTo>
                <a:lnTo>
                  <a:pt x="7099633" y="1691172"/>
                </a:lnTo>
                <a:lnTo>
                  <a:pt x="7115193" y="1701977"/>
                </a:lnTo>
                <a:lnTo>
                  <a:pt x="7125565" y="1709324"/>
                </a:lnTo>
                <a:lnTo>
                  <a:pt x="7130752" y="1713646"/>
                </a:lnTo>
                <a:lnTo>
                  <a:pt x="7135939" y="1717967"/>
                </a:lnTo>
                <a:lnTo>
                  <a:pt x="7142421" y="1723586"/>
                </a:lnTo>
                <a:lnTo>
                  <a:pt x="7150200" y="1732230"/>
                </a:lnTo>
                <a:lnTo>
                  <a:pt x="7176997" y="1762052"/>
                </a:lnTo>
                <a:lnTo>
                  <a:pt x="7203361" y="1792737"/>
                </a:lnTo>
                <a:lnTo>
                  <a:pt x="7228859" y="1822990"/>
                </a:lnTo>
                <a:lnTo>
                  <a:pt x="7253927" y="1854109"/>
                </a:lnTo>
                <a:lnTo>
                  <a:pt x="7278563" y="1885658"/>
                </a:lnTo>
                <a:lnTo>
                  <a:pt x="7302332" y="1917640"/>
                </a:lnTo>
                <a:lnTo>
                  <a:pt x="7325237" y="1950056"/>
                </a:lnTo>
                <a:lnTo>
                  <a:pt x="7347280" y="1982901"/>
                </a:lnTo>
                <a:lnTo>
                  <a:pt x="7368891" y="2016181"/>
                </a:lnTo>
                <a:lnTo>
                  <a:pt x="7389636" y="2049460"/>
                </a:lnTo>
                <a:lnTo>
                  <a:pt x="7409949" y="2083603"/>
                </a:lnTo>
                <a:lnTo>
                  <a:pt x="7428965" y="2117746"/>
                </a:lnTo>
                <a:lnTo>
                  <a:pt x="7447982" y="2152753"/>
                </a:lnTo>
                <a:lnTo>
                  <a:pt x="7465269" y="2188193"/>
                </a:lnTo>
                <a:lnTo>
                  <a:pt x="7482557" y="2223633"/>
                </a:lnTo>
                <a:lnTo>
                  <a:pt x="7498549" y="2259505"/>
                </a:lnTo>
                <a:lnTo>
                  <a:pt x="7513675" y="2296242"/>
                </a:lnTo>
                <a:lnTo>
                  <a:pt x="7527937" y="2332977"/>
                </a:lnTo>
                <a:lnTo>
                  <a:pt x="7541768" y="2370146"/>
                </a:lnTo>
                <a:lnTo>
                  <a:pt x="7553869" y="2407747"/>
                </a:lnTo>
                <a:lnTo>
                  <a:pt x="7565971" y="2446213"/>
                </a:lnTo>
                <a:lnTo>
                  <a:pt x="7576343" y="2485109"/>
                </a:lnTo>
                <a:lnTo>
                  <a:pt x="7586283" y="2524007"/>
                </a:lnTo>
                <a:lnTo>
                  <a:pt x="7594927" y="2563337"/>
                </a:lnTo>
                <a:lnTo>
                  <a:pt x="7602707" y="2603530"/>
                </a:lnTo>
                <a:lnTo>
                  <a:pt x="7610053" y="2643725"/>
                </a:lnTo>
                <a:lnTo>
                  <a:pt x="7615673" y="2684784"/>
                </a:lnTo>
                <a:lnTo>
                  <a:pt x="7620427" y="2725841"/>
                </a:lnTo>
                <a:lnTo>
                  <a:pt x="7624317" y="2767765"/>
                </a:lnTo>
                <a:lnTo>
                  <a:pt x="7626909" y="2809687"/>
                </a:lnTo>
                <a:lnTo>
                  <a:pt x="7628638" y="2852475"/>
                </a:lnTo>
                <a:lnTo>
                  <a:pt x="7629070" y="2895260"/>
                </a:lnTo>
                <a:lnTo>
                  <a:pt x="7629070" y="5384692"/>
                </a:lnTo>
                <a:lnTo>
                  <a:pt x="7628638" y="5418835"/>
                </a:lnTo>
                <a:lnTo>
                  <a:pt x="7626909" y="5453410"/>
                </a:lnTo>
                <a:lnTo>
                  <a:pt x="7624749" y="5488418"/>
                </a:lnTo>
                <a:lnTo>
                  <a:pt x="7621723" y="5523858"/>
                </a:lnTo>
                <a:lnTo>
                  <a:pt x="7617833" y="5560162"/>
                </a:lnTo>
                <a:lnTo>
                  <a:pt x="7612646" y="5595602"/>
                </a:lnTo>
                <a:lnTo>
                  <a:pt x="7606596" y="5632339"/>
                </a:lnTo>
                <a:lnTo>
                  <a:pt x="7600114" y="5668643"/>
                </a:lnTo>
                <a:lnTo>
                  <a:pt x="7592335" y="5705378"/>
                </a:lnTo>
                <a:lnTo>
                  <a:pt x="7584122" y="5742116"/>
                </a:lnTo>
                <a:lnTo>
                  <a:pt x="7575045" y="5778853"/>
                </a:lnTo>
                <a:lnTo>
                  <a:pt x="7565537" y="5815588"/>
                </a:lnTo>
                <a:lnTo>
                  <a:pt x="7554300" y="5852326"/>
                </a:lnTo>
                <a:lnTo>
                  <a:pt x="7543063" y="5888629"/>
                </a:lnTo>
                <a:lnTo>
                  <a:pt x="7531395" y="5924933"/>
                </a:lnTo>
                <a:lnTo>
                  <a:pt x="7518860" y="5960373"/>
                </a:lnTo>
                <a:lnTo>
                  <a:pt x="7505463" y="5996245"/>
                </a:lnTo>
                <a:lnTo>
                  <a:pt x="7491201" y="6031253"/>
                </a:lnTo>
                <a:lnTo>
                  <a:pt x="7476506" y="6066260"/>
                </a:lnTo>
                <a:lnTo>
                  <a:pt x="7461379" y="6100404"/>
                </a:lnTo>
                <a:lnTo>
                  <a:pt x="7445387" y="6133682"/>
                </a:lnTo>
                <a:lnTo>
                  <a:pt x="7428532" y="6166961"/>
                </a:lnTo>
                <a:lnTo>
                  <a:pt x="7411677" y="6198944"/>
                </a:lnTo>
                <a:lnTo>
                  <a:pt x="7393957" y="6230494"/>
                </a:lnTo>
                <a:lnTo>
                  <a:pt x="7375805" y="6261611"/>
                </a:lnTo>
                <a:lnTo>
                  <a:pt x="7357220" y="6291864"/>
                </a:lnTo>
                <a:lnTo>
                  <a:pt x="7337340" y="6320822"/>
                </a:lnTo>
                <a:lnTo>
                  <a:pt x="7317892" y="6348483"/>
                </a:lnTo>
                <a:lnTo>
                  <a:pt x="7297579" y="6375710"/>
                </a:lnTo>
                <a:lnTo>
                  <a:pt x="7277265" y="6401642"/>
                </a:lnTo>
                <a:lnTo>
                  <a:pt x="7256089" y="6426277"/>
                </a:lnTo>
                <a:lnTo>
                  <a:pt x="7234477" y="6450048"/>
                </a:lnTo>
                <a:lnTo>
                  <a:pt x="7220648" y="6463878"/>
                </a:lnTo>
                <a:lnTo>
                  <a:pt x="7208546" y="6475978"/>
                </a:lnTo>
                <a:lnTo>
                  <a:pt x="7202495" y="6482031"/>
                </a:lnTo>
                <a:lnTo>
                  <a:pt x="7196445" y="6488513"/>
                </a:lnTo>
                <a:lnTo>
                  <a:pt x="7190395" y="6494997"/>
                </a:lnTo>
                <a:lnTo>
                  <a:pt x="7183911" y="6503208"/>
                </a:lnTo>
                <a:lnTo>
                  <a:pt x="7160573" y="6532164"/>
                </a:lnTo>
                <a:lnTo>
                  <a:pt x="7145447" y="6550317"/>
                </a:lnTo>
                <a:lnTo>
                  <a:pt x="7139828" y="6556367"/>
                </a:lnTo>
                <a:lnTo>
                  <a:pt x="7135507" y="6560256"/>
                </a:lnTo>
                <a:lnTo>
                  <a:pt x="7132049" y="6563282"/>
                </a:lnTo>
                <a:lnTo>
                  <a:pt x="7129023" y="6565443"/>
                </a:lnTo>
                <a:lnTo>
                  <a:pt x="7122973" y="6568901"/>
                </a:lnTo>
                <a:lnTo>
                  <a:pt x="7115193" y="6573654"/>
                </a:lnTo>
                <a:lnTo>
                  <a:pt x="7110007" y="6577977"/>
                </a:lnTo>
                <a:lnTo>
                  <a:pt x="7103525" y="6583162"/>
                </a:lnTo>
                <a:lnTo>
                  <a:pt x="7094448" y="6590510"/>
                </a:lnTo>
                <a:lnTo>
                  <a:pt x="7084075" y="6599586"/>
                </a:lnTo>
                <a:lnTo>
                  <a:pt x="7064627" y="6617739"/>
                </a:lnTo>
                <a:lnTo>
                  <a:pt x="7044745" y="6635458"/>
                </a:lnTo>
                <a:lnTo>
                  <a:pt x="7025297" y="6652314"/>
                </a:lnTo>
                <a:lnTo>
                  <a:pt x="7004983" y="6669601"/>
                </a:lnTo>
                <a:lnTo>
                  <a:pt x="6984670" y="6686025"/>
                </a:lnTo>
                <a:lnTo>
                  <a:pt x="6964790" y="6702017"/>
                </a:lnTo>
                <a:lnTo>
                  <a:pt x="6944477" y="6718007"/>
                </a:lnTo>
                <a:lnTo>
                  <a:pt x="6923731" y="6733565"/>
                </a:lnTo>
                <a:lnTo>
                  <a:pt x="6902987" y="6748692"/>
                </a:lnTo>
                <a:lnTo>
                  <a:pt x="6882241" y="6763821"/>
                </a:lnTo>
                <a:lnTo>
                  <a:pt x="6861496" y="6778514"/>
                </a:lnTo>
                <a:lnTo>
                  <a:pt x="6840751" y="6793209"/>
                </a:lnTo>
                <a:lnTo>
                  <a:pt x="6798395" y="6821733"/>
                </a:lnTo>
                <a:lnTo>
                  <a:pt x="6755607" y="6848962"/>
                </a:lnTo>
                <a:lnTo>
                  <a:pt x="6711957" y="6876189"/>
                </a:lnTo>
                <a:lnTo>
                  <a:pt x="6667873" y="6901689"/>
                </a:lnTo>
                <a:lnTo>
                  <a:pt x="6623357" y="6927621"/>
                </a:lnTo>
                <a:lnTo>
                  <a:pt x="6577977" y="6953120"/>
                </a:lnTo>
                <a:lnTo>
                  <a:pt x="6531732" y="6977755"/>
                </a:lnTo>
                <a:lnTo>
                  <a:pt x="6485055" y="7002823"/>
                </a:lnTo>
                <a:lnTo>
                  <a:pt x="6437945" y="7027458"/>
                </a:lnTo>
                <a:lnTo>
                  <a:pt x="6389973" y="7052524"/>
                </a:lnTo>
                <a:lnTo>
                  <a:pt x="5602086" y="7503302"/>
                </a:lnTo>
                <a:lnTo>
                  <a:pt x="5569238" y="7522750"/>
                </a:lnTo>
                <a:lnTo>
                  <a:pt x="5535959" y="7542200"/>
                </a:lnTo>
                <a:lnTo>
                  <a:pt x="5503113" y="7561216"/>
                </a:lnTo>
                <a:lnTo>
                  <a:pt x="5470699" y="7579801"/>
                </a:lnTo>
                <a:lnTo>
                  <a:pt x="5437852" y="7598385"/>
                </a:lnTo>
                <a:lnTo>
                  <a:pt x="5405869" y="7616968"/>
                </a:lnTo>
                <a:lnTo>
                  <a:pt x="5373887" y="7635552"/>
                </a:lnTo>
                <a:lnTo>
                  <a:pt x="5341905" y="7654137"/>
                </a:lnTo>
                <a:lnTo>
                  <a:pt x="5309491" y="7672721"/>
                </a:lnTo>
                <a:lnTo>
                  <a:pt x="5277509" y="7691738"/>
                </a:lnTo>
                <a:lnTo>
                  <a:pt x="5245526" y="7710322"/>
                </a:lnTo>
                <a:lnTo>
                  <a:pt x="5213112" y="7728907"/>
                </a:lnTo>
                <a:lnTo>
                  <a:pt x="5181130" y="7747923"/>
                </a:lnTo>
                <a:lnTo>
                  <a:pt x="5148714" y="7766939"/>
                </a:lnTo>
                <a:lnTo>
                  <a:pt x="5116300" y="7786389"/>
                </a:lnTo>
                <a:lnTo>
                  <a:pt x="5083886" y="7805837"/>
                </a:lnTo>
                <a:lnTo>
                  <a:pt x="5050607" y="7826150"/>
                </a:lnTo>
                <a:lnTo>
                  <a:pt x="5018193" y="7845599"/>
                </a:lnTo>
                <a:lnTo>
                  <a:pt x="4985779" y="7865047"/>
                </a:lnTo>
                <a:lnTo>
                  <a:pt x="4953797" y="7884065"/>
                </a:lnTo>
                <a:lnTo>
                  <a:pt x="4922246" y="7903081"/>
                </a:lnTo>
                <a:lnTo>
                  <a:pt x="4890696" y="7921665"/>
                </a:lnTo>
                <a:lnTo>
                  <a:pt x="4859145" y="7940682"/>
                </a:lnTo>
                <a:lnTo>
                  <a:pt x="4826731" y="7959266"/>
                </a:lnTo>
                <a:lnTo>
                  <a:pt x="4795181" y="7977417"/>
                </a:lnTo>
                <a:lnTo>
                  <a:pt x="4763198" y="7995138"/>
                </a:lnTo>
                <a:lnTo>
                  <a:pt x="4730784" y="8014154"/>
                </a:lnTo>
                <a:lnTo>
                  <a:pt x="4697505" y="8031442"/>
                </a:lnTo>
                <a:lnTo>
                  <a:pt x="4664227" y="8049594"/>
                </a:lnTo>
                <a:lnTo>
                  <a:pt x="4630084" y="8067745"/>
                </a:lnTo>
                <a:lnTo>
                  <a:pt x="4595508" y="8085898"/>
                </a:lnTo>
                <a:lnTo>
                  <a:pt x="4560068" y="8104051"/>
                </a:lnTo>
                <a:lnTo>
                  <a:pt x="4515553" y="8125660"/>
                </a:lnTo>
                <a:lnTo>
                  <a:pt x="4470605" y="8145973"/>
                </a:lnTo>
                <a:lnTo>
                  <a:pt x="4425225" y="8164557"/>
                </a:lnTo>
                <a:lnTo>
                  <a:pt x="4379411" y="8181413"/>
                </a:lnTo>
                <a:lnTo>
                  <a:pt x="4332734" y="8197837"/>
                </a:lnTo>
                <a:lnTo>
                  <a:pt x="4286922" y="8212098"/>
                </a:lnTo>
                <a:lnTo>
                  <a:pt x="4239814" y="8225064"/>
                </a:lnTo>
                <a:lnTo>
                  <a:pt x="4192705" y="8237165"/>
                </a:lnTo>
                <a:lnTo>
                  <a:pt x="4145596" y="8247538"/>
                </a:lnTo>
                <a:lnTo>
                  <a:pt x="4097621" y="8256183"/>
                </a:lnTo>
                <a:lnTo>
                  <a:pt x="4050081" y="8263530"/>
                </a:lnTo>
                <a:lnTo>
                  <a:pt x="4002540" y="8269581"/>
                </a:lnTo>
                <a:lnTo>
                  <a:pt x="3954566" y="8274334"/>
                </a:lnTo>
                <a:lnTo>
                  <a:pt x="3906160" y="8277360"/>
                </a:lnTo>
                <a:lnTo>
                  <a:pt x="3858187" y="8279520"/>
                </a:lnTo>
                <a:lnTo>
                  <a:pt x="3809781" y="8279952"/>
                </a:lnTo>
                <a:lnTo>
                  <a:pt x="3761809" y="8279089"/>
                </a:lnTo>
                <a:lnTo>
                  <a:pt x="3713403" y="8276928"/>
                </a:lnTo>
                <a:lnTo>
                  <a:pt x="3665428" y="8273038"/>
                </a:lnTo>
                <a:lnTo>
                  <a:pt x="3617888" y="8267852"/>
                </a:lnTo>
                <a:lnTo>
                  <a:pt x="3569481" y="8261368"/>
                </a:lnTo>
                <a:lnTo>
                  <a:pt x="3521941" y="8253589"/>
                </a:lnTo>
                <a:lnTo>
                  <a:pt x="3474832" y="8244080"/>
                </a:lnTo>
                <a:lnTo>
                  <a:pt x="3427291" y="8233709"/>
                </a:lnTo>
                <a:lnTo>
                  <a:pt x="3380182" y="8222038"/>
                </a:lnTo>
                <a:lnTo>
                  <a:pt x="3333505" y="8208640"/>
                </a:lnTo>
                <a:lnTo>
                  <a:pt x="3286828" y="8193514"/>
                </a:lnTo>
                <a:lnTo>
                  <a:pt x="3240583" y="8177523"/>
                </a:lnTo>
                <a:lnTo>
                  <a:pt x="3195203" y="8159802"/>
                </a:lnTo>
                <a:lnTo>
                  <a:pt x="3149823" y="8141218"/>
                </a:lnTo>
                <a:lnTo>
                  <a:pt x="3104443" y="8120906"/>
                </a:lnTo>
                <a:lnTo>
                  <a:pt x="3060358" y="8099296"/>
                </a:lnTo>
                <a:lnTo>
                  <a:pt x="3014114" y="8075525"/>
                </a:lnTo>
                <a:lnTo>
                  <a:pt x="2960090" y="8046568"/>
                </a:lnTo>
                <a:lnTo>
                  <a:pt x="2899583" y="8013289"/>
                </a:lnTo>
                <a:lnTo>
                  <a:pt x="2834322" y="7977417"/>
                </a:lnTo>
                <a:lnTo>
                  <a:pt x="2764739" y="7937224"/>
                </a:lnTo>
                <a:lnTo>
                  <a:pt x="2691698" y="7896165"/>
                </a:lnTo>
                <a:lnTo>
                  <a:pt x="2616930" y="7852514"/>
                </a:lnTo>
                <a:lnTo>
                  <a:pt x="2540431" y="7807998"/>
                </a:lnTo>
                <a:lnTo>
                  <a:pt x="2464364" y="7763050"/>
                </a:lnTo>
                <a:lnTo>
                  <a:pt x="2388731" y="7718533"/>
                </a:lnTo>
                <a:lnTo>
                  <a:pt x="2315258" y="7674882"/>
                </a:lnTo>
                <a:lnTo>
                  <a:pt x="2244378" y="7632960"/>
                </a:lnTo>
                <a:lnTo>
                  <a:pt x="2177389" y="7593198"/>
                </a:lnTo>
                <a:lnTo>
                  <a:pt x="2116017" y="7556029"/>
                </a:lnTo>
                <a:lnTo>
                  <a:pt x="2059832" y="7522750"/>
                </a:lnTo>
                <a:lnTo>
                  <a:pt x="2010994" y="7493362"/>
                </a:lnTo>
                <a:lnTo>
                  <a:pt x="1221810" y="7044313"/>
                </a:lnTo>
                <a:lnTo>
                  <a:pt x="1202793" y="7034372"/>
                </a:lnTo>
                <a:lnTo>
                  <a:pt x="1186369" y="7025729"/>
                </a:lnTo>
                <a:lnTo>
                  <a:pt x="1170379" y="7016653"/>
                </a:lnTo>
                <a:lnTo>
                  <a:pt x="1154821" y="7008008"/>
                </a:lnTo>
                <a:lnTo>
                  <a:pt x="1138829" y="6998933"/>
                </a:lnTo>
                <a:lnTo>
                  <a:pt x="1122839" y="6989857"/>
                </a:lnTo>
                <a:lnTo>
                  <a:pt x="1105549" y="6980349"/>
                </a:lnTo>
                <a:lnTo>
                  <a:pt x="1086965" y="6969975"/>
                </a:lnTo>
                <a:lnTo>
                  <a:pt x="699288" y="6732270"/>
                </a:lnTo>
                <a:lnTo>
                  <a:pt x="681569" y="6720168"/>
                </a:lnTo>
                <a:lnTo>
                  <a:pt x="666011" y="6708499"/>
                </a:lnTo>
                <a:lnTo>
                  <a:pt x="652180" y="6697262"/>
                </a:lnTo>
                <a:lnTo>
                  <a:pt x="639214" y="6686890"/>
                </a:lnTo>
                <a:lnTo>
                  <a:pt x="616739" y="6668306"/>
                </a:lnTo>
                <a:lnTo>
                  <a:pt x="598155" y="6651018"/>
                </a:lnTo>
                <a:lnTo>
                  <a:pt x="580867" y="6635026"/>
                </a:lnTo>
                <a:lnTo>
                  <a:pt x="564877" y="6619468"/>
                </a:lnTo>
                <a:lnTo>
                  <a:pt x="556665" y="6612120"/>
                </a:lnTo>
                <a:lnTo>
                  <a:pt x="548022" y="6604341"/>
                </a:lnTo>
                <a:lnTo>
                  <a:pt x="538945" y="6596562"/>
                </a:lnTo>
                <a:lnTo>
                  <a:pt x="529437" y="6588781"/>
                </a:lnTo>
                <a:lnTo>
                  <a:pt x="515606" y="6578409"/>
                </a:lnTo>
                <a:lnTo>
                  <a:pt x="502208" y="6567172"/>
                </a:lnTo>
                <a:lnTo>
                  <a:pt x="488810" y="6554638"/>
                </a:lnTo>
                <a:lnTo>
                  <a:pt x="475413" y="6541672"/>
                </a:lnTo>
                <a:lnTo>
                  <a:pt x="461583" y="6527842"/>
                </a:lnTo>
                <a:lnTo>
                  <a:pt x="447752" y="6513579"/>
                </a:lnTo>
                <a:lnTo>
                  <a:pt x="433922" y="6498021"/>
                </a:lnTo>
                <a:lnTo>
                  <a:pt x="420525" y="6482894"/>
                </a:lnTo>
                <a:lnTo>
                  <a:pt x="406695" y="6466470"/>
                </a:lnTo>
                <a:lnTo>
                  <a:pt x="392863" y="6450048"/>
                </a:lnTo>
                <a:lnTo>
                  <a:pt x="379466" y="6433193"/>
                </a:lnTo>
                <a:lnTo>
                  <a:pt x="366068" y="6415472"/>
                </a:lnTo>
                <a:lnTo>
                  <a:pt x="352670" y="6397753"/>
                </a:lnTo>
                <a:lnTo>
                  <a:pt x="339273" y="6379600"/>
                </a:lnTo>
                <a:lnTo>
                  <a:pt x="326307" y="6361447"/>
                </a:lnTo>
                <a:lnTo>
                  <a:pt x="313341" y="6342865"/>
                </a:lnTo>
                <a:lnTo>
                  <a:pt x="287841" y="6305264"/>
                </a:lnTo>
                <a:lnTo>
                  <a:pt x="264071" y="6267229"/>
                </a:lnTo>
                <a:lnTo>
                  <a:pt x="240731" y="6230062"/>
                </a:lnTo>
                <a:lnTo>
                  <a:pt x="219123" y="6192893"/>
                </a:lnTo>
                <a:lnTo>
                  <a:pt x="198378" y="6157021"/>
                </a:lnTo>
                <a:lnTo>
                  <a:pt x="179793" y="6122013"/>
                </a:lnTo>
                <a:lnTo>
                  <a:pt x="162506" y="6088734"/>
                </a:lnTo>
                <a:lnTo>
                  <a:pt x="147379" y="6057617"/>
                </a:lnTo>
                <a:lnTo>
                  <a:pt x="140463" y="6042490"/>
                </a:lnTo>
                <a:lnTo>
                  <a:pt x="133548" y="6025635"/>
                </a:lnTo>
                <a:lnTo>
                  <a:pt x="126200" y="6009211"/>
                </a:lnTo>
                <a:lnTo>
                  <a:pt x="119718" y="5991492"/>
                </a:lnTo>
                <a:lnTo>
                  <a:pt x="112371" y="5973339"/>
                </a:lnTo>
                <a:lnTo>
                  <a:pt x="105455" y="5954754"/>
                </a:lnTo>
                <a:lnTo>
                  <a:pt x="98973" y="5935738"/>
                </a:lnTo>
                <a:lnTo>
                  <a:pt x="92058" y="5916722"/>
                </a:lnTo>
                <a:lnTo>
                  <a:pt x="79957" y="5876095"/>
                </a:lnTo>
                <a:lnTo>
                  <a:pt x="67423" y="5834605"/>
                </a:lnTo>
                <a:lnTo>
                  <a:pt x="61804" y="5812996"/>
                </a:lnTo>
                <a:lnTo>
                  <a:pt x="55754" y="5791817"/>
                </a:lnTo>
                <a:lnTo>
                  <a:pt x="50135" y="5769777"/>
                </a:lnTo>
                <a:lnTo>
                  <a:pt x="44949" y="5747734"/>
                </a:lnTo>
                <a:lnTo>
                  <a:pt x="40195" y="5725692"/>
                </a:lnTo>
                <a:lnTo>
                  <a:pt x="35008" y="5702786"/>
                </a:lnTo>
                <a:lnTo>
                  <a:pt x="31119" y="5679880"/>
                </a:lnTo>
                <a:lnTo>
                  <a:pt x="26364" y="5657406"/>
                </a:lnTo>
                <a:lnTo>
                  <a:pt x="22906" y="5634500"/>
                </a:lnTo>
                <a:lnTo>
                  <a:pt x="18585" y="5611594"/>
                </a:lnTo>
                <a:lnTo>
                  <a:pt x="15559" y="5588255"/>
                </a:lnTo>
                <a:lnTo>
                  <a:pt x="12535" y="5565781"/>
                </a:lnTo>
                <a:lnTo>
                  <a:pt x="9508" y="5542875"/>
                </a:lnTo>
                <a:lnTo>
                  <a:pt x="7348" y="5519537"/>
                </a:lnTo>
                <a:lnTo>
                  <a:pt x="5187" y="5497063"/>
                </a:lnTo>
                <a:lnTo>
                  <a:pt x="3026" y="5474155"/>
                </a:lnTo>
                <a:lnTo>
                  <a:pt x="2161" y="5451249"/>
                </a:lnTo>
                <a:lnTo>
                  <a:pt x="866" y="5429209"/>
                </a:lnTo>
                <a:lnTo>
                  <a:pt x="0" y="5406735"/>
                </a:lnTo>
                <a:lnTo>
                  <a:pt x="0" y="5384692"/>
                </a:lnTo>
                <a:lnTo>
                  <a:pt x="0" y="2895260"/>
                </a:lnTo>
                <a:lnTo>
                  <a:pt x="0" y="2873220"/>
                </a:lnTo>
                <a:lnTo>
                  <a:pt x="866" y="2850314"/>
                </a:lnTo>
                <a:lnTo>
                  <a:pt x="2161" y="2827406"/>
                </a:lnTo>
                <a:lnTo>
                  <a:pt x="3026" y="2804932"/>
                </a:lnTo>
                <a:lnTo>
                  <a:pt x="5187" y="2781594"/>
                </a:lnTo>
                <a:lnTo>
                  <a:pt x="7348" y="2758688"/>
                </a:lnTo>
                <a:lnTo>
                  <a:pt x="9940" y="2735349"/>
                </a:lnTo>
                <a:lnTo>
                  <a:pt x="12535" y="2712011"/>
                </a:lnTo>
                <a:lnTo>
                  <a:pt x="15992" y="2688240"/>
                </a:lnTo>
                <a:lnTo>
                  <a:pt x="19017" y="2664902"/>
                </a:lnTo>
                <a:lnTo>
                  <a:pt x="23340" y="2641996"/>
                </a:lnTo>
                <a:lnTo>
                  <a:pt x="27661" y="2618657"/>
                </a:lnTo>
                <a:lnTo>
                  <a:pt x="31551" y="2595751"/>
                </a:lnTo>
                <a:lnTo>
                  <a:pt x="36306" y="2572413"/>
                </a:lnTo>
                <a:lnTo>
                  <a:pt x="41491" y="2549508"/>
                </a:lnTo>
                <a:lnTo>
                  <a:pt x="46677" y="2527033"/>
                </a:lnTo>
                <a:lnTo>
                  <a:pt x="51864" y="2504559"/>
                </a:lnTo>
                <a:lnTo>
                  <a:pt x="57483" y="2482517"/>
                </a:lnTo>
                <a:lnTo>
                  <a:pt x="63101" y="2460043"/>
                </a:lnTo>
                <a:lnTo>
                  <a:pt x="69583" y="2438432"/>
                </a:lnTo>
                <a:lnTo>
                  <a:pt x="75634" y="2417255"/>
                </a:lnTo>
                <a:lnTo>
                  <a:pt x="81686" y="2396510"/>
                </a:lnTo>
                <a:lnTo>
                  <a:pt x="88168" y="2375765"/>
                </a:lnTo>
                <a:lnTo>
                  <a:pt x="94650" y="2355452"/>
                </a:lnTo>
                <a:lnTo>
                  <a:pt x="101566" y="2336003"/>
                </a:lnTo>
                <a:lnTo>
                  <a:pt x="108913" y="2316987"/>
                </a:lnTo>
                <a:lnTo>
                  <a:pt x="115397" y="2298403"/>
                </a:lnTo>
                <a:lnTo>
                  <a:pt x="122742" y="2279386"/>
                </a:lnTo>
                <a:lnTo>
                  <a:pt x="130090" y="2262531"/>
                </a:lnTo>
                <a:lnTo>
                  <a:pt x="137437" y="2245243"/>
                </a:lnTo>
                <a:lnTo>
                  <a:pt x="144353" y="2228820"/>
                </a:lnTo>
                <a:lnTo>
                  <a:pt x="151701" y="2213261"/>
                </a:lnTo>
                <a:lnTo>
                  <a:pt x="169420" y="2178253"/>
                </a:lnTo>
                <a:lnTo>
                  <a:pt x="186275" y="2142813"/>
                </a:lnTo>
                <a:lnTo>
                  <a:pt x="203996" y="2108670"/>
                </a:lnTo>
                <a:lnTo>
                  <a:pt x="222581" y="2074527"/>
                </a:lnTo>
                <a:lnTo>
                  <a:pt x="232089" y="2058103"/>
                </a:lnTo>
                <a:lnTo>
                  <a:pt x="241163" y="2041679"/>
                </a:lnTo>
                <a:lnTo>
                  <a:pt x="251105" y="2025689"/>
                </a:lnTo>
                <a:lnTo>
                  <a:pt x="261045" y="2009265"/>
                </a:lnTo>
                <a:lnTo>
                  <a:pt x="271419" y="1993275"/>
                </a:lnTo>
                <a:lnTo>
                  <a:pt x="281790" y="1977715"/>
                </a:lnTo>
                <a:lnTo>
                  <a:pt x="292595" y="1962156"/>
                </a:lnTo>
                <a:lnTo>
                  <a:pt x="303399" y="1947893"/>
                </a:lnTo>
                <a:lnTo>
                  <a:pt x="315070" y="1932335"/>
                </a:lnTo>
                <a:lnTo>
                  <a:pt x="325873" y="1917208"/>
                </a:lnTo>
                <a:lnTo>
                  <a:pt x="336678" y="1901650"/>
                </a:lnTo>
                <a:lnTo>
                  <a:pt x="347915" y="1886955"/>
                </a:lnTo>
                <a:lnTo>
                  <a:pt x="358721" y="1871828"/>
                </a:lnTo>
                <a:lnTo>
                  <a:pt x="370390" y="1857133"/>
                </a:lnTo>
                <a:lnTo>
                  <a:pt x="382058" y="1843304"/>
                </a:lnTo>
                <a:lnTo>
                  <a:pt x="394593" y="1829906"/>
                </a:lnTo>
                <a:lnTo>
                  <a:pt x="424846" y="1797058"/>
                </a:lnTo>
                <a:lnTo>
                  <a:pt x="443862" y="1775450"/>
                </a:lnTo>
                <a:lnTo>
                  <a:pt x="455531" y="1760323"/>
                </a:lnTo>
                <a:lnTo>
                  <a:pt x="464607" y="1750381"/>
                </a:lnTo>
                <a:lnTo>
                  <a:pt x="469362" y="1745196"/>
                </a:lnTo>
                <a:lnTo>
                  <a:pt x="474549" y="1740441"/>
                </a:lnTo>
                <a:lnTo>
                  <a:pt x="480168" y="1733959"/>
                </a:lnTo>
                <a:lnTo>
                  <a:pt x="487947" y="1727475"/>
                </a:lnTo>
                <a:lnTo>
                  <a:pt x="509989" y="1708459"/>
                </a:lnTo>
                <a:lnTo>
                  <a:pt x="543699" y="1679935"/>
                </a:lnTo>
                <a:lnTo>
                  <a:pt x="551478" y="1672587"/>
                </a:lnTo>
                <a:lnTo>
                  <a:pt x="558825" y="1666537"/>
                </a:lnTo>
                <a:lnTo>
                  <a:pt x="564877" y="1660053"/>
                </a:lnTo>
                <a:lnTo>
                  <a:pt x="570496" y="1654002"/>
                </a:lnTo>
                <a:lnTo>
                  <a:pt x="582597" y="1641468"/>
                </a:lnTo>
                <a:lnTo>
                  <a:pt x="596426" y="1628071"/>
                </a:lnTo>
                <a:lnTo>
                  <a:pt x="775355" y="1493660"/>
                </a:lnTo>
                <a:lnTo>
                  <a:pt x="815549" y="1467296"/>
                </a:lnTo>
                <a:lnTo>
                  <a:pt x="857904" y="1441364"/>
                </a:lnTo>
                <a:lnTo>
                  <a:pt x="901555" y="1415000"/>
                </a:lnTo>
                <a:lnTo>
                  <a:pt x="946070" y="1388636"/>
                </a:lnTo>
                <a:lnTo>
                  <a:pt x="992315" y="1362704"/>
                </a:lnTo>
                <a:lnTo>
                  <a:pt x="1038127" y="1336772"/>
                </a:lnTo>
                <a:lnTo>
                  <a:pt x="1085238" y="1310842"/>
                </a:lnTo>
                <a:lnTo>
                  <a:pt x="1132347" y="1284911"/>
                </a:lnTo>
                <a:lnTo>
                  <a:pt x="1180319" y="1258979"/>
                </a:lnTo>
                <a:lnTo>
                  <a:pt x="1227428" y="1233047"/>
                </a:lnTo>
                <a:lnTo>
                  <a:pt x="1274537" y="1207980"/>
                </a:lnTo>
                <a:lnTo>
                  <a:pt x="1321214" y="1182480"/>
                </a:lnTo>
                <a:lnTo>
                  <a:pt x="1366594" y="1156982"/>
                </a:lnTo>
                <a:lnTo>
                  <a:pt x="1411111" y="1131913"/>
                </a:lnTo>
                <a:lnTo>
                  <a:pt x="1455194" y="1106415"/>
                </a:lnTo>
                <a:lnTo>
                  <a:pt x="1497118" y="1081780"/>
                </a:lnTo>
                <a:lnTo>
                  <a:pt x="1530829" y="1061466"/>
                </a:lnTo>
                <a:lnTo>
                  <a:pt x="1564106" y="1042882"/>
                </a:lnTo>
                <a:lnTo>
                  <a:pt x="1596954" y="1024297"/>
                </a:lnTo>
                <a:lnTo>
                  <a:pt x="1630233" y="1005281"/>
                </a:lnTo>
                <a:lnTo>
                  <a:pt x="1662647" y="987562"/>
                </a:lnTo>
                <a:lnTo>
                  <a:pt x="1695925" y="968544"/>
                </a:lnTo>
                <a:lnTo>
                  <a:pt x="1729636" y="949961"/>
                </a:lnTo>
                <a:lnTo>
                  <a:pt x="1763347" y="930080"/>
                </a:lnTo>
                <a:lnTo>
                  <a:pt x="1823422" y="893776"/>
                </a:lnTo>
                <a:lnTo>
                  <a:pt x="1893439" y="851852"/>
                </a:lnTo>
                <a:lnTo>
                  <a:pt x="1971664" y="805609"/>
                </a:lnTo>
                <a:lnTo>
                  <a:pt x="2055511" y="755473"/>
                </a:lnTo>
                <a:lnTo>
                  <a:pt x="2144973" y="702746"/>
                </a:lnTo>
                <a:lnTo>
                  <a:pt x="2238328" y="647858"/>
                </a:lnTo>
                <a:lnTo>
                  <a:pt x="2333843" y="591673"/>
                </a:lnTo>
                <a:lnTo>
                  <a:pt x="2430221" y="535056"/>
                </a:lnTo>
                <a:lnTo>
                  <a:pt x="2526600" y="479302"/>
                </a:lnTo>
                <a:lnTo>
                  <a:pt x="2620819" y="424846"/>
                </a:lnTo>
                <a:lnTo>
                  <a:pt x="2711579" y="372550"/>
                </a:lnTo>
                <a:lnTo>
                  <a:pt x="2798018" y="323280"/>
                </a:lnTo>
                <a:lnTo>
                  <a:pt x="2878406" y="278332"/>
                </a:lnTo>
                <a:lnTo>
                  <a:pt x="2951445" y="238571"/>
                </a:lnTo>
                <a:lnTo>
                  <a:pt x="2984293" y="220418"/>
                </a:lnTo>
                <a:lnTo>
                  <a:pt x="3014978" y="203996"/>
                </a:lnTo>
                <a:lnTo>
                  <a:pt x="3043502" y="188869"/>
                </a:lnTo>
                <a:lnTo>
                  <a:pt x="3069003" y="175903"/>
                </a:lnTo>
                <a:lnTo>
                  <a:pt x="3113519" y="154293"/>
                </a:lnTo>
                <a:lnTo>
                  <a:pt x="3158467" y="133979"/>
                </a:lnTo>
                <a:lnTo>
                  <a:pt x="3203847" y="115397"/>
                </a:lnTo>
                <a:lnTo>
                  <a:pt x="3249659" y="98541"/>
                </a:lnTo>
                <a:lnTo>
                  <a:pt x="3296336" y="82117"/>
                </a:lnTo>
                <a:lnTo>
                  <a:pt x="3342148" y="67854"/>
                </a:lnTo>
                <a:lnTo>
                  <a:pt x="3389257" y="54888"/>
                </a:lnTo>
                <a:lnTo>
                  <a:pt x="3436366" y="42788"/>
                </a:lnTo>
                <a:lnTo>
                  <a:pt x="3483477" y="32414"/>
                </a:lnTo>
                <a:lnTo>
                  <a:pt x="3531449" y="23771"/>
                </a:lnTo>
                <a:lnTo>
                  <a:pt x="3578990" y="16424"/>
                </a:lnTo>
                <a:lnTo>
                  <a:pt x="3626532" y="10374"/>
                </a:lnTo>
                <a:lnTo>
                  <a:pt x="3674505" y="5619"/>
                </a:lnTo>
                <a:lnTo>
                  <a:pt x="3722911" y="2595"/>
                </a:lnTo>
                <a:lnTo>
                  <a:pt x="3770883" y="432"/>
                </a:lnTo>
                <a:close/>
              </a:path>
            </a:pathLst>
          </a:custGeom>
          <a:gradFill>
            <a:gsLst>
              <a:gs pos="11000">
                <a:srgbClr val="4F97CD"/>
              </a:gs>
              <a:gs pos="100000">
                <a:srgbClr val="B1D0E9"/>
              </a:gs>
            </a:gsLst>
            <a:lin ang="14100000" scaled="0"/>
          </a:gradFill>
          <a:ln>
            <a:noFill/>
          </a:ln>
          <a:effectLst>
            <a:outerShdw blurRad="444500" dist="1905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9" name="椭圆 58"/>
          <p:cNvSpPr/>
          <p:nvPr/>
        </p:nvSpPr>
        <p:spPr>
          <a:xfrm>
            <a:off x="1566936" y="2855756"/>
            <a:ext cx="949925" cy="850231"/>
          </a:xfrm>
          <a:prstGeom prst="ellipse">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02</a:t>
            </a:r>
            <a:endParaRPr kumimoji="0" lang="zh-CN" altLang="en-US" sz="27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 name="TextBox 17"/>
          <p:cNvSpPr txBox="1"/>
          <p:nvPr/>
        </p:nvSpPr>
        <p:spPr>
          <a:xfrm>
            <a:off x="4414139" y="5199155"/>
            <a:ext cx="6877674" cy="613694"/>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When we switch from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NumPy Array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to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 Array</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the feature construction(simple calculations) is more than 75 times faster.</a:t>
            </a:r>
          </a:p>
        </p:txBody>
      </p:sp>
      <p:grpSp>
        <p:nvGrpSpPr>
          <p:cNvPr id="9" name="组合 8"/>
          <p:cNvGrpSpPr/>
          <p:nvPr/>
        </p:nvGrpSpPr>
        <p:grpSpPr>
          <a:xfrm>
            <a:off x="4414139" y="1508110"/>
            <a:ext cx="6489323" cy="1577629"/>
            <a:chOff x="4188789" y="1552913"/>
            <a:chExt cx="5790565" cy="1233805"/>
          </a:xfrm>
        </p:grpSpPr>
        <p:pic>
          <p:nvPicPr>
            <p:cNvPr id="3" name="图片 2" descr="图形用户界面, 文本&#10;&#10;描述已自动生成"/>
            <p:cNvPicPr>
              <a:picLocks noChangeAspect="1"/>
            </p:cNvPicPr>
            <p:nvPr/>
          </p:nvPicPr>
          <p:blipFill>
            <a:blip r:embed="rId2"/>
            <a:stretch>
              <a:fillRect/>
            </a:stretch>
          </p:blipFill>
          <p:spPr>
            <a:xfrm>
              <a:off x="4188789" y="1552913"/>
              <a:ext cx="5790565" cy="1233805"/>
            </a:xfrm>
            <a:prstGeom prst="rect">
              <a:avLst/>
            </a:prstGeom>
          </p:spPr>
        </p:pic>
        <p:sp>
          <p:nvSpPr>
            <p:cNvPr id="6" name="椭圆 5"/>
            <p:cNvSpPr/>
            <p:nvPr/>
          </p:nvSpPr>
          <p:spPr>
            <a:xfrm>
              <a:off x="4892690" y="2552519"/>
              <a:ext cx="459367" cy="234199"/>
            </a:xfrm>
            <a:prstGeom prst="ellipse">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grpSp>
      <p:grpSp>
        <p:nvGrpSpPr>
          <p:cNvPr id="12" name="组合 11"/>
          <p:cNvGrpSpPr/>
          <p:nvPr/>
        </p:nvGrpSpPr>
        <p:grpSpPr>
          <a:xfrm>
            <a:off x="4414139" y="3227474"/>
            <a:ext cx="6489323" cy="1650337"/>
            <a:chOff x="4188789" y="2969311"/>
            <a:chExt cx="5790565" cy="1290667"/>
          </a:xfrm>
        </p:grpSpPr>
        <p:pic>
          <p:nvPicPr>
            <p:cNvPr id="4" name="图片 3" descr="文本&#10;&#10;描述已自动生成"/>
            <p:cNvPicPr>
              <a:picLocks noChangeAspect="1"/>
            </p:cNvPicPr>
            <p:nvPr/>
          </p:nvPicPr>
          <p:blipFill>
            <a:blip r:embed="rId3"/>
            <a:stretch>
              <a:fillRect/>
            </a:stretch>
          </p:blipFill>
          <p:spPr>
            <a:xfrm>
              <a:off x="4188789" y="2969311"/>
              <a:ext cx="5790565" cy="1243330"/>
            </a:xfrm>
            <a:prstGeom prst="rect">
              <a:avLst/>
            </a:prstGeom>
          </p:spPr>
        </p:pic>
        <p:sp>
          <p:nvSpPr>
            <p:cNvPr id="8" name="椭圆 7"/>
            <p:cNvSpPr/>
            <p:nvPr/>
          </p:nvSpPr>
          <p:spPr>
            <a:xfrm>
              <a:off x="4819740" y="4040424"/>
              <a:ext cx="459367" cy="219554"/>
            </a:xfrm>
            <a:prstGeom prst="ellipse">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8c9dd3f-bc1d-4dce-a679-0f333a0ac69d"/>
  <p:tag name="COMMONDATA" val="eyJoZGlkIjoiNGZkOGVlMGQwMmFjNzE2MDc5OTIxM2M5MmNjOTc2OW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Theme">
  <a:themeElements>
    <a:clrScheme name="GRADIENT-BLUR">
      <a:dk1>
        <a:srgbClr val="000000"/>
      </a:dk1>
      <a:lt1>
        <a:srgbClr val="FFFFFF"/>
      </a:lt1>
      <a:dk2>
        <a:srgbClr val="131F49"/>
      </a:dk2>
      <a:lt2>
        <a:srgbClr val="F8FAFE"/>
      </a:lt2>
      <a:accent1>
        <a:srgbClr val="9E6EFB"/>
      </a:accent1>
      <a:accent2>
        <a:srgbClr val="D17DFC"/>
      </a:accent2>
      <a:accent3>
        <a:srgbClr val="F1CDFC"/>
      </a:accent3>
      <a:accent4>
        <a:srgbClr val="8BD8FD"/>
      </a:accent4>
      <a:accent5>
        <a:srgbClr val="72C0FD"/>
      </a:accent5>
      <a:accent6>
        <a:srgbClr val="F8FAFE"/>
      </a:accent6>
      <a:hlink>
        <a:srgbClr val="9E6EFB"/>
      </a:hlink>
      <a:folHlink>
        <a:srgbClr val="D17DFC"/>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DC741"/>
        </a:solidFill>
        <a:ln>
          <a:noFill/>
        </a:ln>
        <a:effectLst>
          <a:softEdge rad="0"/>
        </a:effectLst>
      </a:spPr>
      <a:bodyPr rtlCol="0" anchor="ctr"/>
      <a:lstStyle>
        <a:defPPr marL="0" marR="0" indent="0" algn="ctr" defTabSz="914400" rtl="0" eaLnBrk="1" fontAlgn="auto" latinLnBrk="0" hangingPunct="1">
          <a:lnSpc>
            <a:spcPct val="100000"/>
          </a:lnSpc>
          <a:spcBef>
            <a:spcPts val="0"/>
          </a:spcBef>
          <a:spcAft>
            <a:spcPts val="0"/>
          </a:spcAft>
          <a:buClrTx/>
          <a:buSzTx/>
          <a:buFontTx/>
          <a:buNone/>
          <a:def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1424</Words>
  <Application>Microsoft Office PowerPoint</Application>
  <PresentationFormat>宽屏</PresentationFormat>
  <Paragraphs>114</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20</vt:i4>
      </vt:variant>
    </vt:vector>
  </HeadingPairs>
  <TitlesOfParts>
    <vt:vector size="27" baseType="lpstr">
      <vt:lpstr>微软雅黑</vt:lpstr>
      <vt:lpstr>思源宋体 CN</vt:lpstr>
      <vt:lpstr>等线</vt:lpstr>
      <vt:lpstr>Arial</vt:lpstr>
      <vt:lpstr>1_Office Theme</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pts</dc:creator>
  <cp:lastModifiedBy>子涵</cp:lastModifiedBy>
  <cp:revision>110</cp:revision>
  <dcterms:created xsi:type="dcterms:W3CDTF">2021-07-06T15:26:00Z</dcterms:created>
  <dcterms:modified xsi:type="dcterms:W3CDTF">2022-12-16T16:10:27Z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7C6D4407EAB949AC84F666E330B14FBE</vt:lpwstr>
  </property>
  <property fmtid="{D5CDD505-2E9C-101B-9397-08002B2CF9AE}" pid="3" name="KSOProductBuildVer">
    <vt:lpwstr>2052-11.1.0.12980</vt:lpwstr>
  </property>
</Properties>
</file>