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9"/>
  </p:notesMasterIdLst>
  <p:handoutMasterIdLst>
    <p:handoutMasterId r:id="rId10"/>
  </p:handoutMasterIdLst>
  <p:sldIdLst>
    <p:sldId id="2851" r:id="rId2"/>
    <p:sldId id="2854" r:id="rId3"/>
    <p:sldId id="2874" r:id="rId4"/>
    <p:sldId id="2875" r:id="rId5"/>
    <p:sldId id="2876" r:id="rId6"/>
    <p:sldId id="2877" r:id="rId7"/>
    <p:sldId id="2872" r:id="rId8"/>
  </p:sldIdLst>
  <p:sldSz cx="12858750" cy="7232650"/>
  <p:notesSz cx="6858000" cy="9144000"/>
  <p:custDataLst>
    <p:tags r:id="rId1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C6D5"/>
    <a:srgbClr val="0E419A"/>
    <a:srgbClr val="056770"/>
    <a:srgbClr val="77BFDB"/>
    <a:srgbClr val="96D624"/>
    <a:srgbClr val="66BD0D"/>
    <a:srgbClr val="2B8303"/>
    <a:srgbClr val="21ABE1"/>
    <a:srgbClr val="0147A7"/>
    <a:srgbClr val="C382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14" autoAdjust="0"/>
    <p:restoredTop sz="95317" autoAdjust="0"/>
  </p:normalViewPr>
  <p:slideViewPr>
    <p:cSldViewPr>
      <p:cViewPr varScale="1">
        <p:scale>
          <a:sx n="104" d="100"/>
          <a:sy n="104" d="100"/>
        </p:scale>
        <p:origin x="96" y="69"/>
      </p:cViewPr>
      <p:guideLst>
        <p:guide orient="horz" pos="328"/>
        <p:guide pos="4050"/>
        <p:guide pos="557"/>
        <p:guide orient="horz" pos="4183"/>
        <p:guide pos="7497"/>
        <p:guide pos="6908"/>
      </p:guideLst>
    </p:cSldViewPr>
  </p:slideViewPr>
  <p:outlineViewPr>
    <p:cViewPr>
      <p:scale>
        <a:sx n="100" d="100"/>
        <a:sy n="100" d="100"/>
      </p:scale>
      <p:origin x="0" y="-20556"/>
    </p:cViewPr>
  </p:outlineViewPr>
  <p:notesTextViewPr>
    <p:cViewPr>
      <p:scale>
        <a:sx n="1" d="1"/>
        <a:sy n="1" d="1"/>
      </p:scale>
      <p:origin x="0" y="0"/>
    </p:cViewPr>
  </p:notesTextViewPr>
  <p:sorterViewPr>
    <p:cViewPr>
      <p:scale>
        <a:sx n="50" d="100"/>
        <a:sy n="5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2022/12/7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2022/12/7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163126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385908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123906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2760484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2635295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2453350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19017614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2022/12/7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2" y="0"/>
            <a:ext cx="12858045" cy="7232650"/>
          </a:xfrm>
          <a:prstGeom prst="rect">
            <a:avLst/>
          </a:prstGeom>
        </p:spPr>
      </p:pic>
    </p:spTree>
    <p:extLst>
      <p:ext uri="{BB962C8B-B14F-4D97-AF65-F5344CB8AC3E}">
        <p14:creationId xmlns:p14="http://schemas.microsoft.com/office/powerpoint/2010/main" val="193328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t>2022/12/7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7218303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2022/12/7</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 id="214748370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kaggle.com/competitions/porto-seguro-safe-driver-predic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t="21085" b="21085"/>
          <a:stretch/>
        </p:blipFill>
        <p:spPr>
          <a:xfrm>
            <a:off x="352" y="776776"/>
            <a:ext cx="12858045" cy="4182592"/>
          </a:xfrm>
          <a:prstGeom prst="rect">
            <a:avLst/>
          </a:prstGeom>
        </p:spPr>
      </p:pic>
      <p:sp>
        <p:nvSpPr>
          <p:cNvPr id="14" name="矩形 259"/>
          <p:cNvSpPr>
            <a:spLocks noChangeArrowheads="1"/>
          </p:cNvSpPr>
          <p:nvPr/>
        </p:nvSpPr>
        <p:spPr bwMode="auto">
          <a:xfrm>
            <a:off x="1392987" y="4146632"/>
            <a:ext cx="60486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5400" b="1" dirty="0">
                <a:solidFill>
                  <a:schemeClr val="accent1"/>
                </a:solidFill>
                <a:cs typeface="Arial" panose="020B0604020202020204" pitchFamily="34" charset="0"/>
              </a:rPr>
              <a:t>Project Summary</a:t>
            </a:r>
            <a:endParaRPr lang="zh-CN" altLang="en-US" sz="3600" dirty="0">
              <a:solidFill>
                <a:schemeClr val="accent1"/>
              </a:solidFill>
              <a:cs typeface="Arial" panose="020B0604020202020204" pitchFamily="34" charset="0"/>
            </a:endParaRPr>
          </a:p>
        </p:txBody>
      </p:sp>
      <p:sp>
        <p:nvSpPr>
          <p:cNvPr id="15" name="矩形 259"/>
          <p:cNvSpPr>
            <a:spLocks noChangeArrowheads="1"/>
          </p:cNvSpPr>
          <p:nvPr/>
        </p:nvSpPr>
        <p:spPr bwMode="auto">
          <a:xfrm>
            <a:off x="1392987" y="6020491"/>
            <a:ext cx="633253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ts val="0"/>
              </a:spcBef>
              <a:buNone/>
            </a:pPr>
            <a:r>
              <a:rPr lang="nl-NL" altLang="zh-CN" sz="2000" b="1" dirty="0">
                <a:solidFill>
                  <a:schemeClr val="accent1"/>
                </a:solidFill>
                <a:cs typeface="Arial" panose="020B0604020202020204" pitchFamily="34" charset="0"/>
                <a:sym typeface="Arial" panose="020B0604020202020204" pitchFamily="34" charset="0"/>
              </a:rPr>
              <a:t>Team22 - Zihan Wan </a:t>
            </a:r>
            <a:r>
              <a:rPr lang="zh-CN" altLang="nl-NL" sz="2000" b="1" dirty="0">
                <a:solidFill>
                  <a:schemeClr val="accent1"/>
                </a:solidFill>
                <a:cs typeface="Arial" panose="020B0604020202020204" pitchFamily="34" charset="0"/>
                <a:sym typeface="Arial" panose="020B0604020202020204" pitchFamily="34" charset="0"/>
              </a:rPr>
              <a:t>＆ </a:t>
            </a:r>
            <a:r>
              <a:rPr lang="nl-NL" altLang="zh-CN" sz="2000" b="1" dirty="0">
                <a:solidFill>
                  <a:schemeClr val="accent1"/>
                </a:solidFill>
                <a:cs typeface="Arial" panose="020B0604020202020204" pitchFamily="34" charset="0"/>
                <a:sym typeface="Arial" panose="020B0604020202020204" pitchFamily="34" charset="0"/>
              </a:rPr>
              <a:t>Rongjing Huang</a:t>
            </a:r>
            <a:r>
              <a:rPr lang="nl-NL" altLang="zh-CN" sz="1600" b="1" dirty="0">
                <a:solidFill>
                  <a:schemeClr val="accent1"/>
                </a:solidFill>
                <a:cs typeface="Arial" panose="020B0604020202020204" pitchFamily="34" charset="0"/>
                <a:sym typeface="Arial" panose="020B0604020202020204" pitchFamily="34" charset="0"/>
              </a:rPr>
              <a:t>​</a:t>
            </a:r>
            <a:endParaRPr lang="en-US" altLang="zh-CN" sz="1600" b="1" dirty="0">
              <a:solidFill>
                <a:schemeClr val="accent1"/>
              </a:solidFill>
              <a:cs typeface="Arial" panose="020B0604020202020204" pitchFamily="34" charset="0"/>
              <a:sym typeface="Arial" panose="020B0604020202020204" pitchFamily="34" charset="0"/>
            </a:endParaRPr>
          </a:p>
        </p:txBody>
      </p:sp>
      <p:sp>
        <p:nvSpPr>
          <p:cNvPr id="16" name="矩形 259"/>
          <p:cNvSpPr>
            <a:spLocks noChangeArrowheads="1"/>
          </p:cNvSpPr>
          <p:nvPr/>
        </p:nvSpPr>
        <p:spPr bwMode="auto">
          <a:xfrm>
            <a:off x="1392987" y="5023519"/>
            <a:ext cx="57487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2000" dirty="0">
                <a:solidFill>
                  <a:schemeClr val="accent1"/>
                </a:solidFill>
                <a:cs typeface="Arial" panose="020B0604020202020204" pitchFamily="34" charset="0"/>
              </a:rPr>
              <a:t>Porto Seguro’s Safe Driver Prediction</a:t>
            </a:r>
            <a:endParaRPr lang="zh-CN" altLang="en-US" sz="2000" dirty="0">
              <a:solidFill>
                <a:schemeClr val="accent1"/>
              </a:solidFill>
              <a:cs typeface="Arial" panose="020B0604020202020204" pitchFamily="34" charset="0"/>
            </a:endParaRPr>
          </a:p>
        </p:txBody>
      </p:sp>
    </p:spTree>
    <p:extLst>
      <p:ext uri="{BB962C8B-B14F-4D97-AF65-F5344CB8AC3E}">
        <p14:creationId xmlns:p14="http://schemas.microsoft.com/office/powerpoint/2010/main" val="428814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824035" y="233568"/>
            <a:ext cx="5245300" cy="492443"/>
          </a:xfrm>
          <a:prstGeom prst="rect">
            <a:avLst/>
          </a:prstGeom>
          <a:noFill/>
        </p:spPr>
        <p:txBody>
          <a:bodyPr wrap="square" lIns="0" tIns="0" rIns="0" bIns="0" rtlCol="0" anchor="ctr">
            <a:spAutoFit/>
          </a:bodyPr>
          <a:lstStyle/>
          <a:p>
            <a:r>
              <a:rPr lang="en-US" altLang="zh-CN" sz="3200" b="1"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Project Introduction​</a:t>
            </a:r>
            <a:endParaRPr lang="zh-CN" altLang="en-US" sz="4000" b="1"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3" name="图片 2">
            <a:extLst>
              <a:ext uri="{FF2B5EF4-FFF2-40B4-BE49-F238E27FC236}">
                <a16:creationId xmlns:a16="http://schemas.microsoft.com/office/drawing/2014/main" id="{FAAF02FB-8F27-0BDD-4DA7-36B8B71F8479}"/>
              </a:ext>
            </a:extLst>
          </p:cNvPr>
          <p:cNvPicPr>
            <a:picLocks noChangeAspect="1"/>
          </p:cNvPicPr>
          <p:nvPr/>
        </p:nvPicPr>
        <p:blipFill>
          <a:blip r:embed="rId3"/>
          <a:stretch>
            <a:fillRect/>
          </a:stretch>
        </p:blipFill>
        <p:spPr>
          <a:xfrm>
            <a:off x="824035" y="1672109"/>
            <a:ext cx="4990865" cy="3221146"/>
          </a:xfrm>
          <a:prstGeom prst="rect">
            <a:avLst/>
          </a:prstGeom>
        </p:spPr>
      </p:pic>
      <p:sp>
        <p:nvSpPr>
          <p:cNvPr id="5" name="文本框 4">
            <a:extLst>
              <a:ext uri="{FF2B5EF4-FFF2-40B4-BE49-F238E27FC236}">
                <a16:creationId xmlns:a16="http://schemas.microsoft.com/office/drawing/2014/main" id="{CD330AF1-46F9-49B6-69D2-63A63E05321B}"/>
              </a:ext>
            </a:extLst>
          </p:cNvPr>
          <p:cNvSpPr txBox="1"/>
          <p:nvPr/>
        </p:nvSpPr>
        <p:spPr>
          <a:xfrm>
            <a:off x="6141343" y="1674069"/>
            <a:ext cx="6192688" cy="1754326"/>
          </a:xfrm>
          <a:prstGeom prst="rect">
            <a:avLst/>
          </a:prstGeom>
          <a:noFill/>
        </p:spPr>
        <p:txBody>
          <a:bodyPr wrap="square" rtlCol="0">
            <a:spAutoFit/>
          </a:bodyPr>
          <a:lstStyle/>
          <a:p>
            <a:r>
              <a:rPr lang="en-US" altLang="zh-CN" dirty="0">
                <a:effectLst/>
                <a:latin typeface="微软雅黑" panose="020B0503020204020204" pitchFamily="34" charset="-122"/>
                <a:ea typeface="微软雅黑" panose="020B0503020204020204" pitchFamily="34" charset="-122"/>
              </a:rPr>
              <a:t>Porto Seguro Insurance wants to use machine learning models for risk identification to more accurately predict the probability that an insured driver will initiate an auto insurance claim in the following year, thereby adjusting its auto insurance pricing strategy to reduce payout risk and expand its customer market.</a:t>
            </a:r>
          </a:p>
        </p:txBody>
      </p:sp>
      <p:sp>
        <p:nvSpPr>
          <p:cNvPr id="7" name="文本框 6">
            <a:extLst>
              <a:ext uri="{FF2B5EF4-FFF2-40B4-BE49-F238E27FC236}">
                <a16:creationId xmlns:a16="http://schemas.microsoft.com/office/drawing/2014/main" id="{0E974F9D-893D-EAEB-585F-5754387BD395}"/>
              </a:ext>
            </a:extLst>
          </p:cNvPr>
          <p:cNvSpPr txBox="1"/>
          <p:nvPr/>
        </p:nvSpPr>
        <p:spPr>
          <a:xfrm>
            <a:off x="6141343" y="3969925"/>
            <a:ext cx="6429632" cy="923330"/>
          </a:xfrm>
          <a:prstGeom prst="rect">
            <a:avLst/>
          </a:prstGeom>
          <a:noFill/>
        </p:spPr>
        <p:txBody>
          <a:bodyPr wrap="square">
            <a:spAutoFit/>
          </a:bodyPr>
          <a:lstStyle/>
          <a:p>
            <a:r>
              <a:rPr lang="en-US" altLang="zh-CN" dirty="0">
                <a:effectLst/>
                <a:latin typeface="微软雅黑" panose="020B0503020204020204" pitchFamily="34" charset="-122"/>
                <a:ea typeface="微软雅黑" panose="020B0503020204020204" pitchFamily="34" charset="-122"/>
              </a:rPr>
              <a:t>This is a competition in Kaggle:</a:t>
            </a:r>
          </a:p>
          <a:p>
            <a:r>
              <a:rPr lang="en-US" altLang="zh-CN" dirty="0">
                <a:effectLst/>
                <a:latin typeface="微软雅黑" panose="020B0503020204020204" pitchFamily="34" charset="-122"/>
                <a:ea typeface="微软雅黑" panose="020B0503020204020204" pitchFamily="34" charset="-122"/>
                <a:hlinkClick r:id="rId4"/>
              </a:rPr>
              <a:t>https://www.kaggle.com/competitions/porto-seguro-safe-driver-prediction</a:t>
            </a:r>
            <a:endParaRPr lang="en-US" altLang="zh-CN"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2543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824035" y="233568"/>
            <a:ext cx="5245300" cy="492443"/>
          </a:xfrm>
          <a:prstGeom prst="rect">
            <a:avLst/>
          </a:prstGeom>
          <a:noFill/>
        </p:spPr>
        <p:txBody>
          <a:bodyPr wrap="square" lIns="0" tIns="0" rIns="0" bIns="0" rtlCol="0" anchor="ctr">
            <a:spAutoFit/>
          </a:bodyPr>
          <a:lstStyle/>
          <a:p>
            <a:r>
              <a:rPr lang="en-US" altLang="zh-CN" sz="3200" b="1"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Project Goals​</a:t>
            </a:r>
            <a:endParaRPr lang="zh-CN" altLang="en-US" sz="4000" b="1"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文本框 26">
            <a:extLst>
              <a:ext uri="{FF2B5EF4-FFF2-40B4-BE49-F238E27FC236}">
                <a16:creationId xmlns:a16="http://schemas.microsoft.com/office/drawing/2014/main" id="{4366EC0E-D347-B96A-CD96-98D839F7668D}"/>
              </a:ext>
            </a:extLst>
          </p:cNvPr>
          <p:cNvSpPr txBox="1"/>
          <p:nvPr/>
        </p:nvSpPr>
        <p:spPr>
          <a:xfrm>
            <a:off x="308695" y="2160089"/>
            <a:ext cx="5112568" cy="3693319"/>
          </a:xfrm>
          <a:prstGeom prst="rect">
            <a:avLst/>
          </a:prstGeom>
          <a:noFill/>
        </p:spPr>
        <p:txBody>
          <a:bodyPr wrap="square" rtlCol="0">
            <a:spAutoFit/>
          </a:bodyPr>
          <a:lstStyle/>
          <a:p>
            <a:r>
              <a:rPr lang="en-US" altLang="zh-CN" b="1" u="sng" dirty="0">
                <a:effectLst/>
                <a:latin typeface="微软雅黑" panose="020B0503020204020204" pitchFamily="34" charset="-122"/>
                <a:ea typeface="微软雅黑" panose="020B0503020204020204" pitchFamily="34" charset="-122"/>
              </a:rPr>
              <a:t>For insurance companies</a:t>
            </a:r>
            <a:r>
              <a:rPr lang="zh-CN" altLang="en-US" b="1" u="sng" dirty="0">
                <a:effectLst/>
                <a:latin typeface="微软雅黑" panose="020B0503020204020204" pitchFamily="34" charset="-122"/>
                <a:ea typeface="微软雅黑" panose="020B0503020204020204" pitchFamily="34" charset="-122"/>
              </a:rPr>
              <a:t>：</a:t>
            </a:r>
            <a:endParaRPr lang="en-US" altLang="zh-CN" b="1" u="sng" dirty="0">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effectLst/>
                <a:latin typeface="微软雅黑" panose="020B0503020204020204" pitchFamily="34" charset="-122"/>
                <a:ea typeface="微软雅黑" panose="020B0503020204020204" pitchFamily="34" charset="-122"/>
              </a:rPr>
              <a:t>Low accuracy in identifying the risk of customer claims, lack of clarity in the user profile of customers, resulting in large losses in insurance companies' claims, low customer stickiness and difficulty in user acquisition.</a:t>
            </a:r>
          </a:p>
          <a:p>
            <a:endParaRPr lang="en-US" altLang="zh-CN" dirty="0">
              <a:effectLst/>
              <a:latin typeface="微软雅黑" panose="020B0503020204020204" pitchFamily="34" charset="-122"/>
              <a:ea typeface="微软雅黑" panose="020B0503020204020204" pitchFamily="34" charset="-122"/>
            </a:endParaRPr>
          </a:p>
          <a:p>
            <a:r>
              <a:rPr lang="en-US" altLang="zh-CN" b="1" u="sng" dirty="0">
                <a:effectLst/>
                <a:latin typeface="微软雅黑" panose="020B0503020204020204" pitchFamily="34" charset="-122"/>
                <a:ea typeface="微软雅黑" panose="020B0503020204020204" pitchFamily="34" charset="-122"/>
              </a:rPr>
              <a:t>For customers</a:t>
            </a:r>
            <a:r>
              <a:rPr lang="zh-CN" altLang="en-US" b="1" u="sng" dirty="0">
                <a:effectLst/>
                <a:latin typeface="微软雅黑" panose="020B0503020204020204" pitchFamily="34" charset="-122"/>
                <a:ea typeface="微软雅黑" panose="020B0503020204020204" pitchFamily="34" charset="-122"/>
              </a:rPr>
              <a:t>：</a:t>
            </a:r>
            <a:endParaRPr lang="en-US" altLang="zh-CN" b="1" u="sng" dirty="0">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effectLst/>
                <a:latin typeface="微软雅黑" panose="020B0503020204020204" pitchFamily="34" charset="-122"/>
                <a:ea typeface="微软雅黑" panose="020B0503020204020204" pitchFamily="34" charset="-122"/>
              </a:rPr>
              <a:t>Solidified or unreasonable pricing of services, resulting in low willingness of customers to enroll or renew their insurance.</a:t>
            </a:r>
          </a:p>
        </p:txBody>
      </p:sp>
      <p:sp>
        <p:nvSpPr>
          <p:cNvPr id="28" name="TextBox 8">
            <a:extLst>
              <a:ext uri="{FF2B5EF4-FFF2-40B4-BE49-F238E27FC236}">
                <a16:creationId xmlns:a16="http://schemas.microsoft.com/office/drawing/2014/main" id="{2AD26FD5-6956-4BD7-30B6-BF2AA64FC32C}"/>
              </a:ext>
            </a:extLst>
          </p:cNvPr>
          <p:cNvSpPr txBox="1"/>
          <p:nvPr/>
        </p:nvSpPr>
        <p:spPr>
          <a:xfrm>
            <a:off x="308695" y="1513759"/>
            <a:ext cx="5245300" cy="677108"/>
          </a:xfrm>
          <a:prstGeom prst="rect">
            <a:avLst/>
          </a:prstGeom>
          <a:noFill/>
        </p:spPr>
        <p:txBody>
          <a:bodyPr wrap="square" lIns="0" tIns="0" rIns="0" bIns="0" rtlCol="0" anchor="ctr">
            <a:spAutoFit/>
          </a:bodyPr>
          <a:lstStyle/>
          <a:p>
            <a:r>
              <a:rPr lang="en-US" altLang="zh-CN" sz="2400" b="1" dirty="0">
                <a:solidFill>
                  <a:schemeClr val="accent1"/>
                </a:solidFill>
                <a:effectLst/>
                <a:latin typeface="微软雅黑" panose="020B0503020204020204" pitchFamily="34" charset="-122"/>
                <a:ea typeface="微软雅黑" panose="020B0503020204020204" pitchFamily="34" charset="-122"/>
              </a:rPr>
              <a:t>Problem Statement</a:t>
            </a:r>
          </a:p>
          <a:p>
            <a:r>
              <a:rPr lang="en-US" altLang="zh-CN" sz="20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28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TextBox 8">
            <a:extLst>
              <a:ext uri="{FF2B5EF4-FFF2-40B4-BE49-F238E27FC236}">
                <a16:creationId xmlns:a16="http://schemas.microsoft.com/office/drawing/2014/main" id="{05A2EDC2-C7AA-CD05-E587-5ED6361CB7BD}"/>
              </a:ext>
            </a:extLst>
          </p:cNvPr>
          <p:cNvSpPr txBox="1"/>
          <p:nvPr/>
        </p:nvSpPr>
        <p:spPr>
          <a:xfrm>
            <a:off x="5781303" y="1482981"/>
            <a:ext cx="5245300" cy="369332"/>
          </a:xfrm>
          <a:prstGeom prst="rect">
            <a:avLst/>
          </a:prstGeom>
          <a:noFill/>
        </p:spPr>
        <p:txBody>
          <a:bodyPr wrap="square" lIns="0" tIns="0" rIns="0" bIns="0" rtlCol="0" anchor="ctr">
            <a:spAutoFit/>
          </a:bodyPr>
          <a:lstStyle/>
          <a:p>
            <a:r>
              <a:rPr lang="en-US" altLang="zh-CN" sz="2400" b="1" dirty="0">
                <a:solidFill>
                  <a:schemeClr val="accent1"/>
                </a:solidFill>
                <a:effectLst/>
                <a:latin typeface="微软雅黑" panose="020B0503020204020204" pitchFamily="34" charset="-122"/>
                <a:ea typeface="微软雅黑" panose="020B0503020204020204" pitchFamily="34" charset="-122"/>
              </a:rPr>
              <a:t>Importance</a:t>
            </a:r>
            <a:endParaRPr lang="zh-CN" altLang="en-US" sz="28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文本框 30">
            <a:extLst>
              <a:ext uri="{FF2B5EF4-FFF2-40B4-BE49-F238E27FC236}">
                <a16:creationId xmlns:a16="http://schemas.microsoft.com/office/drawing/2014/main" id="{35B2AD52-B746-15EA-8AF0-8210DC5BBB66}"/>
              </a:ext>
            </a:extLst>
          </p:cNvPr>
          <p:cNvSpPr txBox="1"/>
          <p:nvPr/>
        </p:nvSpPr>
        <p:spPr>
          <a:xfrm>
            <a:off x="5709295" y="2160089"/>
            <a:ext cx="6984776" cy="4247317"/>
          </a:xfrm>
          <a:prstGeom prst="rect">
            <a:avLst/>
          </a:prstGeom>
          <a:noFill/>
        </p:spPr>
        <p:txBody>
          <a:bodyPr wrap="square" rtlCol="0">
            <a:spAutoFit/>
          </a:bodyPr>
          <a:lstStyle/>
          <a:p>
            <a:r>
              <a:rPr lang="en-US" altLang="zh-CN" b="1" u="sng" dirty="0">
                <a:effectLst/>
                <a:latin typeface="微软雅黑" panose="020B0503020204020204" pitchFamily="34" charset="-122"/>
                <a:ea typeface="微软雅黑" panose="020B0503020204020204" pitchFamily="34" charset="-122"/>
              </a:rPr>
              <a:t>For insurance companies</a:t>
            </a:r>
            <a:r>
              <a:rPr lang="zh-CN" altLang="en-US" b="1" u="sng" dirty="0">
                <a:effectLst/>
                <a:latin typeface="微软雅黑" panose="020B0503020204020204" pitchFamily="34" charset="-122"/>
                <a:ea typeface="微软雅黑" panose="020B0503020204020204" pitchFamily="34" charset="-122"/>
              </a:rPr>
              <a:t>：</a:t>
            </a:r>
            <a:endParaRPr lang="en-US" altLang="zh-CN" b="1" u="sng" dirty="0">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effectLst/>
                <a:latin typeface="微软雅黑" panose="020B0503020204020204" pitchFamily="34" charset="-122"/>
                <a:ea typeface="微软雅黑" panose="020B0503020204020204" pitchFamily="34" charset="-122"/>
              </a:rPr>
              <a:t>Based on the model to get the key characteristics of the customer, saving the cost of customer research and facilitating the rapid assessment of the risk of new user claims. </a:t>
            </a:r>
          </a:p>
          <a:p>
            <a:pPr marL="285750" indent="-285750">
              <a:buFont typeface="Arial" panose="020B0604020202020204" pitchFamily="34" charset="0"/>
              <a:buChar char="•"/>
            </a:pPr>
            <a:r>
              <a:rPr lang="en-US" altLang="zh-CN" dirty="0">
                <a:effectLst/>
                <a:latin typeface="微软雅黑" panose="020B0503020204020204" pitchFamily="34" charset="-122"/>
                <a:ea typeface="微软雅黑" panose="020B0503020204020204" pitchFamily="34" charset="-122"/>
              </a:rPr>
              <a:t>Assessing claim risks based on customer information to provide accurate and reasonable pricing plans can improve customer experience while reducing the company's claim losses, which helps reduce customer churn and develop the customer market.</a:t>
            </a:r>
          </a:p>
          <a:p>
            <a:endParaRPr lang="en-US" altLang="zh-CN" dirty="0">
              <a:effectLst/>
              <a:latin typeface="微软雅黑" panose="020B0503020204020204" pitchFamily="34" charset="-122"/>
              <a:ea typeface="微软雅黑" panose="020B0503020204020204" pitchFamily="34" charset="-122"/>
            </a:endParaRPr>
          </a:p>
          <a:p>
            <a:r>
              <a:rPr lang="en-US" altLang="zh-CN" b="1" u="sng" dirty="0">
                <a:effectLst/>
                <a:latin typeface="微软雅黑" panose="020B0503020204020204" pitchFamily="34" charset="-122"/>
                <a:ea typeface="微软雅黑" panose="020B0503020204020204" pitchFamily="34" charset="-122"/>
              </a:rPr>
              <a:t>For customers</a:t>
            </a:r>
            <a:r>
              <a:rPr lang="zh-CN" altLang="en-US" b="1" u="sng" dirty="0">
                <a:effectLst/>
                <a:latin typeface="微软雅黑" panose="020B0503020204020204" pitchFamily="34" charset="-122"/>
                <a:ea typeface="微软雅黑" panose="020B0503020204020204" pitchFamily="34" charset="-122"/>
              </a:rPr>
              <a:t>：</a:t>
            </a:r>
            <a:endParaRPr lang="en-US" altLang="zh-CN" b="1" u="sng" dirty="0">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effectLst/>
                <a:latin typeface="微软雅黑" panose="020B0503020204020204" pitchFamily="34" charset="-122"/>
                <a:ea typeface="微软雅黑" panose="020B0503020204020204" pitchFamily="34" charset="-122"/>
              </a:rPr>
              <a:t>Customers can enjoy customized solutions with reasonable pricing, reduce unnecessary expenses and get more cost-effective service content.</a:t>
            </a:r>
          </a:p>
        </p:txBody>
      </p:sp>
    </p:spTree>
    <p:extLst>
      <p:ext uri="{BB962C8B-B14F-4D97-AF65-F5344CB8AC3E}">
        <p14:creationId xmlns:p14="http://schemas.microsoft.com/office/powerpoint/2010/main" val="1755681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824035" y="233568"/>
            <a:ext cx="5245300" cy="492443"/>
          </a:xfrm>
          <a:prstGeom prst="rect">
            <a:avLst/>
          </a:prstGeom>
          <a:noFill/>
        </p:spPr>
        <p:txBody>
          <a:bodyPr wrap="square" lIns="0" tIns="0" rIns="0" bIns="0" rtlCol="0" anchor="ctr">
            <a:spAutoFit/>
          </a:bodyPr>
          <a:lstStyle/>
          <a:p>
            <a:r>
              <a:rPr lang="en-US" altLang="zh-CN" sz="3200" b="1"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Evaluation Methodology</a:t>
            </a:r>
            <a:endParaRPr lang="zh-CN" altLang="en-US" sz="4000" b="1"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文本框 26">
            <a:extLst>
              <a:ext uri="{FF2B5EF4-FFF2-40B4-BE49-F238E27FC236}">
                <a16:creationId xmlns:a16="http://schemas.microsoft.com/office/drawing/2014/main" id="{4366EC0E-D347-B96A-CD96-98D839F7668D}"/>
              </a:ext>
            </a:extLst>
          </p:cNvPr>
          <p:cNvSpPr txBox="1"/>
          <p:nvPr/>
        </p:nvSpPr>
        <p:spPr>
          <a:xfrm>
            <a:off x="596727" y="2020535"/>
            <a:ext cx="6336704" cy="369331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effectLst/>
                <a:latin typeface="微软雅黑" panose="020B0503020204020204" pitchFamily="34" charset="-122"/>
                <a:ea typeface="微软雅黑" panose="020B0503020204020204" pitchFamily="34" charset="-122"/>
              </a:rPr>
              <a:t>For </a:t>
            </a:r>
            <a:r>
              <a:rPr lang="en-US" altLang="zh-CN" dirty="0">
                <a:solidFill>
                  <a:schemeClr val="accent1"/>
                </a:solidFill>
                <a:effectLst/>
                <a:latin typeface="微软雅黑" panose="020B0503020204020204" pitchFamily="34" charset="-122"/>
                <a:ea typeface="微软雅黑" panose="020B0503020204020204" pitchFamily="34" charset="-122"/>
              </a:rPr>
              <a:t>unbalanced</a:t>
            </a:r>
            <a:r>
              <a:rPr lang="en-US" altLang="zh-CN" dirty="0">
                <a:effectLst/>
                <a:latin typeface="微软雅黑" panose="020B0503020204020204" pitchFamily="34" charset="-122"/>
                <a:ea typeface="微软雅黑" panose="020B0503020204020204" pitchFamily="34" charset="-122"/>
              </a:rPr>
              <a:t> data, where the prediction of a very large magnitude of data in a dichotomous problem leads to dilution of the prediction of a very small magnitude of data, we cannot use traditional </a:t>
            </a:r>
            <a:r>
              <a:rPr lang="en-US" altLang="zh-CN" dirty="0">
                <a:solidFill>
                  <a:srgbClr val="FF0000"/>
                </a:solidFill>
                <a:effectLst/>
                <a:latin typeface="微软雅黑" panose="020B0503020204020204" pitchFamily="34" charset="-122"/>
                <a:ea typeface="微软雅黑" panose="020B0503020204020204" pitchFamily="34" charset="-122"/>
              </a:rPr>
              <a:t>accuracy</a:t>
            </a:r>
            <a:r>
              <a:rPr lang="en-US" altLang="zh-CN" dirty="0">
                <a:effectLst/>
                <a:latin typeface="微软雅黑" panose="020B0503020204020204" pitchFamily="34" charset="-122"/>
                <a:ea typeface="微软雅黑" panose="020B0503020204020204" pitchFamily="34" charset="-122"/>
              </a:rPr>
              <a:t> to measure the goodness of the model. </a:t>
            </a:r>
          </a:p>
          <a:p>
            <a:pPr marL="285750" indent="-285750">
              <a:buFont typeface="Arial" panose="020B0604020202020204" pitchFamily="34" charset="0"/>
              <a:buChar char="•"/>
            </a:pPr>
            <a:r>
              <a:rPr lang="en-US" altLang="zh-CN" dirty="0">
                <a:effectLst/>
                <a:latin typeface="微软雅黑" panose="020B0503020204020204" pitchFamily="34" charset="-122"/>
                <a:ea typeface="微软雅黑" panose="020B0503020204020204" pitchFamily="34" charset="-122"/>
              </a:rPr>
              <a:t>The </a:t>
            </a:r>
            <a:r>
              <a:rPr lang="en-US" altLang="zh-CN" dirty="0">
                <a:solidFill>
                  <a:srgbClr val="FF0000"/>
                </a:solidFill>
                <a:effectLst/>
                <a:latin typeface="微软雅黑" panose="020B0503020204020204" pitchFamily="34" charset="-122"/>
                <a:ea typeface="微软雅黑" panose="020B0503020204020204" pitchFamily="34" charset="-122"/>
              </a:rPr>
              <a:t>confusion matrix </a:t>
            </a:r>
            <a:r>
              <a:rPr lang="en-US" altLang="zh-CN" dirty="0">
                <a:effectLst/>
                <a:latin typeface="微软雅黑" panose="020B0503020204020204" pitchFamily="34" charset="-122"/>
                <a:ea typeface="微软雅黑" panose="020B0503020204020204" pitchFamily="34" charset="-122"/>
              </a:rPr>
              <a:t>can measure the prediction accuracy and coverage of the two types of data through precision and recall and f-score respectively, but it cannot be synthesized into one indicator to reflect whether the prediction of the two types of data together is good or bad. </a:t>
            </a:r>
          </a:p>
          <a:p>
            <a:pPr marL="285750" indent="-285750">
              <a:buFont typeface="Arial" panose="020B0604020202020204" pitchFamily="34" charset="0"/>
              <a:buChar char="•"/>
            </a:pPr>
            <a:r>
              <a:rPr lang="en-US" altLang="zh-CN" dirty="0">
                <a:effectLst/>
                <a:latin typeface="微软雅黑" panose="020B0503020204020204" pitchFamily="34" charset="-122"/>
                <a:ea typeface="微软雅黑" panose="020B0503020204020204" pitchFamily="34" charset="-122"/>
              </a:rPr>
              <a:t>So, the prediction results of the model are evaluated by the </a:t>
            </a:r>
            <a:r>
              <a:rPr lang="en-US" altLang="zh-CN" dirty="0">
                <a:solidFill>
                  <a:srgbClr val="00B050"/>
                </a:solidFill>
                <a:effectLst/>
                <a:latin typeface="微软雅黑" panose="020B0503020204020204" pitchFamily="34" charset="-122"/>
                <a:ea typeface="微软雅黑" panose="020B0503020204020204" pitchFamily="34" charset="-122"/>
              </a:rPr>
              <a:t>Normalized Gini Coefficient.</a:t>
            </a:r>
          </a:p>
        </p:txBody>
      </p:sp>
      <p:sp>
        <p:nvSpPr>
          <p:cNvPr id="28" name="TextBox 8">
            <a:extLst>
              <a:ext uri="{FF2B5EF4-FFF2-40B4-BE49-F238E27FC236}">
                <a16:creationId xmlns:a16="http://schemas.microsoft.com/office/drawing/2014/main" id="{2AD26FD5-6956-4BD7-30B6-BF2AA64FC32C}"/>
              </a:ext>
            </a:extLst>
          </p:cNvPr>
          <p:cNvSpPr txBox="1"/>
          <p:nvPr/>
        </p:nvSpPr>
        <p:spPr>
          <a:xfrm>
            <a:off x="596727" y="1528093"/>
            <a:ext cx="5245300" cy="369332"/>
          </a:xfrm>
          <a:prstGeom prst="rect">
            <a:avLst/>
          </a:prstGeom>
          <a:noFill/>
        </p:spPr>
        <p:txBody>
          <a:bodyPr wrap="square" lIns="0" tIns="0" rIns="0" bIns="0" rtlCol="0" anchor="ctr">
            <a:spAutoFit/>
          </a:bodyPr>
          <a:lstStyle/>
          <a:p>
            <a:r>
              <a:rPr lang="en-US" altLang="zh-CN" sz="2400" b="1" dirty="0">
                <a:solidFill>
                  <a:schemeClr val="accent1"/>
                </a:solidFill>
                <a:effectLst/>
                <a:latin typeface="微软雅黑" panose="020B0503020204020204" pitchFamily="34" charset="-122"/>
                <a:ea typeface="微软雅黑" panose="020B0503020204020204" pitchFamily="34" charset="-122"/>
              </a:rPr>
              <a:t>Scoring Metric</a:t>
            </a:r>
            <a:endParaRPr lang="zh-CN" altLang="en-US" sz="28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5" name="图片 4">
            <a:extLst>
              <a:ext uri="{FF2B5EF4-FFF2-40B4-BE49-F238E27FC236}">
                <a16:creationId xmlns:a16="http://schemas.microsoft.com/office/drawing/2014/main" id="{98A63FCB-7B7D-7898-939B-0ABB523EF708}"/>
              </a:ext>
            </a:extLst>
          </p:cNvPr>
          <p:cNvPicPr>
            <a:picLocks noChangeAspect="1"/>
          </p:cNvPicPr>
          <p:nvPr/>
        </p:nvPicPr>
        <p:blipFill>
          <a:blip r:embed="rId3"/>
          <a:stretch>
            <a:fillRect/>
          </a:stretch>
        </p:blipFill>
        <p:spPr>
          <a:xfrm>
            <a:off x="7725519" y="1240061"/>
            <a:ext cx="3816424" cy="3747035"/>
          </a:xfrm>
          <a:prstGeom prst="rect">
            <a:avLst/>
          </a:prstGeom>
        </p:spPr>
      </p:pic>
      <p:sp>
        <p:nvSpPr>
          <p:cNvPr id="6" name="文本框 5">
            <a:extLst>
              <a:ext uri="{FF2B5EF4-FFF2-40B4-BE49-F238E27FC236}">
                <a16:creationId xmlns:a16="http://schemas.microsoft.com/office/drawing/2014/main" id="{09166E91-65D8-7E0B-61E7-8D1EDDA5F16E}"/>
              </a:ext>
            </a:extLst>
          </p:cNvPr>
          <p:cNvSpPr txBox="1"/>
          <p:nvPr/>
        </p:nvSpPr>
        <p:spPr>
          <a:xfrm>
            <a:off x="7509495" y="4987096"/>
            <a:ext cx="4320480" cy="923330"/>
          </a:xfrm>
          <a:prstGeom prst="rect">
            <a:avLst/>
          </a:prstGeom>
          <a:noFill/>
        </p:spPr>
        <p:txBody>
          <a:bodyPr wrap="square" rtlCol="0">
            <a:spAutoFit/>
          </a:bodyPr>
          <a:lstStyle/>
          <a:p>
            <a:pPr algn="l"/>
            <a:r>
              <a:rPr lang="en-US" altLang="zh-CN" b="1" i="0" dirty="0" err="1">
                <a:solidFill>
                  <a:schemeClr val="accent1"/>
                </a:solidFill>
                <a:effectLst/>
                <a:latin typeface="微软雅黑" panose="020B0503020204020204" pitchFamily="34" charset="-122"/>
                <a:ea typeface="微软雅黑" panose="020B0503020204020204" pitchFamily="34" charset="-122"/>
              </a:rPr>
              <a:t>auc</a:t>
            </a:r>
            <a:r>
              <a:rPr lang="en-US" altLang="zh-CN" b="1" i="0" dirty="0">
                <a:solidFill>
                  <a:schemeClr val="accent1"/>
                </a:solidFill>
                <a:effectLst/>
                <a:latin typeface="微软雅黑" panose="020B0503020204020204" pitchFamily="34" charset="-122"/>
                <a:ea typeface="微软雅黑" panose="020B0503020204020204" pitchFamily="34" charset="-122"/>
              </a:rPr>
              <a:t>-roc </a:t>
            </a:r>
            <a:r>
              <a:rPr lang="en-US" altLang="zh-CN" i="0" dirty="0">
                <a:effectLst/>
                <a:latin typeface="微软雅黑" panose="020B0503020204020204" pitchFamily="34" charset="-122"/>
                <a:ea typeface="微软雅黑" panose="020B0503020204020204" pitchFamily="34" charset="-122"/>
              </a:rPr>
              <a:t>can reflect this result</a:t>
            </a:r>
            <a:r>
              <a:rPr lang="en-US" altLang="zh-CN" b="0" i="0" dirty="0">
                <a:effectLst/>
                <a:latin typeface="微软雅黑" panose="020B0503020204020204" pitchFamily="34" charset="-122"/>
                <a:ea typeface="微软雅黑" panose="020B0503020204020204" pitchFamily="34" charset="-122"/>
              </a:rPr>
              <a:t>, and it is interconvertible with normalized </a:t>
            </a:r>
            <a:r>
              <a:rPr lang="en-US" altLang="zh-CN" b="0" i="0" dirty="0" err="1">
                <a:effectLst/>
                <a:latin typeface="微软雅黑" panose="020B0503020204020204" pitchFamily="34" charset="-122"/>
                <a:ea typeface="微软雅黑" panose="020B0503020204020204" pitchFamily="34" charset="-122"/>
              </a:rPr>
              <a:t>gini</a:t>
            </a:r>
            <a:r>
              <a:rPr lang="en-US" altLang="zh-CN" b="0" i="0" dirty="0">
                <a:effectLst/>
                <a:latin typeface="微软雅黑" panose="020B0503020204020204" pitchFamily="34" charset="-122"/>
                <a:ea typeface="微软雅黑" panose="020B0503020204020204" pitchFamily="34" charset="-122"/>
              </a:rPr>
              <a:t> </a:t>
            </a:r>
            <a:r>
              <a:rPr lang="en-US" altLang="zh-CN" b="0" i="0" dirty="0" err="1">
                <a:effectLst/>
                <a:latin typeface="微软雅黑" panose="020B0503020204020204" pitchFamily="34" charset="-122"/>
                <a:ea typeface="微软雅黑" panose="020B0503020204020204" pitchFamily="34" charset="-122"/>
              </a:rPr>
              <a:t>coefficent</a:t>
            </a:r>
            <a:r>
              <a:rPr lang="en-US" altLang="zh-CN" b="0" i="0" dirty="0">
                <a:effectLst/>
                <a:latin typeface="微软雅黑" panose="020B0503020204020204" pitchFamily="34" charset="-122"/>
                <a:ea typeface="微软雅黑" panose="020B0503020204020204" pitchFamily="34" charset="-122"/>
              </a:rPr>
              <a:t>: </a:t>
            </a:r>
            <a:r>
              <a:rPr lang="en-US" altLang="zh-CN" b="1" i="0" dirty="0">
                <a:solidFill>
                  <a:schemeClr val="accent1"/>
                </a:solidFill>
                <a:effectLst/>
                <a:latin typeface="微软雅黑" panose="020B0503020204020204" pitchFamily="34" charset="-122"/>
                <a:ea typeface="微软雅黑" panose="020B0503020204020204" pitchFamily="34" charset="-122"/>
              </a:rPr>
              <a:t>Gini = 2 * </a:t>
            </a:r>
            <a:r>
              <a:rPr lang="en-US" altLang="zh-CN" b="1" i="0" dirty="0" err="1">
                <a:solidFill>
                  <a:schemeClr val="accent1"/>
                </a:solidFill>
                <a:effectLst/>
                <a:latin typeface="微软雅黑" panose="020B0503020204020204" pitchFamily="34" charset="-122"/>
                <a:ea typeface="微软雅黑" panose="020B0503020204020204" pitchFamily="34" charset="-122"/>
              </a:rPr>
              <a:t>auc</a:t>
            </a:r>
            <a:r>
              <a:rPr lang="en-US" altLang="zh-CN" b="1" i="0" dirty="0">
                <a:solidFill>
                  <a:schemeClr val="accent1"/>
                </a:solidFill>
                <a:effectLst/>
                <a:latin typeface="微软雅黑" panose="020B0503020204020204" pitchFamily="34" charset="-122"/>
                <a:ea typeface="微软雅黑" panose="020B0503020204020204" pitchFamily="34" charset="-122"/>
              </a:rPr>
              <a:t>-roc -1</a:t>
            </a:r>
            <a:endParaRPr lang="en-US" altLang="zh-CN" b="0" i="0" dirty="0">
              <a:solidFill>
                <a:schemeClr val="accent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27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824035" y="233568"/>
            <a:ext cx="5245300" cy="492443"/>
          </a:xfrm>
          <a:prstGeom prst="rect">
            <a:avLst/>
          </a:prstGeom>
          <a:noFill/>
        </p:spPr>
        <p:txBody>
          <a:bodyPr wrap="square" lIns="0" tIns="0" rIns="0" bIns="0" rtlCol="0" anchor="ctr">
            <a:spAutoFit/>
          </a:bodyPr>
          <a:lstStyle/>
          <a:p>
            <a:r>
              <a:rPr lang="en-US" altLang="zh-CN" sz="3200" b="1"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Project Process(1)</a:t>
            </a:r>
            <a:endParaRPr lang="zh-CN" altLang="en-US" sz="4000" b="1"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3" name="图片 2">
            <a:extLst>
              <a:ext uri="{FF2B5EF4-FFF2-40B4-BE49-F238E27FC236}">
                <a16:creationId xmlns:a16="http://schemas.microsoft.com/office/drawing/2014/main" id="{1B59D27A-6B14-9124-8760-3D8CA96C4B4C}"/>
              </a:ext>
            </a:extLst>
          </p:cNvPr>
          <p:cNvPicPr>
            <a:picLocks noChangeAspect="1"/>
          </p:cNvPicPr>
          <p:nvPr/>
        </p:nvPicPr>
        <p:blipFill>
          <a:blip r:embed="rId3"/>
          <a:stretch>
            <a:fillRect/>
          </a:stretch>
        </p:blipFill>
        <p:spPr>
          <a:xfrm>
            <a:off x="401833" y="1098587"/>
            <a:ext cx="3451738" cy="5035476"/>
          </a:xfrm>
          <a:prstGeom prst="rect">
            <a:avLst/>
          </a:prstGeom>
        </p:spPr>
      </p:pic>
      <p:pic>
        <p:nvPicPr>
          <p:cNvPr id="7" name="图片 6">
            <a:extLst>
              <a:ext uri="{FF2B5EF4-FFF2-40B4-BE49-F238E27FC236}">
                <a16:creationId xmlns:a16="http://schemas.microsoft.com/office/drawing/2014/main" id="{26432060-EC79-EE00-7067-DD1957BA4C67}"/>
              </a:ext>
            </a:extLst>
          </p:cNvPr>
          <p:cNvPicPr>
            <a:picLocks noChangeAspect="1"/>
          </p:cNvPicPr>
          <p:nvPr/>
        </p:nvPicPr>
        <p:blipFill>
          <a:blip r:embed="rId4"/>
          <a:stretch>
            <a:fillRect/>
          </a:stretch>
        </p:blipFill>
        <p:spPr>
          <a:xfrm>
            <a:off x="4197127" y="1435131"/>
            <a:ext cx="4176464" cy="1498678"/>
          </a:xfrm>
          <a:prstGeom prst="rect">
            <a:avLst/>
          </a:prstGeom>
        </p:spPr>
      </p:pic>
      <p:sp>
        <p:nvSpPr>
          <p:cNvPr id="8" name="TextBox 8">
            <a:extLst>
              <a:ext uri="{FF2B5EF4-FFF2-40B4-BE49-F238E27FC236}">
                <a16:creationId xmlns:a16="http://schemas.microsoft.com/office/drawing/2014/main" id="{BBF3A80B-CA88-1FCD-8CAB-A75CEBF6136E}"/>
              </a:ext>
            </a:extLst>
          </p:cNvPr>
          <p:cNvSpPr txBox="1"/>
          <p:nvPr/>
        </p:nvSpPr>
        <p:spPr>
          <a:xfrm>
            <a:off x="4269135" y="966263"/>
            <a:ext cx="3451738" cy="369332"/>
          </a:xfrm>
          <a:prstGeom prst="rect">
            <a:avLst/>
          </a:prstGeom>
          <a:noFill/>
        </p:spPr>
        <p:txBody>
          <a:bodyPr wrap="square" lIns="0" tIns="0" rIns="0" bIns="0" rtlCol="0" anchor="ctr">
            <a:spAutoFit/>
          </a:bodyPr>
          <a:lstStyle/>
          <a:p>
            <a:r>
              <a:rPr lang="en-US" altLang="zh-CN" sz="2400" b="1" dirty="0">
                <a:solidFill>
                  <a:schemeClr val="accent1"/>
                </a:solidFill>
                <a:effectLst/>
                <a:latin typeface="微软雅黑" panose="020B0503020204020204" pitchFamily="34" charset="-122"/>
                <a:ea typeface="微软雅黑" panose="020B0503020204020204" pitchFamily="34" charset="-122"/>
              </a:rPr>
              <a:t>Metadata</a:t>
            </a:r>
            <a:endParaRPr lang="zh-CN" altLang="en-US" sz="28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10" name="图片 9">
            <a:extLst>
              <a:ext uri="{FF2B5EF4-FFF2-40B4-BE49-F238E27FC236}">
                <a16:creationId xmlns:a16="http://schemas.microsoft.com/office/drawing/2014/main" id="{9AE570D0-6A73-2502-4EAC-8ED2D0B5BC56}"/>
              </a:ext>
            </a:extLst>
          </p:cNvPr>
          <p:cNvPicPr>
            <a:picLocks noChangeAspect="1"/>
          </p:cNvPicPr>
          <p:nvPr/>
        </p:nvPicPr>
        <p:blipFill>
          <a:blip r:embed="rId5"/>
          <a:stretch>
            <a:fillRect/>
          </a:stretch>
        </p:blipFill>
        <p:spPr>
          <a:xfrm>
            <a:off x="4516426" y="4192389"/>
            <a:ext cx="4176464" cy="1399825"/>
          </a:xfrm>
          <a:prstGeom prst="rect">
            <a:avLst/>
          </a:prstGeom>
        </p:spPr>
      </p:pic>
      <p:pic>
        <p:nvPicPr>
          <p:cNvPr id="14" name="图片 13">
            <a:extLst>
              <a:ext uri="{FF2B5EF4-FFF2-40B4-BE49-F238E27FC236}">
                <a16:creationId xmlns:a16="http://schemas.microsoft.com/office/drawing/2014/main" id="{2D6C9058-61B4-DB7C-665E-627589791E18}"/>
              </a:ext>
            </a:extLst>
          </p:cNvPr>
          <p:cNvPicPr>
            <a:picLocks noChangeAspect="1"/>
          </p:cNvPicPr>
          <p:nvPr/>
        </p:nvPicPr>
        <p:blipFill>
          <a:blip r:embed="rId6"/>
          <a:stretch>
            <a:fillRect/>
          </a:stretch>
        </p:blipFill>
        <p:spPr>
          <a:xfrm>
            <a:off x="9300934" y="4192389"/>
            <a:ext cx="2778572" cy="2304256"/>
          </a:xfrm>
          <a:prstGeom prst="rect">
            <a:avLst/>
          </a:prstGeom>
        </p:spPr>
      </p:pic>
      <p:pic>
        <p:nvPicPr>
          <p:cNvPr id="16" name="图片 15">
            <a:extLst>
              <a:ext uri="{FF2B5EF4-FFF2-40B4-BE49-F238E27FC236}">
                <a16:creationId xmlns:a16="http://schemas.microsoft.com/office/drawing/2014/main" id="{4620C68A-0193-0C5C-9B0C-A61E16A518FE}"/>
              </a:ext>
            </a:extLst>
          </p:cNvPr>
          <p:cNvPicPr>
            <a:picLocks noChangeAspect="1"/>
          </p:cNvPicPr>
          <p:nvPr/>
        </p:nvPicPr>
        <p:blipFill>
          <a:blip r:embed="rId7"/>
          <a:stretch>
            <a:fillRect/>
          </a:stretch>
        </p:blipFill>
        <p:spPr>
          <a:xfrm>
            <a:off x="9309695" y="1195877"/>
            <a:ext cx="3014492" cy="2820357"/>
          </a:xfrm>
          <a:prstGeom prst="rect">
            <a:avLst/>
          </a:prstGeom>
        </p:spPr>
      </p:pic>
      <p:sp>
        <p:nvSpPr>
          <p:cNvPr id="17" name="TextBox 8">
            <a:extLst>
              <a:ext uri="{FF2B5EF4-FFF2-40B4-BE49-F238E27FC236}">
                <a16:creationId xmlns:a16="http://schemas.microsoft.com/office/drawing/2014/main" id="{604A88FB-A52A-E656-0293-973EC60A2F80}"/>
              </a:ext>
            </a:extLst>
          </p:cNvPr>
          <p:cNvSpPr txBox="1"/>
          <p:nvPr/>
        </p:nvSpPr>
        <p:spPr>
          <a:xfrm>
            <a:off x="7941543" y="3431659"/>
            <a:ext cx="3451738" cy="369332"/>
          </a:xfrm>
          <a:prstGeom prst="rect">
            <a:avLst/>
          </a:prstGeom>
          <a:noFill/>
        </p:spPr>
        <p:txBody>
          <a:bodyPr wrap="square" lIns="0" tIns="0" rIns="0" bIns="0" rtlCol="0" anchor="ctr">
            <a:spAutoFit/>
          </a:bodyPr>
          <a:lstStyle/>
          <a:p>
            <a:r>
              <a:rPr lang="en-US" altLang="zh-CN" sz="2400" b="1" dirty="0">
                <a:solidFill>
                  <a:schemeClr val="accent1"/>
                </a:solidFill>
                <a:effectLst/>
                <a:latin typeface="微软雅黑" panose="020B0503020204020204" pitchFamily="34" charset="-122"/>
                <a:ea typeface="微软雅黑" panose="020B0503020204020204" pitchFamily="34" charset="-122"/>
              </a:rPr>
              <a:t>EDA</a:t>
            </a:r>
            <a:endParaRPr lang="zh-CN" altLang="en-US" sz="28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01987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824035" y="233568"/>
            <a:ext cx="5245300" cy="492443"/>
          </a:xfrm>
          <a:prstGeom prst="rect">
            <a:avLst/>
          </a:prstGeom>
          <a:noFill/>
        </p:spPr>
        <p:txBody>
          <a:bodyPr wrap="square" lIns="0" tIns="0" rIns="0" bIns="0" rtlCol="0" anchor="ctr">
            <a:spAutoFit/>
          </a:bodyPr>
          <a:lstStyle/>
          <a:p>
            <a:r>
              <a:rPr lang="en-US" altLang="zh-CN" sz="3200" b="1"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rPr>
              <a:t>Project Process(2)</a:t>
            </a:r>
            <a:endParaRPr lang="zh-CN" altLang="en-US" sz="4000" b="1"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3" name="图片 2">
            <a:extLst>
              <a:ext uri="{FF2B5EF4-FFF2-40B4-BE49-F238E27FC236}">
                <a16:creationId xmlns:a16="http://schemas.microsoft.com/office/drawing/2014/main" id="{1B59D27A-6B14-9124-8760-3D8CA96C4B4C}"/>
              </a:ext>
            </a:extLst>
          </p:cNvPr>
          <p:cNvPicPr>
            <a:picLocks noChangeAspect="1"/>
          </p:cNvPicPr>
          <p:nvPr/>
        </p:nvPicPr>
        <p:blipFill>
          <a:blip r:embed="rId3"/>
          <a:stretch>
            <a:fillRect/>
          </a:stretch>
        </p:blipFill>
        <p:spPr>
          <a:xfrm>
            <a:off x="401833" y="1098587"/>
            <a:ext cx="3451738" cy="5035476"/>
          </a:xfrm>
          <a:prstGeom prst="rect">
            <a:avLst/>
          </a:prstGeom>
        </p:spPr>
      </p:pic>
      <p:sp>
        <p:nvSpPr>
          <p:cNvPr id="8" name="TextBox 8">
            <a:extLst>
              <a:ext uri="{FF2B5EF4-FFF2-40B4-BE49-F238E27FC236}">
                <a16:creationId xmlns:a16="http://schemas.microsoft.com/office/drawing/2014/main" id="{BBF3A80B-CA88-1FCD-8CAB-A75CEBF6136E}"/>
              </a:ext>
            </a:extLst>
          </p:cNvPr>
          <p:cNvSpPr txBox="1"/>
          <p:nvPr/>
        </p:nvSpPr>
        <p:spPr>
          <a:xfrm>
            <a:off x="4464654" y="1084656"/>
            <a:ext cx="3888432" cy="369332"/>
          </a:xfrm>
          <a:prstGeom prst="rect">
            <a:avLst/>
          </a:prstGeom>
          <a:noFill/>
        </p:spPr>
        <p:txBody>
          <a:bodyPr wrap="square" lIns="0" tIns="0" rIns="0" bIns="0" rtlCol="0" anchor="ctr">
            <a:spAutoFit/>
          </a:bodyPr>
          <a:lstStyle/>
          <a:p>
            <a:r>
              <a:rPr lang="en-US" altLang="zh-CN" sz="24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Feature Transformation</a:t>
            </a:r>
            <a:endParaRPr lang="zh-CN" altLang="en-US" sz="28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4" name="图片 3">
            <a:extLst>
              <a:ext uri="{FF2B5EF4-FFF2-40B4-BE49-F238E27FC236}">
                <a16:creationId xmlns:a16="http://schemas.microsoft.com/office/drawing/2014/main" id="{99ADE643-893B-6949-969B-88F4FA7A89EF}"/>
              </a:ext>
            </a:extLst>
          </p:cNvPr>
          <p:cNvPicPr>
            <a:picLocks noChangeAspect="1"/>
          </p:cNvPicPr>
          <p:nvPr/>
        </p:nvPicPr>
        <p:blipFill>
          <a:blip r:embed="rId4"/>
          <a:stretch>
            <a:fillRect/>
          </a:stretch>
        </p:blipFill>
        <p:spPr>
          <a:xfrm>
            <a:off x="4392647" y="1457549"/>
            <a:ext cx="4332743" cy="566516"/>
          </a:xfrm>
          <a:prstGeom prst="rect">
            <a:avLst/>
          </a:prstGeom>
        </p:spPr>
      </p:pic>
      <p:sp>
        <p:nvSpPr>
          <p:cNvPr id="5" name="TextBox 8">
            <a:extLst>
              <a:ext uri="{FF2B5EF4-FFF2-40B4-BE49-F238E27FC236}">
                <a16:creationId xmlns:a16="http://schemas.microsoft.com/office/drawing/2014/main" id="{44B24DAE-4CE5-6AA1-90FC-F4E88EB7227A}"/>
              </a:ext>
            </a:extLst>
          </p:cNvPr>
          <p:cNvSpPr txBox="1"/>
          <p:nvPr/>
        </p:nvSpPr>
        <p:spPr>
          <a:xfrm>
            <a:off x="4608670" y="2553830"/>
            <a:ext cx="3888432" cy="369332"/>
          </a:xfrm>
          <a:prstGeom prst="rect">
            <a:avLst/>
          </a:prstGeom>
          <a:noFill/>
        </p:spPr>
        <p:txBody>
          <a:bodyPr wrap="square" lIns="0" tIns="0" rIns="0" bIns="0" rtlCol="0" anchor="ctr">
            <a:spAutoFit/>
          </a:bodyPr>
          <a:lstStyle/>
          <a:p>
            <a:r>
              <a:rPr lang="en-US" altLang="zh-CN" sz="24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Feature Selection</a:t>
            </a:r>
            <a:endParaRPr lang="zh-CN" altLang="en-US" sz="28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9" name="图片 8">
            <a:extLst>
              <a:ext uri="{FF2B5EF4-FFF2-40B4-BE49-F238E27FC236}">
                <a16:creationId xmlns:a16="http://schemas.microsoft.com/office/drawing/2014/main" id="{2CF27BDB-06AC-284C-BAE8-B4FA8DA54DDB}"/>
              </a:ext>
            </a:extLst>
          </p:cNvPr>
          <p:cNvPicPr>
            <a:picLocks noChangeAspect="1"/>
          </p:cNvPicPr>
          <p:nvPr/>
        </p:nvPicPr>
        <p:blipFill>
          <a:blip r:embed="rId5"/>
          <a:stretch>
            <a:fillRect/>
          </a:stretch>
        </p:blipFill>
        <p:spPr>
          <a:xfrm>
            <a:off x="4583261" y="3089089"/>
            <a:ext cx="2985813" cy="2775370"/>
          </a:xfrm>
          <a:prstGeom prst="rect">
            <a:avLst/>
          </a:prstGeom>
        </p:spPr>
      </p:pic>
      <p:sp>
        <p:nvSpPr>
          <p:cNvPr id="11" name="TextBox 8">
            <a:extLst>
              <a:ext uri="{FF2B5EF4-FFF2-40B4-BE49-F238E27FC236}">
                <a16:creationId xmlns:a16="http://schemas.microsoft.com/office/drawing/2014/main" id="{6A8CED37-A281-A935-E76F-D3724E98620B}"/>
              </a:ext>
            </a:extLst>
          </p:cNvPr>
          <p:cNvSpPr txBox="1"/>
          <p:nvPr/>
        </p:nvSpPr>
        <p:spPr>
          <a:xfrm>
            <a:off x="9108185" y="1084656"/>
            <a:ext cx="3888432" cy="369332"/>
          </a:xfrm>
          <a:prstGeom prst="rect">
            <a:avLst/>
          </a:prstGeom>
          <a:noFill/>
        </p:spPr>
        <p:txBody>
          <a:bodyPr wrap="square" lIns="0" tIns="0" rIns="0" bIns="0" rtlCol="0" anchor="ctr">
            <a:spAutoFit/>
          </a:bodyPr>
          <a:lstStyle/>
          <a:p>
            <a:r>
              <a:rPr lang="en-US" altLang="zh-CN" sz="24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Data Modeling</a:t>
            </a:r>
            <a:endParaRPr lang="zh-CN" altLang="en-US" sz="28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13" name="图片 12">
            <a:extLst>
              <a:ext uri="{FF2B5EF4-FFF2-40B4-BE49-F238E27FC236}">
                <a16:creationId xmlns:a16="http://schemas.microsoft.com/office/drawing/2014/main" id="{628A9E23-AE7A-C4A3-2D95-7945B17057BF}"/>
              </a:ext>
            </a:extLst>
          </p:cNvPr>
          <p:cNvPicPr>
            <a:picLocks noChangeAspect="1"/>
          </p:cNvPicPr>
          <p:nvPr/>
        </p:nvPicPr>
        <p:blipFill>
          <a:blip r:embed="rId6"/>
          <a:stretch>
            <a:fillRect/>
          </a:stretch>
        </p:blipFill>
        <p:spPr>
          <a:xfrm>
            <a:off x="9136933" y="1619915"/>
            <a:ext cx="3231784" cy="3398126"/>
          </a:xfrm>
          <a:prstGeom prst="rect">
            <a:avLst/>
          </a:prstGeom>
        </p:spPr>
      </p:pic>
      <p:sp>
        <p:nvSpPr>
          <p:cNvPr id="15" name="文本框 14">
            <a:extLst>
              <a:ext uri="{FF2B5EF4-FFF2-40B4-BE49-F238E27FC236}">
                <a16:creationId xmlns:a16="http://schemas.microsoft.com/office/drawing/2014/main" id="{F7BC937D-B1E1-44A4-01A1-9F387022EFFC}"/>
              </a:ext>
            </a:extLst>
          </p:cNvPr>
          <p:cNvSpPr txBox="1"/>
          <p:nvPr/>
        </p:nvSpPr>
        <p:spPr>
          <a:xfrm>
            <a:off x="8029743" y="5183968"/>
            <a:ext cx="4427174" cy="923330"/>
          </a:xfrm>
          <a:prstGeom prst="rect">
            <a:avLst/>
          </a:prstGeom>
          <a:noFill/>
        </p:spPr>
        <p:txBody>
          <a:bodyPr wrap="square" rtlCol="0">
            <a:spAutoFit/>
          </a:bodyPr>
          <a:lstStyle/>
          <a:p>
            <a:r>
              <a:rPr lang="en-US" altLang="zh-CN" dirty="0">
                <a:effectLst/>
              </a:rPr>
              <a:t>Finally, our model obtained the </a:t>
            </a:r>
            <a:r>
              <a:rPr lang="en-US" altLang="zh-CN" b="1" dirty="0">
                <a:solidFill>
                  <a:srgbClr val="FF0000"/>
                </a:solidFill>
                <a:effectLst/>
              </a:rPr>
              <a:t>0.282</a:t>
            </a:r>
            <a:r>
              <a:rPr lang="en-US" altLang="zh-CN" dirty="0">
                <a:effectLst/>
              </a:rPr>
              <a:t> score, which is good given the highest score of 0.296 on </a:t>
            </a:r>
            <a:r>
              <a:rPr lang="en-US" altLang="zh-CN" dirty="0" err="1">
                <a:effectLst/>
              </a:rPr>
              <a:t>kaggle</a:t>
            </a:r>
            <a:r>
              <a:rPr lang="en-US" altLang="zh-CN" dirty="0">
                <a:effectLst/>
              </a:rPr>
              <a:t>.</a:t>
            </a:r>
          </a:p>
        </p:txBody>
      </p:sp>
    </p:spTree>
    <p:extLst>
      <p:ext uri="{BB962C8B-B14F-4D97-AF65-F5344CB8AC3E}">
        <p14:creationId xmlns:p14="http://schemas.microsoft.com/office/powerpoint/2010/main" val="44711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t="21085" b="21085"/>
          <a:stretch/>
        </p:blipFill>
        <p:spPr>
          <a:xfrm>
            <a:off x="352" y="776776"/>
            <a:ext cx="12858045" cy="4182592"/>
          </a:xfrm>
          <a:prstGeom prst="rect">
            <a:avLst/>
          </a:prstGeom>
        </p:spPr>
      </p:pic>
      <p:sp>
        <p:nvSpPr>
          <p:cNvPr id="14" name="矩形 259"/>
          <p:cNvSpPr>
            <a:spLocks noChangeArrowheads="1"/>
          </p:cNvSpPr>
          <p:nvPr/>
        </p:nvSpPr>
        <p:spPr bwMode="auto">
          <a:xfrm>
            <a:off x="1392987" y="4146632"/>
            <a:ext cx="640454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8000" b="1" dirty="0">
                <a:solidFill>
                  <a:schemeClr val="accent1"/>
                </a:solidFill>
                <a:latin typeface="印品黑体" panose="00000500000000000000" pitchFamily="2" charset="-122"/>
                <a:ea typeface="印品黑体" panose="00000500000000000000" pitchFamily="2" charset="-122"/>
                <a:cs typeface="Arial" panose="020B0604020202020204" pitchFamily="34" charset="0"/>
              </a:rPr>
              <a:t>THANK YOU</a:t>
            </a:r>
            <a:endParaRPr lang="zh-CN" altLang="en-US" sz="5400" dirty="0">
              <a:solidFill>
                <a:schemeClr val="accent1"/>
              </a:solidFill>
              <a:latin typeface="印品黑体" panose="00000500000000000000" pitchFamily="2" charset="-122"/>
              <a:ea typeface="印品黑体" panose="00000500000000000000" pitchFamily="2" charset="-122"/>
              <a:cs typeface="Arial" panose="020B0604020202020204" pitchFamily="34" charset="0"/>
            </a:endParaRPr>
          </a:p>
        </p:txBody>
      </p:sp>
    </p:spTree>
    <p:extLst>
      <p:ext uri="{BB962C8B-B14F-4D97-AF65-F5344CB8AC3E}">
        <p14:creationId xmlns:p14="http://schemas.microsoft.com/office/powerpoint/2010/main" val="6493803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ENDPOINT" val="&lt;endpoint&gt;&lt;enable&gt;0&lt;/enable&gt;&lt;lrs&gt;http://&lt;/lrs&gt;&lt;auth&gt;0&lt;/auth&gt;&lt;login&gt;&lt;/login&gt;&lt;password&gt;&lt;/password&gt;&lt;key&gt;&lt;/key&gt;&lt;name&gt;&lt;/name&gt;&lt;email&gt;&lt;/email&gt;&lt;/endpoint&gt;&#10;"/>
  <p:tag name="ISPRING_PRESENTATION_TITLE" val="bt260"/>
</p:tagLst>
</file>

<file path=ppt/theme/theme1.xml><?xml version="1.0" encoding="utf-8"?>
<a:theme xmlns:a="http://schemas.openxmlformats.org/drawingml/2006/main" name="自定义设计方案">
  <a:themeElements>
    <a:clrScheme name="自定义 183">
      <a:dk1>
        <a:sysClr val="windowText" lastClr="000000"/>
      </a:dk1>
      <a:lt1>
        <a:sysClr val="window" lastClr="FFFFFF"/>
      </a:lt1>
      <a:dk2>
        <a:srgbClr val="44546A"/>
      </a:dk2>
      <a:lt2>
        <a:srgbClr val="E7E6E6"/>
      </a:lt2>
      <a:accent1>
        <a:srgbClr val="0E419A"/>
      </a:accent1>
      <a:accent2>
        <a:srgbClr val="66C6D5"/>
      </a:accent2>
      <a:accent3>
        <a:srgbClr val="0E419A"/>
      </a:accent3>
      <a:accent4>
        <a:srgbClr val="66C6D5"/>
      </a:accent4>
      <a:accent5>
        <a:srgbClr val="0E419A"/>
      </a:accent5>
      <a:accent6>
        <a:srgbClr val="66C6D5"/>
      </a:accent6>
      <a:hlink>
        <a:srgbClr val="0E419A"/>
      </a:hlink>
      <a:folHlink>
        <a:srgbClr val="66C6D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437</Words>
  <Application>Microsoft Office PowerPoint</Application>
  <PresentationFormat>自定义</PresentationFormat>
  <Paragraphs>44</Paragraphs>
  <Slides>7</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印品黑体</vt:lpstr>
      <vt:lpstr>微软雅黑</vt:lpstr>
      <vt:lpstr>Arial</vt:lpstr>
      <vt:lpstr>Calibri</vt:lpstr>
      <vt:lpstr>Calibri Light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bt260</dc:title>
  <dc:creator/>
  <cp:lastModifiedBy/>
  <cp:revision>1</cp:revision>
  <dcterms:created xsi:type="dcterms:W3CDTF">2016-12-11T17:40:26Z</dcterms:created>
  <dcterms:modified xsi:type="dcterms:W3CDTF">2022-12-07T23:19:55Z</dcterms:modified>
</cp:coreProperties>
</file>