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8CA"/>
          </a:solidFill>
        </a:fill>
      </a:tcStyle>
    </a:wholeTbl>
    <a:band2H>
      <a:tcTxStyle b="def" i="def"/>
      <a:tcStyle>
        <a:tcBdr/>
        <a:fill>
          <a:solidFill>
            <a:srgbClr val="FFF4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26" name="Shape 326"/>
          <p:cNvSpPr/>
          <p:nvPr>
            <p:ph type="sldImg"/>
          </p:nvPr>
        </p:nvSpPr>
        <p:spPr>
          <a:xfrm>
            <a:off x="1143000" y="685800"/>
            <a:ext cx="4572000" cy="3429000"/>
          </a:xfrm>
          <a:prstGeom prst="rect">
            <a:avLst/>
          </a:prstGeom>
        </p:spPr>
        <p:txBody>
          <a:bodyPr/>
          <a:lstStyle/>
          <a:p>
            <a:pPr/>
          </a:p>
        </p:txBody>
      </p:sp>
      <p:sp>
        <p:nvSpPr>
          <p:cNvPr id="327" name="Shape 32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92" name="Rectangle 8"/>
          <p:cNvSpPr/>
          <p:nvPr/>
        </p:nvSpPr>
        <p:spPr>
          <a:xfrm>
            <a:off x="446533" y="457200"/>
            <a:ext cx="3703322" cy="94997"/>
          </a:xfrm>
          <a:prstGeom prst="rect">
            <a:avLst/>
          </a:prstGeom>
          <a:solidFill>
            <a:srgbClr val="465359"/>
          </a:solidFill>
          <a:ln w="12700">
            <a:miter lim="400000"/>
          </a:ln>
        </p:spPr>
        <p:txBody>
          <a:bodyPr lIns="45719" rIns="45719"/>
          <a:lstStyle/>
          <a:p>
            <a:pPr>
              <a:defRPr>
                <a:latin typeface="Gill Sans MT"/>
                <a:ea typeface="Gill Sans MT"/>
                <a:cs typeface="Gill Sans MT"/>
                <a:sym typeface="Gill Sans MT"/>
              </a:defRPr>
            </a:pPr>
          </a:p>
        </p:txBody>
      </p:sp>
      <p:sp>
        <p:nvSpPr>
          <p:cNvPr id="93" name="Rectangle 9"/>
          <p:cNvSpPr/>
          <p:nvPr/>
        </p:nvSpPr>
        <p:spPr>
          <a:xfrm>
            <a:off x="8042147" y="453642"/>
            <a:ext cx="3703321" cy="98555"/>
          </a:xfrm>
          <a:prstGeom prst="rect">
            <a:avLst/>
          </a:prstGeom>
          <a:solidFill>
            <a:srgbClr val="969FA7"/>
          </a:solidFill>
          <a:ln w="12700">
            <a:miter lim="400000"/>
          </a:ln>
        </p:spPr>
        <p:txBody>
          <a:bodyPr lIns="45719" rIns="45719"/>
          <a:lstStyle/>
          <a:p>
            <a:pPr>
              <a:defRPr>
                <a:latin typeface="Gill Sans MT"/>
                <a:ea typeface="Gill Sans MT"/>
                <a:cs typeface="Gill Sans MT"/>
                <a:sym typeface="Gill Sans MT"/>
              </a:defRPr>
            </a:pPr>
          </a:p>
        </p:txBody>
      </p:sp>
      <p:sp>
        <p:nvSpPr>
          <p:cNvPr id="94" name="Rectangle 10"/>
          <p:cNvSpPr/>
          <p:nvPr/>
        </p:nvSpPr>
        <p:spPr>
          <a:xfrm>
            <a:off x="4241829" y="457200"/>
            <a:ext cx="3703321" cy="91441"/>
          </a:xfrm>
          <a:prstGeom prst="rect">
            <a:avLst/>
          </a:prstGeom>
          <a:solidFill>
            <a:srgbClr val="944DC3"/>
          </a:solidFill>
          <a:ln w="12700">
            <a:miter lim="400000"/>
          </a:ln>
        </p:spPr>
        <p:txBody>
          <a:bodyPr lIns="45719" rIns="45719"/>
          <a:lstStyle/>
          <a:p>
            <a:pPr>
              <a:defRPr>
                <a:latin typeface="Gill Sans MT"/>
                <a:ea typeface="Gill Sans MT"/>
                <a:cs typeface="Gill Sans MT"/>
                <a:sym typeface="Gill Sans MT"/>
              </a:defRPr>
            </a:pPr>
          </a:p>
        </p:txBody>
      </p:sp>
      <p:sp>
        <p:nvSpPr>
          <p:cNvPr id="95" name="Rectangle 6"/>
          <p:cNvSpPr/>
          <p:nvPr/>
        </p:nvSpPr>
        <p:spPr>
          <a:xfrm>
            <a:off x="446533" y="3085763"/>
            <a:ext cx="11298934" cy="3338150"/>
          </a:xfrm>
          <a:prstGeom prst="rect">
            <a:avLst/>
          </a:prstGeom>
          <a:solidFill>
            <a:srgbClr val="465359"/>
          </a:solidFill>
          <a:ln w="12700">
            <a:miter lim="400000"/>
          </a:ln>
        </p:spPr>
        <p:txBody>
          <a:bodyPr lIns="45719" rIns="45719"/>
          <a:lstStyle/>
          <a:p>
            <a:pPr>
              <a:defRPr>
                <a:latin typeface="Gill Sans MT"/>
                <a:ea typeface="Gill Sans MT"/>
                <a:cs typeface="Gill Sans MT"/>
                <a:sym typeface="Gill Sans MT"/>
              </a:defRPr>
            </a:pPr>
          </a:p>
        </p:txBody>
      </p:sp>
      <p:sp>
        <p:nvSpPr>
          <p:cNvPr id="96" name="Title Text"/>
          <p:cNvSpPr txBox="1"/>
          <p:nvPr>
            <p:ph type="title"/>
          </p:nvPr>
        </p:nvSpPr>
        <p:spPr>
          <a:xfrm>
            <a:off x="581190" y="1020431"/>
            <a:ext cx="10993551" cy="1475013"/>
          </a:xfrm>
          <a:prstGeom prst="rect">
            <a:avLst/>
          </a:prstGeom>
        </p:spPr>
        <p:txBody>
          <a:bodyPr anchor="b"/>
          <a:lstStyle>
            <a:lvl1pPr defTabSz="457200">
              <a:lnSpc>
                <a:spcPct val="100000"/>
              </a:lnSpc>
              <a:defRPr cap="all" sz="3600">
                <a:solidFill>
                  <a:srgbClr val="404040"/>
                </a:solidFill>
                <a:latin typeface="Gill Sans MT"/>
                <a:ea typeface="Gill Sans MT"/>
                <a:cs typeface="Gill Sans MT"/>
                <a:sym typeface="Gill Sans MT"/>
              </a:defRPr>
            </a:lvl1pPr>
          </a:lstStyle>
          <a:p>
            <a:pPr/>
            <a:r>
              <a:t>Title Text</a:t>
            </a:r>
          </a:p>
        </p:txBody>
      </p:sp>
      <p:sp>
        <p:nvSpPr>
          <p:cNvPr id="97" name="Body Level One…"/>
          <p:cNvSpPr txBox="1"/>
          <p:nvPr>
            <p:ph type="body" sz="quarter" idx="1"/>
          </p:nvPr>
        </p:nvSpPr>
        <p:spPr>
          <a:xfrm>
            <a:off x="581193" y="2495444"/>
            <a:ext cx="10993548" cy="590322"/>
          </a:xfrm>
          <a:prstGeom prst="rect">
            <a:avLst/>
          </a:prstGeom>
        </p:spPr>
        <p:txBody>
          <a:bodyPr/>
          <a:lstStyle>
            <a:lvl1pPr marL="0" indent="0" defTabSz="457200">
              <a:lnSpc>
                <a:spcPct val="100000"/>
              </a:lnSpc>
              <a:spcBef>
                <a:spcPts val="600"/>
              </a:spcBef>
              <a:buSzTx/>
              <a:buFontTx/>
              <a:buNone/>
              <a:defRPr cap="all" sz="1600">
                <a:solidFill>
                  <a:srgbClr val="944DC3"/>
                </a:solidFill>
                <a:latin typeface="Gill Sans MT"/>
                <a:ea typeface="Gill Sans MT"/>
                <a:cs typeface="Gill Sans MT"/>
                <a:sym typeface="Gill Sans MT"/>
              </a:defRPr>
            </a:lvl1pPr>
            <a:lvl2pPr marL="0" indent="457200" defTabSz="457200">
              <a:lnSpc>
                <a:spcPct val="100000"/>
              </a:lnSpc>
              <a:spcBef>
                <a:spcPts val="600"/>
              </a:spcBef>
              <a:buSzTx/>
              <a:buFontTx/>
              <a:buNone/>
              <a:defRPr cap="all" sz="1600">
                <a:solidFill>
                  <a:srgbClr val="944DC3"/>
                </a:solidFill>
                <a:latin typeface="Gill Sans MT"/>
                <a:ea typeface="Gill Sans MT"/>
                <a:cs typeface="Gill Sans MT"/>
                <a:sym typeface="Gill Sans MT"/>
              </a:defRPr>
            </a:lvl2pPr>
            <a:lvl3pPr marL="0" indent="914400" defTabSz="457200">
              <a:lnSpc>
                <a:spcPct val="100000"/>
              </a:lnSpc>
              <a:spcBef>
                <a:spcPts val="600"/>
              </a:spcBef>
              <a:buSzTx/>
              <a:buFontTx/>
              <a:buNone/>
              <a:defRPr cap="all" sz="1600">
                <a:solidFill>
                  <a:srgbClr val="944DC3"/>
                </a:solidFill>
                <a:latin typeface="Gill Sans MT"/>
                <a:ea typeface="Gill Sans MT"/>
                <a:cs typeface="Gill Sans MT"/>
                <a:sym typeface="Gill Sans MT"/>
              </a:defRPr>
            </a:lvl3pPr>
            <a:lvl4pPr marL="0" indent="1371600" defTabSz="457200">
              <a:lnSpc>
                <a:spcPct val="100000"/>
              </a:lnSpc>
              <a:spcBef>
                <a:spcPts val="600"/>
              </a:spcBef>
              <a:buSzTx/>
              <a:buFontTx/>
              <a:buNone/>
              <a:defRPr cap="all" sz="1600">
                <a:solidFill>
                  <a:srgbClr val="944DC3"/>
                </a:solidFill>
                <a:latin typeface="Gill Sans MT"/>
                <a:ea typeface="Gill Sans MT"/>
                <a:cs typeface="Gill Sans MT"/>
                <a:sym typeface="Gill Sans MT"/>
              </a:defRPr>
            </a:lvl4pPr>
            <a:lvl5pPr marL="0" indent="1828800" defTabSz="457200">
              <a:lnSpc>
                <a:spcPct val="100000"/>
              </a:lnSpc>
              <a:spcBef>
                <a:spcPts val="600"/>
              </a:spcBef>
              <a:buSzTx/>
              <a:buFontTx/>
              <a:buNone/>
              <a:defRPr cap="all" sz="1600">
                <a:solidFill>
                  <a:srgbClr val="944DC3"/>
                </a:solidFill>
                <a:latin typeface="Gill Sans MT"/>
                <a:ea typeface="Gill Sans MT"/>
                <a:cs typeface="Gill Sans MT"/>
                <a:sym typeface="Gill Sans MT"/>
              </a:defRPr>
            </a:lvl5pPr>
          </a:lstStyle>
          <a:p>
            <a:pPr/>
            <a:r>
              <a:t>Body Level One</a:t>
            </a:r>
          </a:p>
          <a:p>
            <a:pPr lvl="1"/>
            <a:r>
              <a:t>Body Level Two</a:t>
            </a:r>
          </a:p>
          <a:p>
            <a:pPr lvl="2"/>
            <a:r>
              <a:t>Body Level Three</a:t>
            </a:r>
          </a:p>
          <a:p>
            <a:pPr lvl="3"/>
            <a:r>
              <a:t>Body Level Four</a:t>
            </a:r>
          </a:p>
          <a:p>
            <a:pPr lvl="4"/>
            <a:r>
              <a:t>Body Level Five</a:t>
            </a:r>
          </a:p>
        </p:txBody>
      </p:sp>
      <p:sp>
        <p:nvSpPr>
          <p:cNvPr id="98" name="Slide Number"/>
          <p:cNvSpPr txBox="1"/>
          <p:nvPr>
            <p:ph type="sldNum" sz="quarter" idx="2"/>
          </p:nvPr>
        </p:nvSpPr>
        <p:spPr>
          <a:xfrm>
            <a:off x="11379533" y="6490906"/>
            <a:ext cx="231277" cy="231141"/>
          </a:xfrm>
          <a:prstGeom prst="rect">
            <a:avLst/>
          </a:prstGeom>
        </p:spPr>
        <p:txBody>
          <a:bodyPr/>
          <a:lstStyle>
            <a:lvl1pPr>
              <a:defRPr sz="900">
                <a:solidFill>
                  <a:srgbClr val="404040"/>
                </a:solidFill>
                <a:latin typeface="Gill Sans MT"/>
                <a:ea typeface="Gill Sans MT"/>
                <a:cs typeface="Gill Sans MT"/>
                <a:sym typeface="Gill Sans M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0">
    <p:bg>
      <p:bgPr>
        <a:solidFill>
          <a:srgbClr val="000000"/>
        </a:solidFill>
      </p:bgPr>
    </p:bg>
    <p:spTree>
      <p:nvGrpSpPr>
        <p:cNvPr id="1" name=""/>
        <p:cNvGrpSpPr/>
        <p:nvPr/>
      </p:nvGrpSpPr>
      <p:grpSpPr>
        <a:xfrm>
          <a:off x="0" y="0"/>
          <a:ext cx="0" cy="0"/>
          <a:chOff x="0" y="0"/>
          <a:chExt cx="0" cy="0"/>
        </a:xfrm>
      </p:grpSpPr>
      <p:sp>
        <p:nvSpPr>
          <p:cNvPr id="105" name="Rectangle 8"/>
          <p:cNvSpPr/>
          <p:nvPr/>
        </p:nvSpPr>
        <p:spPr>
          <a:xfrm>
            <a:off x="446533" y="457200"/>
            <a:ext cx="3703322" cy="94997"/>
          </a:xfrm>
          <a:prstGeom prst="rect">
            <a:avLst/>
          </a:prstGeom>
          <a:solidFill>
            <a:srgbClr val="465359"/>
          </a:solidFill>
          <a:ln w="12700">
            <a:miter lim="400000"/>
          </a:ln>
        </p:spPr>
        <p:txBody>
          <a:bodyPr lIns="45719" rIns="45719"/>
          <a:lstStyle/>
          <a:p>
            <a:pPr>
              <a:defRPr>
                <a:solidFill>
                  <a:srgbClr val="FFFFFF"/>
                </a:solidFill>
                <a:latin typeface="Gill Sans MT"/>
                <a:ea typeface="Gill Sans MT"/>
                <a:cs typeface="Gill Sans MT"/>
                <a:sym typeface="Gill Sans MT"/>
              </a:defRPr>
            </a:pPr>
          </a:p>
        </p:txBody>
      </p:sp>
      <p:sp>
        <p:nvSpPr>
          <p:cNvPr id="106" name="Rectangle 9"/>
          <p:cNvSpPr/>
          <p:nvPr/>
        </p:nvSpPr>
        <p:spPr>
          <a:xfrm>
            <a:off x="8042147" y="453642"/>
            <a:ext cx="3703321" cy="98555"/>
          </a:xfrm>
          <a:prstGeom prst="rect">
            <a:avLst/>
          </a:prstGeom>
          <a:solidFill>
            <a:srgbClr val="969FA7"/>
          </a:solidFill>
          <a:ln w="12700">
            <a:miter lim="400000"/>
          </a:ln>
        </p:spPr>
        <p:txBody>
          <a:bodyPr lIns="45719" rIns="45719"/>
          <a:lstStyle/>
          <a:p>
            <a:pPr>
              <a:defRPr>
                <a:solidFill>
                  <a:srgbClr val="FFFFFF"/>
                </a:solidFill>
                <a:latin typeface="Gill Sans MT"/>
                <a:ea typeface="Gill Sans MT"/>
                <a:cs typeface="Gill Sans MT"/>
                <a:sym typeface="Gill Sans MT"/>
              </a:defRPr>
            </a:pPr>
          </a:p>
        </p:txBody>
      </p:sp>
      <p:sp>
        <p:nvSpPr>
          <p:cNvPr id="107" name="Rectangle 10"/>
          <p:cNvSpPr/>
          <p:nvPr/>
        </p:nvSpPr>
        <p:spPr>
          <a:xfrm>
            <a:off x="4241829" y="457200"/>
            <a:ext cx="3703321" cy="91441"/>
          </a:xfrm>
          <a:prstGeom prst="rect">
            <a:avLst/>
          </a:prstGeom>
          <a:solidFill>
            <a:srgbClr val="944DC3"/>
          </a:solidFill>
          <a:ln w="12700">
            <a:miter lim="400000"/>
          </a:ln>
        </p:spPr>
        <p:txBody>
          <a:bodyPr lIns="45719" rIns="45719"/>
          <a:lstStyle/>
          <a:p>
            <a:pPr>
              <a:defRPr>
                <a:solidFill>
                  <a:srgbClr val="FFFFFF"/>
                </a:solidFill>
                <a:latin typeface="Gill Sans MT"/>
                <a:ea typeface="Gill Sans MT"/>
                <a:cs typeface="Gill Sans MT"/>
                <a:sym typeface="Gill Sans MT"/>
              </a:defRPr>
            </a:pPr>
          </a:p>
        </p:txBody>
      </p:sp>
      <p:sp>
        <p:nvSpPr>
          <p:cNvPr id="108" name="Rectangle 6"/>
          <p:cNvSpPr/>
          <p:nvPr/>
        </p:nvSpPr>
        <p:spPr>
          <a:xfrm>
            <a:off x="446533" y="3085763"/>
            <a:ext cx="11298934" cy="3338150"/>
          </a:xfrm>
          <a:prstGeom prst="rect">
            <a:avLst/>
          </a:prstGeom>
          <a:solidFill>
            <a:srgbClr val="465359"/>
          </a:solidFill>
          <a:ln w="12700">
            <a:miter lim="400000"/>
          </a:ln>
        </p:spPr>
        <p:txBody>
          <a:bodyPr lIns="45719" rIns="45719"/>
          <a:lstStyle/>
          <a:p>
            <a:pPr>
              <a:defRPr>
                <a:solidFill>
                  <a:srgbClr val="FFFFFF"/>
                </a:solidFill>
                <a:latin typeface="Gill Sans MT"/>
                <a:ea typeface="Gill Sans MT"/>
                <a:cs typeface="Gill Sans MT"/>
                <a:sym typeface="Gill Sans MT"/>
              </a:defRPr>
            </a:pPr>
          </a:p>
        </p:txBody>
      </p:sp>
      <p:sp>
        <p:nvSpPr>
          <p:cNvPr id="109" name="Title Text"/>
          <p:cNvSpPr txBox="1"/>
          <p:nvPr>
            <p:ph type="title"/>
          </p:nvPr>
        </p:nvSpPr>
        <p:spPr>
          <a:xfrm>
            <a:off x="581190" y="1020431"/>
            <a:ext cx="10993551" cy="1475013"/>
          </a:xfrm>
          <a:prstGeom prst="rect">
            <a:avLst/>
          </a:prstGeom>
        </p:spPr>
        <p:txBody>
          <a:bodyPr anchor="b"/>
          <a:lstStyle>
            <a:lvl1pPr defTabSz="457200">
              <a:lnSpc>
                <a:spcPct val="100000"/>
              </a:lnSpc>
              <a:defRPr cap="all" sz="3600">
                <a:solidFill>
                  <a:srgbClr val="FFFFFF"/>
                </a:solidFill>
                <a:latin typeface="Gill Sans MT"/>
                <a:ea typeface="Gill Sans MT"/>
                <a:cs typeface="Gill Sans MT"/>
                <a:sym typeface="Gill Sans MT"/>
              </a:defRPr>
            </a:lvl1pPr>
          </a:lstStyle>
          <a:p>
            <a:pPr/>
            <a:r>
              <a:t>Title Text</a:t>
            </a:r>
          </a:p>
        </p:txBody>
      </p:sp>
      <p:sp>
        <p:nvSpPr>
          <p:cNvPr id="110" name="Body Level One…"/>
          <p:cNvSpPr txBox="1"/>
          <p:nvPr>
            <p:ph type="body" sz="quarter" idx="1"/>
          </p:nvPr>
        </p:nvSpPr>
        <p:spPr>
          <a:xfrm>
            <a:off x="581193" y="2495444"/>
            <a:ext cx="10993548" cy="590322"/>
          </a:xfrm>
          <a:prstGeom prst="rect">
            <a:avLst/>
          </a:prstGeom>
        </p:spPr>
        <p:txBody>
          <a:bodyPr/>
          <a:lstStyle>
            <a:lvl1pPr marL="0" indent="0" defTabSz="457200">
              <a:lnSpc>
                <a:spcPct val="100000"/>
              </a:lnSpc>
              <a:spcBef>
                <a:spcPts val="600"/>
              </a:spcBef>
              <a:buSzTx/>
              <a:buFontTx/>
              <a:buNone/>
              <a:defRPr cap="all" sz="1600">
                <a:solidFill>
                  <a:srgbClr val="944DC3"/>
                </a:solidFill>
                <a:latin typeface="Gill Sans MT"/>
                <a:ea typeface="Gill Sans MT"/>
                <a:cs typeface="Gill Sans MT"/>
                <a:sym typeface="Gill Sans MT"/>
              </a:defRPr>
            </a:lvl1pPr>
            <a:lvl2pPr marL="0" indent="457200" defTabSz="457200">
              <a:lnSpc>
                <a:spcPct val="100000"/>
              </a:lnSpc>
              <a:spcBef>
                <a:spcPts val="600"/>
              </a:spcBef>
              <a:buSzTx/>
              <a:buFontTx/>
              <a:buNone/>
              <a:defRPr cap="all" sz="1600">
                <a:solidFill>
                  <a:srgbClr val="944DC3"/>
                </a:solidFill>
                <a:latin typeface="Gill Sans MT"/>
                <a:ea typeface="Gill Sans MT"/>
                <a:cs typeface="Gill Sans MT"/>
                <a:sym typeface="Gill Sans MT"/>
              </a:defRPr>
            </a:lvl2pPr>
            <a:lvl3pPr marL="0" indent="914400" defTabSz="457200">
              <a:lnSpc>
                <a:spcPct val="100000"/>
              </a:lnSpc>
              <a:spcBef>
                <a:spcPts val="600"/>
              </a:spcBef>
              <a:buSzTx/>
              <a:buFontTx/>
              <a:buNone/>
              <a:defRPr cap="all" sz="1600">
                <a:solidFill>
                  <a:srgbClr val="944DC3"/>
                </a:solidFill>
                <a:latin typeface="Gill Sans MT"/>
                <a:ea typeface="Gill Sans MT"/>
                <a:cs typeface="Gill Sans MT"/>
                <a:sym typeface="Gill Sans MT"/>
              </a:defRPr>
            </a:lvl3pPr>
            <a:lvl4pPr marL="0" indent="1371600" defTabSz="457200">
              <a:lnSpc>
                <a:spcPct val="100000"/>
              </a:lnSpc>
              <a:spcBef>
                <a:spcPts val="600"/>
              </a:spcBef>
              <a:buSzTx/>
              <a:buFontTx/>
              <a:buNone/>
              <a:defRPr cap="all" sz="1600">
                <a:solidFill>
                  <a:srgbClr val="944DC3"/>
                </a:solidFill>
                <a:latin typeface="Gill Sans MT"/>
                <a:ea typeface="Gill Sans MT"/>
                <a:cs typeface="Gill Sans MT"/>
                <a:sym typeface="Gill Sans MT"/>
              </a:defRPr>
            </a:lvl4pPr>
            <a:lvl5pPr marL="0" indent="1828800" defTabSz="457200">
              <a:lnSpc>
                <a:spcPct val="100000"/>
              </a:lnSpc>
              <a:spcBef>
                <a:spcPts val="600"/>
              </a:spcBef>
              <a:buSzTx/>
              <a:buFontTx/>
              <a:buNone/>
              <a:defRPr cap="all" sz="1600">
                <a:solidFill>
                  <a:srgbClr val="944DC3"/>
                </a:solidFill>
                <a:latin typeface="Gill Sans MT"/>
                <a:ea typeface="Gill Sans MT"/>
                <a:cs typeface="Gill Sans MT"/>
                <a:sym typeface="Gill Sans MT"/>
              </a:defRPr>
            </a:lvl5pPr>
          </a:lstStyle>
          <a:p>
            <a:pPr/>
            <a:r>
              <a:t>Body Level One</a:t>
            </a:r>
          </a:p>
          <a:p>
            <a:pPr lvl="1"/>
            <a:r>
              <a:t>Body Level Two</a:t>
            </a:r>
          </a:p>
          <a:p>
            <a:pPr lvl="2"/>
            <a:r>
              <a:t>Body Level Three</a:t>
            </a:r>
          </a:p>
          <a:p>
            <a:pPr lvl="3"/>
            <a:r>
              <a:t>Body Level Four</a:t>
            </a:r>
          </a:p>
          <a:p>
            <a:pPr lvl="4"/>
            <a:r>
              <a:t>Body Level Five</a:t>
            </a:r>
          </a:p>
        </p:txBody>
      </p:sp>
      <p:sp>
        <p:nvSpPr>
          <p:cNvPr id="111" name="Slide Number"/>
          <p:cNvSpPr txBox="1"/>
          <p:nvPr>
            <p:ph type="sldNum" sz="quarter" idx="2"/>
          </p:nvPr>
        </p:nvSpPr>
        <p:spPr>
          <a:xfrm>
            <a:off x="11379533" y="6490906"/>
            <a:ext cx="231277" cy="231141"/>
          </a:xfrm>
          <a:prstGeom prst="rect">
            <a:avLst/>
          </a:prstGeom>
        </p:spPr>
        <p:txBody>
          <a:bodyPr/>
          <a:lstStyle>
            <a:lvl1pPr>
              <a:defRPr sz="900">
                <a:solidFill>
                  <a:srgbClr val="FFFFFF"/>
                </a:solidFill>
                <a:latin typeface="Gill Sans MT"/>
                <a:ea typeface="Gill Sans MT"/>
                <a:cs typeface="Gill Sans MT"/>
                <a:sym typeface="Gill Sans M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118" name="Rectangle 8"/>
          <p:cNvSpPr/>
          <p:nvPr/>
        </p:nvSpPr>
        <p:spPr>
          <a:xfrm>
            <a:off x="446533" y="457200"/>
            <a:ext cx="3703322" cy="94997"/>
          </a:xfrm>
          <a:prstGeom prst="rect">
            <a:avLst/>
          </a:prstGeom>
          <a:solidFill>
            <a:srgbClr val="465359"/>
          </a:solidFill>
          <a:ln w="12700">
            <a:miter lim="400000"/>
          </a:ln>
        </p:spPr>
        <p:txBody>
          <a:bodyPr lIns="45719" rIns="45719"/>
          <a:lstStyle/>
          <a:p>
            <a:pPr>
              <a:defRPr>
                <a:latin typeface="Gill Sans MT"/>
                <a:ea typeface="Gill Sans MT"/>
                <a:cs typeface="Gill Sans MT"/>
                <a:sym typeface="Gill Sans MT"/>
              </a:defRPr>
            </a:pPr>
          </a:p>
        </p:txBody>
      </p:sp>
      <p:sp>
        <p:nvSpPr>
          <p:cNvPr id="119" name="Rectangle 9"/>
          <p:cNvSpPr/>
          <p:nvPr/>
        </p:nvSpPr>
        <p:spPr>
          <a:xfrm>
            <a:off x="8042147" y="453642"/>
            <a:ext cx="3703321" cy="98555"/>
          </a:xfrm>
          <a:prstGeom prst="rect">
            <a:avLst/>
          </a:prstGeom>
          <a:solidFill>
            <a:srgbClr val="969FA7"/>
          </a:solidFill>
          <a:ln w="12700">
            <a:miter lim="400000"/>
          </a:ln>
        </p:spPr>
        <p:txBody>
          <a:bodyPr lIns="45719" rIns="45719"/>
          <a:lstStyle/>
          <a:p>
            <a:pPr>
              <a:defRPr>
                <a:latin typeface="Gill Sans MT"/>
                <a:ea typeface="Gill Sans MT"/>
                <a:cs typeface="Gill Sans MT"/>
                <a:sym typeface="Gill Sans MT"/>
              </a:defRPr>
            </a:pPr>
          </a:p>
        </p:txBody>
      </p:sp>
      <p:sp>
        <p:nvSpPr>
          <p:cNvPr id="120" name="Rectangle 10"/>
          <p:cNvSpPr/>
          <p:nvPr/>
        </p:nvSpPr>
        <p:spPr>
          <a:xfrm>
            <a:off x="4241829" y="457200"/>
            <a:ext cx="3703321" cy="91441"/>
          </a:xfrm>
          <a:prstGeom prst="rect">
            <a:avLst/>
          </a:prstGeom>
          <a:solidFill>
            <a:srgbClr val="944DC3"/>
          </a:solidFill>
          <a:ln w="12700">
            <a:miter lim="400000"/>
          </a:ln>
        </p:spPr>
        <p:txBody>
          <a:bodyPr lIns="45719" rIns="45719"/>
          <a:lstStyle/>
          <a:p>
            <a:pPr>
              <a:defRPr>
                <a:latin typeface="Gill Sans MT"/>
                <a:ea typeface="Gill Sans MT"/>
                <a:cs typeface="Gill Sans MT"/>
                <a:sym typeface="Gill Sans MT"/>
              </a:defRPr>
            </a:pPr>
          </a:p>
        </p:txBody>
      </p:sp>
      <p:sp>
        <p:nvSpPr>
          <p:cNvPr id="121" name="Title Text"/>
          <p:cNvSpPr txBox="1"/>
          <p:nvPr>
            <p:ph type="title"/>
          </p:nvPr>
        </p:nvSpPr>
        <p:spPr>
          <a:xfrm>
            <a:off x="581191" y="702155"/>
            <a:ext cx="11029617" cy="1188721"/>
          </a:xfrm>
          <a:prstGeom prst="rect">
            <a:avLst/>
          </a:prstGeom>
        </p:spPr>
        <p:txBody>
          <a:bodyPr/>
          <a:lstStyle>
            <a:lvl1pPr defTabSz="457200">
              <a:lnSpc>
                <a:spcPct val="100000"/>
              </a:lnSpc>
              <a:defRPr b="1" cap="all" sz="3200">
                <a:solidFill>
                  <a:srgbClr val="404040"/>
                </a:solidFill>
                <a:latin typeface="Gill Sans MT"/>
                <a:ea typeface="Gill Sans MT"/>
                <a:cs typeface="Gill Sans MT"/>
                <a:sym typeface="Gill Sans MT"/>
              </a:defRPr>
            </a:lvl1pPr>
          </a:lstStyle>
          <a:p>
            <a:pPr/>
            <a:r>
              <a:t>Title Text</a:t>
            </a:r>
          </a:p>
        </p:txBody>
      </p:sp>
      <p:sp>
        <p:nvSpPr>
          <p:cNvPr id="122" name="Body Level One…"/>
          <p:cNvSpPr txBox="1"/>
          <p:nvPr>
            <p:ph type="body" idx="1"/>
          </p:nvPr>
        </p:nvSpPr>
        <p:spPr>
          <a:xfrm>
            <a:off x="581191" y="2057400"/>
            <a:ext cx="11029617" cy="3917950"/>
          </a:xfrm>
          <a:prstGeom prst="rect">
            <a:avLst/>
          </a:prstGeom>
        </p:spPr>
        <p:txBody>
          <a:bodyPr/>
          <a:lstStyle>
            <a:lvl1pPr marL="305999" indent="-305999" defTabSz="457200">
              <a:lnSpc>
                <a:spcPct val="100000"/>
              </a:lnSpc>
              <a:spcBef>
                <a:spcPts val="600"/>
              </a:spcBef>
              <a:buClr>
                <a:srgbClr val="944DC3"/>
              </a:buClr>
              <a:buSzPct val="92000"/>
              <a:defRPr>
                <a:solidFill>
                  <a:srgbClr val="404040"/>
                </a:solidFill>
                <a:latin typeface="Gill Sans MT"/>
                <a:ea typeface="Gill Sans MT"/>
                <a:cs typeface="Gill Sans MT"/>
                <a:sym typeface="Gill Sans MT"/>
              </a:defRPr>
            </a:lvl1pPr>
            <a:lvl2pPr marL="681000" indent="-356999" defTabSz="457200">
              <a:lnSpc>
                <a:spcPct val="100000"/>
              </a:lnSpc>
              <a:spcBef>
                <a:spcPts val="600"/>
              </a:spcBef>
              <a:buClr>
                <a:srgbClr val="944DC3"/>
              </a:buClr>
              <a:buSzPct val="92000"/>
              <a:buChar char="◼"/>
              <a:defRPr>
                <a:solidFill>
                  <a:srgbClr val="404040"/>
                </a:solidFill>
                <a:latin typeface="Gill Sans MT"/>
                <a:ea typeface="Gill Sans MT"/>
                <a:cs typeface="Gill Sans MT"/>
                <a:sym typeface="Gill Sans MT"/>
              </a:defRPr>
            </a:lvl2pPr>
            <a:lvl3pPr marL="1008000" indent="-377999" defTabSz="457200">
              <a:lnSpc>
                <a:spcPct val="100000"/>
              </a:lnSpc>
              <a:spcBef>
                <a:spcPts val="600"/>
              </a:spcBef>
              <a:buClr>
                <a:srgbClr val="944DC3"/>
              </a:buClr>
              <a:buSzPct val="92000"/>
              <a:buChar char="o"/>
              <a:defRPr>
                <a:solidFill>
                  <a:srgbClr val="404040"/>
                </a:solidFill>
                <a:latin typeface="Gill Sans MT"/>
                <a:ea typeface="Gill Sans MT"/>
                <a:cs typeface="Gill Sans MT"/>
                <a:sym typeface="Gill Sans MT"/>
              </a:defRPr>
            </a:lvl3pPr>
            <a:lvl4pPr marL="1371999" indent="-364000" defTabSz="457200">
              <a:lnSpc>
                <a:spcPct val="100000"/>
              </a:lnSpc>
              <a:spcBef>
                <a:spcPts val="600"/>
              </a:spcBef>
              <a:buClr>
                <a:srgbClr val="944DC3"/>
              </a:buClr>
              <a:buSzPct val="92000"/>
              <a:buChar char="◼"/>
              <a:defRPr>
                <a:solidFill>
                  <a:srgbClr val="404040"/>
                </a:solidFill>
                <a:latin typeface="Gill Sans MT"/>
                <a:ea typeface="Gill Sans MT"/>
                <a:cs typeface="Gill Sans MT"/>
                <a:sym typeface="Gill Sans MT"/>
              </a:defRPr>
            </a:lvl4pPr>
            <a:lvl5pPr marL="1731999" indent="-363999" defTabSz="457200">
              <a:lnSpc>
                <a:spcPct val="100000"/>
              </a:lnSpc>
              <a:spcBef>
                <a:spcPts val="600"/>
              </a:spcBef>
              <a:buClr>
                <a:srgbClr val="944DC3"/>
              </a:buClr>
              <a:buSzPct val="92000"/>
              <a:buChar char="◼"/>
              <a:defRPr>
                <a:solidFill>
                  <a:srgbClr val="404040"/>
                </a:solidFill>
                <a:latin typeface="Gill Sans MT"/>
                <a:ea typeface="Gill Sans MT"/>
                <a:cs typeface="Gill Sans MT"/>
                <a:sym typeface="Gill Sans MT"/>
              </a:defRPr>
            </a:lvl5pPr>
          </a:lstStyle>
          <a:p>
            <a:pPr/>
            <a:r>
              <a:t>Body Level One</a:t>
            </a:r>
          </a:p>
          <a:p>
            <a:pPr lvl="1"/>
            <a:r>
              <a:t>Body Level Two</a:t>
            </a:r>
          </a:p>
          <a:p>
            <a:pPr lvl="2"/>
            <a:r>
              <a:t>Body Level Three</a:t>
            </a:r>
          </a:p>
          <a:p>
            <a:pPr lvl="3"/>
            <a:r>
              <a:t>Body Level Four</a:t>
            </a:r>
          </a:p>
          <a:p>
            <a:pPr lvl="4"/>
            <a:r>
              <a:t>Body Level Five</a:t>
            </a:r>
          </a:p>
        </p:txBody>
      </p:sp>
      <p:sp>
        <p:nvSpPr>
          <p:cNvPr id="123" name="Slide Number"/>
          <p:cNvSpPr txBox="1"/>
          <p:nvPr>
            <p:ph type="sldNum" sz="quarter" idx="2"/>
          </p:nvPr>
        </p:nvSpPr>
        <p:spPr>
          <a:xfrm>
            <a:off x="11337154" y="6471856"/>
            <a:ext cx="273656" cy="269241"/>
          </a:xfrm>
          <a:prstGeom prst="rect">
            <a:avLst/>
          </a:prstGeom>
        </p:spPr>
        <p:txBody>
          <a:bodyPr/>
          <a:lstStyle>
            <a:lvl1pPr>
              <a:defRPr>
                <a:solidFill>
                  <a:srgbClr val="404040"/>
                </a:solidFill>
                <a:latin typeface="Gill Sans MT"/>
                <a:ea typeface="Gill Sans MT"/>
                <a:cs typeface="Gill Sans MT"/>
                <a:sym typeface="Gill Sans M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130" name="Rectangle 8"/>
          <p:cNvSpPr/>
          <p:nvPr/>
        </p:nvSpPr>
        <p:spPr>
          <a:xfrm>
            <a:off x="446533" y="457200"/>
            <a:ext cx="3703322" cy="94997"/>
          </a:xfrm>
          <a:prstGeom prst="rect">
            <a:avLst/>
          </a:prstGeom>
          <a:solidFill>
            <a:srgbClr val="465359"/>
          </a:solidFill>
          <a:ln w="12700">
            <a:miter lim="400000"/>
          </a:ln>
        </p:spPr>
        <p:txBody>
          <a:bodyPr lIns="45719" rIns="45719"/>
          <a:lstStyle/>
          <a:p>
            <a:pPr>
              <a:defRPr>
                <a:latin typeface="Gill Sans MT"/>
                <a:ea typeface="Gill Sans MT"/>
                <a:cs typeface="Gill Sans MT"/>
                <a:sym typeface="Gill Sans MT"/>
              </a:defRPr>
            </a:pPr>
          </a:p>
        </p:txBody>
      </p:sp>
      <p:sp>
        <p:nvSpPr>
          <p:cNvPr id="131" name="Rectangle 9"/>
          <p:cNvSpPr/>
          <p:nvPr/>
        </p:nvSpPr>
        <p:spPr>
          <a:xfrm>
            <a:off x="8042147" y="453642"/>
            <a:ext cx="3703321" cy="98555"/>
          </a:xfrm>
          <a:prstGeom prst="rect">
            <a:avLst/>
          </a:prstGeom>
          <a:solidFill>
            <a:srgbClr val="969FA7"/>
          </a:solidFill>
          <a:ln w="12700">
            <a:miter lim="400000"/>
          </a:ln>
        </p:spPr>
        <p:txBody>
          <a:bodyPr lIns="45719" rIns="45719"/>
          <a:lstStyle/>
          <a:p>
            <a:pPr>
              <a:defRPr>
                <a:latin typeface="Gill Sans MT"/>
                <a:ea typeface="Gill Sans MT"/>
                <a:cs typeface="Gill Sans MT"/>
                <a:sym typeface="Gill Sans MT"/>
              </a:defRPr>
            </a:pPr>
          </a:p>
        </p:txBody>
      </p:sp>
      <p:sp>
        <p:nvSpPr>
          <p:cNvPr id="132" name="Rectangle 10"/>
          <p:cNvSpPr/>
          <p:nvPr/>
        </p:nvSpPr>
        <p:spPr>
          <a:xfrm>
            <a:off x="4241829" y="457200"/>
            <a:ext cx="3703321" cy="91441"/>
          </a:xfrm>
          <a:prstGeom prst="rect">
            <a:avLst/>
          </a:prstGeom>
          <a:solidFill>
            <a:srgbClr val="944DC3"/>
          </a:solidFill>
          <a:ln w="12700">
            <a:miter lim="400000"/>
          </a:ln>
        </p:spPr>
        <p:txBody>
          <a:bodyPr lIns="45719" rIns="45719"/>
          <a:lstStyle/>
          <a:p>
            <a:pPr>
              <a:defRPr>
                <a:latin typeface="Gill Sans MT"/>
                <a:ea typeface="Gill Sans MT"/>
                <a:cs typeface="Gill Sans MT"/>
                <a:sym typeface="Gill Sans MT"/>
              </a:defRPr>
            </a:pPr>
          </a:p>
        </p:txBody>
      </p:sp>
      <p:sp>
        <p:nvSpPr>
          <p:cNvPr id="133" name="Rectangle 7"/>
          <p:cNvSpPr/>
          <p:nvPr/>
        </p:nvSpPr>
        <p:spPr>
          <a:xfrm>
            <a:off x="447816" y="5141974"/>
            <a:ext cx="11290862" cy="1258828"/>
          </a:xfrm>
          <a:prstGeom prst="rect">
            <a:avLst/>
          </a:prstGeom>
          <a:solidFill>
            <a:srgbClr val="465359"/>
          </a:solidFill>
          <a:ln w="12700">
            <a:miter lim="400000"/>
          </a:ln>
        </p:spPr>
        <p:txBody>
          <a:bodyPr lIns="45719" rIns="45719"/>
          <a:lstStyle/>
          <a:p>
            <a:pPr>
              <a:defRPr>
                <a:latin typeface="Gill Sans MT"/>
                <a:ea typeface="Gill Sans MT"/>
                <a:cs typeface="Gill Sans MT"/>
                <a:sym typeface="Gill Sans MT"/>
              </a:defRPr>
            </a:pPr>
          </a:p>
        </p:txBody>
      </p:sp>
      <p:sp>
        <p:nvSpPr>
          <p:cNvPr id="134" name="Title Text"/>
          <p:cNvSpPr txBox="1"/>
          <p:nvPr>
            <p:ph type="title"/>
          </p:nvPr>
        </p:nvSpPr>
        <p:spPr>
          <a:xfrm>
            <a:off x="581193" y="2393950"/>
            <a:ext cx="11029616" cy="2147467"/>
          </a:xfrm>
          <a:prstGeom prst="rect">
            <a:avLst/>
          </a:prstGeom>
        </p:spPr>
        <p:txBody>
          <a:bodyPr anchor="b"/>
          <a:lstStyle>
            <a:lvl1pPr defTabSz="457200">
              <a:lnSpc>
                <a:spcPct val="100000"/>
              </a:lnSpc>
              <a:defRPr cap="all" sz="3600">
                <a:solidFill>
                  <a:srgbClr val="404040"/>
                </a:solidFill>
                <a:latin typeface="Gill Sans MT"/>
                <a:ea typeface="Gill Sans MT"/>
                <a:cs typeface="Gill Sans MT"/>
                <a:sym typeface="Gill Sans MT"/>
              </a:defRPr>
            </a:lvl1pPr>
          </a:lstStyle>
          <a:p>
            <a:pPr/>
            <a:r>
              <a:t>Title Text</a:t>
            </a:r>
          </a:p>
        </p:txBody>
      </p:sp>
      <p:sp>
        <p:nvSpPr>
          <p:cNvPr id="135" name="Body Level One…"/>
          <p:cNvSpPr txBox="1"/>
          <p:nvPr>
            <p:ph type="body" sz="quarter" idx="1"/>
          </p:nvPr>
        </p:nvSpPr>
        <p:spPr>
          <a:xfrm>
            <a:off x="581191" y="4541416"/>
            <a:ext cx="11029617" cy="600557"/>
          </a:xfrm>
          <a:prstGeom prst="rect">
            <a:avLst/>
          </a:prstGeom>
        </p:spPr>
        <p:txBody>
          <a:bodyPr/>
          <a:lstStyle>
            <a:lvl1pPr marL="0" indent="0" defTabSz="457200">
              <a:lnSpc>
                <a:spcPct val="100000"/>
              </a:lnSpc>
              <a:spcBef>
                <a:spcPts val="600"/>
              </a:spcBef>
              <a:buSzTx/>
              <a:buFontTx/>
              <a:buNone/>
              <a:defRPr cap="all" sz="1800">
                <a:solidFill>
                  <a:srgbClr val="944DC3"/>
                </a:solidFill>
                <a:latin typeface="Gill Sans MT"/>
                <a:ea typeface="Gill Sans MT"/>
                <a:cs typeface="Gill Sans MT"/>
                <a:sym typeface="Gill Sans MT"/>
              </a:defRPr>
            </a:lvl1pPr>
            <a:lvl2pPr marL="0" indent="457200" defTabSz="457200">
              <a:lnSpc>
                <a:spcPct val="100000"/>
              </a:lnSpc>
              <a:spcBef>
                <a:spcPts val="600"/>
              </a:spcBef>
              <a:buSzTx/>
              <a:buFontTx/>
              <a:buNone/>
              <a:defRPr cap="all" sz="1800">
                <a:solidFill>
                  <a:srgbClr val="944DC3"/>
                </a:solidFill>
                <a:latin typeface="Gill Sans MT"/>
                <a:ea typeface="Gill Sans MT"/>
                <a:cs typeface="Gill Sans MT"/>
                <a:sym typeface="Gill Sans MT"/>
              </a:defRPr>
            </a:lvl2pPr>
            <a:lvl3pPr marL="0" indent="914400" defTabSz="457200">
              <a:lnSpc>
                <a:spcPct val="100000"/>
              </a:lnSpc>
              <a:spcBef>
                <a:spcPts val="600"/>
              </a:spcBef>
              <a:buSzTx/>
              <a:buFontTx/>
              <a:buNone/>
              <a:defRPr cap="all" sz="1800">
                <a:solidFill>
                  <a:srgbClr val="944DC3"/>
                </a:solidFill>
                <a:latin typeface="Gill Sans MT"/>
                <a:ea typeface="Gill Sans MT"/>
                <a:cs typeface="Gill Sans MT"/>
                <a:sym typeface="Gill Sans MT"/>
              </a:defRPr>
            </a:lvl3pPr>
            <a:lvl4pPr marL="0" indent="1371600" defTabSz="457200">
              <a:lnSpc>
                <a:spcPct val="100000"/>
              </a:lnSpc>
              <a:spcBef>
                <a:spcPts val="600"/>
              </a:spcBef>
              <a:buSzTx/>
              <a:buFontTx/>
              <a:buNone/>
              <a:defRPr cap="all" sz="1800">
                <a:solidFill>
                  <a:srgbClr val="944DC3"/>
                </a:solidFill>
                <a:latin typeface="Gill Sans MT"/>
                <a:ea typeface="Gill Sans MT"/>
                <a:cs typeface="Gill Sans MT"/>
                <a:sym typeface="Gill Sans MT"/>
              </a:defRPr>
            </a:lvl4pPr>
            <a:lvl5pPr marL="0" indent="1828800" defTabSz="457200">
              <a:lnSpc>
                <a:spcPct val="100000"/>
              </a:lnSpc>
              <a:spcBef>
                <a:spcPts val="600"/>
              </a:spcBef>
              <a:buSzTx/>
              <a:buFontTx/>
              <a:buNone/>
              <a:defRPr cap="all" sz="1800">
                <a:solidFill>
                  <a:srgbClr val="944DC3"/>
                </a:solidFill>
                <a:latin typeface="Gill Sans MT"/>
                <a:ea typeface="Gill Sans MT"/>
                <a:cs typeface="Gill Sans MT"/>
                <a:sym typeface="Gill Sans MT"/>
              </a:defRPr>
            </a:lvl5pPr>
          </a:lstStyle>
          <a:p>
            <a:pPr/>
            <a:r>
              <a:t>Body Level One</a:t>
            </a:r>
          </a:p>
          <a:p>
            <a:pPr lvl="1"/>
            <a:r>
              <a:t>Body Level Two</a:t>
            </a:r>
          </a:p>
          <a:p>
            <a:pPr lvl="2"/>
            <a:r>
              <a:t>Body Level Three</a:t>
            </a:r>
          </a:p>
          <a:p>
            <a:pPr lvl="3"/>
            <a:r>
              <a:t>Body Level Four</a:t>
            </a:r>
          </a:p>
          <a:p>
            <a:pPr lvl="4"/>
            <a:r>
              <a:t>Body Level Five</a:t>
            </a:r>
          </a:p>
        </p:txBody>
      </p:sp>
      <p:sp>
        <p:nvSpPr>
          <p:cNvPr id="136" name="Slide Number"/>
          <p:cNvSpPr txBox="1"/>
          <p:nvPr>
            <p:ph type="sldNum" sz="quarter" idx="2"/>
          </p:nvPr>
        </p:nvSpPr>
        <p:spPr>
          <a:xfrm>
            <a:off x="11379533" y="6490906"/>
            <a:ext cx="231277" cy="231141"/>
          </a:xfrm>
          <a:prstGeom prst="rect">
            <a:avLst/>
          </a:prstGeom>
        </p:spPr>
        <p:txBody>
          <a:bodyPr/>
          <a:lstStyle>
            <a:lvl1pPr>
              <a:defRPr sz="900">
                <a:solidFill>
                  <a:srgbClr val="404040"/>
                </a:solidFill>
                <a:latin typeface="Gill Sans MT"/>
                <a:ea typeface="Gill Sans MT"/>
                <a:cs typeface="Gill Sans MT"/>
                <a:sym typeface="Gill Sans M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143" name="Rectangle 8"/>
          <p:cNvSpPr/>
          <p:nvPr/>
        </p:nvSpPr>
        <p:spPr>
          <a:xfrm>
            <a:off x="446533" y="457200"/>
            <a:ext cx="3703322" cy="94997"/>
          </a:xfrm>
          <a:prstGeom prst="rect">
            <a:avLst/>
          </a:prstGeom>
          <a:solidFill>
            <a:srgbClr val="465359"/>
          </a:solidFill>
          <a:ln w="12700">
            <a:miter lim="400000"/>
          </a:ln>
        </p:spPr>
        <p:txBody>
          <a:bodyPr lIns="45719" rIns="45719"/>
          <a:lstStyle/>
          <a:p>
            <a:pPr>
              <a:defRPr>
                <a:latin typeface="Gill Sans MT"/>
                <a:ea typeface="Gill Sans MT"/>
                <a:cs typeface="Gill Sans MT"/>
                <a:sym typeface="Gill Sans MT"/>
              </a:defRPr>
            </a:pPr>
          </a:p>
        </p:txBody>
      </p:sp>
      <p:sp>
        <p:nvSpPr>
          <p:cNvPr id="144" name="Rectangle 9"/>
          <p:cNvSpPr/>
          <p:nvPr/>
        </p:nvSpPr>
        <p:spPr>
          <a:xfrm>
            <a:off x="8042147" y="453642"/>
            <a:ext cx="3703321" cy="98555"/>
          </a:xfrm>
          <a:prstGeom prst="rect">
            <a:avLst/>
          </a:prstGeom>
          <a:solidFill>
            <a:srgbClr val="969FA7"/>
          </a:solidFill>
          <a:ln w="12700">
            <a:miter lim="400000"/>
          </a:ln>
        </p:spPr>
        <p:txBody>
          <a:bodyPr lIns="45719" rIns="45719"/>
          <a:lstStyle/>
          <a:p>
            <a:pPr>
              <a:defRPr>
                <a:latin typeface="Gill Sans MT"/>
                <a:ea typeface="Gill Sans MT"/>
                <a:cs typeface="Gill Sans MT"/>
                <a:sym typeface="Gill Sans MT"/>
              </a:defRPr>
            </a:pPr>
          </a:p>
        </p:txBody>
      </p:sp>
      <p:sp>
        <p:nvSpPr>
          <p:cNvPr id="145" name="Rectangle 10"/>
          <p:cNvSpPr/>
          <p:nvPr/>
        </p:nvSpPr>
        <p:spPr>
          <a:xfrm>
            <a:off x="4241829" y="457200"/>
            <a:ext cx="3703321" cy="91441"/>
          </a:xfrm>
          <a:prstGeom prst="rect">
            <a:avLst/>
          </a:prstGeom>
          <a:solidFill>
            <a:srgbClr val="944DC3"/>
          </a:solidFill>
          <a:ln w="12700">
            <a:miter lim="400000"/>
          </a:ln>
        </p:spPr>
        <p:txBody>
          <a:bodyPr lIns="45719" rIns="45719"/>
          <a:lstStyle/>
          <a:p>
            <a:pPr>
              <a:defRPr>
                <a:latin typeface="Gill Sans MT"/>
                <a:ea typeface="Gill Sans MT"/>
                <a:cs typeface="Gill Sans MT"/>
                <a:sym typeface="Gill Sans MT"/>
              </a:defRPr>
            </a:pPr>
          </a:p>
        </p:txBody>
      </p:sp>
      <p:sp>
        <p:nvSpPr>
          <p:cNvPr id="146" name="Title Text"/>
          <p:cNvSpPr txBox="1"/>
          <p:nvPr>
            <p:ph type="title"/>
          </p:nvPr>
        </p:nvSpPr>
        <p:spPr>
          <a:xfrm>
            <a:off x="581193" y="729657"/>
            <a:ext cx="11029616" cy="988334"/>
          </a:xfrm>
          <a:prstGeom prst="rect">
            <a:avLst/>
          </a:prstGeom>
        </p:spPr>
        <p:txBody>
          <a:bodyPr anchor="b"/>
          <a:lstStyle>
            <a:lvl1pPr defTabSz="457200">
              <a:lnSpc>
                <a:spcPct val="100000"/>
              </a:lnSpc>
              <a:defRPr cap="all" sz="2800">
                <a:solidFill>
                  <a:srgbClr val="404040"/>
                </a:solidFill>
                <a:latin typeface="Gill Sans MT"/>
                <a:ea typeface="Gill Sans MT"/>
                <a:cs typeface="Gill Sans MT"/>
                <a:sym typeface="Gill Sans MT"/>
              </a:defRPr>
            </a:lvl1pPr>
          </a:lstStyle>
          <a:p>
            <a:pPr/>
            <a:r>
              <a:t>Title Text</a:t>
            </a:r>
          </a:p>
        </p:txBody>
      </p:sp>
      <p:sp>
        <p:nvSpPr>
          <p:cNvPr id="147" name="Body Level One…"/>
          <p:cNvSpPr txBox="1"/>
          <p:nvPr>
            <p:ph type="body" sz="half" idx="1"/>
          </p:nvPr>
        </p:nvSpPr>
        <p:spPr>
          <a:xfrm>
            <a:off x="581193" y="2228002"/>
            <a:ext cx="5194768" cy="3633048"/>
          </a:xfrm>
          <a:prstGeom prst="rect">
            <a:avLst/>
          </a:prstGeom>
        </p:spPr>
        <p:txBody>
          <a:bodyPr anchor="ctr"/>
          <a:lstStyle>
            <a:lvl1pPr marL="305999" indent="-305999" defTabSz="457200">
              <a:lnSpc>
                <a:spcPct val="100000"/>
              </a:lnSpc>
              <a:spcBef>
                <a:spcPts val="600"/>
              </a:spcBef>
              <a:buClr>
                <a:srgbClr val="944DC3"/>
              </a:buClr>
              <a:buSzPct val="92000"/>
              <a:buFontTx/>
              <a:buChar char="◼"/>
              <a:defRPr sz="1800">
                <a:solidFill>
                  <a:srgbClr val="404040"/>
                </a:solidFill>
                <a:latin typeface="Gill Sans MT"/>
                <a:ea typeface="Gill Sans MT"/>
                <a:cs typeface="Gill Sans MT"/>
                <a:sym typeface="Gill Sans MT"/>
              </a:defRPr>
            </a:lvl1pPr>
            <a:lvl2pPr marL="668250" indent="-344249" defTabSz="457200">
              <a:lnSpc>
                <a:spcPct val="100000"/>
              </a:lnSpc>
              <a:spcBef>
                <a:spcPts val="600"/>
              </a:spcBef>
              <a:buClr>
                <a:srgbClr val="944DC3"/>
              </a:buClr>
              <a:buSzPct val="92000"/>
              <a:buFontTx/>
              <a:buChar char="◼"/>
              <a:defRPr sz="1800">
                <a:solidFill>
                  <a:srgbClr val="404040"/>
                </a:solidFill>
                <a:latin typeface="Gill Sans MT"/>
                <a:ea typeface="Gill Sans MT"/>
                <a:cs typeface="Gill Sans MT"/>
                <a:sym typeface="Gill Sans MT"/>
              </a:defRPr>
            </a:lvl2pPr>
            <a:lvl3pPr marL="977142" indent="-347142" defTabSz="457200">
              <a:lnSpc>
                <a:spcPct val="100000"/>
              </a:lnSpc>
              <a:spcBef>
                <a:spcPts val="600"/>
              </a:spcBef>
              <a:buClr>
                <a:srgbClr val="944DC3"/>
              </a:buClr>
              <a:buSzPct val="92000"/>
              <a:buFontTx/>
              <a:buChar char="◼"/>
              <a:defRPr sz="1800">
                <a:solidFill>
                  <a:srgbClr val="404040"/>
                </a:solidFill>
                <a:latin typeface="Gill Sans MT"/>
                <a:ea typeface="Gill Sans MT"/>
                <a:cs typeface="Gill Sans MT"/>
                <a:sym typeface="Gill Sans MT"/>
              </a:defRPr>
            </a:lvl3pPr>
            <a:lvl4pPr marL="1358999" indent="-351000" defTabSz="457200">
              <a:lnSpc>
                <a:spcPct val="100000"/>
              </a:lnSpc>
              <a:spcBef>
                <a:spcPts val="600"/>
              </a:spcBef>
              <a:buClr>
                <a:srgbClr val="944DC3"/>
              </a:buClr>
              <a:buSzPct val="92000"/>
              <a:buFontTx/>
              <a:buChar char="◼"/>
              <a:defRPr sz="1800">
                <a:solidFill>
                  <a:srgbClr val="404040"/>
                </a:solidFill>
                <a:latin typeface="Gill Sans MT"/>
                <a:ea typeface="Gill Sans MT"/>
                <a:cs typeface="Gill Sans MT"/>
                <a:sym typeface="Gill Sans MT"/>
              </a:defRPr>
            </a:lvl4pPr>
            <a:lvl5pPr marL="1718999" indent="-350999" defTabSz="457200">
              <a:lnSpc>
                <a:spcPct val="100000"/>
              </a:lnSpc>
              <a:spcBef>
                <a:spcPts val="600"/>
              </a:spcBef>
              <a:buClr>
                <a:srgbClr val="944DC3"/>
              </a:buClr>
              <a:buSzPct val="92000"/>
              <a:buFontTx/>
              <a:buChar char="◼"/>
              <a:defRPr sz="1800">
                <a:solidFill>
                  <a:srgbClr val="404040"/>
                </a:solidFill>
                <a:latin typeface="Gill Sans MT"/>
                <a:ea typeface="Gill Sans MT"/>
                <a:cs typeface="Gill Sans MT"/>
                <a:sym typeface="Gill Sans MT"/>
              </a:defRPr>
            </a:lvl5pPr>
          </a:lstStyle>
          <a:p>
            <a:pPr/>
            <a:r>
              <a:t>Body Level One</a:t>
            </a:r>
          </a:p>
          <a:p>
            <a:pPr lvl="1"/>
            <a:r>
              <a:t>Body Level Two</a:t>
            </a:r>
          </a:p>
          <a:p>
            <a:pPr lvl="2"/>
            <a:r>
              <a:t>Body Level Three</a:t>
            </a:r>
          </a:p>
          <a:p>
            <a:pPr lvl="3"/>
            <a:r>
              <a:t>Body Level Four</a:t>
            </a:r>
          </a:p>
          <a:p>
            <a:pPr lvl="4"/>
            <a:r>
              <a:t>Body Level Five</a:t>
            </a:r>
          </a:p>
        </p:txBody>
      </p:sp>
      <p:sp>
        <p:nvSpPr>
          <p:cNvPr id="148" name="Slide Number"/>
          <p:cNvSpPr txBox="1"/>
          <p:nvPr>
            <p:ph type="sldNum" sz="quarter" idx="2"/>
          </p:nvPr>
        </p:nvSpPr>
        <p:spPr>
          <a:xfrm>
            <a:off x="11379533" y="6490906"/>
            <a:ext cx="231277" cy="231141"/>
          </a:xfrm>
          <a:prstGeom prst="rect">
            <a:avLst/>
          </a:prstGeom>
        </p:spPr>
        <p:txBody>
          <a:bodyPr/>
          <a:lstStyle>
            <a:lvl1pPr>
              <a:defRPr sz="900">
                <a:solidFill>
                  <a:srgbClr val="404040"/>
                </a:solidFill>
                <a:latin typeface="Gill Sans MT"/>
                <a:ea typeface="Gill Sans MT"/>
                <a:cs typeface="Gill Sans MT"/>
                <a:sym typeface="Gill Sans M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155" name="Rectangle 8"/>
          <p:cNvSpPr/>
          <p:nvPr/>
        </p:nvSpPr>
        <p:spPr>
          <a:xfrm>
            <a:off x="446533" y="457200"/>
            <a:ext cx="3703322" cy="94997"/>
          </a:xfrm>
          <a:prstGeom prst="rect">
            <a:avLst/>
          </a:prstGeom>
          <a:solidFill>
            <a:srgbClr val="465359"/>
          </a:solidFill>
          <a:ln w="12700">
            <a:miter lim="400000"/>
          </a:ln>
        </p:spPr>
        <p:txBody>
          <a:bodyPr lIns="45719" rIns="45719"/>
          <a:lstStyle/>
          <a:p>
            <a:pPr>
              <a:defRPr>
                <a:latin typeface="Gill Sans MT"/>
                <a:ea typeface="Gill Sans MT"/>
                <a:cs typeface="Gill Sans MT"/>
                <a:sym typeface="Gill Sans MT"/>
              </a:defRPr>
            </a:pPr>
          </a:p>
        </p:txBody>
      </p:sp>
      <p:sp>
        <p:nvSpPr>
          <p:cNvPr id="156" name="Rectangle 9"/>
          <p:cNvSpPr/>
          <p:nvPr/>
        </p:nvSpPr>
        <p:spPr>
          <a:xfrm>
            <a:off x="8042147" y="453642"/>
            <a:ext cx="3703321" cy="98555"/>
          </a:xfrm>
          <a:prstGeom prst="rect">
            <a:avLst/>
          </a:prstGeom>
          <a:solidFill>
            <a:srgbClr val="969FA7"/>
          </a:solidFill>
          <a:ln w="12700">
            <a:miter lim="400000"/>
          </a:ln>
        </p:spPr>
        <p:txBody>
          <a:bodyPr lIns="45719" rIns="45719"/>
          <a:lstStyle/>
          <a:p>
            <a:pPr>
              <a:defRPr>
                <a:latin typeface="Gill Sans MT"/>
                <a:ea typeface="Gill Sans MT"/>
                <a:cs typeface="Gill Sans MT"/>
                <a:sym typeface="Gill Sans MT"/>
              </a:defRPr>
            </a:pPr>
          </a:p>
        </p:txBody>
      </p:sp>
      <p:sp>
        <p:nvSpPr>
          <p:cNvPr id="157" name="Rectangle 10"/>
          <p:cNvSpPr/>
          <p:nvPr/>
        </p:nvSpPr>
        <p:spPr>
          <a:xfrm>
            <a:off x="4241829" y="457200"/>
            <a:ext cx="3703321" cy="91441"/>
          </a:xfrm>
          <a:prstGeom prst="rect">
            <a:avLst/>
          </a:prstGeom>
          <a:solidFill>
            <a:srgbClr val="944DC3"/>
          </a:solidFill>
          <a:ln w="12700">
            <a:miter lim="400000"/>
          </a:ln>
        </p:spPr>
        <p:txBody>
          <a:bodyPr lIns="45719" rIns="45719"/>
          <a:lstStyle/>
          <a:p>
            <a:pPr>
              <a:defRPr>
                <a:latin typeface="Gill Sans MT"/>
                <a:ea typeface="Gill Sans MT"/>
                <a:cs typeface="Gill Sans MT"/>
                <a:sym typeface="Gill Sans MT"/>
              </a:defRPr>
            </a:pPr>
          </a:p>
        </p:txBody>
      </p:sp>
      <p:sp>
        <p:nvSpPr>
          <p:cNvPr id="158" name="Title Text"/>
          <p:cNvSpPr txBox="1"/>
          <p:nvPr>
            <p:ph type="title"/>
          </p:nvPr>
        </p:nvSpPr>
        <p:spPr>
          <a:xfrm>
            <a:off x="581193" y="729657"/>
            <a:ext cx="11029616" cy="988334"/>
          </a:xfrm>
          <a:prstGeom prst="rect">
            <a:avLst/>
          </a:prstGeom>
        </p:spPr>
        <p:txBody>
          <a:bodyPr anchor="b"/>
          <a:lstStyle>
            <a:lvl1pPr defTabSz="457200">
              <a:lnSpc>
                <a:spcPct val="100000"/>
              </a:lnSpc>
              <a:defRPr cap="all" sz="2800">
                <a:solidFill>
                  <a:srgbClr val="404040"/>
                </a:solidFill>
                <a:latin typeface="Gill Sans MT"/>
                <a:ea typeface="Gill Sans MT"/>
                <a:cs typeface="Gill Sans MT"/>
                <a:sym typeface="Gill Sans MT"/>
              </a:defRPr>
            </a:lvl1pPr>
          </a:lstStyle>
          <a:p>
            <a:pPr/>
            <a:r>
              <a:t>Title Text</a:t>
            </a:r>
          </a:p>
        </p:txBody>
      </p:sp>
      <p:sp>
        <p:nvSpPr>
          <p:cNvPr id="159" name="Body Level One…"/>
          <p:cNvSpPr txBox="1"/>
          <p:nvPr>
            <p:ph type="body" sz="quarter" idx="1"/>
          </p:nvPr>
        </p:nvSpPr>
        <p:spPr>
          <a:xfrm>
            <a:off x="581190" y="2250891"/>
            <a:ext cx="5194770" cy="557785"/>
          </a:xfrm>
          <a:prstGeom prst="rect">
            <a:avLst/>
          </a:prstGeom>
        </p:spPr>
        <p:txBody>
          <a:bodyPr anchor="ctr"/>
          <a:lstStyle>
            <a:lvl1pPr marL="0" indent="0" defTabSz="457200">
              <a:lnSpc>
                <a:spcPct val="100000"/>
              </a:lnSpc>
              <a:spcBef>
                <a:spcPts val="600"/>
              </a:spcBef>
              <a:buSzTx/>
              <a:buFontTx/>
              <a:buNone/>
              <a:defRPr sz="2000">
                <a:solidFill>
                  <a:srgbClr val="404040"/>
                </a:solidFill>
                <a:latin typeface="Gill Sans MT"/>
                <a:ea typeface="Gill Sans MT"/>
                <a:cs typeface="Gill Sans MT"/>
                <a:sym typeface="Gill Sans MT"/>
              </a:defRPr>
            </a:lvl1pPr>
            <a:lvl2pPr marL="0" indent="457200" defTabSz="457200">
              <a:lnSpc>
                <a:spcPct val="100000"/>
              </a:lnSpc>
              <a:spcBef>
                <a:spcPts val="600"/>
              </a:spcBef>
              <a:buSzTx/>
              <a:buFontTx/>
              <a:buNone/>
              <a:defRPr sz="2000">
                <a:solidFill>
                  <a:srgbClr val="404040"/>
                </a:solidFill>
                <a:latin typeface="Gill Sans MT"/>
                <a:ea typeface="Gill Sans MT"/>
                <a:cs typeface="Gill Sans MT"/>
                <a:sym typeface="Gill Sans MT"/>
              </a:defRPr>
            </a:lvl2pPr>
            <a:lvl3pPr marL="0" indent="914400" defTabSz="457200">
              <a:lnSpc>
                <a:spcPct val="100000"/>
              </a:lnSpc>
              <a:spcBef>
                <a:spcPts val="600"/>
              </a:spcBef>
              <a:buSzTx/>
              <a:buFontTx/>
              <a:buNone/>
              <a:defRPr sz="2000">
                <a:solidFill>
                  <a:srgbClr val="404040"/>
                </a:solidFill>
                <a:latin typeface="Gill Sans MT"/>
                <a:ea typeface="Gill Sans MT"/>
                <a:cs typeface="Gill Sans MT"/>
                <a:sym typeface="Gill Sans MT"/>
              </a:defRPr>
            </a:lvl3pPr>
            <a:lvl4pPr marL="0" indent="1371600" defTabSz="457200">
              <a:lnSpc>
                <a:spcPct val="100000"/>
              </a:lnSpc>
              <a:spcBef>
                <a:spcPts val="600"/>
              </a:spcBef>
              <a:buSzTx/>
              <a:buFontTx/>
              <a:buNone/>
              <a:defRPr sz="2000">
                <a:solidFill>
                  <a:srgbClr val="404040"/>
                </a:solidFill>
                <a:latin typeface="Gill Sans MT"/>
                <a:ea typeface="Gill Sans MT"/>
                <a:cs typeface="Gill Sans MT"/>
                <a:sym typeface="Gill Sans MT"/>
              </a:defRPr>
            </a:lvl4pPr>
            <a:lvl5pPr marL="0" indent="1828800" defTabSz="457200">
              <a:lnSpc>
                <a:spcPct val="100000"/>
              </a:lnSpc>
              <a:spcBef>
                <a:spcPts val="600"/>
              </a:spcBef>
              <a:buSzTx/>
              <a:buFontTx/>
              <a:buNone/>
              <a:defRPr sz="2000">
                <a:solidFill>
                  <a:srgbClr val="404040"/>
                </a:solidFill>
                <a:latin typeface="Gill Sans MT"/>
                <a:ea typeface="Gill Sans MT"/>
                <a:cs typeface="Gill Sans MT"/>
                <a:sym typeface="Gill Sans MT"/>
              </a:defRPr>
            </a:lvl5pPr>
          </a:lstStyle>
          <a:p>
            <a:pPr/>
            <a:r>
              <a:t>Body Level One</a:t>
            </a:r>
          </a:p>
          <a:p>
            <a:pPr lvl="1"/>
            <a:r>
              <a:t>Body Level Two</a:t>
            </a:r>
          </a:p>
          <a:p>
            <a:pPr lvl="2"/>
            <a:r>
              <a:t>Body Level Three</a:t>
            </a:r>
          </a:p>
          <a:p>
            <a:pPr lvl="3"/>
            <a:r>
              <a:t>Body Level Four</a:t>
            </a:r>
          </a:p>
          <a:p>
            <a:pPr lvl="4"/>
            <a:r>
              <a:t>Body Level Five</a:t>
            </a:r>
          </a:p>
        </p:txBody>
      </p:sp>
      <p:sp>
        <p:nvSpPr>
          <p:cNvPr id="160" name="Text Placeholder 4"/>
          <p:cNvSpPr/>
          <p:nvPr>
            <p:ph type="body" sz="quarter" idx="21"/>
          </p:nvPr>
        </p:nvSpPr>
        <p:spPr>
          <a:xfrm>
            <a:off x="6416038" y="2250892"/>
            <a:ext cx="5194772" cy="553374"/>
          </a:xfrm>
          <a:prstGeom prst="rect">
            <a:avLst/>
          </a:prstGeom>
        </p:spPr>
        <p:txBody>
          <a:bodyPr anchor="ctr"/>
          <a:lstStyle/>
          <a:p>
            <a:pPr marL="0" indent="0" defTabSz="457200">
              <a:lnSpc>
                <a:spcPct val="100000"/>
              </a:lnSpc>
              <a:spcBef>
                <a:spcPts val="600"/>
              </a:spcBef>
              <a:buSzTx/>
              <a:buFontTx/>
              <a:buNone/>
              <a:defRPr sz="2000">
                <a:solidFill>
                  <a:srgbClr val="404040"/>
                </a:solidFill>
                <a:latin typeface="Gill Sans MT"/>
                <a:ea typeface="Gill Sans MT"/>
                <a:cs typeface="Gill Sans MT"/>
                <a:sym typeface="Gill Sans MT"/>
              </a:defRPr>
            </a:pPr>
          </a:p>
        </p:txBody>
      </p:sp>
      <p:sp>
        <p:nvSpPr>
          <p:cNvPr id="161" name="Slide Number"/>
          <p:cNvSpPr txBox="1"/>
          <p:nvPr>
            <p:ph type="sldNum" sz="quarter" idx="2"/>
          </p:nvPr>
        </p:nvSpPr>
        <p:spPr>
          <a:xfrm>
            <a:off x="11379533" y="6490906"/>
            <a:ext cx="231277" cy="231141"/>
          </a:xfrm>
          <a:prstGeom prst="rect">
            <a:avLst/>
          </a:prstGeom>
        </p:spPr>
        <p:txBody>
          <a:bodyPr/>
          <a:lstStyle>
            <a:lvl1pPr>
              <a:defRPr sz="900">
                <a:solidFill>
                  <a:srgbClr val="404040"/>
                </a:solidFill>
                <a:latin typeface="Gill Sans MT"/>
                <a:ea typeface="Gill Sans MT"/>
                <a:cs typeface="Gill Sans MT"/>
                <a:sym typeface="Gill Sans M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168" name="Rectangle 8"/>
          <p:cNvSpPr/>
          <p:nvPr/>
        </p:nvSpPr>
        <p:spPr>
          <a:xfrm>
            <a:off x="446533" y="457200"/>
            <a:ext cx="3703322" cy="94997"/>
          </a:xfrm>
          <a:prstGeom prst="rect">
            <a:avLst/>
          </a:prstGeom>
          <a:solidFill>
            <a:srgbClr val="465359"/>
          </a:solidFill>
          <a:ln w="12700">
            <a:miter lim="400000"/>
          </a:ln>
        </p:spPr>
        <p:txBody>
          <a:bodyPr lIns="45719" rIns="45719"/>
          <a:lstStyle/>
          <a:p>
            <a:pPr>
              <a:defRPr>
                <a:latin typeface="Gill Sans MT"/>
                <a:ea typeface="Gill Sans MT"/>
                <a:cs typeface="Gill Sans MT"/>
                <a:sym typeface="Gill Sans MT"/>
              </a:defRPr>
            </a:pPr>
          </a:p>
        </p:txBody>
      </p:sp>
      <p:sp>
        <p:nvSpPr>
          <p:cNvPr id="169" name="Rectangle 9"/>
          <p:cNvSpPr/>
          <p:nvPr/>
        </p:nvSpPr>
        <p:spPr>
          <a:xfrm>
            <a:off x="8042147" y="453642"/>
            <a:ext cx="3703321" cy="98555"/>
          </a:xfrm>
          <a:prstGeom prst="rect">
            <a:avLst/>
          </a:prstGeom>
          <a:solidFill>
            <a:srgbClr val="969FA7"/>
          </a:solidFill>
          <a:ln w="12700">
            <a:miter lim="400000"/>
          </a:ln>
        </p:spPr>
        <p:txBody>
          <a:bodyPr lIns="45719" rIns="45719"/>
          <a:lstStyle/>
          <a:p>
            <a:pPr>
              <a:defRPr>
                <a:latin typeface="Gill Sans MT"/>
                <a:ea typeface="Gill Sans MT"/>
                <a:cs typeface="Gill Sans MT"/>
                <a:sym typeface="Gill Sans MT"/>
              </a:defRPr>
            </a:pPr>
          </a:p>
        </p:txBody>
      </p:sp>
      <p:sp>
        <p:nvSpPr>
          <p:cNvPr id="170" name="Rectangle 10"/>
          <p:cNvSpPr/>
          <p:nvPr/>
        </p:nvSpPr>
        <p:spPr>
          <a:xfrm>
            <a:off x="4241829" y="457200"/>
            <a:ext cx="3703321" cy="91441"/>
          </a:xfrm>
          <a:prstGeom prst="rect">
            <a:avLst/>
          </a:prstGeom>
          <a:solidFill>
            <a:srgbClr val="944DC3"/>
          </a:solidFill>
          <a:ln w="12700">
            <a:miter lim="400000"/>
          </a:ln>
        </p:spPr>
        <p:txBody>
          <a:bodyPr lIns="45719" rIns="45719"/>
          <a:lstStyle/>
          <a:p>
            <a:pPr>
              <a:defRPr>
                <a:latin typeface="Gill Sans MT"/>
                <a:ea typeface="Gill Sans MT"/>
                <a:cs typeface="Gill Sans MT"/>
                <a:sym typeface="Gill Sans MT"/>
              </a:defRPr>
            </a:pPr>
          </a:p>
        </p:txBody>
      </p:sp>
      <p:sp>
        <p:nvSpPr>
          <p:cNvPr id="171" name="Title Text"/>
          <p:cNvSpPr txBox="1"/>
          <p:nvPr>
            <p:ph type="title"/>
          </p:nvPr>
        </p:nvSpPr>
        <p:spPr>
          <a:xfrm>
            <a:off x="575894" y="729657"/>
            <a:ext cx="11029616" cy="988334"/>
          </a:xfrm>
          <a:prstGeom prst="rect">
            <a:avLst/>
          </a:prstGeom>
        </p:spPr>
        <p:txBody>
          <a:bodyPr anchor="b"/>
          <a:lstStyle>
            <a:lvl1pPr defTabSz="457200">
              <a:lnSpc>
                <a:spcPct val="100000"/>
              </a:lnSpc>
              <a:defRPr cap="all" sz="2800">
                <a:solidFill>
                  <a:srgbClr val="404040"/>
                </a:solidFill>
                <a:latin typeface="Gill Sans MT"/>
                <a:ea typeface="Gill Sans MT"/>
                <a:cs typeface="Gill Sans MT"/>
                <a:sym typeface="Gill Sans MT"/>
              </a:defRPr>
            </a:lvl1pPr>
          </a:lstStyle>
          <a:p>
            <a:pPr/>
            <a:r>
              <a:t>Title Text</a:t>
            </a:r>
          </a:p>
        </p:txBody>
      </p:sp>
      <p:sp>
        <p:nvSpPr>
          <p:cNvPr id="172" name="Slide Number"/>
          <p:cNvSpPr txBox="1"/>
          <p:nvPr>
            <p:ph type="sldNum" sz="quarter" idx="2"/>
          </p:nvPr>
        </p:nvSpPr>
        <p:spPr>
          <a:xfrm>
            <a:off x="11379533" y="6490906"/>
            <a:ext cx="231277" cy="231141"/>
          </a:xfrm>
          <a:prstGeom prst="rect">
            <a:avLst/>
          </a:prstGeom>
        </p:spPr>
        <p:txBody>
          <a:bodyPr/>
          <a:lstStyle>
            <a:lvl1pPr>
              <a:defRPr sz="900">
                <a:solidFill>
                  <a:srgbClr val="404040"/>
                </a:solidFill>
                <a:latin typeface="Gill Sans MT"/>
                <a:ea typeface="Gill Sans MT"/>
                <a:cs typeface="Gill Sans MT"/>
                <a:sym typeface="Gill Sans M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79" name="Rectangle 8"/>
          <p:cNvSpPr/>
          <p:nvPr/>
        </p:nvSpPr>
        <p:spPr>
          <a:xfrm>
            <a:off x="446533" y="457200"/>
            <a:ext cx="3703322" cy="94997"/>
          </a:xfrm>
          <a:prstGeom prst="rect">
            <a:avLst/>
          </a:prstGeom>
          <a:solidFill>
            <a:srgbClr val="465359"/>
          </a:solidFill>
          <a:ln w="12700">
            <a:miter lim="400000"/>
          </a:ln>
        </p:spPr>
        <p:txBody>
          <a:bodyPr lIns="45719" rIns="45719"/>
          <a:lstStyle/>
          <a:p>
            <a:pPr>
              <a:defRPr>
                <a:latin typeface="Gill Sans MT"/>
                <a:ea typeface="Gill Sans MT"/>
                <a:cs typeface="Gill Sans MT"/>
                <a:sym typeface="Gill Sans MT"/>
              </a:defRPr>
            </a:pPr>
          </a:p>
        </p:txBody>
      </p:sp>
      <p:sp>
        <p:nvSpPr>
          <p:cNvPr id="180" name="Rectangle 9"/>
          <p:cNvSpPr/>
          <p:nvPr/>
        </p:nvSpPr>
        <p:spPr>
          <a:xfrm>
            <a:off x="8042147" y="453642"/>
            <a:ext cx="3703321" cy="98555"/>
          </a:xfrm>
          <a:prstGeom prst="rect">
            <a:avLst/>
          </a:prstGeom>
          <a:solidFill>
            <a:srgbClr val="969FA7"/>
          </a:solidFill>
          <a:ln w="12700">
            <a:miter lim="400000"/>
          </a:ln>
        </p:spPr>
        <p:txBody>
          <a:bodyPr lIns="45719" rIns="45719"/>
          <a:lstStyle/>
          <a:p>
            <a:pPr>
              <a:defRPr>
                <a:latin typeface="Gill Sans MT"/>
                <a:ea typeface="Gill Sans MT"/>
                <a:cs typeface="Gill Sans MT"/>
                <a:sym typeface="Gill Sans MT"/>
              </a:defRPr>
            </a:pPr>
          </a:p>
        </p:txBody>
      </p:sp>
      <p:sp>
        <p:nvSpPr>
          <p:cNvPr id="181" name="Rectangle 10"/>
          <p:cNvSpPr/>
          <p:nvPr/>
        </p:nvSpPr>
        <p:spPr>
          <a:xfrm>
            <a:off x="4241829" y="457200"/>
            <a:ext cx="3703321" cy="91441"/>
          </a:xfrm>
          <a:prstGeom prst="rect">
            <a:avLst/>
          </a:prstGeom>
          <a:solidFill>
            <a:srgbClr val="944DC3"/>
          </a:solidFill>
          <a:ln w="12700">
            <a:miter lim="400000"/>
          </a:ln>
        </p:spPr>
        <p:txBody>
          <a:bodyPr lIns="45719" rIns="45719"/>
          <a:lstStyle/>
          <a:p>
            <a:pPr>
              <a:defRPr>
                <a:latin typeface="Gill Sans MT"/>
                <a:ea typeface="Gill Sans MT"/>
                <a:cs typeface="Gill Sans MT"/>
                <a:sym typeface="Gill Sans MT"/>
              </a:defRPr>
            </a:pPr>
          </a:p>
        </p:txBody>
      </p:sp>
      <p:sp>
        <p:nvSpPr>
          <p:cNvPr id="182" name="Slide Number"/>
          <p:cNvSpPr txBox="1"/>
          <p:nvPr>
            <p:ph type="sldNum" sz="quarter" idx="2"/>
          </p:nvPr>
        </p:nvSpPr>
        <p:spPr>
          <a:xfrm>
            <a:off x="11379533" y="6490906"/>
            <a:ext cx="231277" cy="231141"/>
          </a:xfrm>
          <a:prstGeom prst="rect">
            <a:avLst/>
          </a:prstGeom>
        </p:spPr>
        <p:txBody>
          <a:bodyPr/>
          <a:lstStyle>
            <a:lvl1pPr>
              <a:defRPr sz="900">
                <a:solidFill>
                  <a:srgbClr val="404040"/>
                </a:solidFill>
                <a:latin typeface="Gill Sans MT"/>
                <a:ea typeface="Gill Sans MT"/>
                <a:cs typeface="Gill Sans MT"/>
                <a:sym typeface="Gill Sans M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189" name="Rectangle 8"/>
          <p:cNvSpPr/>
          <p:nvPr/>
        </p:nvSpPr>
        <p:spPr>
          <a:xfrm>
            <a:off x="446533" y="457200"/>
            <a:ext cx="3703322" cy="94997"/>
          </a:xfrm>
          <a:prstGeom prst="rect">
            <a:avLst/>
          </a:prstGeom>
          <a:solidFill>
            <a:srgbClr val="465359"/>
          </a:solidFill>
          <a:ln w="12700">
            <a:miter lim="400000"/>
          </a:ln>
        </p:spPr>
        <p:txBody>
          <a:bodyPr lIns="45719" rIns="45719"/>
          <a:lstStyle/>
          <a:p>
            <a:pPr>
              <a:defRPr>
                <a:latin typeface="Gill Sans MT"/>
                <a:ea typeface="Gill Sans MT"/>
                <a:cs typeface="Gill Sans MT"/>
                <a:sym typeface="Gill Sans MT"/>
              </a:defRPr>
            </a:pPr>
          </a:p>
        </p:txBody>
      </p:sp>
      <p:sp>
        <p:nvSpPr>
          <p:cNvPr id="190" name="Rectangle 9"/>
          <p:cNvSpPr/>
          <p:nvPr/>
        </p:nvSpPr>
        <p:spPr>
          <a:xfrm>
            <a:off x="8042147" y="453642"/>
            <a:ext cx="3703321" cy="98555"/>
          </a:xfrm>
          <a:prstGeom prst="rect">
            <a:avLst/>
          </a:prstGeom>
          <a:solidFill>
            <a:srgbClr val="969FA7"/>
          </a:solidFill>
          <a:ln w="12700">
            <a:miter lim="400000"/>
          </a:ln>
        </p:spPr>
        <p:txBody>
          <a:bodyPr lIns="45719" rIns="45719"/>
          <a:lstStyle/>
          <a:p>
            <a:pPr>
              <a:defRPr>
                <a:latin typeface="Gill Sans MT"/>
                <a:ea typeface="Gill Sans MT"/>
                <a:cs typeface="Gill Sans MT"/>
                <a:sym typeface="Gill Sans MT"/>
              </a:defRPr>
            </a:pPr>
          </a:p>
        </p:txBody>
      </p:sp>
      <p:sp>
        <p:nvSpPr>
          <p:cNvPr id="191" name="Rectangle 10"/>
          <p:cNvSpPr/>
          <p:nvPr/>
        </p:nvSpPr>
        <p:spPr>
          <a:xfrm>
            <a:off x="4241829" y="457200"/>
            <a:ext cx="3703321" cy="91441"/>
          </a:xfrm>
          <a:prstGeom prst="rect">
            <a:avLst/>
          </a:prstGeom>
          <a:solidFill>
            <a:srgbClr val="944DC3"/>
          </a:solidFill>
          <a:ln w="12700">
            <a:miter lim="400000"/>
          </a:ln>
        </p:spPr>
        <p:txBody>
          <a:bodyPr lIns="45719" rIns="45719"/>
          <a:lstStyle/>
          <a:p>
            <a:pPr>
              <a:defRPr>
                <a:latin typeface="Gill Sans MT"/>
                <a:ea typeface="Gill Sans MT"/>
                <a:cs typeface="Gill Sans MT"/>
                <a:sym typeface="Gill Sans MT"/>
              </a:defRPr>
            </a:pPr>
          </a:p>
        </p:txBody>
      </p:sp>
      <p:sp>
        <p:nvSpPr>
          <p:cNvPr id="192" name="Rectangle 8"/>
          <p:cNvSpPr/>
          <p:nvPr/>
        </p:nvSpPr>
        <p:spPr>
          <a:xfrm>
            <a:off x="447817" y="601199"/>
            <a:ext cx="3682723" cy="5815477"/>
          </a:xfrm>
          <a:prstGeom prst="rect">
            <a:avLst/>
          </a:prstGeom>
          <a:solidFill>
            <a:srgbClr val="465359"/>
          </a:solidFill>
          <a:ln w="12700">
            <a:miter lim="400000"/>
          </a:ln>
        </p:spPr>
        <p:txBody>
          <a:bodyPr lIns="45719" rIns="45719"/>
          <a:lstStyle/>
          <a:p>
            <a:pPr>
              <a:defRPr>
                <a:latin typeface="Gill Sans MT"/>
                <a:ea typeface="Gill Sans MT"/>
                <a:cs typeface="Gill Sans MT"/>
                <a:sym typeface="Gill Sans MT"/>
              </a:defRPr>
            </a:pPr>
          </a:p>
        </p:txBody>
      </p:sp>
      <p:sp>
        <p:nvSpPr>
          <p:cNvPr id="193" name="Title Text"/>
          <p:cNvSpPr txBox="1"/>
          <p:nvPr>
            <p:ph type="title"/>
          </p:nvPr>
        </p:nvSpPr>
        <p:spPr>
          <a:xfrm>
            <a:off x="767857" y="933450"/>
            <a:ext cx="3031852" cy="1722420"/>
          </a:xfrm>
          <a:prstGeom prst="rect">
            <a:avLst/>
          </a:prstGeom>
        </p:spPr>
        <p:txBody>
          <a:bodyPr anchor="b"/>
          <a:lstStyle>
            <a:lvl1pPr defTabSz="457200">
              <a:lnSpc>
                <a:spcPct val="100000"/>
              </a:lnSpc>
              <a:defRPr cap="all" sz="2400">
                <a:solidFill>
                  <a:srgbClr val="FFFFFF"/>
                </a:solidFill>
                <a:latin typeface="Gill Sans MT"/>
                <a:ea typeface="Gill Sans MT"/>
                <a:cs typeface="Gill Sans MT"/>
                <a:sym typeface="Gill Sans MT"/>
              </a:defRPr>
            </a:lvl1pPr>
          </a:lstStyle>
          <a:p>
            <a:pPr/>
            <a:r>
              <a:t>Title Text</a:t>
            </a:r>
          </a:p>
        </p:txBody>
      </p:sp>
      <p:sp>
        <p:nvSpPr>
          <p:cNvPr id="194" name="Body Level One…"/>
          <p:cNvSpPr txBox="1"/>
          <p:nvPr>
            <p:ph type="body" sz="half" idx="1"/>
          </p:nvPr>
        </p:nvSpPr>
        <p:spPr>
          <a:xfrm>
            <a:off x="4900927" y="1179828"/>
            <a:ext cx="6650992" cy="4658218"/>
          </a:xfrm>
          <a:prstGeom prst="rect">
            <a:avLst/>
          </a:prstGeom>
        </p:spPr>
        <p:txBody>
          <a:bodyPr anchor="ctr"/>
          <a:lstStyle>
            <a:lvl1pPr marL="305999" indent="-305999" defTabSz="457200">
              <a:lnSpc>
                <a:spcPct val="100000"/>
              </a:lnSpc>
              <a:spcBef>
                <a:spcPts val="600"/>
              </a:spcBef>
              <a:buClr>
                <a:srgbClr val="944DC3"/>
              </a:buClr>
              <a:buSzPct val="92000"/>
              <a:buFontTx/>
              <a:buChar char="◼"/>
              <a:defRPr sz="2000">
                <a:solidFill>
                  <a:srgbClr val="2A2441"/>
                </a:solidFill>
                <a:latin typeface="Gill Sans MT"/>
                <a:ea typeface="Gill Sans MT"/>
                <a:cs typeface="Gill Sans MT"/>
                <a:sym typeface="Gill Sans MT"/>
              </a:defRPr>
            </a:lvl1pPr>
            <a:lvl2pPr marL="663999" indent="-339999" defTabSz="457200">
              <a:lnSpc>
                <a:spcPct val="100000"/>
              </a:lnSpc>
              <a:spcBef>
                <a:spcPts val="600"/>
              </a:spcBef>
              <a:buClr>
                <a:srgbClr val="944DC3"/>
              </a:buClr>
              <a:buSzPct val="92000"/>
              <a:buFontTx/>
              <a:buChar char="◼"/>
              <a:defRPr sz="2000">
                <a:solidFill>
                  <a:srgbClr val="2A2441"/>
                </a:solidFill>
                <a:latin typeface="Gill Sans MT"/>
                <a:ea typeface="Gill Sans MT"/>
                <a:cs typeface="Gill Sans MT"/>
                <a:sym typeface="Gill Sans MT"/>
              </a:defRPr>
            </a:lvl2pPr>
            <a:lvl3pPr marL="967500" indent="-337500" defTabSz="457200">
              <a:lnSpc>
                <a:spcPct val="100000"/>
              </a:lnSpc>
              <a:spcBef>
                <a:spcPts val="600"/>
              </a:spcBef>
              <a:buClr>
                <a:srgbClr val="944DC3"/>
              </a:buClr>
              <a:buSzPct val="92000"/>
              <a:buFontTx/>
              <a:buChar char="◼"/>
              <a:defRPr sz="2000">
                <a:solidFill>
                  <a:srgbClr val="2A2441"/>
                </a:solidFill>
                <a:latin typeface="Gill Sans MT"/>
                <a:ea typeface="Gill Sans MT"/>
                <a:cs typeface="Gill Sans MT"/>
                <a:sym typeface="Gill Sans MT"/>
              </a:defRPr>
            </a:lvl3pPr>
            <a:lvl4pPr marL="1342285" indent="-334285" defTabSz="457200">
              <a:lnSpc>
                <a:spcPct val="100000"/>
              </a:lnSpc>
              <a:spcBef>
                <a:spcPts val="600"/>
              </a:spcBef>
              <a:buClr>
                <a:srgbClr val="944DC3"/>
              </a:buClr>
              <a:buSzPct val="92000"/>
              <a:buFontTx/>
              <a:buChar char="◼"/>
              <a:defRPr sz="2000">
                <a:solidFill>
                  <a:srgbClr val="2A2441"/>
                </a:solidFill>
                <a:latin typeface="Gill Sans MT"/>
                <a:ea typeface="Gill Sans MT"/>
                <a:cs typeface="Gill Sans MT"/>
                <a:sym typeface="Gill Sans MT"/>
              </a:defRPr>
            </a:lvl4pPr>
            <a:lvl5pPr marL="1702285" indent="-334285" defTabSz="457200">
              <a:lnSpc>
                <a:spcPct val="100000"/>
              </a:lnSpc>
              <a:spcBef>
                <a:spcPts val="600"/>
              </a:spcBef>
              <a:buClr>
                <a:srgbClr val="944DC3"/>
              </a:buClr>
              <a:buSzPct val="92000"/>
              <a:buFontTx/>
              <a:buChar char="◼"/>
              <a:defRPr sz="2000">
                <a:solidFill>
                  <a:srgbClr val="2A2441"/>
                </a:solidFill>
                <a:latin typeface="Gill Sans MT"/>
                <a:ea typeface="Gill Sans MT"/>
                <a:cs typeface="Gill Sans MT"/>
                <a:sym typeface="Gill Sans MT"/>
              </a:defRPr>
            </a:lvl5pPr>
          </a:lstStyle>
          <a:p>
            <a:pPr/>
            <a:r>
              <a:t>Body Level One</a:t>
            </a:r>
          </a:p>
          <a:p>
            <a:pPr lvl="1"/>
            <a:r>
              <a:t>Body Level Two</a:t>
            </a:r>
          </a:p>
          <a:p>
            <a:pPr lvl="2"/>
            <a:r>
              <a:t>Body Level Three</a:t>
            </a:r>
          </a:p>
          <a:p>
            <a:pPr lvl="3"/>
            <a:r>
              <a:t>Body Level Four</a:t>
            </a:r>
          </a:p>
          <a:p>
            <a:pPr lvl="4"/>
            <a:r>
              <a:t>Body Level Five</a:t>
            </a:r>
          </a:p>
        </p:txBody>
      </p:sp>
      <p:sp>
        <p:nvSpPr>
          <p:cNvPr id="195" name="Text Placeholder 3"/>
          <p:cNvSpPr/>
          <p:nvPr>
            <p:ph type="body" sz="quarter" idx="21"/>
          </p:nvPr>
        </p:nvSpPr>
        <p:spPr>
          <a:xfrm>
            <a:off x="767857" y="2836653"/>
            <a:ext cx="3031852" cy="3001393"/>
          </a:xfrm>
          <a:prstGeom prst="rect">
            <a:avLst/>
          </a:prstGeom>
        </p:spPr>
        <p:txBody>
          <a:bodyPr/>
          <a:lstStyle/>
          <a:p>
            <a:pPr marL="0" indent="0" defTabSz="457200">
              <a:lnSpc>
                <a:spcPct val="100000"/>
              </a:lnSpc>
              <a:spcBef>
                <a:spcPts val="600"/>
              </a:spcBef>
              <a:buSzTx/>
              <a:buFontTx/>
              <a:buNone/>
              <a:defRPr sz="1600">
                <a:solidFill>
                  <a:srgbClr val="FFFFFF"/>
                </a:solidFill>
                <a:latin typeface="Gill Sans MT"/>
                <a:ea typeface="Gill Sans MT"/>
                <a:cs typeface="Gill Sans MT"/>
                <a:sym typeface="Gill Sans MT"/>
              </a:defRPr>
            </a:pPr>
          </a:p>
        </p:txBody>
      </p:sp>
      <p:sp>
        <p:nvSpPr>
          <p:cNvPr id="196" name="Slide Number"/>
          <p:cNvSpPr txBox="1"/>
          <p:nvPr>
            <p:ph type="sldNum" sz="quarter" idx="2"/>
          </p:nvPr>
        </p:nvSpPr>
        <p:spPr>
          <a:xfrm>
            <a:off x="11379533" y="6523908"/>
            <a:ext cx="231277" cy="231141"/>
          </a:xfrm>
          <a:prstGeom prst="rect">
            <a:avLst/>
          </a:prstGeom>
        </p:spPr>
        <p:txBody>
          <a:bodyPr/>
          <a:lstStyle>
            <a:lvl1pPr>
              <a:defRPr sz="900">
                <a:solidFill>
                  <a:srgbClr val="404040"/>
                </a:solidFill>
                <a:latin typeface="Gill Sans MT"/>
                <a:ea typeface="Gill Sans MT"/>
                <a:cs typeface="Gill Sans MT"/>
                <a:sym typeface="Gill Sans M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203" name="Rectangle 8"/>
          <p:cNvSpPr/>
          <p:nvPr/>
        </p:nvSpPr>
        <p:spPr>
          <a:xfrm>
            <a:off x="446533" y="457200"/>
            <a:ext cx="3703322" cy="94997"/>
          </a:xfrm>
          <a:prstGeom prst="rect">
            <a:avLst/>
          </a:prstGeom>
          <a:solidFill>
            <a:srgbClr val="465359"/>
          </a:solidFill>
          <a:ln w="12700">
            <a:miter lim="400000"/>
          </a:ln>
        </p:spPr>
        <p:txBody>
          <a:bodyPr lIns="45719" rIns="45719"/>
          <a:lstStyle/>
          <a:p>
            <a:pPr>
              <a:defRPr>
                <a:latin typeface="Gill Sans MT"/>
                <a:ea typeface="Gill Sans MT"/>
                <a:cs typeface="Gill Sans MT"/>
                <a:sym typeface="Gill Sans MT"/>
              </a:defRPr>
            </a:pPr>
          </a:p>
        </p:txBody>
      </p:sp>
      <p:sp>
        <p:nvSpPr>
          <p:cNvPr id="204" name="Rectangle 9"/>
          <p:cNvSpPr/>
          <p:nvPr/>
        </p:nvSpPr>
        <p:spPr>
          <a:xfrm>
            <a:off x="8042147" y="453642"/>
            <a:ext cx="3703321" cy="98555"/>
          </a:xfrm>
          <a:prstGeom prst="rect">
            <a:avLst/>
          </a:prstGeom>
          <a:solidFill>
            <a:srgbClr val="969FA7"/>
          </a:solidFill>
          <a:ln w="12700">
            <a:miter lim="400000"/>
          </a:ln>
        </p:spPr>
        <p:txBody>
          <a:bodyPr lIns="45719" rIns="45719"/>
          <a:lstStyle/>
          <a:p>
            <a:pPr>
              <a:defRPr>
                <a:latin typeface="Gill Sans MT"/>
                <a:ea typeface="Gill Sans MT"/>
                <a:cs typeface="Gill Sans MT"/>
                <a:sym typeface="Gill Sans MT"/>
              </a:defRPr>
            </a:pPr>
          </a:p>
        </p:txBody>
      </p:sp>
      <p:sp>
        <p:nvSpPr>
          <p:cNvPr id="205" name="Rectangle 10"/>
          <p:cNvSpPr/>
          <p:nvPr/>
        </p:nvSpPr>
        <p:spPr>
          <a:xfrm>
            <a:off x="4241829" y="457200"/>
            <a:ext cx="3703321" cy="91441"/>
          </a:xfrm>
          <a:prstGeom prst="rect">
            <a:avLst/>
          </a:prstGeom>
          <a:solidFill>
            <a:srgbClr val="944DC3"/>
          </a:solidFill>
          <a:ln w="12700">
            <a:miter lim="400000"/>
          </a:ln>
        </p:spPr>
        <p:txBody>
          <a:bodyPr lIns="45719" rIns="45719"/>
          <a:lstStyle/>
          <a:p>
            <a:pPr>
              <a:defRPr>
                <a:latin typeface="Gill Sans MT"/>
                <a:ea typeface="Gill Sans MT"/>
                <a:cs typeface="Gill Sans MT"/>
                <a:sym typeface="Gill Sans MT"/>
              </a:defRPr>
            </a:pPr>
          </a:p>
        </p:txBody>
      </p:sp>
      <p:sp>
        <p:nvSpPr>
          <p:cNvPr id="206" name="Title Text"/>
          <p:cNvSpPr txBox="1"/>
          <p:nvPr>
            <p:ph type="title"/>
          </p:nvPr>
        </p:nvSpPr>
        <p:spPr>
          <a:xfrm>
            <a:off x="581193" y="4693389"/>
            <a:ext cx="11029616" cy="566739"/>
          </a:xfrm>
          <a:prstGeom prst="rect">
            <a:avLst/>
          </a:prstGeom>
        </p:spPr>
        <p:txBody>
          <a:bodyPr anchor="b"/>
          <a:lstStyle>
            <a:lvl1pPr defTabSz="457200">
              <a:lnSpc>
                <a:spcPct val="100000"/>
              </a:lnSpc>
              <a:defRPr cap="all" sz="2400">
                <a:solidFill>
                  <a:srgbClr val="404040"/>
                </a:solidFill>
                <a:latin typeface="Gill Sans MT"/>
                <a:ea typeface="Gill Sans MT"/>
                <a:cs typeface="Gill Sans MT"/>
                <a:sym typeface="Gill Sans MT"/>
              </a:defRPr>
            </a:lvl1pPr>
          </a:lstStyle>
          <a:p>
            <a:pPr/>
            <a:r>
              <a:t>Title Text</a:t>
            </a:r>
          </a:p>
        </p:txBody>
      </p:sp>
      <p:sp>
        <p:nvSpPr>
          <p:cNvPr id="207" name="Picture Placeholder 2"/>
          <p:cNvSpPr/>
          <p:nvPr>
            <p:ph type="pic" idx="21"/>
          </p:nvPr>
        </p:nvSpPr>
        <p:spPr>
          <a:xfrm>
            <a:off x="447816" y="641350"/>
            <a:ext cx="11290860" cy="3651249"/>
          </a:xfrm>
          <a:prstGeom prst="rect">
            <a:avLst/>
          </a:prstGeom>
        </p:spPr>
        <p:txBody>
          <a:bodyPr lIns="91439" rIns="91439">
            <a:noAutofit/>
          </a:bodyPr>
          <a:lstStyle/>
          <a:p>
            <a:pPr/>
          </a:p>
        </p:txBody>
      </p:sp>
      <p:sp>
        <p:nvSpPr>
          <p:cNvPr id="208" name="Body Level One…"/>
          <p:cNvSpPr txBox="1"/>
          <p:nvPr>
            <p:ph type="body" sz="quarter" idx="1"/>
          </p:nvPr>
        </p:nvSpPr>
        <p:spPr>
          <a:xfrm>
            <a:off x="581191" y="5260126"/>
            <a:ext cx="11029618" cy="998149"/>
          </a:xfrm>
          <a:prstGeom prst="rect">
            <a:avLst/>
          </a:prstGeom>
        </p:spPr>
        <p:txBody>
          <a:bodyPr/>
          <a:lstStyle>
            <a:lvl1pPr marL="0" indent="0" defTabSz="457200">
              <a:lnSpc>
                <a:spcPct val="100000"/>
              </a:lnSpc>
              <a:spcBef>
                <a:spcPts val="600"/>
              </a:spcBef>
              <a:buSzTx/>
              <a:buFontTx/>
              <a:buNone/>
              <a:defRPr sz="1600">
                <a:solidFill>
                  <a:srgbClr val="404040"/>
                </a:solidFill>
                <a:latin typeface="Gill Sans MT"/>
                <a:ea typeface="Gill Sans MT"/>
                <a:cs typeface="Gill Sans MT"/>
                <a:sym typeface="Gill Sans MT"/>
              </a:defRPr>
            </a:lvl1pPr>
            <a:lvl2pPr marL="0" indent="457200" defTabSz="457200">
              <a:lnSpc>
                <a:spcPct val="100000"/>
              </a:lnSpc>
              <a:spcBef>
                <a:spcPts val="600"/>
              </a:spcBef>
              <a:buSzTx/>
              <a:buFontTx/>
              <a:buNone/>
              <a:defRPr sz="1600">
                <a:solidFill>
                  <a:srgbClr val="404040"/>
                </a:solidFill>
                <a:latin typeface="Gill Sans MT"/>
                <a:ea typeface="Gill Sans MT"/>
                <a:cs typeface="Gill Sans MT"/>
                <a:sym typeface="Gill Sans MT"/>
              </a:defRPr>
            </a:lvl2pPr>
            <a:lvl3pPr marL="0" indent="914400" defTabSz="457200">
              <a:lnSpc>
                <a:spcPct val="100000"/>
              </a:lnSpc>
              <a:spcBef>
                <a:spcPts val="600"/>
              </a:spcBef>
              <a:buSzTx/>
              <a:buFontTx/>
              <a:buNone/>
              <a:defRPr sz="1600">
                <a:solidFill>
                  <a:srgbClr val="404040"/>
                </a:solidFill>
                <a:latin typeface="Gill Sans MT"/>
                <a:ea typeface="Gill Sans MT"/>
                <a:cs typeface="Gill Sans MT"/>
                <a:sym typeface="Gill Sans MT"/>
              </a:defRPr>
            </a:lvl3pPr>
            <a:lvl4pPr marL="0" indent="1371600" defTabSz="457200">
              <a:lnSpc>
                <a:spcPct val="100000"/>
              </a:lnSpc>
              <a:spcBef>
                <a:spcPts val="600"/>
              </a:spcBef>
              <a:buSzTx/>
              <a:buFontTx/>
              <a:buNone/>
              <a:defRPr sz="1600">
                <a:solidFill>
                  <a:srgbClr val="404040"/>
                </a:solidFill>
                <a:latin typeface="Gill Sans MT"/>
                <a:ea typeface="Gill Sans MT"/>
                <a:cs typeface="Gill Sans MT"/>
                <a:sym typeface="Gill Sans MT"/>
              </a:defRPr>
            </a:lvl4pPr>
            <a:lvl5pPr marL="0" indent="1828800" defTabSz="457200">
              <a:lnSpc>
                <a:spcPct val="100000"/>
              </a:lnSpc>
              <a:spcBef>
                <a:spcPts val="600"/>
              </a:spcBef>
              <a:buSzTx/>
              <a:buFontTx/>
              <a:buNone/>
              <a:defRPr sz="1600">
                <a:solidFill>
                  <a:srgbClr val="404040"/>
                </a:solidFill>
                <a:latin typeface="Gill Sans MT"/>
                <a:ea typeface="Gill Sans MT"/>
                <a:cs typeface="Gill Sans MT"/>
                <a:sym typeface="Gill Sans MT"/>
              </a:defRPr>
            </a:lvl5pPr>
          </a:lstStyle>
          <a:p>
            <a:pPr/>
            <a:r>
              <a:t>Body Level One</a:t>
            </a:r>
          </a:p>
          <a:p>
            <a:pPr lvl="1"/>
            <a:r>
              <a:t>Body Level Two</a:t>
            </a:r>
          </a:p>
          <a:p>
            <a:pPr lvl="2"/>
            <a:r>
              <a:t>Body Level Three</a:t>
            </a:r>
          </a:p>
          <a:p>
            <a:pPr lvl="3"/>
            <a:r>
              <a:t>Body Level Four</a:t>
            </a:r>
          </a:p>
          <a:p>
            <a:pPr lvl="4"/>
            <a:r>
              <a:t>Body Level Five</a:t>
            </a:r>
          </a:p>
        </p:txBody>
      </p:sp>
      <p:sp>
        <p:nvSpPr>
          <p:cNvPr id="209" name="Slide Number"/>
          <p:cNvSpPr txBox="1"/>
          <p:nvPr>
            <p:ph type="sldNum" sz="quarter" idx="2"/>
          </p:nvPr>
        </p:nvSpPr>
        <p:spPr>
          <a:xfrm>
            <a:off x="11379533" y="6490906"/>
            <a:ext cx="231277" cy="231141"/>
          </a:xfrm>
          <a:prstGeom prst="rect">
            <a:avLst/>
          </a:prstGeom>
        </p:spPr>
        <p:txBody>
          <a:bodyPr/>
          <a:lstStyle>
            <a:lvl1pPr>
              <a:defRPr sz="900">
                <a:solidFill>
                  <a:srgbClr val="404040"/>
                </a:solidFill>
                <a:latin typeface="Gill Sans MT"/>
                <a:ea typeface="Gill Sans MT"/>
                <a:cs typeface="Gill Sans MT"/>
                <a:sym typeface="Gill Sans M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216" name="Rectangle 8"/>
          <p:cNvSpPr/>
          <p:nvPr/>
        </p:nvSpPr>
        <p:spPr>
          <a:xfrm>
            <a:off x="446533" y="457200"/>
            <a:ext cx="3703322" cy="94997"/>
          </a:xfrm>
          <a:prstGeom prst="rect">
            <a:avLst/>
          </a:prstGeom>
          <a:solidFill>
            <a:srgbClr val="465359"/>
          </a:solidFill>
          <a:ln w="12700">
            <a:miter lim="400000"/>
          </a:ln>
        </p:spPr>
        <p:txBody>
          <a:bodyPr lIns="45719" rIns="45719"/>
          <a:lstStyle/>
          <a:p>
            <a:pPr>
              <a:defRPr>
                <a:latin typeface="Gill Sans MT"/>
                <a:ea typeface="Gill Sans MT"/>
                <a:cs typeface="Gill Sans MT"/>
                <a:sym typeface="Gill Sans MT"/>
              </a:defRPr>
            </a:pPr>
          </a:p>
        </p:txBody>
      </p:sp>
      <p:sp>
        <p:nvSpPr>
          <p:cNvPr id="217" name="Rectangle 9"/>
          <p:cNvSpPr/>
          <p:nvPr/>
        </p:nvSpPr>
        <p:spPr>
          <a:xfrm>
            <a:off x="8042147" y="453642"/>
            <a:ext cx="3703321" cy="98555"/>
          </a:xfrm>
          <a:prstGeom prst="rect">
            <a:avLst/>
          </a:prstGeom>
          <a:solidFill>
            <a:srgbClr val="969FA7"/>
          </a:solidFill>
          <a:ln w="12700">
            <a:miter lim="400000"/>
          </a:ln>
        </p:spPr>
        <p:txBody>
          <a:bodyPr lIns="45719" rIns="45719"/>
          <a:lstStyle/>
          <a:p>
            <a:pPr>
              <a:defRPr>
                <a:latin typeface="Gill Sans MT"/>
                <a:ea typeface="Gill Sans MT"/>
                <a:cs typeface="Gill Sans MT"/>
                <a:sym typeface="Gill Sans MT"/>
              </a:defRPr>
            </a:pPr>
          </a:p>
        </p:txBody>
      </p:sp>
      <p:sp>
        <p:nvSpPr>
          <p:cNvPr id="218" name="Rectangle 10"/>
          <p:cNvSpPr/>
          <p:nvPr/>
        </p:nvSpPr>
        <p:spPr>
          <a:xfrm>
            <a:off x="4241829" y="457200"/>
            <a:ext cx="3703321" cy="91441"/>
          </a:xfrm>
          <a:prstGeom prst="rect">
            <a:avLst/>
          </a:prstGeom>
          <a:solidFill>
            <a:srgbClr val="944DC3"/>
          </a:solidFill>
          <a:ln w="12700">
            <a:miter lim="400000"/>
          </a:ln>
        </p:spPr>
        <p:txBody>
          <a:bodyPr lIns="45719" rIns="45719"/>
          <a:lstStyle/>
          <a:p>
            <a:pPr>
              <a:defRPr>
                <a:latin typeface="Gill Sans MT"/>
                <a:ea typeface="Gill Sans MT"/>
                <a:cs typeface="Gill Sans MT"/>
                <a:sym typeface="Gill Sans MT"/>
              </a:defRPr>
            </a:pPr>
          </a:p>
        </p:txBody>
      </p:sp>
      <p:sp>
        <p:nvSpPr>
          <p:cNvPr id="219" name="Rectangle 6"/>
          <p:cNvSpPr/>
          <p:nvPr/>
        </p:nvSpPr>
        <p:spPr>
          <a:xfrm>
            <a:off x="446533" y="3085763"/>
            <a:ext cx="11298934" cy="3338150"/>
          </a:xfrm>
          <a:prstGeom prst="rect">
            <a:avLst/>
          </a:prstGeom>
          <a:solidFill>
            <a:srgbClr val="465359"/>
          </a:solidFill>
          <a:ln w="12700">
            <a:miter lim="400000"/>
          </a:ln>
        </p:spPr>
        <p:txBody>
          <a:bodyPr lIns="45719" rIns="45719"/>
          <a:lstStyle/>
          <a:p>
            <a:pPr>
              <a:defRPr>
                <a:latin typeface="Gill Sans MT"/>
                <a:ea typeface="Gill Sans MT"/>
                <a:cs typeface="Gill Sans MT"/>
                <a:sym typeface="Gill Sans MT"/>
              </a:defRPr>
            </a:pPr>
          </a:p>
        </p:txBody>
      </p:sp>
      <p:sp>
        <p:nvSpPr>
          <p:cNvPr id="220" name="Title Text"/>
          <p:cNvSpPr txBox="1"/>
          <p:nvPr>
            <p:ph type="title"/>
          </p:nvPr>
        </p:nvSpPr>
        <p:spPr>
          <a:xfrm>
            <a:off x="581190" y="1020431"/>
            <a:ext cx="10993551" cy="1475013"/>
          </a:xfrm>
          <a:prstGeom prst="rect">
            <a:avLst/>
          </a:prstGeom>
        </p:spPr>
        <p:txBody>
          <a:bodyPr anchor="b"/>
          <a:lstStyle>
            <a:lvl1pPr defTabSz="457200">
              <a:lnSpc>
                <a:spcPct val="100000"/>
              </a:lnSpc>
              <a:defRPr cap="all" sz="3600">
                <a:solidFill>
                  <a:srgbClr val="404040"/>
                </a:solidFill>
                <a:latin typeface="Gill Sans MT"/>
                <a:ea typeface="Gill Sans MT"/>
                <a:cs typeface="Gill Sans MT"/>
                <a:sym typeface="Gill Sans MT"/>
              </a:defRPr>
            </a:lvl1pPr>
          </a:lstStyle>
          <a:p>
            <a:pPr/>
            <a:r>
              <a:t>Title Text</a:t>
            </a:r>
          </a:p>
        </p:txBody>
      </p:sp>
      <p:sp>
        <p:nvSpPr>
          <p:cNvPr id="221" name="Body Level One…"/>
          <p:cNvSpPr txBox="1"/>
          <p:nvPr>
            <p:ph type="body" sz="quarter" idx="1"/>
          </p:nvPr>
        </p:nvSpPr>
        <p:spPr>
          <a:xfrm>
            <a:off x="581193" y="2495444"/>
            <a:ext cx="10993548" cy="590322"/>
          </a:xfrm>
          <a:prstGeom prst="rect">
            <a:avLst/>
          </a:prstGeom>
        </p:spPr>
        <p:txBody>
          <a:bodyPr/>
          <a:lstStyle>
            <a:lvl1pPr marL="0" indent="0" defTabSz="457200">
              <a:lnSpc>
                <a:spcPct val="100000"/>
              </a:lnSpc>
              <a:spcBef>
                <a:spcPts val="600"/>
              </a:spcBef>
              <a:buSzTx/>
              <a:buFontTx/>
              <a:buNone/>
              <a:defRPr cap="all" sz="1600">
                <a:solidFill>
                  <a:srgbClr val="944DC3"/>
                </a:solidFill>
                <a:latin typeface="Gill Sans MT"/>
                <a:ea typeface="Gill Sans MT"/>
                <a:cs typeface="Gill Sans MT"/>
                <a:sym typeface="Gill Sans MT"/>
              </a:defRPr>
            </a:lvl1pPr>
            <a:lvl2pPr marL="0" indent="457200" defTabSz="457200">
              <a:lnSpc>
                <a:spcPct val="100000"/>
              </a:lnSpc>
              <a:spcBef>
                <a:spcPts val="600"/>
              </a:spcBef>
              <a:buSzTx/>
              <a:buFontTx/>
              <a:buNone/>
              <a:defRPr cap="all" sz="1600">
                <a:solidFill>
                  <a:srgbClr val="944DC3"/>
                </a:solidFill>
                <a:latin typeface="Gill Sans MT"/>
                <a:ea typeface="Gill Sans MT"/>
                <a:cs typeface="Gill Sans MT"/>
                <a:sym typeface="Gill Sans MT"/>
              </a:defRPr>
            </a:lvl2pPr>
            <a:lvl3pPr marL="0" indent="914400" defTabSz="457200">
              <a:lnSpc>
                <a:spcPct val="100000"/>
              </a:lnSpc>
              <a:spcBef>
                <a:spcPts val="600"/>
              </a:spcBef>
              <a:buSzTx/>
              <a:buFontTx/>
              <a:buNone/>
              <a:defRPr cap="all" sz="1600">
                <a:solidFill>
                  <a:srgbClr val="944DC3"/>
                </a:solidFill>
                <a:latin typeface="Gill Sans MT"/>
                <a:ea typeface="Gill Sans MT"/>
                <a:cs typeface="Gill Sans MT"/>
                <a:sym typeface="Gill Sans MT"/>
              </a:defRPr>
            </a:lvl3pPr>
            <a:lvl4pPr marL="0" indent="1371600" defTabSz="457200">
              <a:lnSpc>
                <a:spcPct val="100000"/>
              </a:lnSpc>
              <a:spcBef>
                <a:spcPts val="600"/>
              </a:spcBef>
              <a:buSzTx/>
              <a:buFontTx/>
              <a:buNone/>
              <a:defRPr cap="all" sz="1600">
                <a:solidFill>
                  <a:srgbClr val="944DC3"/>
                </a:solidFill>
                <a:latin typeface="Gill Sans MT"/>
                <a:ea typeface="Gill Sans MT"/>
                <a:cs typeface="Gill Sans MT"/>
                <a:sym typeface="Gill Sans MT"/>
              </a:defRPr>
            </a:lvl4pPr>
            <a:lvl5pPr marL="0" indent="1828800" defTabSz="457200">
              <a:lnSpc>
                <a:spcPct val="100000"/>
              </a:lnSpc>
              <a:spcBef>
                <a:spcPts val="600"/>
              </a:spcBef>
              <a:buSzTx/>
              <a:buFontTx/>
              <a:buNone/>
              <a:defRPr cap="all" sz="1600">
                <a:solidFill>
                  <a:srgbClr val="944DC3"/>
                </a:solidFill>
                <a:latin typeface="Gill Sans MT"/>
                <a:ea typeface="Gill Sans MT"/>
                <a:cs typeface="Gill Sans MT"/>
                <a:sym typeface="Gill Sans MT"/>
              </a:defRPr>
            </a:lvl5pPr>
          </a:lstStyle>
          <a:p>
            <a:pPr/>
            <a:r>
              <a:t>Body Level One</a:t>
            </a:r>
          </a:p>
          <a:p>
            <a:pPr lvl="1"/>
            <a:r>
              <a:t>Body Level Two</a:t>
            </a:r>
          </a:p>
          <a:p>
            <a:pPr lvl="2"/>
            <a:r>
              <a:t>Body Level Three</a:t>
            </a:r>
          </a:p>
          <a:p>
            <a:pPr lvl="3"/>
            <a:r>
              <a:t>Body Level Four</a:t>
            </a:r>
          </a:p>
          <a:p>
            <a:pPr lvl="4"/>
            <a:r>
              <a:t>Body Level Five</a:t>
            </a:r>
          </a:p>
        </p:txBody>
      </p:sp>
      <p:sp>
        <p:nvSpPr>
          <p:cNvPr id="222" name="Slide Number"/>
          <p:cNvSpPr txBox="1"/>
          <p:nvPr>
            <p:ph type="sldNum" sz="quarter" idx="2"/>
          </p:nvPr>
        </p:nvSpPr>
        <p:spPr>
          <a:xfrm>
            <a:off x="11379533" y="6490906"/>
            <a:ext cx="231277" cy="231141"/>
          </a:xfrm>
          <a:prstGeom prst="rect">
            <a:avLst/>
          </a:prstGeom>
        </p:spPr>
        <p:txBody>
          <a:bodyPr/>
          <a:lstStyle>
            <a:lvl1pPr>
              <a:defRPr sz="900">
                <a:solidFill>
                  <a:srgbClr val="404040"/>
                </a:solidFill>
                <a:latin typeface="Gill Sans MT"/>
                <a:ea typeface="Gill Sans MT"/>
                <a:cs typeface="Gill Sans MT"/>
                <a:sym typeface="Gill Sans M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29" name="Rectangle 8"/>
          <p:cNvSpPr/>
          <p:nvPr/>
        </p:nvSpPr>
        <p:spPr>
          <a:xfrm>
            <a:off x="446533" y="457200"/>
            <a:ext cx="3703322" cy="94997"/>
          </a:xfrm>
          <a:prstGeom prst="rect">
            <a:avLst/>
          </a:prstGeom>
          <a:solidFill>
            <a:srgbClr val="465359"/>
          </a:solidFill>
          <a:ln w="12700">
            <a:miter lim="400000"/>
          </a:ln>
        </p:spPr>
        <p:txBody>
          <a:bodyPr lIns="45719" rIns="45719"/>
          <a:lstStyle/>
          <a:p>
            <a:pPr>
              <a:defRPr>
                <a:latin typeface="Gill Sans MT"/>
                <a:ea typeface="Gill Sans MT"/>
                <a:cs typeface="Gill Sans MT"/>
                <a:sym typeface="Gill Sans MT"/>
              </a:defRPr>
            </a:pPr>
          </a:p>
        </p:txBody>
      </p:sp>
      <p:sp>
        <p:nvSpPr>
          <p:cNvPr id="230" name="Rectangle 9"/>
          <p:cNvSpPr/>
          <p:nvPr/>
        </p:nvSpPr>
        <p:spPr>
          <a:xfrm>
            <a:off x="8042147" y="453642"/>
            <a:ext cx="3703321" cy="98555"/>
          </a:xfrm>
          <a:prstGeom prst="rect">
            <a:avLst/>
          </a:prstGeom>
          <a:solidFill>
            <a:srgbClr val="969FA7"/>
          </a:solidFill>
          <a:ln w="12700">
            <a:miter lim="400000"/>
          </a:ln>
        </p:spPr>
        <p:txBody>
          <a:bodyPr lIns="45719" rIns="45719"/>
          <a:lstStyle/>
          <a:p>
            <a:pPr>
              <a:defRPr>
                <a:latin typeface="Gill Sans MT"/>
                <a:ea typeface="Gill Sans MT"/>
                <a:cs typeface="Gill Sans MT"/>
                <a:sym typeface="Gill Sans MT"/>
              </a:defRPr>
            </a:pPr>
          </a:p>
        </p:txBody>
      </p:sp>
      <p:sp>
        <p:nvSpPr>
          <p:cNvPr id="231" name="Rectangle 10"/>
          <p:cNvSpPr/>
          <p:nvPr/>
        </p:nvSpPr>
        <p:spPr>
          <a:xfrm>
            <a:off x="4241829" y="457200"/>
            <a:ext cx="3703321" cy="91441"/>
          </a:xfrm>
          <a:prstGeom prst="rect">
            <a:avLst/>
          </a:prstGeom>
          <a:solidFill>
            <a:srgbClr val="944DC3"/>
          </a:solidFill>
          <a:ln w="12700">
            <a:miter lim="400000"/>
          </a:ln>
        </p:spPr>
        <p:txBody>
          <a:bodyPr lIns="45719" rIns="45719"/>
          <a:lstStyle/>
          <a:p>
            <a:pPr>
              <a:defRPr>
                <a:latin typeface="Gill Sans MT"/>
                <a:ea typeface="Gill Sans MT"/>
                <a:cs typeface="Gill Sans MT"/>
                <a:sym typeface="Gill Sans MT"/>
              </a:defRPr>
            </a:pPr>
          </a:p>
        </p:txBody>
      </p:sp>
      <p:sp>
        <p:nvSpPr>
          <p:cNvPr id="232" name="Title Text"/>
          <p:cNvSpPr txBox="1"/>
          <p:nvPr>
            <p:ph type="title"/>
          </p:nvPr>
        </p:nvSpPr>
        <p:spPr>
          <a:xfrm>
            <a:off x="581191" y="702155"/>
            <a:ext cx="11029617" cy="1188721"/>
          </a:xfrm>
          <a:prstGeom prst="rect">
            <a:avLst/>
          </a:prstGeom>
        </p:spPr>
        <p:txBody>
          <a:bodyPr/>
          <a:lstStyle>
            <a:lvl1pPr defTabSz="457200">
              <a:lnSpc>
                <a:spcPct val="100000"/>
              </a:lnSpc>
              <a:defRPr cap="all" sz="4000">
                <a:solidFill>
                  <a:srgbClr val="404040"/>
                </a:solidFill>
                <a:latin typeface="Gill Sans MT"/>
                <a:ea typeface="Gill Sans MT"/>
                <a:cs typeface="Gill Sans MT"/>
                <a:sym typeface="Gill Sans MT"/>
              </a:defRPr>
            </a:lvl1pPr>
          </a:lstStyle>
          <a:p>
            <a:pPr/>
            <a:r>
              <a:t>Title Text</a:t>
            </a:r>
          </a:p>
        </p:txBody>
      </p:sp>
      <p:sp>
        <p:nvSpPr>
          <p:cNvPr id="233" name="Body Level One…"/>
          <p:cNvSpPr txBox="1"/>
          <p:nvPr>
            <p:ph type="body" idx="1"/>
          </p:nvPr>
        </p:nvSpPr>
        <p:spPr>
          <a:xfrm>
            <a:off x="581191" y="2048718"/>
            <a:ext cx="11029617" cy="3926632"/>
          </a:xfrm>
          <a:prstGeom prst="rect">
            <a:avLst/>
          </a:prstGeom>
        </p:spPr>
        <p:txBody>
          <a:bodyPr/>
          <a:lstStyle>
            <a:lvl1pPr marL="305999" indent="-305999" defTabSz="457200">
              <a:lnSpc>
                <a:spcPct val="100000"/>
              </a:lnSpc>
              <a:spcBef>
                <a:spcPts val="600"/>
              </a:spcBef>
              <a:buClr>
                <a:srgbClr val="944DC3"/>
              </a:buClr>
              <a:buSzPct val="92000"/>
              <a:buFontTx/>
              <a:buChar char="◼"/>
              <a:defRPr>
                <a:solidFill>
                  <a:srgbClr val="404040"/>
                </a:solidFill>
                <a:latin typeface="+mj-lt"/>
                <a:ea typeface="+mj-ea"/>
                <a:cs typeface="+mj-cs"/>
                <a:sym typeface="Helvetica"/>
              </a:defRPr>
            </a:lvl1pPr>
            <a:lvl2pPr marL="681000" indent="-356999" defTabSz="457200">
              <a:lnSpc>
                <a:spcPct val="100000"/>
              </a:lnSpc>
              <a:spcBef>
                <a:spcPts val="600"/>
              </a:spcBef>
              <a:buClr>
                <a:srgbClr val="944DC3"/>
              </a:buClr>
              <a:buSzPct val="92000"/>
              <a:buFontTx/>
              <a:buChar char="➢"/>
              <a:defRPr>
                <a:solidFill>
                  <a:srgbClr val="404040"/>
                </a:solidFill>
                <a:latin typeface="+mj-lt"/>
                <a:ea typeface="+mj-ea"/>
                <a:cs typeface="+mj-cs"/>
                <a:sym typeface="Helvetica"/>
              </a:defRPr>
            </a:lvl2pPr>
            <a:lvl3pPr marL="1008000" indent="-377999" defTabSz="457200">
              <a:lnSpc>
                <a:spcPct val="100000"/>
              </a:lnSpc>
              <a:spcBef>
                <a:spcPts val="600"/>
              </a:spcBef>
              <a:buClr>
                <a:srgbClr val="944DC3"/>
              </a:buClr>
              <a:buSzPct val="92000"/>
              <a:buFontTx/>
              <a:buChar char="◼"/>
              <a:defRPr>
                <a:solidFill>
                  <a:srgbClr val="404040"/>
                </a:solidFill>
                <a:latin typeface="+mj-lt"/>
                <a:ea typeface="+mj-ea"/>
                <a:cs typeface="+mj-cs"/>
                <a:sym typeface="Helvetica"/>
              </a:defRPr>
            </a:lvl3pPr>
            <a:lvl4pPr marL="1371999" indent="-364000" defTabSz="457200">
              <a:lnSpc>
                <a:spcPct val="100000"/>
              </a:lnSpc>
              <a:spcBef>
                <a:spcPts val="600"/>
              </a:spcBef>
              <a:buClr>
                <a:srgbClr val="944DC3"/>
              </a:buClr>
              <a:buSzPct val="92000"/>
              <a:buFontTx/>
              <a:buChar char="◼"/>
              <a:defRPr>
                <a:solidFill>
                  <a:srgbClr val="404040"/>
                </a:solidFill>
                <a:latin typeface="+mj-lt"/>
                <a:ea typeface="+mj-ea"/>
                <a:cs typeface="+mj-cs"/>
                <a:sym typeface="Helvetica"/>
              </a:defRPr>
            </a:lvl4pPr>
            <a:lvl5pPr marL="1731999" indent="-363999" defTabSz="457200">
              <a:lnSpc>
                <a:spcPct val="100000"/>
              </a:lnSpc>
              <a:spcBef>
                <a:spcPts val="600"/>
              </a:spcBef>
              <a:buClr>
                <a:srgbClr val="944DC3"/>
              </a:buClr>
              <a:buSzPct val="92000"/>
              <a:buFontTx/>
              <a:buChar char="◼"/>
              <a:defRPr>
                <a:solidFill>
                  <a:srgbClr val="404040"/>
                </a:solidFill>
                <a:latin typeface="+mj-lt"/>
                <a:ea typeface="+mj-ea"/>
                <a:cs typeface="+mj-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234" name="Slide Number"/>
          <p:cNvSpPr txBox="1"/>
          <p:nvPr>
            <p:ph type="sldNum" sz="quarter" idx="2"/>
          </p:nvPr>
        </p:nvSpPr>
        <p:spPr>
          <a:xfrm>
            <a:off x="11337154" y="6471856"/>
            <a:ext cx="273656" cy="269241"/>
          </a:xfrm>
          <a:prstGeom prst="rect">
            <a:avLst/>
          </a:prstGeom>
        </p:spPr>
        <p:txBody>
          <a:bodyPr/>
          <a:lstStyle>
            <a:lvl1pPr>
              <a:defRPr>
                <a:solidFill>
                  <a:srgbClr val="404040"/>
                </a:solidFill>
                <a:latin typeface="Gill Sans MT"/>
                <a:ea typeface="Gill Sans MT"/>
                <a:cs typeface="Gill Sans MT"/>
                <a:sym typeface="Gill Sans M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41" name="Rectangle 8"/>
          <p:cNvSpPr/>
          <p:nvPr/>
        </p:nvSpPr>
        <p:spPr>
          <a:xfrm>
            <a:off x="446533" y="457200"/>
            <a:ext cx="3703322" cy="94997"/>
          </a:xfrm>
          <a:prstGeom prst="rect">
            <a:avLst/>
          </a:prstGeom>
          <a:solidFill>
            <a:srgbClr val="465359"/>
          </a:solidFill>
          <a:ln w="12700">
            <a:miter lim="400000"/>
          </a:ln>
        </p:spPr>
        <p:txBody>
          <a:bodyPr lIns="45719" rIns="45719"/>
          <a:lstStyle/>
          <a:p>
            <a:pPr>
              <a:defRPr>
                <a:latin typeface="Gill Sans MT"/>
                <a:ea typeface="Gill Sans MT"/>
                <a:cs typeface="Gill Sans MT"/>
                <a:sym typeface="Gill Sans MT"/>
              </a:defRPr>
            </a:pPr>
          </a:p>
        </p:txBody>
      </p:sp>
      <p:sp>
        <p:nvSpPr>
          <p:cNvPr id="242" name="Rectangle 9"/>
          <p:cNvSpPr/>
          <p:nvPr/>
        </p:nvSpPr>
        <p:spPr>
          <a:xfrm>
            <a:off x="8042147" y="453642"/>
            <a:ext cx="3703321" cy="98555"/>
          </a:xfrm>
          <a:prstGeom prst="rect">
            <a:avLst/>
          </a:prstGeom>
          <a:solidFill>
            <a:srgbClr val="969FA7"/>
          </a:solidFill>
          <a:ln w="12700">
            <a:miter lim="400000"/>
          </a:ln>
        </p:spPr>
        <p:txBody>
          <a:bodyPr lIns="45719" rIns="45719"/>
          <a:lstStyle/>
          <a:p>
            <a:pPr>
              <a:defRPr>
                <a:latin typeface="Gill Sans MT"/>
                <a:ea typeface="Gill Sans MT"/>
                <a:cs typeface="Gill Sans MT"/>
                <a:sym typeface="Gill Sans MT"/>
              </a:defRPr>
            </a:pPr>
          </a:p>
        </p:txBody>
      </p:sp>
      <p:sp>
        <p:nvSpPr>
          <p:cNvPr id="243" name="Rectangle 10"/>
          <p:cNvSpPr/>
          <p:nvPr/>
        </p:nvSpPr>
        <p:spPr>
          <a:xfrm>
            <a:off x="4241829" y="457200"/>
            <a:ext cx="3703321" cy="91441"/>
          </a:xfrm>
          <a:prstGeom prst="rect">
            <a:avLst/>
          </a:prstGeom>
          <a:solidFill>
            <a:srgbClr val="944DC3"/>
          </a:solidFill>
          <a:ln w="12700">
            <a:miter lim="400000"/>
          </a:ln>
        </p:spPr>
        <p:txBody>
          <a:bodyPr lIns="45719" rIns="45719"/>
          <a:lstStyle/>
          <a:p>
            <a:pPr>
              <a:defRPr>
                <a:latin typeface="Gill Sans MT"/>
                <a:ea typeface="Gill Sans MT"/>
                <a:cs typeface="Gill Sans MT"/>
                <a:sym typeface="Gill Sans MT"/>
              </a:defRPr>
            </a:pPr>
          </a:p>
        </p:txBody>
      </p:sp>
      <p:sp>
        <p:nvSpPr>
          <p:cNvPr id="244" name="Rectangle 7"/>
          <p:cNvSpPr/>
          <p:nvPr/>
        </p:nvSpPr>
        <p:spPr>
          <a:xfrm>
            <a:off x="447816" y="5141974"/>
            <a:ext cx="11290862" cy="1258828"/>
          </a:xfrm>
          <a:prstGeom prst="rect">
            <a:avLst/>
          </a:prstGeom>
          <a:solidFill>
            <a:srgbClr val="465359"/>
          </a:solidFill>
          <a:ln w="12700">
            <a:miter lim="400000"/>
          </a:ln>
        </p:spPr>
        <p:txBody>
          <a:bodyPr lIns="45719" rIns="45719"/>
          <a:lstStyle/>
          <a:p>
            <a:pPr>
              <a:defRPr>
                <a:latin typeface="Gill Sans MT"/>
                <a:ea typeface="Gill Sans MT"/>
                <a:cs typeface="Gill Sans MT"/>
                <a:sym typeface="Gill Sans MT"/>
              </a:defRPr>
            </a:pPr>
          </a:p>
        </p:txBody>
      </p:sp>
      <p:sp>
        <p:nvSpPr>
          <p:cNvPr id="245" name="Title Text"/>
          <p:cNvSpPr txBox="1"/>
          <p:nvPr>
            <p:ph type="title"/>
          </p:nvPr>
        </p:nvSpPr>
        <p:spPr>
          <a:xfrm>
            <a:off x="581193" y="2393950"/>
            <a:ext cx="11029616" cy="2147467"/>
          </a:xfrm>
          <a:prstGeom prst="rect">
            <a:avLst/>
          </a:prstGeom>
        </p:spPr>
        <p:txBody>
          <a:bodyPr anchor="b"/>
          <a:lstStyle>
            <a:lvl1pPr defTabSz="457200">
              <a:lnSpc>
                <a:spcPct val="100000"/>
              </a:lnSpc>
              <a:defRPr cap="all" sz="3600">
                <a:solidFill>
                  <a:srgbClr val="404040"/>
                </a:solidFill>
                <a:latin typeface="Gill Sans MT"/>
                <a:ea typeface="Gill Sans MT"/>
                <a:cs typeface="Gill Sans MT"/>
                <a:sym typeface="Gill Sans MT"/>
              </a:defRPr>
            </a:lvl1pPr>
          </a:lstStyle>
          <a:p>
            <a:pPr/>
            <a:r>
              <a:t>Title Text</a:t>
            </a:r>
          </a:p>
        </p:txBody>
      </p:sp>
      <p:sp>
        <p:nvSpPr>
          <p:cNvPr id="246" name="Body Level One…"/>
          <p:cNvSpPr txBox="1"/>
          <p:nvPr>
            <p:ph type="body" sz="quarter" idx="1"/>
          </p:nvPr>
        </p:nvSpPr>
        <p:spPr>
          <a:xfrm>
            <a:off x="581191" y="4541416"/>
            <a:ext cx="11029617" cy="600557"/>
          </a:xfrm>
          <a:prstGeom prst="rect">
            <a:avLst/>
          </a:prstGeom>
        </p:spPr>
        <p:txBody>
          <a:bodyPr/>
          <a:lstStyle>
            <a:lvl1pPr marL="0" indent="0" defTabSz="457200">
              <a:lnSpc>
                <a:spcPct val="100000"/>
              </a:lnSpc>
              <a:spcBef>
                <a:spcPts val="600"/>
              </a:spcBef>
              <a:buSzTx/>
              <a:buFontTx/>
              <a:buNone/>
              <a:defRPr cap="all" sz="1800">
                <a:solidFill>
                  <a:srgbClr val="944DC3"/>
                </a:solidFill>
                <a:latin typeface="Gill Sans MT"/>
                <a:ea typeface="Gill Sans MT"/>
                <a:cs typeface="Gill Sans MT"/>
                <a:sym typeface="Gill Sans MT"/>
              </a:defRPr>
            </a:lvl1pPr>
            <a:lvl2pPr marL="0" indent="457200" defTabSz="457200">
              <a:lnSpc>
                <a:spcPct val="100000"/>
              </a:lnSpc>
              <a:spcBef>
                <a:spcPts val="600"/>
              </a:spcBef>
              <a:buSzTx/>
              <a:buFontTx/>
              <a:buNone/>
              <a:defRPr cap="all" sz="1800">
                <a:solidFill>
                  <a:srgbClr val="944DC3"/>
                </a:solidFill>
                <a:latin typeface="Gill Sans MT"/>
                <a:ea typeface="Gill Sans MT"/>
                <a:cs typeface="Gill Sans MT"/>
                <a:sym typeface="Gill Sans MT"/>
              </a:defRPr>
            </a:lvl2pPr>
            <a:lvl3pPr marL="0" indent="914400" defTabSz="457200">
              <a:lnSpc>
                <a:spcPct val="100000"/>
              </a:lnSpc>
              <a:spcBef>
                <a:spcPts val="600"/>
              </a:spcBef>
              <a:buSzTx/>
              <a:buFontTx/>
              <a:buNone/>
              <a:defRPr cap="all" sz="1800">
                <a:solidFill>
                  <a:srgbClr val="944DC3"/>
                </a:solidFill>
                <a:latin typeface="Gill Sans MT"/>
                <a:ea typeface="Gill Sans MT"/>
                <a:cs typeface="Gill Sans MT"/>
                <a:sym typeface="Gill Sans MT"/>
              </a:defRPr>
            </a:lvl3pPr>
            <a:lvl4pPr marL="0" indent="1371600" defTabSz="457200">
              <a:lnSpc>
                <a:spcPct val="100000"/>
              </a:lnSpc>
              <a:spcBef>
                <a:spcPts val="600"/>
              </a:spcBef>
              <a:buSzTx/>
              <a:buFontTx/>
              <a:buNone/>
              <a:defRPr cap="all" sz="1800">
                <a:solidFill>
                  <a:srgbClr val="944DC3"/>
                </a:solidFill>
                <a:latin typeface="Gill Sans MT"/>
                <a:ea typeface="Gill Sans MT"/>
                <a:cs typeface="Gill Sans MT"/>
                <a:sym typeface="Gill Sans MT"/>
              </a:defRPr>
            </a:lvl4pPr>
            <a:lvl5pPr marL="0" indent="1828800" defTabSz="457200">
              <a:lnSpc>
                <a:spcPct val="100000"/>
              </a:lnSpc>
              <a:spcBef>
                <a:spcPts val="600"/>
              </a:spcBef>
              <a:buSzTx/>
              <a:buFontTx/>
              <a:buNone/>
              <a:defRPr cap="all" sz="1800">
                <a:solidFill>
                  <a:srgbClr val="944DC3"/>
                </a:solidFill>
                <a:latin typeface="Gill Sans MT"/>
                <a:ea typeface="Gill Sans MT"/>
                <a:cs typeface="Gill Sans MT"/>
                <a:sym typeface="Gill Sans MT"/>
              </a:defRPr>
            </a:lvl5pPr>
          </a:lstStyle>
          <a:p>
            <a:pPr/>
            <a:r>
              <a:t>Body Level One</a:t>
            </a:r>
          </a:p>
          <a:p>
            <a:pPr lvl="1"/>
            <a:r>
              <a:t>Body Level Two</a:t>
            </a:r>
          </a:p>
          <a:p>
            <a:pPr lvl="2"/>
            <a:r>
              <a:t>Body Level Three</a:t>
            </a:r>
          </a:p>
          <a:p>
            <a:pPr lvl="3"/>
            <a:r>
              <a:t>Body Level Four</a:t>
            </a:r>
          </a:p>
          <a:p>
            <a:pPr lvl="4"/>
            <a:r>
              <a:t>Body Level Five</a:t>
            </a:r>
          </a:p>
        </p:txBody>
      </p:sp>
      <p:sp>
        <p:nvSpPr>
          <p:cNvPr id="247" name="Slide Number"/>
          <p:cNvSpPr txBox="1"/>
          <p:nvPr>
            <p:ph type="sldNum" sz="quarter" idx="2"/>
          </p:nvPr>
        </p:nvSpPr>
        <p:spPr>
          <a:xfrm>
            <a:off x="11379533" y="6490906"/>
            <a:ext cx="231277" cy="231141"/>
          </a:xfrm>
          <a:prstGeom prst="rect">
            <a:avLst/>
          </a:prstGeom>
        </p:spPr>
        <p:txBody>
          <a:bodyPr/>
          <a:lstStyle>
            <a:lvl1pPr>
              <a:defRPr sz="900">
                <a:solidFill>
                  <a:srgbClr val="404040"/>
                </a:solidFill>
                <a:latin typeface="Gill Sans MT"/>
                <a:ea typeface="Gill Sans MT"/>
                <a:cs typeface="Gill Sans MT"/>
                <a:sym typeface="Gill Sans M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254" name="Rectangle 8"/>
          <p:cNvSpPr/>
          <p:nvPr/>
        </p:nvSpPr>
        <p:spPr>
          <a:xfrm>
            <a:off x="446533" y="457200"/>
            <a:ext cx="3703322" cy="94997"/>
          </a:xfrm>
          <a:prstGeom prst="rect">
            <a:avLst/>
          </a:prstGeom>
          <a:solidFill>
            <a:srgbClr val="465359"/>
          </a:solidFill>
          <a:ln w="12700">
            <a:miter lim="400000"/>
          </a:ln>
        </p:spPr>
        <p:txBody>
          <a:bodyPr lIns="45719" rIns="45719"/>
          <a:lstStyle/>
          <a:p>
            <a:pPr>
              <a:defRPr>
                <a:latin typeface="Gill Sans MT"/>
                <a:ea typeface="Gill Sans MT"/>
                <a:cs typeface="Gill Sans MT"/>
                <a:sym typeface="Gill Sans MT"/>
              </a:defRPr>
            </a:pPr>
          </a:p>
        </p:txBody>
      </p:sp>
      <p:sp>
        <p:nvSpPr>
          <p:cNvPr id="255" name="Rectangle 9"/>
          <p:cNvSpPr/>
          <p:nvPr/>
        </p:nvSpPr>
        <p:spPr>
          <a:xfrm>
            <a:off x="8042147" y="453642"/>
            <a:ext cx="3703321" cy="98555"/>
          </a:xfrm>
          <a:prstGeom prst="rect">
            <a:avLst/>
          </a:prstGeom>
          <a:solidFill>
            <a:srgbClr val="969FA7"/>
          </a:solidFill>
          <a:ln w="12700">
            <a:miter lim="400000"/>
          </a:ln>
        </p:spPr>
        <p:txBody>
          <a:bodyPr lIns="45719" rIns="45719"/>
          <a:lstStyle/>
          <a:p>
            <a:pPr>
              <a:defRPr>
                <a:latin typeface="Gill Sans MT"/>
                <a:ea typeface="Gill Sans MT"/>
                <a:cs typeface="Gill Sans MT"/>
                <a:sym typeface="Gill Sans MT"/>
              </a:defRPr>
            </a:pPr>
          </a:p>
        </p:txBody>
      </p:sp>
      <p:sp>
        <p:nvSpPr>
          <p:cNvPr id="256" name="Rectangle 10"/>
          <p:cNvSpPr/>
          <p:nvPr/>
        </p:nvSpPr>
        <p:spPr>
          <a:xfrm>
            <a:off x="4241829" y="457200"/>
            <a:ext cx="3703321" cy="91441"/>
          </a:xfrm>
          <a:prstGeom prst="rect">
            <a:avLst/>
          </a:prstGeom>
          <a:solidFill>
            <a:srgbClr val="944DC3"/>
          </a:solidFill>
          <a:ln w="12700">
            <a:miter lim="400000"/>
          </a:ln>
        </p:spPr>
        <p:txBody>
          <a:bodyPr lIns="45719" rIns="45719"/>
          <a:lstStyle/>
          <a:p>
            <a:pPr>
              <a:defRPr>
                <a:latin typeface="Gill Sans MT"/>
                <a:ea typeface="Gill Sans MT"/>
                <a:cs typeface="Gill Sans MT"/>
                <a:sym typeface="Gill Sans MT"/>
              </a:defRPr>
            </a:pPr>
          </a:p>
        </p:txBody>
      </p:sp>
      <p:sp>
        <p:nvSpPr>
          <p:cNvPr id="257" name="Title Text"/>
          <p:cNvSpPr txBox="1"/>
          <p:nvPr>
            <p:ph type="title"/>
          </p:nvPr>
        </p:nvSpPr>
        <p:spPr>
          <a:xfrm>
            <a:off x="581193" y="729657"/>
            <a:ext cx="11029616" cy="988334"/>
          </a:xfrm>
          <a:prstGeom prst="rect">
            <a:avLst/>
          </a:prstGeom>
        </p:spPr>
        <p:txBody>
          <a:bodyPr anchor="b"/>
          <a:lstStyle>
            <a:lvl1pPr defTabSz="457200">
              <a:lnSpc>
                <a:spcPct val="100000"/>
              </a:lnSpc>
              <a:defRPr cap="all" sz="2800">
                <a:solidFill>
                  <a:srgbClr val="404040"/>
                </a:solidFill>
                <a:latin typeface="Gill Sans MT"/>
                <a:ea typeface="Gill Sans MT"/>
                <a:cs typeface="Gill Sans MT"/>
                <a:sym typeface="Gill Sans MT"/>
              </a:defRPr>
            </a:lvl1pPr>
          </a:lstStyle>
          <a:p>
            <a:pPr/>
            <a:r>
              <a:t>Title Text</a:t>
            </a:r>
          </a:p>
        </p:txBody>
      </p:sp>
      <p:sp>
        <p:nvSpPr>
          <p:cNvPr id="258" name="Body Level One…"/>
          <p:cNvSpPr txBox="1"/>
          <p:nvPr>
            <p:ph type="body" sz="half" idx="1"/>
          </p:nvPr>
        </p:nvSpPr>
        <p:spPr>
          <a:xfrm>
            <a:off x="581193" y="2228002"/>
            <a:ext cx="5194768" cy="3633048"/>
          </a:xfrm>
          <a:prstGeom prst="rect">
            <a:avLst/>
          </a:prstGeom>
        </p:spPr>
        <p:txBody>
          <a:bodyPr anchor="ctr"/>
          <a:lstStyle>
            <a:lvl1pPr marL="305999" indent="-305999" defTabSz="457200">
              <a:lnSpc>
                <a:spcPct val="100000"/>
              </a:lnSpc>
              <a:spcBef>
                <a:spcPts val="600"/>
              </a:spcBef>
              <a:buClr>
                <a:srgbClr val="944DC3"/>
              </a:buClr>
              <a:buSzPct val="92000"/>
              <a:buFontTx/>
              <a:buChar char="◼"/>
              <a:defRPr sz="1800">
                <a:solidFill>
                  <a:srgbClr val="404040"/>
                </a:solidFill>
                <a:latin typeface="Gill Sans MT"/>
                <a:ea typeface="Gill Sans MT"/>
                <a:cs typeface="Gill Sans MT"/>
                <a:sym typeface="Gill Sans MT"/>
              </a:defRPr>
            </a:lvl1pPr>
            <a:lvl2pPr marL="668250" indent="-344249" defTabSz="457200">
              <a:lnSpc>
                <a:spcPct val="100000"/>
              </a:lnSpc>
              <a:spcBef>
                <a:spcPts val="600"/>
              </a:spcBef>
              <a:buClr>
                <a:srgbClr val="944DC3"/>
              </a:buClr>
              <a:buSzPct val="92000"/>
              <a:buFontTx/>
              <a:buChar char="◼"/>
              <a:defRPr sz="1800">
                <a:solidFill>
                  <a:srgbClr val="404040"/>
                </a:solidFill>
                <a:latin typeface="Gill Sans MT"/>
                <a:ea typeface="Gill Sans MT"/>
                <a:cs typeface="Gill Sans MT"/>
                <a:sym typeface="Gill Sans MT"/>
              </a:defRPr>
            </a:lvl2pPr>
            <a:lvl3pPr marL="977142" indent="-347142" defTabSz="457200">
              <a:lnSpc>
                <a:spcPct val="100000"/>
              </a:lnSpc>
              <a:spcBef>
                <a:spcPts val="600"/>
              </a:spcBef>
              <a:buClr>
                <a:srgbClr val="944DC3"/>
              </a:buClr>
              <a:buSzPct val="92000"/>
              <a:buFontTx/>
              <a:buChar char="◼"/>
              <a:defRPr sz="1800">
                <a:solidFill>
                  <a:srgbClr val="404040"/>
                </a:solidFill>
                <a:latin typeface="Gill Sans MT"/>
                <a:ea typeface="Gill Sans MT"/>
                <a:cs typeface="Gill Sans MT"/>
                <a:sym typeface="Gill Sans MT"/>
              </a:defRPr>
            </a:lvl3pPr>
            <a:lvl4pPr marL="1358999" indent="-351000" defTabSz="457200">
              <a:lnSpc>
                <a:spcPct val="100000"/>
              </a:lnSpc>
              <a:spcBef>
                <a:spcPts val="600"/>
              </a:spcBef>
              <a:buClr>
                <a:srgbClr val="944DC3"/>
              </a:buClr>
              <a:buSzPct val="92000"/>
              <a:buFontTx/>
              <a:buChar char="◼"/>
              <a:defRPr sz="1800">
                <a:solidFill>
                  <a:srgbClr val="404040"/>
                </a:solidFill>
                <a:latin typeface="Gill Sans MT"/>
                <a:ea typeface="Gill Sans MT"/>
                <a:cs typeface="Gill Sans MT"/>
                <a:sym typeface="Gill Sans MT"/>
              </a:defRPr>
            </a:lvl4pPr>
            <a:lvl5pPr marL="1718999" indent="-350999" defTabSz="457200">
              <a:lnSpc>
                <a:spcPct val="100000"/>
              </a:lnSpc>
              <a:spcBef>
                <a:spcPts val="600"/>
              </a:spcBef>
              <a:buClr>
                <a:srgbClr val="944DC3"/>
              </a:buClr>
              <a:buSzPct val="92000"/>
              <a:buFontTx/>
              <a:buChar char="◼"/>
              <a:defRPr sz="1800">
                <a:solidFill>
                  <a:srgbClr val="404040"/>
                </a:solidFill>
                <a:latin typeface="Gill Sans MT"/>
                <a:ea typeface="Gill Sans MT"/>
                <a:cs typeface="Gill Sans MT"/>
                <a:sym typeface="Gill Sans MT"/>
              </a:defRPr>
            </a:lvl5pPr>
          </a:lstStyle>
          <a:p>
            <a:pPr/>
            <a:r>
              <a:t>Body Level One</a:t>
            </a:r>
          </a:p>
          <a:p>
            <a:pPr lvl="1"/>
            <a:r>
              <a:t>Body Level Two</a:t>
            </a:r>
          </a:p>
          <a:p>
            <a:pPr lvl="2"/>
            <a:r>
              <a:t>Body Level Three</a:t>
            </a:r>
          </a:p>
          <a:p>
            <a:pPr lvl="3"/>
            <a:r>
              <a:t>Body Level Four</a:t>
            </a:r>
          </a:p>
          <a:p>
            <a:pPr lvl="4"/>
            <a:r>
              <a:t>Body Level Five</a:t>
            </a:r>
          </a:p>
        </p:txBody>
      </p:sp>
      <p:sp>
        <p:nvSpPr>
          <p:cNvPr id="259" name="Slide Number"/>
          <p:cNvSpPr txBox="1"/>
          <p:nvPr>
            <p:ph type="sldNum" sz="quarter" idx="2"/>
          </p:nvPr>
        </p:nvSpPr>
        <p:spPr>
          <a:xfrm>
            <a:off x="11379533" y="6490906"/>
            <a:ext cx="231277" cy="231141"/>
          </a:xfrm>
          <a:prstGeom prst="rect">
            <a:avLst/>
          </a:prstGeom>
        </p:spPr>
        <p:txBody>
          <a:bodyPr/>
          <a:lstStyle>
            <a:lvl1pPr>
              <a:defRPr sz="900">
                <a:solidFill>
                  <a:srgbClr val="404040"/>
                </a:solidFill>
                <a:latin typeface="Gill Sans MT"/>
                <a:ea typeface="Gill Sans MT"/>
                <a:cs typeface="Gill Sans MT"/>
                <a:sym typeface="Gill Sans M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266" name="Rectangle 8"/>
          <p:cNvSpPr/>
          <p:nvPr/>
        </p:nvSpPr>
        <p:spPr>
          <a:xfrm>
            <a:off x="446533" y="457200"/>
            <a:ext cx="3703322" cy="94997"/>
          </a:xfrm>
          <a:prstGeom prst="rect">
            <a:avLst/>
          </a:prstGeom>
          <a:solidFill>
            <a:srgbClr val="465359"/>
          </a:solidFill>
          <a:ln w="12700">
            <a:miter lim="400000"/>
          </a:ln>
        </p:spPr>
        <p:txBody>
          <a:bodyPr lIns="45719" rIns="45719"/>
          <a:lstStyle/>
          <a:p>
            <a:pPr>
              <a:defRPr>
                <a:latin typeface="Gill Sans MT"/>
                <a:ea typeface="Gill Sans MT"/>
                <a:cs typeface="Gill Sans MT"/>
                <a:sym typeface="Gill Sans MT"/>
              </a:defRPr>
            </a:pPr>
          </a:p>
        </p:txBody>
      </p:sp>
      <p:sp>
        <p:nvSpPr>
          <p:cNvPr id="267" name="Rectangle 9"/>
          <p:cNvSpPr/>
          <p:nvPr/>
        </p:nvSpPr>
        <p:spPr>
          <a:xfrm>
            <a:off x="8042147" y="453642"/>
            <a:ext cx="3703321" cy="98555"/>
          </a:xfrm>
          <a:prstGeom prst="rect">
            <a:avLst/>
          </a:prstGeom>
          <a:solidFill>
            <a:srgbClr val="969FA7"/>
          </a:solidFill>
          <a:ln w="12700">
            <a:miter lim="400000"/>
          </a:ln>
        </p:spPr>
        <p:txBody>
          <a:bodyPr lIns="45719" rIns="45719"/>
          <a:lstStyle/>
          <a:p>
            <a:pPr>
              <a:defRPr>
                <a:latin typeface="Gill Sans MT"/>
                <a:ea typeface="Gill Sans MT"/>
                <a:cs typeface="Gill Sans MT"/>
                <a:sym typeface="Gill Sans MT"/>
              </a:defRPr>
            </a:pPr>
          </a:p>
        </p:txBody>
      </p:sp>
      <p:sp>
        <p:nvSpPr>
          <p:cNvPr id="268" name="Rectangle 10"/>
          <p:cNvSpPr/>
          <p:nvPr/>
        </p:nvSpPr>
        <p:spPr>
          <a:xfrm>
            <a:off x="4241829" y="457200"/>
            <a:ext cx="3703321" cy="91441"/>
          </a:xfrm>
          <a:prstGeom prst="rect">
            <a:avLst/>
          </a:prstGeom>
          <a:solidFill>
            <a:srgbClr val="944DC3"/>
          </a:solidFill>
          <a:ln w="12700">
            <a:miter lim="400000"/>
          </a:ln>
        </p:spPr>
        <p:txBody>
          <a:bodyPr lIns="45719" rIns="45719"/>
          <a:lstStyle/>
          <a:p>
            <a:pPr>
              <a:defRPr>
                <a:latin typeface="Gill Sans MT"/>
                <a:ea typeface="Gill Sans MT"/>
                <a:cs typeface="Gill Sans MT"/>
                <a:sym typeface="Gill Sans MT"/>
              </a:defRPr>
            </a:pPr>
          </a:p>
        </p:txBody>
      </p:sp>
      <p:sp>
        <p:nvSpPr>
          <p:cNvPr id="269" name="Title Text"/>
          <p:cNvSpPr txBox="1"/>
          <p:nvPr>
            <p:ph type="title"/>
          </p:nvPr>
        </p:nvSpPr>
        <p:spPr>
          <a:xfrm>
            <a:off x="581193" y="729657"/>
            <a:ext cx="11029616" cy="988334"/>
          </a:xfrm>
          <a:prstGeom prst="rect">
            <a:avLst/>
          </a:prstGeom>
        </p:spPr>
        <p:txBody>
          <a:bodyPr anchor="b"/>
          <a:lstStyle>
            <a:lvl1pPr defTabSz="457200">
              <a:lnSpc>
                <a:spcPct val="100000"/>
              </a:lnSpc>
              <a:defRPr cap="all" sz="2800">
                <a:solidFill>
                  <a:srgbClr val="404040"/>
                </a:solidFill>
                <a:latin typeface="Gill Sans MT"/>
                <a:ea typeface="Gill Sans MT"/>
                <a:cs typeface="Gill Sans MT"/>
                <a:sym typeface="Gill Sans MT"/>
              </a:defRPr>
            </a:lvl1pPr>
          </a:lstStyle>
          <a:p>
            <a:pPr/>
            <a:r>
              <a:t>Title Text</a:t>
            </a:r>
          </a:p>
        </p:txBody>
      </p:sp>
      <p:sp>
        <p:nvSpPr>
          <p:cNvPr id="270" name="Body Level One…"/>
          <p:cNvSpPr txBox="1"/>
          <p:nvPr>
            <p:ph type="body" sz="quarter" idx="1"/>
          </p:nvPr>
        </p:nvSpPr>
        <p:spPr>
          <a:xfrm>
            <a:off x="581190" y="2250891"/>
            <a:ext cx="5194770" cy="557785"/>
          </a:xfrm>
          <a:prstGeom prst="rect">
            <a:avLst/>
          </a:prstGeom>
        </p:spPr>
        <p:txBody>
          <a:bodyPr anchor="ctr"/>
          <a:lstStyle>
            <a:lvl1pPr marL="0" indent="0" defTabSz="457200">
              <a:lnSpc>
                <a:spcPct val="100000"/>
              </a:lnSpc>
              <a:spcBef>
                <a:spcPts val="600"/>
              </a:spcBef>
              <a:buSzTx/>
              <a:buFontTx/>
              <a:buNone/>
              <a:defRPr sz="2000">
                <a:solidFill>
                  <a:srgbClr val="404040"/>
                </a:solidFill>
                <a:latin typeface="Gill Sans MT"/>
                <a:ea typeface="Gill Sans MT"/>
                <a:cs typeface="Gill Sans MT"/>
                <a:sym typeface="Gill Sans MT"/>
              </a:defRPr>
            </a:lvl1pPr>
            <a:lvl2pPr marL="0" indent="457200" defTabSz="457200">
              <a:lnSpc>
                <a:spcPct val="100000"/>
              </a:lnSpc>
              <a:spcBef>
                <a:spcPts val="600"/>
              </a:spcBef>
              <a:buSzTx/>
              <a:buFontTx/>
              <a:buNone/>
              <a:defRPr sz="2000">
                <a:solidFill>
                  <a:srgbClr val="404040"/>
                </a:solidFill>
                <a:latin typeface="Gill Sans MT"/>
                <a:ea typeface="Gill Sans MT"/>
                <a:cs typeface="Gill Sans MT"/>
                <a:sym typeface="Gill Sans MT"/>
              </a:defRPr>
            </a:lvl2pPr>
            <a:lvl3pPr marL="0" indent="914400" defTabSz="457200">
              <a:lnSpc>
                <a:spcPct val="100000"/>
              </a:lnSpc>
              <a:spcBef>
                <a:spcPts val="600"/>
              </a:spcBef>
              <a:buSzTx/>
              <a:buFontTx/>
              <a:buNone/>
              <a:defRPr sz="2000">
                <a:solidFill>
                  <a:srgbClr val="404040"/>
                </a:solidFill>
                <a:latin typeface="Gill Sans MT"/>
                <a:ea typeface="Gill Sans MT"/>
                <a:cs typeface="Gill Sans MT"/>
                <a:sym typeface="Gill Sans MT"/>
              </a:defRPr>
            </a:lvl3pPr>
            <a:lvl4pPr marL="0" indent="1371600" defTabSz="457200">
              <a:lnSpc>
                <a:spcPct val="100000"/>
              </a:lnSpc>
              <a:spcBef>
                <a:spcPts val="600"/>
              </a:spcBef>
              <a:buSzTx/>
              <a:buFontTx/>
              <a:buNone/>
              <a:defRPr sz="2000">
                <a:solidFill>
                  <a:srgbClr val="404040"/>
                </a:solidFill>
                <a:latin typeface="Gill Sans MT"/>
                <a:ea typeface="Gill Sans MT"/>
                <a:cs typeface="Gill Sans MT"/>
                <a:sym typeface="Gill Sans MT"/>
              </a:defRPr>
            </a:lvl4pPr>
            <a:lvl5pPr marL="0" indent="1828800" defTabSz="457200">
              <a:lnSpc>
                <a:spcPct val="100000"/>
              </a:lnSpc>
              <a:spcBef>
                <a:spcPts val="600"/>
              </a:spcBef>
              <a:buSzTx/>
              <a:buFontTx/>
              <a:buNone/>
              <a:defRPr sz="2000">
                <a:solidFill>
                  <a:srgbClr val="404040"/>
                </a:solidFill>
                <a:latin typeface="Gill Sans MT"/>
                <a:ea typeface="Gill Sans MT"/>
                <a:cs typeface="Gill Sans MT"/>
                <a:sym typeface="Gill Sans MT"/>
              </a:defRPr>
            </a:lvl5pPr>
          </a:lstStyle>
          <a:p>
            <a:pPr/>
            <a:r>
              <a:t>Body Level One</a:t>
            </a:r>
          </a:p>
          <a:p>
            <a:pPr lvl="1"/>
            <a:r>
              <a:t>Body Level Two</a:t>
            </a:r>
          </a:p>
          <a:p>
            <a:pPr lvl="2"/>
            <a:r>
              <a:t>Body Level Three</a:t>
            </a:r>
          </a:p>
          <a:p>
            <a:pPr lvl="3"/>
            <a:r>
              <a:t>Body Level Four</a:t>
            </a:r>
          </a:p>
          <a:p>
            <a:pPr lvl="4"/>
            <a:r>
              <a:t>Body Level Five</a:t>
            </a:r>
          </a:p>
        </p:txBody>
      </p:sp>
      <p:sp>
        <p:nvSpPr>
          <p:cNvPr id="271" name="Text Placeholder 4"/>
          <p:cNvSpPr/>
          <p:nvPr>
            <p:ph type="body" sz="quarter" idx="21"/>
          </p:nvPr>
        </p:nvSpPr>
        <p:spPr>
          <a:xfrm>
            <a:off x="6416038" y="2250892"/>
            <a:ext cx="5194772" cy="553374"/>
          </a:xfrm>
          <a:prstGeom prst="rect">
            <a:avLst/>
          </a:prstGeom>
        </p:spPr>
        <p:txBody>
          <a:bodyPr anchor="ctr"/>
          <a:lstStyle/>
          <a:p>
            <a:pPr marL="0" indent="0" defTabSz="457200">
              <a:lnSpc>
                <a:spcPct val="100000"/>
              </a:lnSpc>
              <a:spcBef>
                <a:spcPts val="600"/>
              </a:spcBef>
              <a:buSzTx/>
              <a:buFontTx/>
              <a:buNone/>
              <a:defRPr sz="2000">
                <a:solidFill>
                  <a:srgbClr val="404040"/>
                </a:solidFill>
                <a:latin typeface="Gill Sans MT"/>
                <a:ea typeface="Gill Sans MT"/>
                <a:cs typeface="Gill Sans MT"/>
                <a:sym typeface="Gill Sans MT"/>
              </a:defRPr>
            </a:pPr>
          </a:p>
        </p:txBody>
      </p:sp>
      <p:sp>
        <p:nvSpPr>
          <p:cNvPr id="272" name="Slide Number"/>
          <p:cNvSpPr txBox="1"/>
          <p:nvPr>
            <p:ph type="sldNum" sz="quarter" idx="2"/>
          </p:nvPr>
        </p:nvSpPr>
        <p:spPr>
          <a:xfrm>
            <a:off x="11379533" y="6490906"/>
            <a:ext cx="231277" cy="231141"/>
          </a:xfrm>
          <a:prstGeom prst="rect">
            <a:avLst/>
          </a:prstGeom>
        </p:spPr>
        <p:txBody>
          <a:bodyPr/>
          <a:lstStyle>
            <a:lvl1pPr>
              <a:defRPr sz="900">
                <a:solidFill>
                  <a:srgbClr val="404040"/>
                </a:solidFill>
                <a:latin typeface="Gill Sans MT"/>
                <a:ea typeface="Gill Sans MT"/>
                <a:cs typeface="Gill Sans MT"/>
                <a:sym typeface="Gill Sans M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279" name="Rectangle 8"/>
          <p:cNvSpPr/>
          <p:nvPr/>
        </p:nvSpPr>
        <p:spPr>
          <a:xfrm>
            <a:off x="446533" y="457200"/>
            <a:ext cx="3703322" cy="94997"/>
          </a:xfrm>
          <a:prstGeom prst="rect">
            <a:avLst/>
          </a:prstGeom>
          <a:solidFill>
            <a:srgbClr val="465359"/>
          </a:solidFill>
          <a:ln w="12700">
            <a:miter lim="400000"/>
          </a:ln>
        </p:spPr>
        <p:txBody>
          <a:bodyPr lIns="45719" rIns="45719"/>
          <a:lstStyle/>
          <a:p>
            <a:pPr>
              <a:defRPr>
                <a:latin typeface="Gill Sans MT"/>
                <a:ea typeface="Gill Sans MT"/>
                <a:cs typeface="Gill Sans MT"/>
                <a:sym typeface="Gill Sans MT"/>
              </a:defRPr>
            </a:pPr>
          </a:p>
        </p:txBody>
      </p:sp>
      <p:sp>
        <p:nvSpPr>
          <p:cNvPr id="280" name="Rectangle 9"/>
          <p:cNvSpPr/>
          <p:nvPr/>
        </p:nvSpPr>
        <p:spPr>
          <a:xfrm>
            <a:off x="8042147" y="453642"/>
            <a:ext cx="3703321" cy="98555"/>
          </a:xfrm>
          <a:prstGeom prst="rect">
            <a:avLst/>
          </a:prstGeom>
          <a:solidFill>
            <a:srgbClr val="969FA7"/>
          </a:solidFill>
          <a:ln w="12700">
            <a:miter lim="400000"/>
          </a:ln>
        </p:spPr>
        <p:txBody>
          <a:bodyPr lIns="45719" rIns="45719"/>
          <a:lstStyle/>
          <a:p>
            <a:pPr>
              <a:defRPr>
                <a:latin typeface="Gill Sans MT"/>
                <a:ea typeface="Gill Sans MT"/>
                <a:cs typeface="Gill Sans MT"/>
                <a:sym typeface="Gill Sans MT"/>
              </a:defRPr>
            </a:pPr>
          </a:p>
        </p:txBody>
      </p:sp>
      <p:sp>
        <p:nvSpPr>
          <p:cNvPr id="281" name="Rectangle 10"/>
          <p:cNvSpPr/>
          <p:nvPr/>
        </p:nvSpPr>
        <p:spPr>
          <a:xfrm>
            <a:off x="4241829" y="457200"/>
            <a:ext cx="3703321" cy="91441"/>
          </a:xfrm>
          <a:prstGeom prst="rect">
            <a:avLst/>
          </a:prstGeom>
          <a:solidFill>
            <a:srgbClr val="944DC3"/>
          </a:solidFill>
          <a:ln w="12700">
            <a:miter lim="400000"/>
          </a:ln>
        </p:spPr>
        <p:txBody>
          <a:bodyPr lIns="45719" rIns="45719"/>
          <a:lstStyle/>
          <a:p>
            <a:pPr>
              <a:defRPr>
                <a:latin typeface="Gill Sans MT"/>
                <a:ea typeface="Gill Sans MT"/>
                <a:cs typeface="Gill Sans MT"/>
                <a:sym typeface="Gill Sans MT"/>
              </a:defRPr>
            </a:pPr>
          </a:p>
        </p:txBody>
      </p:sp>
      <p:sp>
        <p:nvSpPr>
          <p:cNvPr id="282" name="Title Text"/>
          <p:cNvSpPr txBox="1"/>
          <p:nvPr>
            <p:ph type="title"/>
          </p:nvPr>
        </p:nvSpPr>
        <p:spPr>
          <a:xfrm>
            <a:off x="575894" y="729657"/>
            <a:ext cx="11029616" cy="988334"/>
          </a:xfrm>
          <a:prstGeom prst="rect">
            <a:avLst/>
          </a:prstGeom>
        </p:spPr>
        <p:txBody>
          <a:bodyPr anchor="b"/>
          <a:lstStyle>
            <a:lvl1pPr defTabSz="457200">
              <a:lnSpc>
                <a:spcPct val="100000"/>
              </a:lnSpc>
              <a:defRPr cap="all" sz="2800">
                <a:solidFill>
                  <a:srgbClr val="404040"/>
                </a:solidFill>
                <a:latin typeface="Gill Sans MT"/>
                <a:ea typeface="Gill Sans MT"/>
                <a:cs typeface="Gill Sans MT"/>
                <a:sym typeface="Gill Sans MT"/>
              </a:defRPr>
            </a:lvl1pPr>
          </a:lstStyle>
          <a:p>
            <a:pPr/>
            <a:r>
              <a:t>Title Text</a:t>
            </a:r>
          </a:p>
        </p:txBody>
      </p:sp>
      <p:sp>
        <p:nvSpPr>
          <p:cNvPr id="283" name="Slide Number"/>
          <p:cNvSpPr txBox="1"/>
          <p:nvPr>
            <p:ph type="sldNum" sz="quarter" idx="2"/>
          </p:nvPr>
        </p:nvSpPr>
        <p:spPr>
          <a:xfrm>
            <a:off x="11379533" y="6490906"/>
            <a:ext cx="231277" cy="231141"/>
          </a:xfrm>
          <a:prstGeom prst="rect">
            <a:avLst/>
          </a:prstGeom>
        </p:spPr>
        <p:txBody>
          <a:bodyPr/>
          <a:lstStyle>
            <a:lvl1pPr>
              <a:defRPr sz="900">
                <a:solidFill>
                  <a:srgbClr val="404040"/>
                </a:solidFill>
                <a:latin typeface="Gill Sans MT"/>
                <a:ea typeface="Gill Sans MT"/>
                <a:cs typeface="Gill Sans MT"/>
                <a:sym typeface="Gill Sans M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290" name="Rectangle 8"/>
          <p:cNvSpPr/>
          <p:nvPr/>
        </p:nvSpPr>
        <p:spPr>
          <a:xfrm>
            <a:off x="446533" y="457200"/>
            <a:ext cx="3703322" cy="94997"/>
          </a:xfrm>
          <a:prstGeom prst="rect">
            <a:avLst/>
          </a:prstGeom>
          <a:solidFill>
            <a:srgbClr val="465359"/>
          </a:solidFill>
          <a:ln w="12700">
            <a:miter lim="400000"/>
          </a:ln>
        </p:spPr>
        <p:txBody>
          <a:bodyPr lIns="45719" rIns="45719"/>
          <a:lstStyle/>
          <a:p>
            <a:pPr>
              <a:defRPr>
                <a:latin typeface="Gill Sans MT"/>
                <a:ea typeface="Gill Sans MT"/>
                <a:cs typeface="Gill Sans MT"/>
                <a:sym typeface="Gill Sans MT"/>
              </a:defRPr>
            </a:pPr>
          </a:p>
        </p:txBody>
      </p:sp>
      <p:sp>
        <p:nvSpPr>
          <p:cNvPr id="291" name="Rectangle 9"/>
          <p:cNvSpPr/>
          <p:nvPr/>
        </p:nvSpPr>
        <p:spPr>
          <a:xfrm>
            <a:off x="8042147" y="453642"/>
            <a:ext cx="3703321" cy="98555"/>
          </a:xfrm>
          <a:prstGeom prst="rect">
            <a:avLst/>
          </a:prstGeom>
          <a:solidFill>
            <a:srgbClr val="969FA7"/>
          </a:solidFill>
          <a:ln w="12700">
            <a:miter lim="400000"/>
          </a:ln>
        </p:spPr>
        <p:txBody>
          <a:bodyPr lIns="45719" rIns="45719"/>
          <a:lstStyle/>
          <a:p>
            <a:pPr>
              <a:defRPr>
                <a:latin typeface="Gill Sans MT"/>
                <a:ea typeface="Gill Sans MT"/>
                <a:cs typeface="Gill Sans MT"/>
                <a:sym typeface="Gill Sans MT"/>
              </a:defRPr>
            </a:pPr>
          </a:p>
        </p:txBody>
      </p:sp>
      <p:sp>
        <p:nvSpPr>
          <p:cNvPr id="292" name="Rectangle 10"/>
          <p:cNvSpPr/>
          <p:nvPr/>
        </p:nvSpPr>
        <p:spPr>
          <a:xfrm>
            <a:off x="4241829" y="457200"/>
            <a:ext cx="3703321" cy="91441"/>
          </a:xfrm>
          <a:prstGeom prst="rect">
            <a:avLst/>
          </a:prstGeom>
          <a:solidFill>
            <a:srgbClr val="944DC3"/>
          </a:solidFill>
          <a:ln w="12700">
            <a:miter lim="400000"/>
          </a:ln>
        </p:spPr>
        <p:txBody>
          <a:bodyPr lIns="45719" rIns="45719"/>
          <a:lstStyle/>
          <a:p>
            <a:pPr>
              <a:defRPr>
                <a:latin typeface="Gill Sans MT"/>
                <a:ea typeface="Gill Sans MT"/>
                <a:cs typeface="Gill Sans MT"/>
                <a:sym typeface="Gill Sans MT"/>
              </a:defRPr>
            </a:pPr>
          </a:p>
        </p:txBody>
      </p:sp>
      <p:sp>
        <p:nvSpPr>
          <p:cNvPr id="293" name="Slide Number"/>
          <p:cNvSpPr txBox="1"/>
          <p:nvPr>
            <p:ph type="sldNum" sz="quarter" idx="2"/>
          </p:nvPr>
        </p:nvSpPr>
        <p:spPr>
          <a:xfrm>
            <a:off x="11379533" y="6490906"/>
            <a:ext cx="231277" cy="231141"/>
          </a:xfrm>
          <a:prstGeom prst="rect">
            <a:avLst/>
          </a:prstGeom>
        </p:spPr>
        <p:txBody>
          <a:bodyPr/>
          <a:lstStyle>
            <a:lvl1pPr>
              <a:defRPr sz="900">
                <a:solidFill>
                  <a:srgbClr val="404040"/>
                </a:solidFill>
                <a:latin typeface="Gill Sans MT"/>
                <a:ea typeface="Gill Sans MT"/>
                <a:cs typeface="Gill Sans MT"/>
                <a:sym typeface="Gill Sans M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300" name="Rectangle 8"/>
          <p:cNvSpPr/>
          <p:nvPr/>
        </p:nvSpPr>
        <p:spPr>
          <a:xfrm>
            <a:off x="446533" y="457200"/>
            <a:ext cx="3703322" cy="94997"/>
          </a:xfrm>
          <a:prstGeom prst="rect">
            <a:avLst/>
          </a:prstGeom>
          <a:solidFill>
            <a:srgbClr val="465359"/>
          </a:solidFill>
          <a:ln w="12700">
            <a:miter lim="400000"/>
          </a:ln>
        </p:spPr>
        <p:txBody>
          <a:bodyPr lIns="45719" rIns="45719"/>
          <a:lstStyle/>
          <a:p>
            <a:pPr>
              <a:defRPr>
                <a:latin typeface="Gill Sans MT"/>
                <a:ea typeface="Gill Sans MT"/>
                <a:cs typeface="Gill Sans MT"/>
                <a:sym typeface="Gill Sans MT"/>
              </a:defRPr>
            </a:pPr>
          </a:p>
        </p:txBody>
      </p:sp>
      <p:sp>
        <p:nvSpPr>
          <p:cNvPr id="301" name="Rectangle 9"/>
          <p:cNvSpPr/>
          <p:nvPr/>
        </p:nvSpPr>
        <p:spPr>
          <a:xfrm>
            <a:off x="8042147" y="453642"/>
            <a:ext cx="3703321" cy="98555"/>
          </a:xfrm>
          <a:prstGeom prst="rect">
            <a:avLst/>
          </a:prstGeom>
          <a:solidFill>
            <a:srgbClr val="969FA7"/>
          </a:solidFill>
          <a:ln w="12700">
            <a:miter lim="400000"/>
          </a:ln>
        </p:spPr>
        <p:txBody>
          <a:bodyPr lIns="45719" rIns="45719"/>
          <a:lstStyle/>
          <a:p>
            <a:pPr>
              <a:defRPr>
                <a:latin typeface="Gill Sans MT"/>
                <a:ea typeface="Gill Sans MT"/>
                <a:cs typeface="Gill Sans MT"/>
                <a:sym typeface="Gill Sans MT"/>
              </a:defRPr>
            </a:pPr>
          </a:p>
        </p:txBody>
      </p:sp>
      <p:sp>
        <p:nvSpPr>
          <p:cNvPr id="302" name="Rectangle 10"/>
          <p:cNvSpPr/>
          <p:nvPr/>
        </p:nvSpPr>
        <p:spPr>
          <a:xfrm>
            <a:off x="4241829" y="457200"/>
            <a:ext cx="3703321" cy="91441"/>
          </a:xfrm>
          <a:prstGeom prst="rect">
            <a:avLst/>
          </a:prstGeom>
          <a:solidFill>
            <a:srgbClr val="944DC3"/>
          </a:solidFill>
          <a:ln w="12700">
            <a:miter lim="400000"/>
          </a:ln>
        </p:spPr>
        <p:txBody>
          <a:bodyPr lIns="45719" rIns="45719"/>
          <a:lstStyle/>
          <a:p>
            <a:pPr>
              <a:defRPr>
                <a:latin typeface="Gill Sans MT"/>
                <a:ea typeface="Gill Sans MT"/>
                <a:cs typeface="Gill Sans MT"/>
                <a:sym typeface="Gill Sans MT"/>
              </a:defRPr>
            </a:pPr>
          </a:p>
        </p:txBody>
      </p:sp>
      <p:sp>
        <p:nvSpPr>
          <p:cNvPr id="303" name="Rectangle 8"/>
          <p:cNvSpPr/>
          <p:nvPr/>
        </p:nvSpPr>
        <p:spPr>
          <a:xfrm>
            <a:off x="447817" y="601199"/>
            <a:ext cx="3682723" cy="5815477"/>
          </a:xfrm>
          <a:prstGeom prst="rect">
            <a:avLst/>
          </a:prstGeom>
          <a:solidFill>
            <a:srgbClr val="465359"/>
          </a:solidFill>
          <a:ln w="12700">
            <a:miter lim="400000"/>
          </a:ln>
        </p:spPr>
        <p:txBody>
          <a:bodyPr lIns="45719" rIns="45719"/>
          <a:lstStyle/>
          <a:p>
            <a:pPr>
              <a:defRPr>
                <a:latin typeface="Gill Sans MT"/>
                <a:ea typeface="Gill Sans MT"/>
                <a:cs typeface="Gill Sans MT"/>
                <a:sym typeface="Gill Sans MT"/>
              </a:defRPr>
            </a:pPr>
          </a:p>
        </p:txBody>
      </p:sp>
      <p:sp>
        <p:nvSpPr>
          <p:cNvPr id="304" name="Title Text"/>
          <p:cNvSpPr txBox="1"/>
          <p:nvPr>
            <p:ph type="title"/>
          </p:nvPr>
        </p:nvSpPr>
        <p:spPr>
          <a:xfrm>
            <a:off x="767857" y="933450"/>
            <a:ext cx="3031852" cy="1722420"/>
          </a:xfrm>
          <a:prstGeom prst="rect">
            <a:avLst/>
          </a:prstGeom>
        </p:spPr>
        <p:txBody>
          <a:bodyPr anchor="b"/>
          <a:lstStyle>
            <a:lvl1pPr defTabSz="457200">
              <a:lnSpc>
                <a:spcPct val="100000"/>
              </a:lnSpc>
              <a:defRPr cap="all" sz="2400">
                <a:solidFill>
                  <a:srgbClr val="FFFFFF"/>
                </a:solidFill>
                <a:latin typeface="Gill Sans MT"/>
                <a:ea typeface="Gill Sans MT"/>
                <a:cs typeface="Gill Sans MT"/>
                <a:sym typeface="Gill Sans MT"/>
              </a:defRPr>
            </a:lvl1pPr>
          </a:lstStyle>
          <a:p>
            <a:pPr/>
            <a:r>
              <a:t>Title Text</a:t>
            </a:r>
          </a:p>
        </p:txBody>
      </p:sp>
      <p:sp>
        <p:nvSpPr>
          <p:cNvPr id="305" name="Body Level One…"/>
          <p:cNvSpPr txBox="1"/>
          <p:nvPr>
            <p:ph type="body" sz="half" idx="1"/>
          </p:nvPr>
        </p:nvSpPr>
        <p:spPr>
          <a:xfrm>
            <a:off x="4900927" y="1179828"/>
            <a:ext cx="6650992" cy="4658218"/>
          </a:xfrm>
          <a:prstGeom prst="rect">
            <a:avLst/>
          </a:prstGeom>
        </p:spPr>
        <p:txBody>
          <a:bodyPr anchor="ctr"/>
          <a:lstStyle>
            <a:lvl1pPr marL="305999" indent="-305999" defTabSz="457200">
              <a:lnSpc>
                <a:spcPct val="100000"/>
              </a:lnSpc>
              <a:spcBef>
                <a:spcPts val="600"/>
              </a:spcBef>
              <a:buClr>
                <a:srgbClr val="944DC3"/>
              </a:buClr>
              <a:buSzPct val="92000"/>
              <a:buFontTx/>
              <a:buChar char="◼"/>
              <a:defRPr sz="2000">
                <a:solidFill>
                  <a:srgbClr val="2A2441"/>
                </a:solidFill>
                <a:latin typeface="Gill Sans MT"/>
                <a:ea typeface="Gill Sans MT"/>
                <a:cs typeface="Gill Sans MT"/>
                <a:sym typeface="Gill Sans MT"/>
              </a:defRPr>
            </a:lvl1pPr>
            <a:lvl2pPr marL="663999" indent="-339999" defTabSz="457200">
              <a:lnSpc>
                <a:spcPct val="100000"/>
              </a:lnSpc>
              <a:spcBef>
                <a:spcPts val="600"/>
              </a:spcBef>
              <a:buClr>
                <a:srgbClr val="944DC3"/>
              </a:buClr>
              <a:buSzPct val="92000"/>
              <a:buFontTx/>
              <a:buChar char="◼"/>
              <a:defRPr sz="2000">
                <a:solidFill>
                  <a:srgbClr val="2A2441"/>
                </a:solidFill>
                <a:latin typeface="Gill Sans MT"/>
                <a:ea typeface="Gill Sans MT"/>
                <a:cs typeface="Gill Sans MT"/>
                <a:sym typeface="Gill Sans MT"/>
              </a:defRPr>
            </a:lvl2pPr>
            <a:lvl3pPr marL="967500" indent="-337500" defTabSz="457200">
              <a:lnSpc>
                <a:spcPct val="100000"/>
              </a:lnSpc>
              <a:spcBef>
                <a:spcPts val="600"/>
              </a:spcBef>
              <a:buClr>
                <a:srgbClr val="944DC3"/>
              </a:buClr>
              <a:buSzPct val="92000"/>
              <a:buFontTx/>
              <a:buChar char="◼"/>
              <a:defRPr sz="2000">
                <a:solidFill>
                  <a:srgbClr val="2A2441"/>
                </a:solidFill>
                <a:latin typeface="Gill Sans MT"/>
                <a:ea typeface="Gill Sans MT"/>
                <a:cs typeface="Gill Sans MT"/>
                <a:sym typeface="Gill Sans MT"/>
              </a:defRPr>
            </a:lvl3pPr>
            <a:lvl4pPr marL="1342285" indent="-334285" defTabSz="457200">
              <a:lnSpc>
                <a:spcPct val="100000"/>
              </a:lnSpc>
              <a:spcBef>
                <a:spcPts val="600"/>
              </a:spcBef>
              <a:buClr>
                <a:srgbClr val="944DC3"/>
              </a:buClr>
              <a:buSzPct val="92000"/>
              <a:buFontTx/>
              <a:buChar char="◼"/>
              <a:defRPr sz="2000">
                <a:solidFill>
                  <a:srgbClr val="2A2441"/>
                </a:solidFill>
                <a:latin typeface="Gill Sans MT"/>
                <a:ea typeface="Gill Sans MT"/>
                <a:cs typeface="Gill Sans MT"/>
                <a:sym typeface="Gill Sans MT"/>
              </a:defRPr>
            </a:lvl4pPr>
            <a:lvl5pPr marL="1702285" indent="-334285" defTabSz="457200">
              <a:lnSpc>
                <a:spcPct val="100000"/>
              </a:lnSpc>
              <a:spcBef>
                <a:spcPts val="600"/>
              </a:spcBef>
              <a:buClr>
                <a:srgbClr val="944DC3"/>
              </a:buClr>
              <a:buSzPct val="92000"/>
              <a:buFontTx/>
              <a:buChar char="◼"/>
              <a:defRPr sz="2000">
                <a:solidFill>
                  <a:srgbClr val="2A2441"/>
                </a:solidFill>
                <a:latin typeface="Gill Sans MT"/>
                <a:ea typeface="Gill Sans MT"/>
                <a:cs typeface="Gill Sans MT"/>
                <a:sym typeface="Gill Sans MT"/>
              </a:defRPr>
            </a:lvl5pPr>
          </a:lstStyle>
          <a:p>
            <a:pPr/>
            <a:r>
              <a:t>Body Level One</a:t>
            </a:r>
          </a:p>
          <a:p>
            <a:pPr lvl="1"/>
            <a:r>
              <a:t>Body Level Two</a:t>
            </a:r>
          </a:p>
          <a:p>
            <a:pPr lvl="2"/>
            <a:r>
              <a:t>Body Level Three</a:t>
            </a:r>
          </a:p>
          <a:p>
            <a:pPr lvl="3"/>
            <a:r>
              <a:t>Body Level Four</a:t>
            </a:r>
          </a:p>
          <a:p>
            <a:pPr lvl="4"/>
            <a:r>
              <a:t>Body Level Five</a:t>
            </a:r>
          </a:p>
        </p:txBody>
      </p:sp>
      <p:sp>
        <p:nvSpPr>
          <p:cNvPr id="306" name="Text Placeholder 3"/>
          <p:cNvSpPr/>
          <p:nvPr>
            <p:ph type="body" sz="quarter" idx="21"/>
          </p:nvPr>
        </p:nvSpPr>
        <p:spPr>
          <a:xfrm>
            <a:off x="767857" y="2836653"/>
            <a:ext cx="3031852" cy="3001393"/>
          </a:xfrm>
          <a:prstGeom prst="rect">
            <a:avLst/>
          </a:prstGeom>
        </p:spPr>
        <p:txBody>
          <a:bodyPr/>
          <a:lstStyle/>
          <a:p>
            <a:pPr marL="0" indent="0" defTabSz="457200">
              <a:lnSpc>
                <a:spcPct val="100000"/>
              </a:lnSpc>
              <a:spcBef>
                <a:spcPts val="600"/>
              </a:spcBef>
              <a:buSzTx/>
              <a:buFontTx/>
              <a:buNone/>
              <a:defRPr sz="1600">
                <a:solidFill>
                  <a:srgbClr val="FFFFFF"/>
                </a:solidFill>
                <a:latin typeface="Gill Sans MT"/>
                <a:ea typeface="Gill Sans MT"/>
                <a:cs typeface="Gill Sans MT"/>
                <a:sym typeface="Gill Sans MT"/>
              </a:defRPr>
            </a:pPr>
          </a:p>
        </p:txBody>
      </p:sp>
      <p:sp>
        <p:nvSpPr>
          <p:cNvPr id="307" name="Slide Number"/>
          <p:cNvSpPr txBox="1"/>
          <p:nvPr>
            <p:ph type="sldNum" sz="quarter" idx="2"/>
          </p:nvPr>
        </p:nvSpPr>
        <p:spPr>
          <a:xfrm>
            <a:off x="11379533" y="6523908"/>
            <a:ext cx="231277" cy="231141"/>
          </a:xfrm>
          <a:prstGeom prst="rect">
            <a:avLst/>
          </a:prstGeom>
        </p:spPr>
        <p:txBody>
          <a:bodyPr/>
          <a:lstStyle>
            <a:lvl1pPr>
              <a:defRPr sz="900">
                <a:solidFill>
                  <a:srgbClr val="404040"/>
                </a:solidFill>
                <a:latin typeface="Gill Sans MT"/>
                <a:ea typeface="Gill Sans MT"/>
                <a:cs typeface="Gill Sans MT"/>
                <a:sym typeface="Gill Sans M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314" name="Rectangle 8"/>
          <p:cNvSpPr/>
          <p:nvPr/>
        </p:nvSpPr>
        <p:spPr>
          <a:xfrm>
            <a:off x="446533" y="457200"/>
            <a:ext cx="3703322" cy="94997"/>
          </a:xfrm>
          <a:prstGeom prst="rect">
            <a:avLst/>
          </a:prstGeom>
          <a:solidFill>
            <a:srgbClr val="465359"/>
          </a:solidFill>
          <a:ln w="12700">
            <a:miter lim="400000"/>
          </a:ln>
        </p:spPr>
        <p:txBody>
          <a:bodyPr lIns="45719" rIns="45719"/>
          <a:lstStyle/>
          <a:p>
            <a:pPr>
              <a:defRPr>
                <a:latin typeface="Gill Sans MT"/>
                <a:ea typeface="Gill Sans MT"/>
                <a:cs typeface="Gill Sans MT"/>
                <a:sym typeface="Gill Sans MT"/>
              </a:defRPr>
            </a:pPr>
          </a:p>
        </p:txBody>
      </p:sp>
      <p:sp>
        <p:nvSpPr>
          <p:cNvPr id="315" name="Rectangle 9"/>
          <p:cNvSpPr/>
          <p:nvPr/>
        </p:nvSpPr>
        <p:spPr>
          <a:xfrm>
            <a:off x="8042147" y="453642"/>
            <a:ext cx="3703321" cy="98555"/>
          </a:xfrm>
          <a:prstGeom prst="rect">
            <a:avLst/>
          </a:prstGeom>
          <a:solidFill>
            <a:srgbClr val="969FA7"/>
          </a:solidFill>
          <a:ln w="12700">
            <a:miter lim="400000"/>
          </a:ln>
        </p:spPr>
        <p:txBody>
          <a:bodyPr lIns="45719" rIns="45719"/>
          <a:lstStyle/>
          <a:p>
            <a:pPr>
              <a:defRPr>
                <a:latin typeface="Gill Sans MT"/>
                <a:ea typeface="Gill Sans MT"/>
                <a:cs typeface="Gill Sans MT"/>
                <a:sym typeface="Gill Sans MT"/>
              </a:defRPr>
            </a:pPr>
          </a:p>
        </p:txBody>
      </p:sp>
      <p:sp>
        <p:nvSpPr>
          <p:cNvPr id="316" name="Rectangle 10"/>
          <p:cNvSpPr/>
          <p:nvPr/>
        </p:nvSpPr>
        <p:spPr>
          <a:xfrm>
            <a:off x="4241829" y="457200"/>
            <a:ext cx="3703321" cy="91441"/>
          </a:xfrm>
          <a:prstGeom prst="rect">
            <a:avLst/>
          </a:prstGeom>
          <a:solidFill>
            <a:srgbClr val="944DC3"/>
          </a:solidFill>
          <a:ln w="12700">
            <a:miter lim="400000"/>
          </a:ln>
        </p:spPr>
        <p:txBody>
          <a:bodyPr lIns="45719" rIns="45719"/>
          <a:lstStyle/>
          <a:p>
            <a:pPr>
              <a:defRPr>
                <a:latin typeface="Gill Sans MT"/>
                <a:ea typeface="Gill Sans MT"/>
                <a:cs typeface="Gill Sans MT"/>
                <a:sym typeface="Gill Sans MT"/>
              </a:defRPr>
            </a:pPr>
          </a:p>
        </p:txBody>
      </p:sp>
      <p:sp>
        <p:nvSpPr>
          <p:cNvPr id="317" name="Title Text"/>
          <p:cNvSpPr txBox="1"/>
          <p:nvPr>
            <p:ph type="title"/>
          </p:nvPr>
        </p:nvSpPr>
        <p:spPr>
          <a:xfrm>
            <a:off x="581193" y="4693389"/>
            <a:ext cx="11029616" cy="566739"/>
          </a:xfrm>
          <a:prstGeom prst="rect">
            <a:avLst/>
          </a:prstGeom>
        </p:spPr>
        <p:txBody>
          <a:bodyPr anchor="b"/>
          <a:lstStyle>
            <a:lvl1pPr defTabSz="457200">
              <a:lnSpc>
                <a:spcPct val="100000"/>
              </a:lnSpc>
              <a:defRPr cap="all" sz="2400">
                <a:solidFill>
                  <a:srgbClr val="404040"/>
                </a:solidFill>
                <a:latin typeface="Gill Sans MT"/>
                <a:ea typeface="Gill Sans MT"/>
                <a:cs typeface="Gill Sans MT"/>
                <a:sym typeface="Gill Sans MT"/>
              </a:defRPr>
            </a:lvl1pPr>
          </a:lstStyle>
          <a:p>
            <a:pPr/>
            <a:r>
              <a:t>Title Text</a:t>
            </a:r>
          </a:p>
        </p:txBody>
      </p:sp>
      <p:sp>
        <p:nvSpPr>
          <p:cNvPr id="318" name="Picture Placeholder 2"/>
          <p:cNvSpPr/>
          <p:nvPr>
            <p:ph type="pic" idx="21"/>
          </p:nvPr>
        </p:nvSpPr>
        <p:spPr>
          <a:xfrm>
            <a:off x="447816" y="641350"/>
            <a:ext cx="11290860" cy="3651249"/>
          </a:xfrm>
          <a:prstGeom prst="rect">
            <a:avLst/>
          </a:prstGeom>
        </p:spPr>
        <p:txBody>
          <a:bodyPr lIns="91439" rIns="91439">
            <a:noAutofit/>
          </a:bodyPr>
          <a:lstStyle/>
          <a:p>
            <a:pPr/>
          </a:p>
        </p:txBody>
      </p:sp>
      <p:sp>
        <p:nvSpPr>
          <p:cNvPr id="319" name="Body Level One…"/>
          <p:cNvSpPr txBox="1"/>
          <p:nvPr>
            <p:ph type="body" sz="quarter" idx="1"/>
          </p:nvPr>
        </p:nvSpPr>
        <p:spPr>
          <a:xfrm>
            <a:off x="581191" y="5260126"/>
            <a:ext cx="11029618" cy="998149"/>
          </a:xfrm>
          <a:prstGeom prst="rect">
            <a:avLst/>
          </a:prstGeom>
        </p:spPr>
        <p:txBody>
          <a:bodyPr/>
          <a:lstStyle>
            <a:lvl1pPr marL="0" indent="0" defTabSz="457200">
              <a:lnSpc>
                <a:spcPct val="100000"/>
              </a:lnSpc>
              <a:spcBef>
                <a:spcPts val="600"/>
              </a:spcBef>
              <a:buSzTx/>
              <a:buFontTx/>
              <a:buNone/>
              <a:defRPr sz="1600">
                <a:solidFill>
                  <a:srgbClr val="404040"/>
                </a:solidFill>
                <a:latin typeface="Gill Sans MT"/>
                <a:ea typeface="Gill Sans MT"/>
                <a:cs typeface="Gill Sans MT"/>
                <a:sym typeface="Gill Sans MT"/>
              </a:defRPr>
            </a:lvl1pPr>
            <a:lvl2pPr marL="0" indent="457200" defTabSz="457200">
              <a:lnSpc>
                <a:spcPct val="100000"/>
              </a:lnSpc>
              <a:spcBef>
                <a:spcPts val="600"/>
              </a:spcBef>
              <a:buSzTx/>
              <a:buFontTx/>
              <a:buNone/>
              <a:defRPr sz="1600">
                <a:solidFill>
                  <a:srgbClr val="404040"/>
                </a:solidFill>
                <a:latin typeface="Gill Sans MT"/>
                <a:ea typeface="Gill Sans MT"/>
                <a:cs typeface="Gill Sans MT"/>
                <a:sym typeface="Gill Sans MT"/>
              </a:defRPr>
            </a:lvl2pPr>
            <a:lvl3pPr marL="0" indent="914400" defTabSz="457200">
              <a:lnSpc>
                <a:spcPct val="100000"/>
              </a:lnSpc>
              <a:spcBef>
                <a:spcPts val="600"/>
              </a:spcBef>
              <a:buSzTx/>
              <a:buFontTx/>
              <a:buNone/>
              <a:defRPr sz="1600">
                <a:solidFill>
                  <a:srgbClr val="404040"/>
                </a:solidFill>
                <a:latin typeface="Gill Sans MT"/>
                <a:ea typeface="Gill Sans MT"/>
                <a:cs typeface="Gill Sans MT"/>
                <a:sym typeface="Gill Sans MT"/>
              </a:defRPr>
            </a:lvl3pPr>
            <a:lvl4pPr marL="0" indent="1371600" defTabSz="457200">
              <a:lnSpc>
                <a:spcPct val="100000"/>
              </a:lnSpc>
              <a:spcBef>
                <a:spcPts val="600"/>
              </a:spcBef>
              <a:buSzTx/>
              <a:buFontTx/>
              <a:buNone/>
              <a:defRPr sz="1600">
                <a:solidFill>
                  <a:srgbClr val="404040"/>
                </a:solidFill>
                <a:latin typeface="Gill Sans MT"/>
                <a:ea typeface="Gill Sans MT"/>
                <a:cs typeface="Gill Sans MT"/>
                <a:sym typeface="Gill Sans MT"/>
              </a:defRPr>
            </a:lvl4pPr>
            <a:lvl5pPr marL="0" indent="1828800" defTabSz="457200">
              <a:lnSpc>
                <a:spcPct val="100000"/>
              </a:lnSpc>
              <a:spcBef>
                <a:spcPts val="600"/>
              </a:spcBef>
              <a:buSzTx/>
              <a:buFontTx/>
              <a:buNone/>
              <a:defRPr sz="1600">
                <a:solidFill>
                  <a:srgbClr val="404040"/>
                </a:solidFill>
                <a:latin typeface="Gill Sans MT"/>
                <a:ea typeface="Gill Sans MT"/>
                <a:cs typeface="Gill Sans MT"/>
                <a:sym typeface="Gill Sans MT"/>
              </a:defRPr>
            </a:lvl5pPr>
          </a:lstStyle>
          <a:p>
            <a:pPr/>
            <a:r>
              <a:t>Body Level One</a:t>
            </a:r>
          </a:p>
          <a:p>
            <a:pPr lvl="1"/>
            <a:r>
              <a:t>Body Level Two</a:t>
            </a:r>
          </a:p>
          <a:p>
            <a:pPr lvl="2"/>
            <a:r>
              <a:t>Body Level Three</a:t>
            </a:r>
          </a:p>
          <a:p>
            <a:pPr lvl="3"/>
            <a:r>
              <a:t>Body Level Four</a:t>
            </a:r>
          </a:p>
          <a:p>
            <a:pPr lvl="4"/>
            <a:r>
              <a:t>Body Level Five</a:t>
            </a:r>
          </a:p>
        </p:txBody>
      </p:sp>
      <p:sp>
        <p:nvSpPr>
          <p:cNvPr id="320" name="Slide Number"/>
          <p:cNvSpPr txBox="1"/>
          <p:nvPr>
            <p:ph type="sldNum" sz="quarter" idx="2"/>
          </p:nvPr>
        </p:nvSpPr>
        <p:spPr>
          <a:xfrm>
            <a:off x="11379533" y="6490906"/>
            <a:ext cx="231277" cy="231141"/>
          </a:xfrm>
          <a:prstGeom prst="rect">
            <a:avLst/>
          </a:prstGeom>
        </p:spPr>
        <p:txBody>
          <a:bodyPr/>
          <a:lstStyle>
            <a:lvl1pPr>
              <a:defRPr sz="900">
                <a:solidFill>
                  <a:srgbClr val="404040"/>
                </a:solidFill>
                <a:latin typeface="Gill Sans MT"/>
                <a:ea typeface="Gill Sans MT"/>
                <a:cs typeface="Gill Sans MT"/>
                <a:sym typeface="Gill Sans M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839787" y="2057400"/>
            <a:ext cx="3932238" cy="3811588"/>
          </a:xfrm>
          <a:prstGeom prst="rect">
            <a:avLst/>
          </a:prstGeom>
        </p:spPr>
        <p:txBody>
          <a:bodyPr/>
          <a:lstStyle/>
          <a:p>
            <a:pPr marL="0" indent="0">
              <a:buSzTx/>
              <a:buFontTx/>
              <a:buNone/>
              <a:defRPr sz="16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3" name="Picture Placeholder 2"/>
          <p:cNvSpPr/>
          <p:nvPr>
            <p:ph type="pic" sz="half" idx="21"/>
          </p:nvPr>
        </p:nvSpPr>
        <p:spPr>
          <a:xfrm>
            <a:off x="5183187" y="987425"/>
            <a:ext cx="6172201" cy="4873625"/>
          </a:xfrm>
          <a:prstGeom prst="rect">
            <a:avLst/>
          </a:prstGeom>
        </p:spPr>
        <p:txBody>
          <a:bodyPr lIns="91439" rIns="91439">
            <a:noAutofit/>
          </a:bodyPr>
          <a:lstStyle/>
          <a:p>
            <a:pPr/>
          </a:p>
        </p:txBody>
      </p:sp>
      <p:sp>
        <p:nvSpPr>
          <p:cNvPr id="84"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jpe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tif"/></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tif"/></Relationships>

</file>

<file path=ppt/slides/_rels/slide1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tif"/></Relationships>

</file>

<file path=ppt/slides/_rels/slide2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tif"/></Relationships>

</file>

<file path=ppt/slides/_rels/slide28.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tif"/><Relationship Id="rId3" Type="http://schemas.openxmlformats.org/officeDocument/2006/relationships/image" Target="../media/image2.tif"/></Relationships>

</file>

<file path=ppt/slides/_rels/slide3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9.tif"/></Relationships>

</file>

<file path=ppt/slides/_rels/slide3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tif"/></Relationships>

</file>

<file path=ppt/slides/_rels/slide3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tif"/></Relationships>

</file>

<file path=ppt/slides/_rels/slide4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tif"/></Relationships>

</file>

<file path=ppt/slides/_rels/slide4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tif"/><Relationship Id="rId3" Type="http://schemas.openxmlformats.org/officeDocument/2006/relationships/image" Target="../media/image13.tif"/><Relationship Id="rId4" Type="http://schemas.openxmlformats.org/officeDocument/2006/relationships/image" Target="../media/image14.tif"/></Relationships>

</file>

<file path=ppt/slides/_rels/slide4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tif"/></Relationships>

</file>

<file path=ppt/slides/_rels/slide5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9" name="Rectangle 8"/>
          <p:cNvSpPr/>
          <p:nvPr/>
        </p:nvSpPr>
        <p:spPr>
          <a:xfrm>
            <a:off x="-1" y="1"/>
            <a:ext cx="12192001" cy="6858001"/>
          </a:xfrm>
          <a:prstGeom prst="rect">
            <a:avLst/>
          </a:prstGeom>
          <a:solidFill>
            <a:srgbClr val="000000"/>
          </a:solidFill>
          <a:ln w="12700">
            <a:miter lim="400000"/>
          </a:ln>
        </p:spPr>
        <p:txBody>
          <a:bodyPr lIns="45719" rIns="45719" anchor="ctr"/>
          <a:lstStyle/>
          <a:p>
            <a:pPr algn="ctr">
              <a:defRPr>
                <a:solidFill>
                  <a:srgbClr val="FFFFFF"/>
                </a:solidFill>
                <a:latin typeface="Gill Sans MT"/>
                <a:ea typeface="Gill Sans MT"/>
                <a:cs typeface="Gill Sans MT"/>
                <a:sym typeface="Gill Sans MT"/>
              </a:defRPr>
            </a:pPr>
          </a:p>
        </p:txBody>
      </p:sp>
      <p:pic>
        <p:nvPicPr>
          <p:cNvPr id="330" name="Picture 3" descr="Picture 3"/>
          <p:cNvPicPr>
            <a:picLocks noChangeAspect="1"/>
          </p:cNvPicPr>
          <p:nvPr/>
        </p:nvPicPr>
        <p:blipFill>
          <a:blip r:embed="rId2">
            <a:extLst/>
          </a:blip>
          <a:srcRect l="0" t="3986" r="0" b="11743"/>
          <a:stretch>
            <a:fillRect/>
          </a:stretch>
        </p:blipFill>
        <p:spPr>
          <a:xfrm>
            <a:off x="0" y="12"/>
            <a:ext cx="12191980" cy="6857989"/>
          </a:xfrm>
          <a:prstGeom prst="rect">
            <a:avLst/>
          </a:prstGeom>
          <a:ln w="12700">
            <a:miter lim="400000"/>
          </a:ln>
        </p:spPr>
      </p:pic>
      <p:sp>
        <p:nvSpPr>
          <p:cNvPr id="331" name="Rectangle 10"/>
          <p:cNvSpPr/>
          <p:nvPr/>
        </p:nvSpPr>
        <p:spPr>
          <a:xfrm>
            <a:off x="514058" y="457200"/>
            <a:ext cx="5010913" cy="91441"/>
          </a:xfrm>
          <a:prstGeom prst="rect">
            <a:avLst/>
          </a:prstGeom>
          <a:solidFill>
            <a:srgbClr val="465359"/>
          </a:solidFill>
          <a:ln w="12700">
            <a:miter lim="400000"/>
          </a:ln>
        </p:spPr>
        <p:txBody>
          <a:bodyPr lIns="45719" rIns="45719"/>
          <a:lstStyle/>
          <a:p>
            <a:pPr>
              <a:defRPr>
                <a:solidFill>
                  <a:srgbClr val="FFFFFF"/>
                </a:solidFill>
                <a:latin typeface="Gill Sans MT"/>
                <a:ea typeface="Gill Sans MT"/>
                <a:cs typeface="Gill Sans MT"/>
                <a:sym typeface="Gill Sans MT"/>
              </a:defRPr>
            </a:pPr>
          </a:p>
        </p:txBody>
      </p:sp>
      <p:sp>
        <p:nvSpPr>
          <p:cNvPr id="332" name="Rectangle 12"/>
          <p:cNvSpPr/>
          <p:nvPr/>
        </p:nvSpPr>
        <p:spPr>
          <a:xfrm>
            <a:off x="515583" y="601197"/>
            <a:ext cx="5009389" cy="5789368"/>
          </a:xfrm>
          <a:prstGeom prst="rect">
            <a:avLst/>
          </a:prstGeom>
          <a:solidFill>
            <a:srgbClr val="465359"/>
          </a:solidFill>
          <a:ln w="12700">
            <a:miter lim="400000"/>
          </a:ln>
        </p:spPr>
        <p:txBody>
          <a:bodyPr lIns="45719" rIns="45719"/>
          <a:lstStyle/>
          <a:p>
            <a:pPr>
              <a:defRPr>
                <a:solidFill>
                  <a:srgbClr val="FFFFFF"/>
                </a:solidFill>
                <a:latin typeface="Gill Sans MT"/>
                <a:ea typeface="Gill Sans MT"/>
                <a:cs typeface="Gill Sans MT"/>
                <a:sym typeface="Gill Sans MT"/>
              </a:defRPr>
            </a:pPr>
          </a:p>
        </p:txBody>
      </p:sp>
      <p:sp>
        <p:nvSpPr>
          <p:cNvPr id="333" name="Title 1"/>
          <p:cNvSpPr txBox="1"/>
          <p:nvPr>
            <p:ph type="title"/>
          </p:nvPr>
        </p:nvSpPr>
        <p:spPr>
          <a:xfrm>
            <a:off x="837126" y="1419225"/>
            <a:ext cx="4320228" cy="2395117"/>
          </a:xfrm>
          <a:prstGeom prst="rect">
            <a:avLst/>
          </a:prstGeom>
        </p:spPr>
        <p:txBody>
          <a:bodyPr/>
          <a:lstStyle/>
          <a:p>
            <a:pPr>
              <a:defRPr sz="4000">
                <a:latin typeface="+mj-lt"/>
                <a:ea typeface="+mj-ea"/>
                <a:cs typeface="+mj-cs"/>
                <a:sym typeface="Helvetica"/>
              </a:defRPr>
            </a:pPr>
            <a:r>
              <a:t>INFO 7225 </a:t>
            </a:r>
            <a:br/>
            <a:r>
              <a:rPr sz="3200"/>
              <a:t>Module 1</a:t>
            </a:r>
          </a:p>
        </p:txBody>
      </p:sp>
      <p:sp>
        <p:nvSpPr>
          <p:cNvPr id="334" name="Subtitle 2"/>
          <p:cNvSpPr txBox="1"/>
          <p:nvPr>
            <p:ph type="body" sz="quarter" idx="1"/>
          </p:nvPr>
        </p:nvSpPr>
        <p:spPr>
          <a:xfrm>
            <a:off x="837125" y="3824577"/>
            <a:ext cx="4320230" cy="1614198"/>
          </a:xfrm>
          <a:prstGeom prst="rect">
            <a:avLst/>
          </a:prstGeom>
        </p:spPr>
        <p:txBody>
          <a:bodyPr anchor="ctr"/>
          <a:lstStyle/>
          <a:p>
            <a:pPr>
              <a:defRPr b="1" sz="1800">
                <a:solidFill>
                  <a:srgbClr val="FFFFFF">
                    <a:alpha val="75000"/>
                  </a:srgbClr>
                </a:solidFill>
                <a:latin typeface="+mj-lt"/>
                <a:ea typeface="+mj-ea"/>
                <a:cs typeface="+mj-cs"/>
                <a:sym typeface="Helvetica"/>
              </a:defRPr>
            </a:pPr>
            <a:r>
              <a:t>7. Merchandising transactions</a:t>
            </a:r>
            <a:endParaRPr sz="2000"/>
          </a:p>
          <a:p>
            <a:pPr>
              <a:defRPr sz="1800">
                <a:solidFill>
                  <a:srgbClr val="FFFFFF">
                    <a:alpha val="75000"/>
                  </a:srgbClr>
                </a:solidFill>
                <a:latin typeface="+mj-lt"/>
                <a:ea typeface="+mj-ea"/>
                <a:cs typeface="+mj-cs"/>
                <a:sym typeface="Helvetica"/>
              </a:defRPr>
            </a:pPr>
            <a:r>
              <a:t>Professor Shiaoming Shi</a:t>
            </a:r>
          </a:p>
          <a:p>
            <a:pPr>
              <a:defRPr sz="1800">
                <a:solidFill>
                  <a:srgbClr val="FFFFFF">
                    <a:alpha val="75000"/>
                  </a:srgbClr>
                </a:solidFill>
                <a:latin typeface="+mj-lt"/>
                <a:ea typeface="+mj-ea"/>
                <a:cs typeface="+mj-cs"/>
                <a:sym typeface="Helvetica"/>
              </a:defRPr>
            </a:pPr>
            <a:r>
              <a:t>College of engineering</a:t>
            </a:r>
          </a:p>
          <a:p>
            <a:pPr>
              <a:defRPr sz="1800">
                <a:solidFill>
                  <a:srgbClr val="FFFFFF">
                    <a:alpha val="75000"/>
                  </a:srgbClr>
                </a:solidFill>
                <a:latin typeface="+mj-lt"/>
                <a:ea typeface="+mj-ea"/>
                <a:cs typeface="+mj-cs"/>
                <a:sym typeface="Helvetica"/>
              </a:defRPr>
            </a:pPr>
            <a:r>
              <a:t>Northeastern university</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6" name="Rectangle 8"/>
          <p:cNvSpPr/>
          <p:nvPr/>
        </p:nvSpPr>
        <p:spPr>
          <a:xfrm>
            <a:off x="-1" y="1"/>
            <a:ext cx="12192001" cy="6858001"/>
          </a:xfrm>
          <a:prstGeom prst="rect">
            <a:avLst/>
          </a:prstGeom>
          <a:solidFill>
            <a:srgbClr val="000000"/>
          </a:solidFill>
          <a:ln w="12700">
            <a:miter lim="400000"/>
          </a:ln>
        </p:spPr>
        <p:txBody>
          <a:bodyPr lIns="45719" rIns="45719" anchor="ctr"/>
          <a:lstStyle/>
          <a:p>
            <a:pPr algn="ctr">
              <a:defRPr>
                <a:solidFill>
                  <a:srgbClr val="FFFFFF"/>
                </a:solidFill>
                <a:latin typeface="Gill Sans MT"/>
                <a:ea typeface="Gill Sans MT"/>
                <a:cs typeface="Gill Sans MT"/>
                <a:sym typeface="Gill Sans MT"/>
              </a:defRPr>
            </a:pPr>
          </a:p>
        </p:txBody>
      </p:sp>
      <p:pic>
        <p:nvPicPr>
          <p:cNvPr id="387" name="Picture 3" descr="Picture 3"/>
          <p:cNvPicPr>
            <a:picLocks noChangeAspect="1"/>
          </p:cNvPicPr>
          <p:nvPr/>
        </p:nvPicPr>
        <p:blipFill>
          <a:blip r:embed="rId2">
            <a:extLst/>
          </a:blip>
          <a:srcRect l="0" t="3986" r="0" b="11743"/>
          <a:stretch>
            <a:fillRect/>
          </a:stretch>
        </p:blipFill>
        <p:spPr>
          <a:xfrm>
            <a:off x="0" y="12"/>
            <a:ext cx="12191980" cy="6857989"/>
          </a:xfrm>
          <a:prstGeom prst="rect">
            <a:avLst/>
          </a:prstGeom>
          <a:ln w="12700">
            <a:miter lim="400000"/>
          </a:ln>
        </p:spPr>
      </p:pic>
      <p:sp>
        <p:nvSpPr>
          <p:cNvPr id="388" name="Rectangle 10"/>
          <p:cNvSpPr/>
          <p:nvPr/>
        </p:nvSpPr>
        <p:spPr>
          <a:xfrm>
            <a:off x="514058" y="457200"/>
            <a:ext cx="5010913" cy="91441"/>
          </a:xfrm>
          <a:prstGeom prst="rect">
            <a:avLst/>
          </a:prstGeom>
          <a:solidFill>
            <a:srgbClr val="465359"/>
          </a:solidFill>
          <a:ln w="12700">
            <a:miter lim="400000"/>
          </a:ln>
        </p:spPr>
        <p:txBody>
          <a:bodyPr lIns="45719" rIns="45719"/>
          <a:lstStyle/>
          <a:p>
            <a:pPr>
              <a:defRPr>
                <a:solidFill>
                  <a:srgbClr val="FFFFFF"/>
                </a:solidFill>
                <a:latin typeface="Gill Sans MT"/>
                <a:ea typeface="Gill Sans MT"/>
                <a:cs typeface="Gill Sans MT"/>
                <a:sym typeface="Gill Sans MT"/>
              </a:defRPr>
            </a:pPr>
          </a:p>
        </p:txBody>
      </p:sp>
      <p:sp>
        <p:nvSpPr>
          <p:cNvPr id="389" name="Rectangle 12"/>
          <p:cNvSpPr/>
          <p:nvPr/>
        </p:nvSpPr>
        <p:spPr>
          <a:xfrm>
            <a:off x="515583" y="601197"/>
            <a:ext cx="5009389" cy="5789368"/>
          </a:xfrm>
          <a:prstGeom prst="rect">
            <a:avLst/>
          </a:prstGeom>
          <a:solidFill>
            <a:srgbClr val="465359"/>
          </a:solidFill>
          <a:ln w="12700">
            <a:miter lim="400000"/>
          </a:ln>
        </p:spPr>
        <p:txBody>
          <a:bodyPr lIns="45719" rIns="45719"/>
          <a:lstStyle/>
          <a:p>
            <a:pPr>
              <a:defRPr>
                <a:solidFill>
                  <a:srgbClr val="FFFFFF"/>
                </a:solidFill>
                <a:latin typeface="Gill Sans MT"/>
                <a:ea typeface="Gill Sans MT"/>
                <a:cs typeface="Gill Sans MT"/>
                <a:sym typeface="Gill Sans MT"/>
              </a:defRPr>
            </a:pPr>
          </a:p>
        </p:txBody>
      </p:sp>
      <p:sp>
        <p:nvSpPr>
          <p:cNvPr id="390" name="Title 1"/>
          <p:cNvSpPr txBox="1"/>
          <p:nvPr>
            <p:ph type="title"/>
          </p:nvPr>
        </p:nvSpPr>
        <p:spPr>
          <a:xfrm>
            <a:off x="837126" y="1419225"/>
            <a:ext cx="4320228" cy="2395117"/>
          </a:xfrm>
          <a:prstGeom prst="rect">
            <a:avLst/>
          </a:prstGeom>
        </p:spPr>
        <p:txBody>
          <a:bodyPr/>
          <a:lstStyle/>
          <a:p>
            <a:pPr>
              <a:defRPr sz="4000">
                <a:latin typeface="+mj-lt"/>
                <a:ea typeface="+mj-ea"/>
                <a:cs typeface="+mj-cs"/>
                <a:sym typeface="Helvetica"/>
              </a:defRPr>
            </a:pPr>
            <a:r>
              <a:t>INFO 7225 </a:t>
            </a:r>
            <a:br/>
            <a:r>
              <a:rPr sz="3200"/>
              <a:t>Module 1</a:t>
            </a:r>
          </a:p>
        </p:txBody>
      </p:sp>
      <p:sp>
        <p:nvSpPr>
          <p:cNvPr id="391" name="Subtitle 2"/>
          <p:cNvSpPr txBox="1"/>
          <p:nvPr>
            <p:ph type="body" sz="quarter" idx="1"/>
          </p:nvPr>
        </p:nvSpPr>
        <p:spPr>
          <a:xfrm>
            <a:off x="837125" y="3824577"/>
            <a:ext cx="4364780" cy="1614198"/>
          </a:xfrm>
          <a:prstGeom prst="rect">
            <a:avLst/>
          </a:prstGeom>
        </p:spPr>
        <p:txBody>
          <a:bodyPr anchor="ctr"/>
          <a:lstStyle/>
          <a:p>
            <a:pPr>
              <a:defRPr b="1">
                <a:solidFill>
                  <a:srgbClr val="FFFFFF">
                    <a:alpha val="75000"/>
                  </a:srgbClr>
                </a:solidFill>
                <a:latin typeface="+mj-lt"/>
                <a:ea typeface="+mj-ea"/>
                <a:cs typeface="+mj-cs"/>
                <a:sym typeface="Helvetica"/>
              </a:defRPr>
            </a:pPr>
            <a:r>
              <a:t>8. Accounting for long-term assets</a:t>
            </a:r>
            <a:endParaRPr sz="2000"/>
          </a:p>
          <a:p>
            <a:pPr>
              <a:defRPr>
                <a:solidFill>
                  <a:srgbClr val="FFFFFF">
                    <a:alpha val="75000"/>
                  </a:srgbClr>
                </a:solidFill>
                <a:latin typeface="+mj-lt"/>
                <a:ea typeface="+mj-ea"/>
                <a:cs typeface="+mj-cs"/>
                <a:sym typeface="Helvetica"/>
              </a:defRPr>
            </a:pPr>
            <a:r>
              <a:t>Professor Shiaoming Shi</a:t>
            </a:r>
          </a:p>
          <a:p>
            <a:pPr>
              <a:defRPr>
                <a:solidFill>
                  <a:srgbClr val="FFFFFF">
                    <a:alpha val="75000"/>
                  </a:srgbClr>
                </a:solidFill>
                <a:latin typeface="+mj-lt"/>
                <a:ea typeface="+mj-ea"/>
                <a:cs typeface="+mj-cs"/>
                <a:sym typeface="Helvetica"/>
              </a:defRPr>
            </a:pPr>
            <a:r>
              <a:t>College of engineering</a:t>
            </a:r>
          </a:p>
          <a:p>
            <a:pPr>
              <a:defRPr>
                <a:solidFill>
                  <a:srgbClr val="FFFFFF">
                    <a:alpha val="75000"/>
                  </a:srgbClr>
                </a:solidFill>
                <a:latin typeface="+mj-lt"/>
                <a:ea typeface="+mj-ea"/>
                <a:cs typeface="+mj-cs"/>
                <a:sym typeface="Helvetica"/>
              </a:defRPr>
            </a:pPr>
            <a:r>
              <a:t>Northeastern university</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3" name="Title 1"/>
          <p:cNvSpPr txBox="1"/>
          <p:nvPr>
            <p:ph type="title"/>
          </p:nvPr>
        </p:nvSpPr>
        <p:spPr>
          <a:xfrm>
            <a:off x="1009649" y="702155"/>
            <a:ext cx="10601160" cy="1188721"/>
          </a:xfrm>
          <a:prstGeom prst="rect">
            <a:avLst/>
          </a:prstGeom>
        </p:spPr>
        <p:txBody>
          <a:bodyPr/>
          <a:lstStyle>
            <a:lvl1pPr>
              <a:defRPr sz="4000">
                <a:latin typeface="+mj-lt"/>
                <a:ea typeface="+mj-ea"/>
                <a:cs typeface="+mj-cs"/>
                <a:sym typeface="Helvetica"/>
              </a:defRPr>
            </a:lvl1pPr>
          </a:lstStyle>
          <a:p>
            <a:pPr/>
            <a:r>
              <a:t>Learning objectives</a:t>
            </a:r>
          </a:p>
        </p:txBody>
      </p:sp>
      <p:sp>
        <p:nvSpPr>
          <p:cNvPr id="394" name="Slide Number Placeholder 3"/>
          <p:cNvSpPr txBox="1"/>
          <p:nvPr>
            <p:ph type="sldNum" sz="quarter" idx="2"/>
          </p:nvPr>
        </p:nvSpPr>
        <p:spPr>
          <a:xfrm>
            <a:off x="11348391" y="6471856"/>
            <a:ext cx="262419"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95" name="Rectangle 6"/>
          <p:cNvSpPr txBox="1"/>
          <p:nvPr/>
        </p:nvSpPr>
        <p:spPr>
          <a:xfrm>
            <a:off x="1055369" y="1890876"/>
            <a:ext cx="10081261" cy="3418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600"/>
              </a:spcBef>
              <a:defRPr b="1" sz="2400">
                <a:solidFill>
                  <a:srgbClr val="404040"/>
                </a:solidFill>
                <a:latin typeface="+mj-lt"/>
                <a:ea typeface="+mj-ea"/>
                <a:cs typeface="+mj-cs"/>
                <a:sym typeface="Helvetica"/>
              </a:defRPr>
            </a:pPr>
            <a:r>
              <a:t>After completing this session, you should be able to</a:t>
            </a:r>
            <a:endParaRPr>
              <a:latin typeface="Gill Sans MT"/>
              <a:ea typeface="Gill Sans MT"/>
              <a:cs typeface="Gill Sans MT"/>
              <a:sym typeface="Gill Sans MT"/>
            </a:endParaRPr>
          </a:p>
          <a:p>
            <a:pPr marL="468312" indent="-333375">
              <a:spcBef>
                <a:spcPts val="600"/>
              </a:spcBef>
              <a:buSzPct val="100000"/>
              <a:buAutoNum type="arabicPeriod" startAt="1"/>
              <a:defRPr b="1" sz="2400">
                <a:solidFill>
                  <a:srgbClr val="404040"/>
                </a:solidFill>
                <a:latin typeface="+mj-lt"/>
                <a:ea typeface="+mj-ea"/>
                <a:cs typeface="+mj-cs"/>
                <a:sym typeface="Helvetica"/>
              </a:defRPr>
            </a:pPr>
            <a:r>
              <a:t>Distinguish between tangible and intangible assets;</a:t>
            </a:r>
            <a:endParaRPr>
              <a:latin typeface="Gill Sans MT"/>
              <a:ea typeface="Gill Sans MT"/>
              <a:cs typeface="Gill Sans MT"/>
              <a:sym typeface="Gill Sans MT"/>
            </a:endParaRPr>
          </a:p>
          <a:p>
            <a:pPr marL="468312" indent="-333375">
              <a:spcBef>
                <a:spcPts val="600"/>
              </a:spcBef>
              <a:buSzPct val="100000"/>
              <a:buAutoNum type="arabicPeriod" startAt="1"/>
              <a:defRPr b="1" sz="2400">
                <a:solidFill>
                  <a:srgbClr val="404040"/>
                </a:solidFill>
                <a:latin typeface="+mj-lt"/>
                <a:ea typeface="+mj-ea"/>
                <a:cs typeface="+mj-cs"/>
                <a:sym typeface="Helvetica"/>
              </a:defRPr>
            </a:pPr>
            <a:r>
              <a:t>Analyze and classify capitalized costs versus expenses;</a:t>
            </a:r>
            <a:endParaRPr>
              <a:latin typeface="Gill Sans MT"/>
              <a:ea typeface="Gill Sans MT"/>
              <a:cs typeface="Gill Sans MT"/>
              <a:sym typeface="Gill Sans MT"/>
            </a:endParaRPr>
          </a:p>
          <a:p>
            <a:pPr marL="468312" indent="-333375">
              <a:spcBef>
                <a:spcPts val="600"/>
              </a:spcBef>
              <a:buSzPct val="100000"/>
              <a:buAutoNum type="arabicPeriod" startAt="1"/>
              <a:defRPr b="1" sz="2400">
                <a:solidFill>
                  <a:srgbClr val="404040"/>
                </a:solidFill>
                <a:latin typeface="+mj-lt"/>
                <a:ea typeface="+mj-ea"/>
                <a:cs typeface="+mj-cs"/>
                <a:sym typeface="Helvetica"/>
              </a:defRPr>
            </a:pPr>
            <a:r>
              <a:t>Explain and apply different depreciation methods to allocate capitalized costs;</a:t>
            </a:r>
            <a:endParaRPr>
              <a:latin typeface="Gill Sans MT"/>
              <a:ea typeface="Gill Sans MT"/>
              <a:cs typeface="Gill Sans MT"/>
              <a:sym typeface="Gill Sans MT"/>
            </a:endParaRPr>
          </a:p>
          <a:p>
            <a:pPr marL="468312" indent="-333375">
              <a:spcBef>
                <a:spcPts val="600"/>
              </a:spcBef>
              <a:buSzPct val="100000"/>
              <a:buAutoNum type="arabicPeriod" startAt="1"/>
              <a:defRPr b="1" sz="2400">
                <a:solidFill>
                  <a:srgbClr val="404040"/>
                </a:solidFill>
                <a:latin typeface="+mj-lt"/>
                <a:ea typeface="+mj-ea"/>
                <a:cs typeface="+mj-cs"/>
                <a:sym typeface="Helvetica"/>
              </a:defRPr>
            </a:pPr>
            <a:r>
              <a:t>Describe accounting for intangible assets and record related transactions;</a:t>
            </a:r>
            <a:endParaRPr>
              <a:latin typeface="Gill Sans MT"/>
              <a:ea typeface="Gill Sans MT"/>
              <a:cs typeface="Gill Sans MT"/>
              <a:sym typeface="Gill Sans MT"/>
            </a:endParaRPr>
          </a:p>
          <a:p>
            <a:pPr marL="468312" indent="-333375">
              <a:spcBef>
                <a:spcPts val="600"/>
              </a:spcBef>
              <a:buSzPct val="100000"/>
              <a:buAutoNum type="arabicPeriod" startAt="1"/>
              <a:defRPr b="1" sz="2400">
                <a:solidFill>
                  <a:srgbClr val="404040"/>
                </a:solidFill>
                <a:latin typeface="+mj-lt"/>
                <a:ea typeface="+mj-ea"/>
                <a:cs typeface="+mj-cs"/>
                <a:sym typeface="Helvetica"/>
              </a:defRPr>
            </a:pPr>
            <a:r>
              <a:t>Describe some special issues in accounting for long-term assets.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7" name="Title 1"/>
          <p:cNvSpPr txBox="1"/>
          <p:nvPr>
            <p:ph type="title"/>
          </p:nvPr>
        </p:nvSpPr>
        <p:spPr>
          <a:xfrm>
            <a:off x="581192" y="565675"/>
            <a:ext cx="11029616" cy="1188721"/>
          </a:xfrm>
          <a:prstGeom prst="rect">
            <a:avLst/>
          </a:prstGeom>
        </p:spPr>
        <p:txBody>
          <a:bodyPr/>
          <a:lstStyle>
            <a:lvl1pPr algn="ctr">
              <a:defRPr cap="none">
                <a:latin typeface="+mj-lt"/>
                <a:ea typeface="+mj-ea"/>
                <a:cs typeface="+mj-cs"/>
                <a:sym typeface="Helvetica"/>
              </a:defRPr>
            </a:lvl1pPr>
          </a:lstStyle>
          <a:p>
            <a:pPr/>
            <a:r>
              <a:t>Distinguish between Tangible and Intangible Assets</a:t>
            </a:r>
          </a:p>
        </p:txBody>
      </p:sp>
      <p:sp>
        <p:nvSpPr>
          <p:cNvPr id="398" name="Slide Number Placeholder 3"/>
          <p:cNvSpPr txBox="1"/>
          <p:nvPr>
            <p:ph type="sldNum" sz="quarter" idx="2"/>
          </p:nvPr>
        </p:nvSpPr>
        <p:spPr>
          <a:xfrm>
            <a:off x="11337154" y="6471856"/>
            <a:ext cx="273656"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99" name="Rectangle 4"/>
          <p:cNvSpPr txBox="1"/>
          <p:nvPr/>
        </p:nvSpPr>
        <p:spPr>
          <a:xfrm>
            <a:off x="626910" y="1684154"/>
            <a:ext cx="10938176" cy="4663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spcBef>
                <a:spcPts val="600"/>
              </a:spcBef>
              <a:buSzPct val="100000"/>
              <a:buFont typeface="Arial"/>
              <a:buChar char="•"/>
              <a:defRPr sz="2400">
                <a:solidFill>
                  <a:srgbClr val="242424"/>
                </a:solidFill>
                <a:latin typeface="+mj-lt"/>
                <a:ea typeface="+mj-ea"/>
                <a:cs typeface="+mj-cs"/>
                <a:sym typeface="Helvetica"/>
              </a:defRPr>
            </a:pPr>
            <a:r>
              <a:t>Assets are items a business owns.</a:t>
            </a:r>
            <a:endParaRPr>
              <a:solidFill>
                <a:srgbClr val="6D6F71"/>
              </a:solidFill>
            </a:endParaRPr>
          </a:p>
          <a:p>
            <a:pPr marL="342900" indent="-342900">
              <a:spcBef>
                <a:spcPts val="600"/>
              </a:spcBef>
              <a:buSzPct val="100000"/>
              <a:buFont typeface="Arial"/>
              <a:buChar char="•"/>
              <a:defRPr sz="2400">
                <a:solidFill>
                  <a:srgbClr val="242424"/>
                </a:solidFill>
                <a:latin typeface="+mj-lt"/>
                <a:ea typeface="+mj-ea"/>
                <a:cs typeface="+mj-cs"/>
                <a:sym typeface="Helvetica"/>
              </a:defRPr>
            </a:pPr>
            <a:r>
              <a:t>For accounting purposes, assets are categorized as </a:t>
            </a:r>
            <a:r>
              <a:rPr i="1"/>
              <a:t>current</a:t>
            </a:r>
            <a:r>
              <a:t> versus </a:t>
            </a:r>
            <a:r>
              <a:rPr i="1"/>
              <a:t>long term</a:t>
            </a:r>
            <a:r>
              <a:t>, and </a:t>
            </a:r>
            <a:r>
              <a:rPr i="1"/>
              <a:t>tangible</a:t>
            </a:r>
            <a:r>
              <a:t> versus </a:t>
            </a:r>
            <a:r>
              <a:rPr i="1"/>
              <a:t>intangible</a:t>
            </a:r>
            <a:r>
              <a:t>. </a:t>
            </a:r>
            <a:endParaRPr>
              <a:latin typeface="Gill Sans MT"/>
              <a:ea typeface="Gill Sans MT"/>
              <a:cs typeface="Gill Sans MT"/>
              <a:sym typeface="Gill Sans MT"/>
            </a:endParaRPr>
          </a:p>
          <a:p>
            <a:pPr marL="342900" indent="-342900">
              <a:spcBef>
                <a:spcPts val="600"/>
              </a:spcBef>
              <a:buSzPct val="100000"/>
              <a:buFont typeface="Arial"/>
              <a:buChar char="•"/>
              <a:defRPr sz="2400">
                <a:solidFill>
                  <a:srgbClr val="242424"/>
                </a:solidFill>
                <a:latin typeface="+mj-lt"/>
                <a:ea typeface="+mj-ea"/>
                <a:cs typeface="+mj-cs"/>
                <a:sym typeface="Helvetica"/>
              </a:defRPr>
            </a:pPr>
            <a:r>
              <a:t>Long-term assets</a:t>
            </a:r>
            <a:endParaRPr>
              <a:latin typeface="Gill Sans MT"/>
              <a:ea typeface="Gill Sans MT"/>
              <a:cs typeface="Gill Sans MT"/>
              <a:sym typeface="Gill Sans MT"/>
            </a:endParaRPr>
          </a:p>
          <a:p>
            <a:pPr lvl="1" marL="800100" indent="-449262">
              <a:spcBef>
                <a:spcPts val="600"/>
              </a:spcBef>
              <a:buSzPct val="100000"/>
              <a:buChar char="➢"/>
              <a:defRPr sz="2200">
                <a:solidFill>
                  <a:srgbClr val="242424"/>
                </a:solidFill>
                <a:latin typeface="+mj-lt"/>
                <a:ea typeface="+mj-ea"/>
                <a:cs typeface="+mj-cs"/>
                <a:sym typeface="Helvetica"/>
              </a:defRPr>
            </a:pPr>
            <a:r>
              <a:t>Assets that are expected to be used by the business for more than </a:t>
            </a:r>
            <a:r>
              <a:rPr u="sng"/>
              <a:t>one year</a:t>
            </a:r>
            <a:r>
              <a:t> are considered long-term assets. </a:t>
            </a:r>
            <a:endParaRPr>
              <a:latin typeface="Gill Sans MT"/>
              <a:ea typeface="Gill Sans MT"/>
              <a:cs typeface="Gill Sans MT"/>
              <a:sym typeface="Gill Sans MT"/>
            </a:endParaRPr>
          </a:p>
          <a:p>
            <a:pPr lvl="1" marL="800100" indent="-449262">
              <a:spcBef>
                <a:spcPts val="600"/>
              </a:spcBef>
              <a:buSzPct val="100000"/>
              <a:buChar char="➢"/>
              <a:defRPr sz="2200">
                <a:solidFill>
                  <a:srgbClr val="242424"/>
                </a:solidFill>
                <a:latin typeface="+mj-lt"/>
                <a:ea typeface="+mj-ea"/>
                <a:cs typeface="+mj-cs"/>
                <a:sym typeface="Helvetica"/>
              </a:defRPr>
            </a:pPr>
            <a:r>
              <a:t>They are </a:t>
            </a:r>
            <a:r>
              <a:rPr b="1"/>
              <a:t>not</a:t>
            </a:r>
            <a:r>
              <a:t> intended for resale and are anticipated to help generate revenue for the business in the future. </a:t>
            </a:r>
            <a:endParaRPr>
              <a:latin typeface="Gill Sans MT"/>
              <a:ea typeface="Gill Sans MT"/>
              <a:cs typeface="Gill Sans MT"/>
              <a:sym typeface="Gill Sans MT"/>
            </a:endParaRPr>
          </a:p>
          <a:p>
            <a:pPr lvl="1" marL="800100" indent="-449262">
              <a:spcBef>
                <a:spcPts val="600"/>
              </a:spcBef>
              <a:buSzPct val="100000"/>
              <a:buChar char="➢"/>
              <a:defRPr sz="2200">
                <a:solidFill>
                  <a:srgbClr val="242424"/>
                </a:solidFill>
                <a:latin typeface="+mj-lt"/>
                <a:ea typeface="+mj-ea"/>
                <a:cs typeface="+mj-cs"/>
                <a:sym typeface="Helvetica"/>
              </a:defRPr>
            </a:pPr>
            <a:r>
              <a:t>Some common long-term assets are computers and other office machines, buildings, vehicles, software, computer code, and copyrights. </a:t>
            </a:r>
            <a:endParaRPr>
              <a:latin typeface="Gill Sans MT"/>
              <a:ea typeface="Gill Sans MT"/>
              <a:cs typeface="Gill Sans MT"/>
              <a:sym typeface="Gill Sans MT"/>
            </a:endParaRPr>
          </a:p>
          <a:p>
            <a:pPr lvl="1" marL="800100" indent="-449262">
              <a:spcBef>
                <a:spcPts val="600"/>
              </a:spcBef>
              <a:buSzPct val="100000"/>
              <a:buChar char="➢"/>
              <a:defRPr sz="2200">
                <a:solidFill>
                  <a:srgbClr val="242424"/>
                </a:solidFill>
                <a:latin typeface="+mj-lt"/>
                <a:ea typeface="+mj-ea"/>
                <a:cs typeface="+mj-cs"/>
                <a:sym typeface="Helvetica"/>
              </a:defRPr>
            </a:pPr>
            <a:r>
              <a:t>Although these are all considered long-term assets, some are tangible and some are intangible.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99">
                                            <p:txEl>
                                              <p:pRg st="2" end="2"/>
                                            </p:txEl>
                                          </p:spTgt>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1" fill="hold">
                                  <p:stCondLst>
                                    <p:cond delay="0"/>
                                  </p:stCondLst>
                                  <p:iterate type="el" backwards="0">
                                    <p:tmAbs val="0"/>
                                  </p:iterate>
                                  <p:childTnLst>
                                    <p:set>
                                      <p:cBhvr>
                                        <p:cTn id="9" fill="hold"/>
                                        <p:tgtEl>
                                          <p:spTgt spid="399">
                                            <p:txEl>
                                              <p:pRg st="3" end="3"/>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ntr" nodeType="clickEffect" presetSubtype="0" presetID="1" grpId="1" fill="hold">
                                  <p:stCondLst>
                                    <p:cond delay="0"/>
                                  </p:stCondLst>
                                  <p:iterate type="el" backwards="0">
                                    <p:tmAbs val="0"/>
                                  </p:iterate>
                                  <p:childTnLst>
                                    <p:set>
                                      <p:cBhvr>
                                        <p:cTn id="13" fill="hold"/>
                                        <p:tgtEl>
                                          <p:spTgt spid="399">
                                            <p:txEl>
                                              <p:pRg st="4" end="4"/>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Class="entr" nodeType="clickEffect" presetSubtype="0" presetID="1" grpId="1" fill="hold">
                                  <p:stCondLst>
                                    <p:cond delay="0"/>
                                  </p:stCondLst>
                                  <p:iterate type="el" backwards="0">
                                    <p:tmAbs val="0"/>
                                  </p:iterate>
                                  <p:childTnLst>
                                    <p:set>
                                      <p:cBhvr>
                                        <p:cTn id="17" fill="hold"/>
                                        <p:tgtEl>
                                          <p:spTgt spid="399">
                                            <p:txEl>
                                              <p:pRg st="5" end="5"/>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0" presetID="1" grpId="1" fill="hold">
                                  <p:stCondLst>
                                    <p:cond delay="0"/>
                                  </p:stCondLst>
                                  <p:iterate type="el" backwards="0">
                                    <p:tmAbs val="0"/>
                                  </p:iterate>
                                  <p:childTnLst>
                                    <p:set>
                                      <p:cBhvr>
                                        <p:cTn id="21" fill="hold"/>
                                        <p:tgtEl>
                                          <p:spTgt spid="399">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99" grpId="1"/>
    </p:bld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1" name="Title 1"/>
          <p:cNvSpPr txBox="1"/>
          <p:nvPr>
            <p:ph type="title"/>
          </p:nvPr>
        </p:nvSpPr>
        <p:spPr>
          <a:xfrm>
            <a:off x="581192" y="565675"/>
            <a:ext cx="11029616" cy="1188721"/>
          </a:xfrm>
          <a:prstGeom prst="rect">
            <a:avLst/>
          </a:prstGeom>
        </p:spPr>
        <p:txBody>
          <a:bodyPr/>
          <a:lstStyle>
            <a:lvl1pPr algn="ctr">
              <a:defRPr cap="none" sz="3600">
                <a:latin typeface="+mj-lt"/>
                <a:ea typeface="+mj-ea"/>
                <a:cs typeface="+mj-cs"/>
                <a:sym typeface="Helvetica"/>
              </a:defRPr>
            </a:lvl1pPr>
          </a:lstStyle>
          <a:p>
            <a:pPr/>
            <a:r>
              <a:t>Tangible Assets</a:t>
            </a:r>
          </a:p>
        </p:txBody>
      </p:sp>
      <p:sp>
        <p:nvSpPr>
          <p:cNvPr id="402" name="Slide Number Placeholder 3"/>
          <p:cNvSpPr txBox="1"/>
          <p:nvPr>
            <p:ph type="sldNum" sz="quarter" idx="2"/>
          </p:nvPr>
        </p:nvSpPr>
        <p:spPr>
          <a:xfrm>
            <a:off x="11337154" y="6471856"/>
            <a:ext cx="273656"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03" name="Rectangle 4"/>
          <p:cNvSpPr txBox="1"/>
          <p:nvPr/>
        </p:nvSpPr>
        <p:spPr>
          <a:xfrm>
            <a:off x="626910" y="1684154"/>
            <a:ext cx="10938176" cy="828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342900" indent="-342900">
              <a:spcBef>
                <a:spcPts val="600"/>
              </a:spcBef>
              <a:buSzPct val="100000"/>
              <a:buFont typeface="Arial"/>
              <a:buChar char="•"/>
              <a:defRPr sz="2400">
                <a:solidFill>
                  <a:srgbClr val="242424"/>
                </a:solidFill>
                <a:latin typeface="+mj-lt"/>
                <a:ea typeface="+mj-ea"/>
                <a:cs typeface="+mj-cs"/>
                <a:sym typeface="Helvetica"/>
              </a:defRPr>
            </a:lvl1pPr>
          </a:lstStyle>
          <a:p>
            <a:pPr/>
            <a:r>
              <a:t>An asset is considered a tangible asset when it is an economic resource that has physical substance—it can be seen and touched. </a:t>
            </a:r>
          </a:p>
        </p:txBody>
      </p:sp>
      <p:sp>
        <p:nvSpPr>
          <p:cNvPr id="404" name="Rectangle 2"/>
          <p:cNvSpPr/>
          <p:nvPr/>
        </p:nvSpPr>
        <p:spPr>
          <a:xfrm>
            <a:off x="976391" y="3018859"/>
            <a:ext cx="4850972" cy="837566"/>
          </a:xfrm>
          <a:prstGeom prst="rect">
            <a:avLst/>
          </a:prstGeom>
          <a:ln>
            <a:solidFill>
              <a:srgbClr val="002060"/>
            </a:solidFill>
          </a:ln>
          <a:extLst>
            <a:ext uri="{C572A759-6A51-4108-AA02-DFA0A04FC94B}">
              <ma14:wrappingTextBoxFlag xmlns:ma14="http://schemas.microsoft.com/office/mac/drawingml/2011/main" val="1"/>
            </a:ext>
          </a:extLst>
        </p:spPr>
        <p:txBody>
          <a:bodyPr lIns="45719" rIns="45719">
            <a:spAutoFit/>
          </a:bodyPr>
          <a:lstStyle/>
          <a:p>
            <a:pPr>
              <a:defRPr b="1" sz="2400">
                <a:solidFill>
                  <a:srgbClr val="242424"/>
                </a:solidFill>
                <a:latin typeface="+mj-lt"/>
                <a:ea typeface="+mj-ea"/>
                <a:cs typeface="+mj-cs"/>
                <a:sym typeface="Helvetica"/>
              </a:defRPr>
            </a:pPr>
            <a:r>
              <a:t>Short term</a:t>
            </a:r>
            <a:r>
              <a:rPr b="0"/>
              <a:t>, such as inventory and supplies</a:t>
            </a:r>
          </a:p>
        </p:txBody>
      </p:sp>
      <p:sp>
        <p:nvSpPr>
          <p:cNvPr id="405" name="Rectangle 5"/>
          <p:cNvSpPr/>
          <p:nvPr/>
        </p:nvSpPr>
        <p:spPr>
          <a:xfrm>
            <a:off x="6364639" y="3018859"/>
            <a:ext cx="5246168" cy="837566"/>
          </a:xfrm>
          <a:prstGeom prst="rect">
            <a:avLst/>
          </a:prstGeom>
          <a:ln>
            <a:solidFill>
              <a:srgbClr val="002060"/>
            </a:solidFill>
          </a:ln>
          <a:extLst>
            <a:ext uri="{C572A759-6A51-4108-AA02-DFA0A04FC94B}">
              <ma14:wrappingTextBoxFlag xmlns:ma14="http://schemas.microsoft.com/office/mac/drawingml/2011/main" val="1"/>
            </a:ext>
          </a:extLst>
        </p:spPr>
        <p:txBody>
          <a:bodyPr lIns="45719" rIns="45719">
            <a:spAutoFit/>
          </a:bodyPr>
          <a:lstStyle/>
          <a:p>
            <a:pPr>
              <a:defRPr b="1" sz="2400">
                <a:solidFill>
                  <a:srgbClr val="242424"/>
                </a:solidFill>
                <a:latin typeface="+mj-lt"/>
                <a:ea typeface="+mj-ea"/>
                <a:cs typeface="+mj-cs"/>
                <a:sym typeface="Helvetica"/>
              </a:defRPr>
            </a:pPr>
            <a:r>
              <a:t>Long term</a:t>
            </a:r>
            <a:r>
              <a:rPr b="0"/>
              <a:t>, such as land, buildings, and equipment (aka fixed asset)</a:t>
            </a:r>
          </a:p>
        </p:txBody>
      </p:sp>
      <p:sp>
        <p:nvSpPr>
          <p:cNvPr id="406" name="Rectangle 6"/>
          <p:cNvSpPr/>
          <p:nvPr/>
        </p:nvSpPr>
        <p:spPr>
          <a:xfrm>
            <a:off x="5514806" y="4327640"/>
            <a:ext cx="6096001" cy="2094866"/>
          </a:xfrm>
          <a:prstGeom prst="rect">
            <a:avLst/>
          </a:prstGeom>
          <a:ln>
            <a:solidFill>
              <a:srgbClr val="002060"/>
            </a:solidFill>
          </a:ln>
          <a:extLst>
            <a:ext uri="{C572A759-6A51-4108-AA02-DFA0A04FC94B}">
              <ma14:wrappingTextBoxFlag xmlns:ma14="http://schemas.microsoft.com/office/mac/drawingml/2011/main" val="1"/>
            </a:ext>
          </a:extLst>
        </p:spPr>
        <p:txBody>
          <a:bodyPr lIns="45719" rIns="45719">
            <a:spAutoFit/>
          </a:bodyPr>
          <a:lstStyle/>
          <a:p>
            <a:pPr marL="457200" indent="-457200">
              <a:spcBef>
                <a:spcPts val="600"/>
              </a:spcBef>
              <a:buSzPct val="100000"/>
              <a:buAutoNum type="arabicParenR" startAt="1"/>
              <a:defRPr sz="2400">
                <a:solidFill>
                  <a:srgbClr val="242424"/>
                </a:solidFill>
                <a:latin typeface="+mj-lt"/>
                <a:ea typeface="+mj-ea"/>
                <a:cs typeface="+mj-cs"/>
                <a:sym typeface="Helvetica"/>
              </a:defRPr>
            </a:pPr>
            <a:r>
              <a:t>Be used in the normal operation of the business for more than one year</a:t>
            </a:r>
            <a:endParaRPr>
              <a:latin typeface="Gill Sans MT"/>
              <a:ea typeface="Gill Sans MT"/>
              <a:cs typeface="Gill Sans MT"/>
              <a:sym typeface="Gill Sans MT"/>
            </a:endParaRPr>
          </a:p>
          <a:p>
            <a:pPr marL="457200" indent="-457200">
              <a:spcBef>
                <a:spcPts val="600"/>
              </a:spcBef>
              <a:buSzPct val="100000"/>
              <a:buAutoNum type="arabicParenR" startAt="1"/>
              <a:defRPr sz="2400">
                <a:solidFill>
                  <a:srgbClr val="242424"/>
                </a:solidFill>
                <a:latin typeface="+mj-lt"/>
                <a:ea typeface="+mj-ea"/>
                <a:cs typeface="+mj-cs"/>
                <a:sym typeface="Helvetica"/>
              </a:defRPr>
            </a:pPr>
            <a:r>
              <a:t>not near the end of its useful life, and </a:t>
            </a:r>
            <a:endParaRPr>
              <a:latin typeface="Gill Sans MT"/>
              <a:ea typeface="Gill Sans MT"/>
              <a:cs typeface="Gill Sans MT"/>
              <a:sym typeface="Gill Sans MT"/>
            </a:endParaRPr>
          </a:p>
          <a:p>
            <a:pPr marL="457200" indent="-457200">
              <a:spcBef>
                <a:spcPts val="600"/>
              </a:spcBef>
              <a:buSzPct val="100000"/>
              <a:buAutoNum type="arabicParenR" startAt="1"/>
              <a:defRPr sz="2400">
                <a:solidFill>
                  <a:srgbClr val="242424"/>
                </a:solidFill>
                <a:latin typeface="+mj-lt"/>
                <a:ea typeface="+mj-ea"/>
                <a:cs typeface="+mj-cs"/>
                <a:sym typeface="Helvetica"/>
              </a:defRPr>
            </a:pPr>
            <a:r>
              <a:t>the company must have no plan to sell the item in the near future</a:t>
            </a:r>
          </a:p>
        </p:txBody>
      </p:sp>
      <p:sp>
        <p:nvSpPr>
          <p:cNvPr id="407" name="Left Brace 7"/>
          <p:cNvSpPr/>
          <p:nvPr/>
        </p:nvSpPr>
        <p:spPr>
          <a:xfrm flipV="1" rot="5400000">
            <a:off x="5606143" y="461392"/>
            <a:ext cx="442439" cy="45974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5635" y="21600"/>
                  <a:pt x="10800" y="21522"/>
                  <a:pt x="10800" y="21427"/>
                </a:cubicBezTo>
                <a:lnTo>
                  <a:pt x="10800" y="10973"/>
                </a:lnTo>
                <a:cubicBezTo>
                  <a:pt x="10800" y="10878"/>
                  <a:pt x="5965" y="10800"/>
                  <a:pt x="0" y="10800"/>
                </a:cubicBezTo>
                <a:cubicBezTo>
                  <a:pt x="5965" y="10800"/>
                  <a:pt x="10800" y="10722"/>
                  <a:pt x="10800" y="10627"/>
                </a:cubicBezTo>
                <a:lnTo>
                  <a:pt x="10800" y="173"/>
                </a:lnTo>
                <a:cubicBezTo>
                  <a:pt x="10800" y="78"/>
                  <a:pt x="15635" y="0"/>
                  <a:pt x="21600" y="0"/>
                </a:cubicBezTo>
              </a:path>
            </a:pathLst>
          </a:custGeom>
          <a:ln w="38100" cap="rnd">
            <a:solidFill>
              <a:srgbClr val="7030A0"/>
            </a:solidFill>
          </a:ln>
        </p:spPr>
        <p:txBody>
          <a:bodyPr lIns="45719" rIns="45719" anchor="ctr"/>
          <a:lstStyle/>
          <a:p>
            <a:pPr algn="ctr">
              <a:defRPr>
                <a:latin typeface="Gill Sans MT"/>
                <a:ea typeface="Gill Sans MT"/>
                <a:cs typeface="Gill Sans MT"/>
                <a:sym typeface="Gill Sans MT"/>
              </a:defRPr>
            </a:pPr>
          </a:p>
        </p:txBody>
      </p:sp>
      <p:sp>
        <p:nvSpPr>
          <p:cNvPr id="408" name="Down Arrow 8"/>
          <p:cNvSpPr/>
          <p:nvPr/>
        </p:nvSpPr>
        <p:spPr>
          <a:xfrm>
            <a:off x="8808843" y="3936903"/>
            <a:ext cx="357757" cy="3036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rgbClr val="944DC3"/>
          </a:solidFill>
          <a:ln w="22225" cap="rnd">
            <a:solidFill>
              <a:srgbClr val="6C388E"/>
            </a:solidFill>
          </a:ln>
        </p:spPr>
        <p:txBody>
          <a:bodyPr lIns="45719" rIns="45719" anchor="ctr"/>
          <a:lstStyle/>
          <a:p>
            <a:pPr algn="ctr">
              <a:defRPr>
                <a:solidFill>
                  <a:srgbClr val="FFFFFF"/>
                </a:solidFill>
                <a:latin typeface="Gill Sans MT"/>
                <a:ea typeface="Gill Sans MT"/>
                <a:cs typeface="Gill Sans MT"/>
                <a:sym typeface="Gill Sans MT"/>
              </a:defRPr>
            </a:p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0" name="Title 1"/>
          <p:cNvSpPr txBox="1"/>
          <p:nvPr>
            <p:ph type="title"/>
          </p:nvPr>
        </p:nvSpPr>
        <p:spPr>
          <a:xfrm>
            <a:off x="581192" y="565675"/>
            <a:ext cx="11029616" cy="1188721"/>
          </a:xfrm>
          <a:prstGeom prst="rect">
            <a:avLst/>
          </a:prstGeom>
        </p:spPr>
        <p:txBody>
          <a:bodyPr/>
          <a:lstStyle>
            <a:lvl1pPr algn="ctr">
              <a:defRPr cap="none" sz="3600">
                <a:latin typeface="+mj-lt"/>
                <a:ea typeface="+mj-ea"/>
                <a:cs typeface="+mj-cs"/>
                <a:sym typeface="Helvetica"/>
              </a:defRPr>
            </a:lvl1pPr>
          </a:lstStyle>
          <a:p>
            <a:pPr/>
            <a:r>
              <a:t>Intangible Assets</a:t>
            </a:r>
          </a:p>
        </p:txBody>
      </p:sp>
      <p:sp>
        <p:nvSpPr>
          <p:cNvPr id="411" name="Slide Number Placeholder 3"/>
          <p:cNvSpPr txBox="1"/>
          <p:nvPr>
            <p:ph type="sldNum" sz="quarter" idx="2"/>
          </p:nvPr>
        </p:nvSpPr>
        <p:spPr>
          <a:xfrm>
            <a:off x="11337154" y="6471856"/>
            <a:ext cx="273656"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12" name="Rectangle 4"/>
          <p:cNvSpPr txBox="1"/>
          <p:nvPr/>
        </p:nvSpPr>
        <p:spPr>
          <a:xfrm>
            <a:off x="626910" y="1684154"/>
            <a:ext cx="10938176" cy="473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spcBef>
                <a:spcPts val="600"/>
              </a:spcBef>
              <a:buSzPct val="100000"/>
              <a:buFont typeface="Arial"/>
              <a:buChar char="•"/>
              <a:defRPr sz="2400">
                <a:solidFill>
                  <a:srgbClr val="242424"/>
                </a:solidFill>
                <a:latin typeface="+mj-lt"/>
                <a:ea typeface="+mj-ea"/>
                <a:cs typeface="+mj-cs"/>
                <a:sym typeface="Helvetica"/>
              </a:defRPr>
            </a:pPr>
            <a:r>
              <a:t>Companies may have other long-term assets used in the operations of the business that they do not intend to sell, but that do not have physical substance; these assets still provide specific rights to the owner and are called intangible assets. </a:t>
            </a:r>
            <a:endParaRPr>
              <a:latin typeface="Gill Sans MT"/>
              <a:ea typeface="Gill Sans MT"/>
              <a:cs typeface="Gill Sans MT"/>
              <a:sym typeface="Gill Sans MT"/>
            </a:endParaRPr>
          </a:p>
          <a:p>
            <a:pPr marL="342900" indent="-342900">
              <a:spcBef>
                <a:spcPts val="600"/>
              </a:spcBef>
              <a:buSzPct val="100000"/>
              <a:buFont typeface="Arial"/>
              <a:buChar char="•"/>
              <a:defRPr sz="2400">
                <a:solidFill>
                  <a:srgbClr val="242424"/>
                </a:solidFill>
                <a:latin typeface="+mj-lt"/>
                <a:ea typeface="+mj-ea"/>
                <a:cs typeface="+mj-cs"/>
                <a:sym typeface="Helvetica"/>
              </a:defRPr>
            </a:pPr>
            <a:r>
              <a:t>These assets typically appear on the balance sheet following long-term tangible assets.</a:t>
            </a:r>
            <a:endParaRPr>
              <a:latin typeface="Gill Sans MT"/>
              <a:ea typeface="Gill Sans MT"/>
              <a:cs typeface="Gill Sans MT"/>
              <a:sym typeface="Gill Sans MT"/>
            </a:endParaRPr>
          </a:p>
          <a:p>
            <a:pPr marL="342900" indent="-342900">
              <a:spcBef>
                <a:spcPts val="600"/>
              </a:spcBef>
              <a:buSzPct val="100000"/>
              <a:buFont typeface="Arial"/>
              <a:buChar char="•"/>
              <a:defRPr sz="2400">
                <a:solidFill>
                  <a:srgbClr val="242424"/>
                </a:solidFill>
                <a:latin typeface="+mj-lt"/>
                <a:ea typeface="+mj-ea"/>
                <a:cs typeface="+mj-cs"/>
                <a:sym typeface="Helvetica"/>
              </a:defRPr>
            </a:pPr>
            <a:r>
              <a:t>Examples of intangible assets:</a:t>
            </a:r>
            <a:endParaRPr>
              <a:latin typeface="Gill Sans MT"/>
              <a:ea typeface="Gill Sans MT"/>
              <a:cs typeface="Gill Sans MT"/>
              <a:sym typeface="Gill Sans MT"/>
            </a:endParaRPr>
          </a:p>
          <a:p>
            <a:pPr lvl="1" marL="800100" indent="-342900">
              <a:spcBef>
                <a:spcPts val="600"/>
              </a:spcBef>
              <a:buSzPct val="100000"/>
              <a:buChar char="➢"/>
              <a:defRPr sz="2200">
                <a:solidFill>
                  <a:srgbClr val="242424"/>
                </a:solidFill>
                <a:latin typeface="+mj-lt"/>
                <a:ea typeface="+mj-ea"/>
                <a:cs typeface="+mj-cs"/>
                <a:sym typeface="Helvetica"/>
              </a:defRPr>
            </a:pPr>
            <a:r>
              <a:t>Patents, copyrights, franchises, licenses, goodwill, sometimes software, and trademarks. </a:t>
            </a:r>
            <a:endParaRPr>
              <a:latin typeface="Gill Sans MT"/>
              <a:ea typeface="Gill Sans MT"/>
              <a:cs typeface="Gill Sans MT"/>
              <a:sym typeface="Gill Sans MT"/>
            </a:endParaRPr>
          </a:p>
          <a:p>
            <a:pPr marL="342900" indent="-342900">
              <a:spcBef>
                <a:spcPts val="600"/>
              </a:spcBef>
              <a:buSzPct val="100000"/>
              <a:buFont typeface="Arial"/>
              <a:buChar char="•"/>
              <a:defRPr sz="2400">
                <a:solidFill>
                  <a:srgbClr val="242424"/>
                </a:solidFill>
                <a:latin typeface="+mj-lt"/>
                <a:ea typeface="+mj-ea"/>
                <a:cs typeface="+mj-cs"/>
                <a:sym typeface="Helvetica"/>
              </a:defRPr>
            </a:pPr>
            <a:r>
              <a:t>Because the value of intangible assets is very subjective, it is usually </a:t>
            </a:r>
            <a:r>
              <a:rPr b="1"/>
              <a:t>not</a:t>
            </a:r>
            <a:r>
              <a:t> shown on the balance sheet until there is an event that indicates value objectively, such as the purchase of an intangible asset.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1" fill="hold">
                                  <p:stCondLst>
                                    <p:cond delay="0"/>
                                  </p:stCondLst>
                                  <p:iterate type="el" backwards="0">
                                    <p:tmAbs val="0"/>
                                  </p:iterate>
                                  <p:childTnLst>
                                    <p:set>
                                      <p:cBhvr>
                                        <p:cTn id="10" fill="hold"/>
                                        <p:tgtEl>
                                          <p:spTgt spid="412">
                                            <p:txEl>
                                              <p:pRg st="2" end="2"/>
                                            </p:txEl>
                                          </p:spTgt>
                                        </p:tgtEl>
                                        <p:attrNameLst>
                                          <p:attrName>style.visibility</p:attrName>
                                        </p:attrNameLst>
                                      </p:cBhvr>
                                      <p:to>
                                        <p:strVal val="visible"/>
                                      </p:to>
                                    </p:set>
                                  </p:childTnLst>
                                </p:cTn>
                              </p:par>
                            </p:childTnLst>
                          </p:cTn>
                        </p:par>
                        <p:par>
                          <p:cTn id="11" fill="hold">
                            <p:stCondLst>
                              <p:cond delay="0"/>
                            </p:stCondLst>
                            <p:childTnLst>
                              <p:par>
                                <p:cTn id="12" presetClass="entr" nodeType="afterEffect" presetSubtype="0" presetID="1" grpId="1" fill="hold">
                                  <p:stCondLst>
                                    <p:cond delay="0"/>
                                  </p:stCondLst>
                                  <p:iterate type="el" backwards="0">
                                    <p:tmAbs val="0"/>
                                  </p:iterate>
                                  <p:childTnLst>
                                    <p:set>
                                      <p:cBhvr>
                                        <p:cTn id="13" fill="hold"/>
                                        <p:tgtEl>
                                          <p:spTgt spid="412">
                                            <p:txEl>
                                              <p:pRg st="3" end="3"/>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Class="entr" nodeType="clickEffect" presetSubtype="0" presetID="1" grpId="1" fill="hold">
                                  <p:stCondLst>
                                    <p:cond delay="0"/>
                                  </p:stCondLst>
                                  <p:iterate type="el" backwards="0">
                                    <p:tmAbs val="0"/>
                                  </p:iterate>
                                  <p:childTnLst>
                                    <p:set>
                                      <p:cBhvr>
                                        <p:cTn id="17" fill="hold"/>
                                        <p:tgtEl>
                                          <p:spTgt spid="412">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412" grpId="1"/>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4" name="Title 1"/>
          <p:cNvSpPr txBox="1"/>
          <p:nvPr>
            <p:ph type="title"/>
          </p:nvPr>
        </p:nvSpPr>
        <p:spPr>
          <a:xfrm>
            <a:off x="581192" y="565675"/>
            <a:ext cx="11029616" cy="1188721"/>
          </a:xfrm>
          <a:prstGeom prst="rect">
            <a:avLst/>
          </a:prstGeom>
        </p:spPr>
        <p:txBody>
          <a:bodyPr/>
          <a:lstStyle>
            <a:lvl1pPr algn="ctr">
              <a:defRPr cap="none" sz="3600">
                <a:latin typeface="+mj-lt"/>
                <a:ea typeface="+mj-ea"/>
                <a:cs typeface="+mj-cs"/>
                <a:sym typeface="Helvetica"/>
              </a:defRPr>
            </a:lvl1pPr>
          </a:lstStyle>
          <a:p>
            <a:pPr/>
            <a:r>
              <a:t>Useful Life of Intangible Assets</a:t>
            </a:r>
          </a:p>
        </p:txBody>
      </p:sp>
      <p:sp>
        <p:nvSpPr>
          <p:cNvPr id="415" name="Slide Number Placeholder 3"/>
          <p:cNvSpPr txBox="1"/>
          <p:nvPr>
            <p:ph type="sldNum" sz="quarter" idx="2"/>
          </p:nvPr>
        </p:nvSpPr>
        <p:spPr>
          <a:xfrm>
            <a:off x="11337154" y="6471856"/>
            <a:ext cx="273656"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418" name="Group 6"/>
          <p:cNvGrpSpPr/>
          <p:nvPr/>
        </p:nvGrpSpPr>
        <p:grpSpPr>
          <a:xfrm>
            <a:off x="984250" y="1936749"/>
            <a:ext cx="10223500" cy="2984501"/>
            <a:chOff x="0" y="0"/>
            <a:chExt cx="10223500" cy="2984500"/>
          </a:xfrm>
        </p:grpSpPr>
        <p:pic>
          <p:nvPicPr>
            <p:cNvPr id="416" name="Picture 5" descr="Picture 5"/>
            <p:cNvPicPr>
              <a:picLocks noChangeAspect="1"/>
            </p:cNvPicPr>
            <p:nvPr/>
          </p:nvPicPr>
          <p:blipFill>
            <a:blip r:embed="rId2">
              <a:extLst/>
            </a:blip>
            <a:stretch>
              <a:fillRect/>
            </a:stretch>
          </p:blipFill>
          <p:spPr>
            <a:xfrm>
              <a:off x="0" y="0"/>
              <a:ext cx="10223500" cy="2984500"/>
            </a:xfrm>
            <a:prstGeom prst="rect">
              <a:avLst/>
            </a:prstGeom>
            <a:ln w="12700" cap="flat">
              <a:noFill/>
              <a:miter lim="400000"/>
            </a:ln>
            <a:effectLst/>
          </p:spPr>
        </p:pic>
        <p:sp>
          <p:nvSpPr>
            <p:cNvPr id="417" name="Rectangle 2"/>
            <p:cNvSpPr/>
            <p:nvPr/>
          </p:nvSpPr>
          <p:spPr>
            <a:xfrm>
              <a:off x="3601398" y="-1"/>
              <a:ext cx="2988860" cy="301484"/>
            </a:xfrm>
            <a:prstGeom prst="rect">
              <a:avLst/>
            </a:prstGeom>
            <a:solidFill>
              <a:srgbClr val="FFFFFF"/>
            </a:solidFill>
            <a:ln w="22225" cap="rnd">
              <a:solidFill>
                <a:srgbClr val="FFFFFF"/>
              </a:solidFill>
              <a:prstDash val="solid"/>
              <a:round/>
            </a:ln>
            <a:effectLst/>
          </p:spPr>
          <p:txBody>
            <a:bodyPr wrap="square" lIns="45719" tIns="45719" rIns="45719" bIns="45719" numCol="1" anchor="ctr">
              <a:noAutofit/>
            </a:bodyPr>
            <a:lstStyle/>
            <a:p>
              <a:pPr algn="ctr">
                <a:defRPr>
                  <a:solidFill>
                    <a:srgbClr val="FFFFFF"/>
                  </a:solidFill>
                  <a:latin typeface="Gill Sans MT"/>
                  <a:ea typeface="Gill Sans MT"/>
                  <a:cs typeface="Gill Sans MT"/>
                  <a:sym typeface="Gill Sans MT"/>
                </a:defRPr>
              </a:pPr>
            </a:p>
          </p:txBody>
        </p:sp>
      </p:gr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20" name="Picture 1" descr="Picture 1"/>
          <p:cNvPicPr>
            <a:picLocks noChangeAspect="1"/>
          </p:cNvPicPr>
          <p:nvPr/>
        </p:nvPicPr>
        <p:blipFill>
          <a:blip r:embed="rId2">
            <a:extLst/>
          </a:blip>
          <a:stretch>
            <a:fillRect/>
          </a:stretch>
        </p:blipFill>
        <p:spPr>
          <a:xfrm>
            <a:off x="1304023" y="187882"/>
            <a:ext cx="9583952" cy="6482237"/>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2" name="Title 1"/>
          <p:cNvSpPr txBox="1"/>
          <p:nvPr>
            <p:ph type="title"/>
          </p:nvPr>
        </p:nvSpPr>
        <p:spPr>
          <a:xfrm>
            <a:off x="1009649" y="702155"/>
            <a:ext cx="10601160" cy="1188721"/>
          </a:xfrm>
          <a:prstGeom prst="rect">
            <a:avLst/>
          </a:prstGeom>
        </p:spPr>
        <p:txBody>
          <a:bodyPr/>
          <a:lstStyle>
            <a:lvl1pPr>
              <a:defRPr sz="4000">
                <a:latin typeface="+mj-lt"/>
                <a:ea typeface="+mj-ea"/>
                <a:cs typeface="+mj-cs"/>
                <a:sym typeface="Helvetica"/>
              </a:defRPr>
            </a:lvl1pPr>
          </a:lstStyle>
          <a:p>
            <a:pPr/>
            <a:r>
              <a:t>Learning objectives</a:t>
            </a:r>
          </a:p>
        </p:txBody>
      </p:sp>
      <p:sp>
        <p:nvSpPr>
          <p:cNvPr id="423" name="Slide Number Placeholder 3"/>
          <p:cNvSpPr txBox="1"/>
          <p:nvPr>
            <p:ph type="sldNum" sz="quarter" idx="2"/>
          </p:nvPr>
        </p:nvSpPr>
        <p:spPr>
          <a:xfrm>
            <a:off x="11337154" y="6471856"/>
            <a:ext cx="273656"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24" name="Rectangle 6"/>
          <p:cNvSpPr txBox="1"/>
          <p:nvPr/>
        </p:nvSpPr>
        <p:spPr>
          <a:xfrm>
            <a:off x="1055369" y="1890876"/>
            <a:ext cx="10081261" cy="3418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600"/>
              </a:spcBef>
              <a:defRPr b="1" sz="2400">
                <a:solidFill>
                  <a:srgbClr val="404040"/>
                </a:solidFill>
                <a:latin typeface="+mj-lt"/>
                <a:ea typeface="+mj-ea"/>
                <a:cs typeface="+mj-cs"/>
                <a:sym typeface="Helvetica"/>
              </a:defRPr>
            </a:pPr>
            <a:r>
              <a:t>After this class, you should be able to</a:t>
            </a:r>
            <a:endParaRPr>
              <a:latin typeface="Gill Sans MT"/>
              <a:ea typeface="Gill Sans MT"/>
              <a:cs typeface="Gill Sans MT"/>
              <a:sym typeface="Gill Sans MT"/>
            </a:endParaRPr>
          </a:p>
          <a:p>
            <a:pPr marL="342900" indent="-342900">
              <a:spcBef>
                <a:spcPts val="600"/>
              </a:spcBef>
              <a:buSzPct val="100000"/>
              <a:buAutoNum type="arabicPeriod" startAt="1"/>
              <a:defRPr b="1" sz="2400">
                <a:solidFill>
                  <a:srgbClr val="808080"/>
                </a:solidFill>
                <a:latin typeface="+mj-lt"/>
                <a:ea typeface="+mj-ea"/>
                <a:cs typeface="+mj-cs"/>
                <a:sym typeface="Helvetica"/>
              </a:defRPr>
            </a:pPr>
            <a:r>
              <a:t>Distinguish between tangible and intangible assets;</a:t>
            </a:r>
            <a:endParaRPr>
              <a:latin typeface="Gill Sans MT"/>
              <a:ea typeface="Gill Sans MT"/>
              <a:cs typeface="Gill Sans MT"/>
              <a:sym typeface="Gill Sans MT"/>
            </a:endParaRPr>
          </a:p>
          <a:p>
            <a:pPr marL="342900" indent="-342900">
              <a:spcBef>
                <a:spcPts val="600"/>
              </a:spcBef>
              <a:buSzPct val="100000"/>
              <a:buAutoNum type="arabicPeriod" startAt="1"/>
              <a:defRPr b="1" sz="2400">
                <a:solidFill>
                  <a:srgbClr val="404040"/>
                </a:solidFill>
                <a:latin typeface="+mj-lt"/>
                <a:ea typeface="+mj-ea"/>
                <a:cs typeface="+mj-cs"/>
                <a:sym typeface="Helvetica"/>
              </a:defRPr>
            </a:pPr>
            <a:r>
              <a:t>Analyze and classify capitalized costs versus expenses;</a:t>
            </a:r>
            <a:endParaRPr>
              <a:latin typeface="Gill Sans MT"/>
              <a:ea typeface="Gill Sans MT"/>
              <a:cs typeface="Gill Sans MT"/>
              <a:sym typeface="Gill Sans MT"/>
            </a:endParaRPr>
          </a:p>
          <a:p>
            <a:pPr marL="342900" indent="-342900">
              <a:spcBef>
                <a:spcPts val="600"/>
              </a:spcBef>
              <a:buSzPct val="100000"/>
              <a:buAutoNum type="arabicPeriod" startAt="1"/>
              <a:defRPr b="1" sz="2400">
                <a:solidFill>
                  <a:srgbClr val="808080"/>
                </a:solidFill>
                <a:latin typeface="+mj-lt"/>
                <a:ea typeface="+mj-ea"/>
                <a:cs typeface="+mj-cs"/>
                <a:sym typeface="Helvetica"/>
              </a:defRPr>
            </a:pPr>
            <a:r>
              <a:t>Explain and apply depreciation methods to allocate capitalized costs;</a:t>
            </a:r>
            <a:endParaRPr>
              <a:latin typeface="Gill Sans MT"/>
              <a:ea typeface="Gill Sans MT"/>
              <a:cs typeface="Gill Sans MT"/>
              <a:sym typeface="Gill Sans MT"/>
            </a:endParaRPr>
          </a:p>
          <a:p>
            <a:pPr marL="342900" indent="-342900">
              <a:spcBef>
                <a:spcPts val="600"/>
              </a:spcBef>
              <a:buSzPct val="100000"/>
              <a:buAutoNum type="arabicPeriod" startAt="1"/>
              <a:defRPr b="1" sz="2400">
                <a:solidFill>
                  <a:srgbClr val="808080"/>
                </a:solidFill>
                <a:latin typeface="+mj-lt"/>
                <a:ea typeface="+mj-ea"/>
                <a:cs typeface="+mj-cs"/>
                <a:sym typeface="Helvetica"/>
              </a:defRPr>
            </a:pPr>
            <a:r>
              <a:t>Describe accounting for intangible assets and record related transactions;</a:t>
            </a:r>
            <a:endParaRPr>
              <a:latin typeface="Gill Sans MT"/>
              <a:ea typeface="Gill Sans MT"/>
              <a:cs typeface="Gill Sans MT"/>
              <a:sym typeface="Gill Sans MT"/>
            </a:endParaRPr>
          </a:p>
          <a:p>
            <a:pPr marL="342900" indent="-342900">
              <a:spcBef>
                <a:spcPts val="600"/>
              </a:spcBef>
              <a:buSzPct val="100000"/>
              <a:buAutoNum type="arabicPeriod" startAt="1"/>
              <a:defRPr b="1" sz="2400">
                <a:solidFill>
                  <a:srgbClr val="808080"/>
                </a:solidFill>
                <a:latin typeface="+mj-lt"/>
                <a:ea typeface="+mj-ea"/>
                <a:cs typeface="+mj-cs"/>
                <a:sym typeface="Helvetica"/>
              </a:defRPr>
            </a:pPr>
            <a:r>
              <a:t>Describe some special issues in accounting for long-term assets.</a:t>
            </a:r>
          </a:p>
        </p:txBody>
      </p:sp>
      <p:sp>
        <p:nvSpPr>
          <p:cNvPr id="425" name="TextBox 4"/>
          <p:cNvSpPr txBox="1"/>
          <p:nvPr/>
        </p:nvSpPr>
        <p:spPr>
          <a:xfrm>
            <a:off x="460334" y="2242272"/>
            <a:ext cx="510541" cy="624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3200">
                <a:latin typeface="Gill Sans MT"/>
                <a:ea typeface="Gill Sans MT"/>
                <a:cs typeface="Gill Sans MT"/>
                <a:sym typeface="Gill Sans MT"/>
              </a:defRPr>
            </a:lvl1pPr>
          </a:lstStyle>
          <a:p>
            <a:pPr/>
            <a:r>
              <a:t>✅</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7" name="Content Placeholder 2"/>
          <p:cNvSpPr txBox="1"/>
          <p:nvPr>
            <p:ph type="body" idx="1"/>
          </p:nvPr>
        </p:nvSpPr>
        <p:spPr>
          <a:xfrm>
            <a:off x="545243" y="1661124"/>
            <a:ext cx="11065565" cy="3947526"/>
          </a:xfrm>
          <a:prstGeom prst="rect">
            <a:avLst/>
          </a:prstGeom>
        </p:spPr>
        <p:txBody>
          <a:bodyPr/>
          <a:lstStyle/>
          <a:p>
            <a:pPr marL="0" indent="11111">
              <a:lnSpc>
                <a:spcPct val="120000"/>
              </a:lnSpc>
              <a:buSzTx/>
              <a:buNone/>
              <a:defRPr b="1">
                <a:latin typeface="+mj-lt"/>
                <a:ea typeface="+mj-ea"/>
                <a:cs typeface="+mj-cs"/>
                <a:sym typeface="Helvetica"/>
              </a:defRPr>
            </a:pPr>
            <a:r>
              <a:t>Two types of business expenditures</a:t>
            </a:r>
          </a:p>
          <a:p>
            <a:pPr lvl="1" marL="571500" indent="-361950">
              <a:lnSpc>
                <a:spcPct val="120000"/>
              </a:lnSpc>
              <a:buClr>
                <a:srgbClr val="000000"/>
              </a:buClr>
              <a:buChar char="•"/>
              <a:defRPr b="1" sz="2400">
                <a:latin typeface="+mj-lt"/>
                <a:ea typeface="+mj-ea"/>
                <a:cs typeface="+mj-cs"/>
                <a:sym typeface="Helvetica"/>
              </a:defRPr>
            </a:pPr>
            <a:r>
              <a:t>EXPENSES: </a:t>
            </a:r>
            <a:r>
              <a:rPr b="0"/>
              <a:t>Expenditures such as labor, services, materials are examples of items that are fully deducted from current year taxable income;</a:t>
            </a:r>
          </a:p>
          <a:p>
            <a:pPr lvl="1" marL="571500" indent="-361950">
              <a:lnSpc>
                <a:spcPct val="120000"/>
              </a:lnSpc>
              <a:buClr>
                <a:srgbClr val="000000"/>
              </a:buClr>
              <a:buChar char="•"/>
              <a:defRPr b="1" sz="2400">
                <a:latin typeface="+mj-lt"/>
                <a:ea typeface="+mj-ea"/>
                <a:cs typeface="+mj-cs"/>
                <a:sym typeface="Helvetica"/>
              </a:defRPr>
            </a:pPr>
            <a:r>
              <a:t>DEPRECIATION: </a:t>
            </a:r>
            <a:r>
              <a:rPr b="0"/>
              <a:t>Expenditures for capital assets, on the other hand, cannot be fully deducted from taxable income in the year in which they occur; instead, they must be spread out or distributed over some allowable recovery period.</a:t>
            </a:r>
          </a:p>
        </p:txBody>
      </p:sp>
      <p:sp>
        <p:nvSpPr>
          <p:cNvPr id="428" name="Title 1"/>
          <p:cNvSpPr txBox="1"/>
          <p:nvPr/>
        </p:nvSpPr>
        <p:spPr>
          <a:xfrm>
            <a:off x="626912" y="565675"/>
            <a:ext cx="10938176" cy="118872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defTabSz="457200">
              <a:defRPr b="1" sz="3200">
                <a:solidFill>
                  <a:srgbClr val="404040"/>
                </a:solidFill>
                <a:latin typeface="+mj-lt"/>
                <a:ea typeface="+mj-ea"/>
                <a:cs typeface="+mj-cs"/>
                <a:sym typeface="Helvetica"/>
              </a:defRPr>
            </a:lvl1pPr>
          </a:lstStyle>
          <a:p>
            <a:pPr/>
            <a:r>
              <a:t>Important Concepts: Expense vs. Depreciation</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0" name="Title 1"/>
          <p:cNvSpPr txBox="1"/>
          <p:nvPr>
            <p:ph type="title"/>
          </p:nvPr>
        </p:nvSpPr>
        <p:spPr>
          <a:xfrm>
            <a:off x="581192" y="565675"/>
            <a:ext cx="11029616" cy="1188721"/>
          </a:xfrm>
          <a:prstGeom prst="rect">
            <a:avLst/>
          </a:prstGeom>
        </p:spPr>
        <p:txBody>
          <a:bodyPr/>
          <a:lstStyle>
            <a:lvl1pPr algn="ctr">
              <a:defRPr cap="none">
                <a:latin typeface="+mj-lt"/>
                <a:ea typeface="+mj-ea"/>
                <a:cs typeface="+mj-cs"/>
                <a:sym typeface="Helvetica"/>
              </a:defRPr>
            </a:lvl1pPr>
          </a:lstStyle>
          <a:p>
            <a:pPr/>
            <a:r>
              <a:t>Capitalized Costs on PPE</a:t>
            </a:r>
          </a:p>
        </p:txBody>
      </p:sp>
      <p:sp>
        <p:nvSpPr>
          <p:cNvPr id="431" name="Slide Number Placeholder 3"/>
          <p:cNvSpPr txBox="1"/>
          <p:nvPr>
            <p:ph type="sldNum" sz="quarter" idx="2"/>
          </p:nvPr>
        </p:nvSpPr>
        <p:spPr>
          <a:xfrm>
            <a:off x="11337154" y="6471856"/>
            <a:ext cx="273656"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32" name="Rectangle 6"/>
          <p:cNvSpPr/>
          <p:nvPr/>
        </p:nvSpPr>
        <p:spPr>
          <a:xfrm>
            <a:off x="2171155" y="1785173"/>
            <a:ext cx="7849690" cy="1231266"/>
          </a:xfrm>
          <a:prstGeom prst="rect">
            <a:avLst/>
          </a:prstGeom>
          <a:ln>
            <a:solidFill>
              <a:srgbClr val="002060"/>
            </a:solidFill>
          </a:ln>
          <a:extLst>
            <a:ext uri="{C572A759-6A51-4108-AA02-DFA0A04FC94B}">
              <ma14:wrappingTextBoxFlag xmlns:ma14="http://schemas.microsoft.com/office/mac/drawingml/2011/main" val="1"/>
            </a:ext>
          </a:extLst>
        </p:spPr>
        <p:txBody>
          <a:bodyPr lIns="45719" rIns="45719">
            <a:spAutoFit/>
          </a:bodyPr>
          <a:lstStyle/>
          <a:p>
            <a:pPr lvl="1" indent="14287">
              <a:spcBef>
                <a:spcPts val="600"/>
              </a:spcBef>
              <a:defRPr b="1" sz="2400">
                <a:solidFill>
                  <a:srgbClr val="242424"/>
                </a:solidFill>
                <a:latin typeface="+mj-lt"/>
                <a:ea typeface="+mj-ea"/>
                <a:cs typeface="+mj-cs"/>
                <a:sym typeface="Helvetica"/>
              </a:defRPr>
            </a:pPr>
            <a:r>
              <a:t>Property, plant, and equipment (PPE)</a:t>
            </a:r>
            <a:endParaRPr>
              <a:latin typeface="Gill Sans MT"/>
              <a:ea typeface="Gill Sans MT"/>
              <a:cs typeface="Gill Sans MT"/>
              <a:sym typeface="Gill Sans MT"/>
            </a:endParaRPr>
          </a:p>
          <a:p>
            <a:pPr lvl="1" marL="458787" indent="-344488">
              <a:spcBef>
                <a:spcPts val="600"/>
              </a:spcBef>
              <a:buSzPct val="100000"/>
              <a:buFont typeface="Arial"/>
              <a:buChar char="•"/>
              <a:defRPr sz="2000">
                <a:solidFill>
                  <a:srgbClr val="242424"/>
                </a:solidFill>
                <a:latin typeface="+mj-lt"/>
                <a:ea typeface="+mj-ea"/>
                <a:cs typeface="+mj-cs"/>
                <a:sym typeface="Helvetica"/>
              </a:defRPr>
            </a:pPr>
            <a:r>
              <a:t>Used in the business operations</a:t>
            </a:r>
            <a:endParaRPr>
              <a:latin typeface="Gill Sans MT"/>
              <a:ea typeface="Gill Sans MT"/>
              <a:cs typeface="Gill Sans MT"/>
              <a:sym typeface="Gill Sans MT"/>
            </a:endParaRPr>
          </a:p>
          <a:p>
            <a:pPr lvl="1" marL="458787" indent="-344488">
              <a:spcBef>
                <a:spcPts val="600"/>
              </a:spcBef>
              <a:buSzPct val="100000"/>
              <a:buFont typeface="Arial"/>
              <a:buChar char="•"/>
              <a:defRPr sz="2000">
                <a:solidFill>
                  <a:srgbClr val="242424"/>
                </a:solidFill>
                <a:latin typeface="+mj-lt"/>
                <a:ea typeface="+mj-ea"/>
                <a:cs typeface="+mj-cs"/>
                <a:sym typeface="Helvetica"/>
              </a:defRPr>
            </a:pPr>
            <a:r>
              <a:t>Useful life &gt; 1 year</a:t>
            </a:r>
          </a:p>
        </p:txBody>
      </p:sp>
      <p:sp>
        <p:nvSpPr>
          <p:cNvPr id="433" name="Down Arrow 7"/>
          <p:cNvSpPr/>
          <p:nvPr/>
        </p:nvSpPr>
        <p:spPr>
          <a:xfrm>
            <a:off x="5745440" y="3290442"/>
            <a:ext cx="701120" cy="4959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rgbClr val="944DC3"/>
          </a:solidFill>
          <a:ln w="22225" cap="rnd">
            <a:solidFill>
              <a:srgbClr val="6C388E"/>
            </a:solidFill>
          </a:ln>
        </p:spPr>
        <p:txBody>
          <a:bodyPr lIns="45719" rIns="45719" anchor="ctr"/>
          <a:lstStyle/>
          <a:p>
            <a:pPr algn="ctr">
              <a:defRPr>
                <a:solidFill>
                  <a:srgbClr val="FFFFFF"/>
                </a:solidFill>
                <a:latin typeface="Gill Sans MT"/>
                <a:ea typeface="Gill Sans MT"/>
                <a:cs typeface="Gill Sans MT"/>
                <a:sym typeface="Gill Sans MT"/>
              </a:defRPr>
            </a:pPr>
          </a:p>
        </p:txBody>
      </p:sp>
      <p:sp>
        <p:nvSpPr>
          <p:cNvPr id="434" name="Rectangle 8"/>
          <p:cNvSpPr txBox="1"/>
          <p:nvPr/>
        </p:nvSpPr>
        <p:spPr>
          <a:xfrm>
            <a:off x="1899517" y="3256943"/>
            <a:ext cx="3788754" cy="396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000">
                <a:solidFill>
                  <a:srgbClr val="242424"/>
                </a:solidFill>
                <a:latin typeface="+mj-lt"/>
                <a:ea typeface="+mj-ea"/>
                <a:cs typeface="+mj-cs"/>
                <a:sym typeface="Helvetica"/>
              </a:defRPr>
            </a:lvl1pPr>
          </a:lstStyle>
          <a:p>
            <a:pPr/>
            <a:r>
              <a:t>The asset is typically capitalized.</a:t>
            </a:r>
          </a:p>
        </p:txBody>
      </p:sp>
      <p:sp>
        <p:nvSpPr>
          <p:cNvPr id="435" name="Rectangle 9"/>
          <p:cNvSpPr txBox="1"/>
          <p:nvPr/>
        </p:nvSpPr>
        <p:spPr>
          <a:xfrm>
            <a:off x="6492280" y="3256943"/>
            <a:ext cx="1967345" cy="396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000">
                <a:solidFill>
                  <a:srgbClr val="242424"/>
                </a:solidFill>
                <a:latin typeface="+mj-lt"/>
                <a:ea typeface="+mj-ea"/>
                <a:cs typeface="+mj-cs"/>
                <a:sym typeface="Helvetica"/>
              </a:defRPr>
            </a:lvl1pPr>
          </a:lstStyle>
          <a:p>
            <a:pPr/>
            <a:r>
              <a:t>(“Capitalization”)</a:t>
            </a:r>
          </a:p>
        </p:txBody>
      </p:sp>
      <p:sp>
        <p:nvSpPr>
          <p:cNvPr id="436" name="Rectangle 10"/>
          <p:cNvSpPr/>
          <p:nvPr/>
        </p:nvSpPr>
        <p:spPr>
          <a:xfrm>
            <a:off x="581191" y="4060549"/>
            <a:ext cx="5357597" cy="1205866"/>
          </a:xfrm>
          <a:prstGeom prst="rect">
            <a:avLst/>
          </a:prstGeom>
          <a:ln>
            <a:solidFill>
              <a:srgbClr val="002060"/>
            </a:solidFill>
          </a:ln>
          <a:extLst>
            <a:ext uri="{C572A759-6A51-4108-AA02-DFA0A04FC94B}">
              <ma14:wrappingTextBoxFlag xmlns:ma14="http://schemas.microsoft.com/office/mac/drawingml/2011/main" val="1"/>
            </a:ext>
          </a:extLst>
        </p:spPr>
        <p:txBody>
          <a:bodyPr lIns="45719" rIns="45719">
            <a:spAutoFit/>
          </a:bodyPr>
          <a:lstStyle/>
          <a:p>
            <a:pPr>
              <a:defRPr sz="2400">
                <a:solidFill>
                  <a:srgbClr val="242424"/>
                </a:solidFill>
                <a:latin typeface="+mj-lt"/>
                <a:ea typeface="+mj-ea"/>
                <a:cs typeface="+mj-cs"/>
                <a:sym typeface="Helvetica"/>
              </a:defRPr>
            </a:pPr>
            <a:r>
              <a:t>The historical cost of the long-term asset is recorded on the </a:t>
            </a:r>
            <a:r>
              <a:rPr u="sng"/>
              <a:t>balance sheet</a:t>
            </a:r>
            <a:r>
              <a:t> when the asset is acquired.</a:t>
            </a:r>
          </a:p>
        </p:txBody>
      </p:sp>
      <p:sp>
        <p:nvSpPr>
          <p:cNvPr id="437" name="Rectangle 11"/>
          <p:cNvSpPr/>
          <p:nvPr/>
        </p:nvSpPr>
        <p:spPr>
          <a:xfrm>
            <a:off x="6253214" y="4060549"/>
            <a:ext cx="5357595" cy="1205866"/>
          </a:xfrm>
          <a:prstGeom prst="rect">
            <a:avLst/>
          </a:prstGeom>
          <a:ln>
            <a:solidFill>
              <a:srgbClr val="002060"/>
            </a:solidFill>
          </a:ln>
          <a:extLst>
            <a:ext uri="{C572A759-6A51-4108-AA02-DFA0A04FC94B}">
              <ma14:wrappingTextBoxFlag xmlns:ma14="http://schemas.microsoft.com/office/mac/drawingml/2011/main" val="1"/>
            </a:ext>
          </a:extLst>
        </p:spPr>
        <p:txBody>
          <a:bodyPr lIns="45719" rIns="45719">
            <a:spAutoFit/>
          </a:bodyPr>
          <a:lstStyle/>
          <a:p>
            <a:pPr>
              <a:defRPr sz="2400">
                <a:solidFill>
                  <a:srgbClr val="242424"/>
                </a:solidFill>
                <a:latin typeface="+mj-lt"/>
                <a:ea typeface="+mj-ea"/>
                <a:cs typeface="+mj-cs"/>
                <a:sym typeface="Helvetica"/>
              </a:defRPr>
            </a:pPr>
            <a:r>
              <a:t>Its allocated costs are expensed on the </a:t>
            </a:r>
            <a:r>
              <a:rPr u="sng"/>
              <a:t>income statement</a:t>
            </a:r>
            <a:r>
              <a:t> over</a:t>
            </a:r>
            <a:r>
              <a:rPr i="1"/>
              <a:t> the asset’s economic life.</a:t>
            </a:r>
          </a:p>
        </p:txBody>
      </p:sp>
      <p:sp>
        <p:nvSpPr>
          <p:cNvPr id="438" name="Rectangle 12"/>
          <p:cNvSpPr txBox="1"/>
          <p:nvPr/>
        </p:nvSpPr>
        <p:spPr>
          <a:xfrm>
            <a:off x="8812479" y="3598883"/>
            <a:ext cx="2796740"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400">
                <a:latin typeface="Gill Sans MT"/>
                <a:ea typeface="Gill Sans MT"/>
                <a:cs typeface="Gill Sans MT"/>
                <a:sym typeface="Gill Sans MT"/>
              </a:defRPr>
            </a:lvl1pPr>
          </a:lstStyle>
          <a:p>
            <a:pPr/>
            <a:r>
              <a:t>Matching principle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6" name="Title 1"/>
          <p:cNvSpPr txBox="1"/>
          <p:nvPr>
            <p:ph type="title"/>
          </p:nvPr>
        </p:nvSpPr>
        <p:spPr>
          <a:xfrm>
            <a:off x="1009649" y="702155"/>
            <a:ext cx="10601160" cy="1188721"/>
          </a:xfrm>
          <a:prstGeom prst="rect">
            <a:avLst/>
          </a:prstGeom>
        </p:spPr>
        <p:txBody>
          <a:bodyPr/>
          <a:lstStyle>
            <a:lvl1pPr>
              <a:defRPr sz="4000">
                <a:latin typeface="+mj-lt"/>
                <a:ea typeface="+mj-ea"/>
                <a:cs typeface="+mj-cs"/>
                <a:sym typeface="Helvetica"/>
              </a:defRPr>
            </a:lvl1pPr>
          </a:lstStyle>
          <a:p>
            <a:pPr/>
            <a:r>
              <a:t>Learning objectives</a:t>
            </a:r>
          </a:p>
        </p:txBody>
      </p:sp>
      <p:sp>
        <p:nvSpPr>
          <p:cNvPr id="337" name="Slide Number Placeholder 3"/>
          <p:cNvSpPr txBox="1"/>
          <p:nvPr>
            <p:ph type="sldNum" sz="quarter" idx="2"/>
          </p:nvPr>
        </p:nvSpPr>
        <p:spPr>
          <a:xfrm>
            <a:off x="11421912" y="6471856"/>
            <a:ext cx="188898"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38" name="Rectangle 6"/>
          <p:cNvSpPr txBox="1"/>
          <p:nvPr/>
        </p:nvSpPr>
        <p:spPr>
          <a:xfrm>
            <a:off x="1055369" y="1890876"/>
            <a:ext cx="10081261" cy="392938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10000"/>
              </a:lnSpc>
              <a:spcBef>
                <a:spcPts val="600"/>
              </a:spcBef>
              <a:defRPr b="1" sz="2400">
                <a:solidFill>
                  <a:srgbClr val="404040"/>
                </a:solidFill>
                <a:latin typeface="+mj-lt"/>
                <a:ea typeface="+mj-ea"/>
                <a:cs typeface="+mj-cs"/>
                <a:sym typeface="Helvetica"/>
              </a:defRPr>
            </a:pPr>
            <a:r>
              <a:t>After completing this session, you should be able to</a:t>
            </a:r>
            <a:endParaRPr>
              <a:latin typeface="Gill Sans MT"/>
              <a:ea typeface="Gill Sans MT"/>
              <a:cs typeface="Gill Sans MT"/>
              <a:sym typeface="Gill Sans MT"/>
            </a:endParaRPr>
          </a:p>
          <a:p>
            <a:pPr marL="468312" indent="-333375">
              <a:lnSpc>
                <a:spcPct val="110000"/>
              </a:lnSpc>
              <a:spcBef>
                <a:spcPts val="600"/>
              </a:spcBef>
              <a:buSzPct val="100000"/>
              <a:buAutoNum type="arabicPeriod" startAt="1"/>
              <a:defRPr b="1" sz="2400">
                <a:solidFill>
                  <a:srgbClr val="404040"/>
                </a:solidFill>
                <a:latin typeface="+mj-lt"/>
                <a:ea typeface="+mj-ea"/>
                <a:cs typeface="+mj-cs"/>
                <a:sym typeface="Helvetica"/>
              </a:defRPr>
            </a:pPr>
            <a:r>
              <a:t>Explain the difference between the two systems/methods that are used in merchandise inventory accounting: perpetual system and periodic system;</a:t>
            </a:r>
            <a:endParaRPr>
              <a:latin typeface="Gill Sans MT"/>
              <a:ea typeface="Gill Sans MT"/>
              <a:cs typeface="Gill Sans MT"/>
              <a:sym typeface="Gill Sans MT"/>
            </a:endParaRPr>
          </a:p>
          <a:p>
            <a:pPr marL="468312" indent="-333375">
              <a:lnSpc>
                <a:spcPct val="110000"/>
              </a:lnSpc>
              <a:spcBef>
                <a:spcPts val="600"/>
              </a:spcBef>
              <a:buSzPct val="100000"/>
              <a:buAutoNum type="arabicPeriod" startAt="1"/>
              <a:defRPr b="1" sz="2400">
                <a:solidFill>
                  <a:srgbClr val="404040"/>
                </a:solidFill>
                <a:latin typeface="+mj-lt"/>
                <a:ea typeface="+mj-ea"/>
                <a:cs typeface="+mj-cs"/>
                <a:sym typeface="Helvetica"/>
              </a:defRPr>
            </a:pPr>
            <a:r>
              <a:t>Describe the two cost flow assumptions commonly used in merchandise inventory accounting: first-in, first-out (FIFO) and last-in, first-out (LIFO);</a:t>
            </a:r>
            <a:endParaRPr>
              <a:latin typeface="Gill Sans MT"/>
              <a:ea typeface="Gill Sans MT"/>
              <a:cs typeface="Gill Sans MT"/>
              <a:sym typeface="Gill Sans MT"/>
            </a:endParaRPr>
          </a:p>
          <a:p>
            <a:pPr marL="468312" indent="-333375">
              <a:lnSpc>
                <a:spcPct val="110000"/>
              </a:lnSpc>
              <a:spcBef>
                <a:spcPts val="600"/>
              </a:spcBef>
              <a:buSzPct val="100000"/>
              <a:buAutoNum type="arabicPeriod" startAt="1"/>
              <a:defRPr b="1" sz="2400">
                <a:solidFill>
                  <a:srgbClr val="404040"/>
                </a:solidFill>
                <a:latin typeface="+mj-lt"/>
                <a:ea typeface="+mj-ea"/>
                <a:cs typeface="+mj-cs"/>
                <a:sym typeface="Helvetica"/>
              </a:defRPr>
            </a:pPr>
            <a:r>
              <a:t>Analyze revenues (sales), cost of goods sold (COGS), ending inventory, and gross profit using FIFO and LIFO.</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0" name="Title 1"/>
          <p:cNvSpPr txBox="1"/>
          <p:nvPr>
            <p:ph type="title"/>
          </p:nvPr>
        </p:nvSpPr>
        <p:spPr>
          <a:xfrm>
            <a:off x="581192" y="565675"/>
            <a:ext cx="11029616" cy="1188721"/>
          </a:xfrm>
          <a:prstGeom prst="rect">
            <a:avLst/>
          </a:prstGeom>
        </p:spPr>
        <p:txBody>
          <a:bodyPr/>
          <a:lstStyle>
            <a:lvl1pPr algn="ctr">
              <a:defRPr cap="none">
                <a:latin typeface="+mj-lt"/>
                <a:ea typeface="+mj-ea"/>
                <a:cs typeface="+mj-cs"/>
                <a:sym typeface="Helvetica"/>
              </a:defRPr>
            </a:lvl1pPr>
          </a:lstStyle>
          <a:p>
            <a:pPr/>
            <a:r>
              <a:t>Distinguish between PPE and Investment</a:t>
            </a:r>
          </a:p>
        </p:txBody>
      </p:sp>
      <p:sp>
        <p:nvSpPr>
          <p:cNvPr id="441" name="Slide Number Placeholder 3"/>
          <p:cNvSpPr txBox="1"/>
          <p:nvPr>
            <p:ph type="sldNum" sz="quarter" idx="2"/>
          </p:nvPr>
        </p:nvSpPr>
        <p:spPr>
          <a:xfrm>
            <a:off x="11337154" y="6471856"/>
            <a:ext cx="273656"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42" name="Rectangle 4"/>
          <p:cNvSpPr/>
          <p:nvPr/>
        </p:nvSpPr>
        <p:spPr>
          <a:xfrm>
            <a:off x="4004505" y="3999905"/>
            <a:ext cx="7849691" cy="2107566"/>
          </a:xfrm>
          <a:prstGeom prst="rect">
            <a:avLst/>
          </a:prstGeom>
          <a:ln>
            <a:solidFill>
              <a:srgbClr val="002060"/>
            </a:solidFill>
          </a:ln>
          <a:extLst>
            <a:ext uri="{C572A759-6A51-4108-AA02-DFA0A04FC94B}">
              <ma14:wrappingTextBoxFlag xmlns:ma14="http://schemas.microsoft.com/office/mac/drawingml/2011/main" val="1"/>
            </a:ext>
          </a:extLst>
        </p:spPr>
        <p:txBody>
          <a:bodyPr lIns="45719" rIns="45719">
            <a:spAutoFit/>
          </a:bodyPr>
          <a:lstStyle/>
          <a:p>
            <a:pPr lvl="1" marL="377825" indent="-377825">
              <a:spcBef>
                <a:spcPts val="600"/>
              </a:spcBef>
              <a:defRPr b="1" sz="2200">
                <a:solidFill>
                  <a:srgbClr val="242424"/>
                </a:solidFill>
                <a:latin typeface="+mj-lt"/>
                <a:ea typeface="+mj-ea"/>
                <a:cs typeface="+mj-cs"/>
                <a:sym typeface="Helvetica"/>
              </a:defRPr>
            </a:pPr>
            <a:r>
              <a:t>Investment</a:t>
            </a:r>
            <a:endParaRPr>
              <a:latin typeface="Gill Sans MT"/>
              <a:ea typeface="Gill Sans MT"/>
              <a:cs typeface="Gill Sans MT"/>
              <a:sym typeface="Gill Sans MT"/>
            </a:endParaRPr>
          </a:p>
          <a:p>
            <a:pPr lvl="1" marL="377825" indent="-263525">
              <a:spcBef>
                <a:spcPts val="600"/>
              </a:spcBef>
              <a:buSzPct val="100000"/>
              <a:buFont typeface="Arial"/>
              <a:buChar char="•"/>
              <a:defRPr sz="2000">
                <a:solidFill>
                  <a:srgbClr val="242424"/>
                </a:solidFill>
                <a:latin typeface="+mj-lt"/>
                <a:ea typeface="+mj-ea"/>
                <a:cs typeface="+mj-cs"/>
                <a:sym typeface="Helvetica"/>
              </a:defRPr>
            </a:pPr>
            <a:r>
              <a:t>Long-term assets that are </a:t>
            </a:r>
            <a:r>
              <a:rPr b="1"/>
              <a:t>not</a:t>
            </a:r>
            <a:r>
              <a:t> used in daily operations</a:t>
            </a:r>
            <a:endParaRPr>
              <a:latin typeface="Gill Sans MT"/>
              <a:ea typeface="Gill Sans MT"/>
              <a:cs typeface="Gill Sans MT"/>
              <a:sym typeface="Gill Sans MT"/>
            </a:endParaRPr>
          </a:p>
          <a:p>
            <a:pPr lvl="1" marL="377825" indent="-263525">
              <a:spcBef>
                <a:spcPts val="600"/>
              </a:spcBef>
              <a:buSzPct val="100000"/>
              <a:buFont typeface="Arial"/>
              <a:buChar char="•"/>
              <a:defRPr sz="2000">
                <a:solidFill>
                  <a:srgbClr val="242424"/>
                </a:solidFill>
                <a:latin typeface="+mj-lt"/>
                <a:ea typeface="+mj-ea"/>
                <a:cs typeface="+mj-cs"/>
                <a:sym typeface="Helvetica"/>
              </a:defRPr>
            </a:pPr>
            <a:r>
              <a:t>If a business owns a vacant piece of land on which the business conducts no operations (and assuming no current or intermediate-term plans for development), the land would be considered an investment.</a:t>
            </a:r>
          </a:p>
        </p:txBody>
      </p:sp>
      <p:sp>
        <p:nvSpPr>
          <p:cNvPr id="443" name="Rectangle 5"/>
          <p:cNvSpPr txBox="1"/>
          <p:nvPr/>
        </p:nvSpPr>
        <p:spPr>
          <a:xfrm>
            <a:off x="392484" y="2599521"/>
            <a:ext cx="2988961" cy="2733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600"/>
              </a:spcBef>
              <a:defRPr sz="2200">
                <a:solidFill>
                  <a:srgbClr val="242424"/>
                </a:solidFill>
                <a:latin typeface="+mj-lt"/>
                <a:ea typeface="+mj-ea"/>
                <a:cs typeface="+mj-cs"/>
                <a:sym typeface="Helvetica"/>
              </a:defRPr>
            </a:lvl1pPr>
          </a:lstStyle>
          <a:p>
            <a:pPr/>
            <a:r>
              <a:t>When a business purchases a long-term asset (used for more than one year), it classifies the asset based on whether the asset is used in the business’s operations.</a:t>
            </a:r>
          </a:p>
        </p:txBody>
      </p:sp>
      <p:sp>
        <p:nvSpPr>
          <p:cNvPr id="444" name="Rectangle 6"/>
          <p:cNvSpPr/>
          <p:nvPr/>
        </p:nvSpPr>
        <p:spPr>
          <a:xfrm>
            <a:off x="4004505" y="1864966"/>
            <a:ext cx="7849691" cy="1802766"/>
          </a:xfrm>
          <a:prstGeom prst="rect">
            <a:avLst/>
          </a:prstGeom>
          <a:ln>
            <a:solidFill>
              <a:srgbClr val="002060"/>
            </a:solidFill>
          </a:ln>
          <a:extLst>
            <a:ext uri="{C572A759-6A51-4108-AA02-DFA0A04FC94B}">
              <ma14:wrappingTextBoxFlag xmlns:ma14="http://schemas.microsoft.com/office/mac/drawingml/2011/main" val="1"/>
            </a:ext>
          </a:extLst>
        </p:spPr>
        <p:txBody>
          <a:bodyPr lIns="45719" rIns="45719">
            <a:spAutoFit/>
          </a:bodyPr>
          <a:lstStyle/>
          <a:p>
            <a:pPr lvl="1" indent="14287">
              <a:spcBef>
                <a:spcPts val="600"/>
              </a:spcBef>
              <a:defRPr b="1" sz="2200">
                <a:solidFill>
                  <a:srgbClr val="242424"/>
                </a:solidFill>
                <a:latin typeface="+mj-lt"/>
                <a:ea typeface="+mj-ea"/>
                <a:cs typeface="+mj-cs"/>
                <a:sym typeface="Helvetica"/>
              </a:defRPr>
            </a:pPr>
            <a:r>
              <a:t>Property, plant, and equipment (PPE)</a:t>
            </a:r>
            <a:endParaRPr>
              <a:latin typeface="Gill Sans MT"/>
              <a:ea typeface="Gill Sans MT"/>
              <a:cs typeface="Gill Sans MT"/>
              <a:sym typeface="Gill Sans MT"/>
            </a:endParaRPr>
          </a:p>
          <a:p>
            <a:pPr lvl="1" marL="458787" indent="-344488">
              <a:spcBef>
                <a:spcPts val="600"/>
              </a:spcBef>
              <a:buSzPct val="100000"/>
              <a:buFont typeface="Arial"/>
              <a:buChar char="•"/>
              <a:defRPr b="1" sz="2000">
                <a:solidFill>
                  <a:srgbClr val="242424"/>
                </a:solidFill>
                <a:latin typeface="+mj-lt"/>
                <a:ea typeface="+mj-ea"/>
                <a:cs typeface="+mj-cs"/>
                <a:sym typeface="Helvetica"/>
              </a:defRPr>
            </a:pPr>
            <a:r>
              <a:t>Used in the business operations.</a:t>
            </a:r>
            <a:endParaRPr>
              <a:latin typeface="Gill Sans MT"/>
              <a:ea typeface="Gill Sans MT"/>
              <a:cs typeface="Gill Sans MT"/>
              <a:sym typeface="Gill Sans MT"/>
            </a:endParaRPr>
          </a:p>
          <a:p>
            <a:pPr lvl="1" marL="458787" indent="-344488">
              <a:spcBef>
                <a:spcPts val="600"/>
              </a:spcBef>
              <a:buSzPct val="100000"/>
              <a:buFont typeface="Arial"/>
              <a:buChar char="•"/>
              <a:defRPr sz="2000">
                <a:solidFill>
                  <a:srgbClr val="242424"/>
                </a:solidFill>
                <a:latin typeface="+mj-lt"/>
                <a:ea typeface="+mj-ea"/>
                <a:cs typeface="+mj-cs"/>
                <a:sym typeface="Helvetica"/>
              </a:defRPr>
            </a:pPr>
            <a:r>
              <a:t>For example, if a business owns land on which it operates a store, warehouse, factory, or offices, the cost of that land would be included in property, plant, and equipment.</a:t>
            </a:r>
          </a:p>
        </p:txBody>
      </p:sp>
      <p:sp>
        <p:nvSpPr>
          <p:cNvPr id="445" name="Left Brace 2"/>
          <p:cNvSpPr/>
          <p:nvPr/>
        </p:nvSpPr>
        <p:spPr>
          <a:xfrm>
            <a:off x="3440372" y="1864966"/>
            <a:ext cx="442439" cy="42893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5635" y="21600"/>
                  <a:pt x="10800" y="21517"/>
                  <a:pt x="10800" y="21414"/>
                </a:cubicBezTo>
                <a:lnTo>
                  <a:pt x="10800" y="10986"/>
                </a:lnTo>
                <a:cubicBezTo>
                  <a:pt x="10800" y="10883"/>
                  <a:pt x="5965" y="10800"/>
                  <a:pt x="0" y="10800"/>
                </a:cubicBezTo>
                <a:cubicBezTo>
                  <a:pt x="5965" y="10800"/>
                  <a:pt x="10800" y="10717"/>
                  <a:pt x="10800" y="10614"/>
                </a:cubicBezTo>
                <a:lnTo>
                  <a:pt x="10800" y="186"/>
                </a:lnTo>
                <a:cubicBezTo>
                  <a:pt x="10800" y="83"/>
                  <a:pt x="15635" y="0"/>
                  <a:pt x="21600" y="0"/>
                </a:cubicBezTo>
              </a:path>
            </a:pathLst>
          </a:custGeom>
          <a:ln w="38100" cap="rnd">
            <a:solidFill>
              <a:srgbClr val="7030A0"/>
            </a:solidFill>
          </a:ln>
        </p:spPr>
        <p:txBody>
          <a:bodyPr lIns="45719" rIns="45719" anchor="ctr"/>
          <a:lstStyle/>
          <a:p>
            <a:pPr algn="ctr">
              <a:defRPr>
                <a:latin typeface="Gill Sans MT"/>
                <a:ea typeface="Gill Sans MT"/>
                <a:cs typeface="Gill Sans MT"/>
                <a:sym typeface="Gill Sans MT"/>
              </a:defRPr>
            </a:pP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7" name="Slide Number Placeholder 3"/>
          <p:cNvSpPr txBox="1"/>
          <p:nvPr>
            <p:ph type="sldNum" sz="quarter" idx="2"/>
          </p:nvPr>
        </p:nvSpPr>
        <p:spPr>
          <a:xfrm>
            <a:off x="11337154" y="6471856"/>
            <a:ext cx="273656"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48" name="Rectangle 2"/>
          <p:cNvSpPr/>
          <p:nvPr/>
        </p:nvSpPr>
        <p:spPr>
          <a:xfrm>
            <a:off x="2400292" y="2013680"/>
            <a:ext cx="7391408" cy="469266"/>
          </a:xfrm>
          <a:prstGeom prst="rect">
            <a:avLst/>
          </a:prstGeom>
          <a:ln>
            <a:solidFill>
              <a:srgbClr val="002060"/>
            </a:solidFill>
          </a:ln>
          <a:extLst>
            <a:ext uri="{C572A759-6A51-4108-AA02-DFA0A04FC94B}">
              <ma14:wrappingTextBoxFlag xmlns:ma14="http://schemas.microsoft.com/office/mac/drawingml/2011/main" val="1"/>
            </a:ext>
          </a:extLst>
        </p:spPr>
        <p:txBody>
          <a:bodyPr lIns="45719" rIns="45719">
            <a:spAutoFit/>
          </a:bodyPr>
          <a:lstStyle>
            <a:lvl1pPr algn="ctr">
              <a:defRPr b="1" sz="2400">
                <a:solidFill>
                  <a:srgbClr val="242424"/>
                </a:solidFill>
                <a:latin typeface="+mj-lt"/>
                <a:ea typeface="+mj-ea"/>
                <a:cs typeface="+mj-cs"/>
                <a:sym typeface="Helvetica"/>
              </a:defRPr>
            </a:lvl1pPr>
          </a:lstStyle>
          <a:p>
            <a:pPr/>
            <a:r>
              <a:t>A long-term tangible asset is acquired.</a:t>
            </a:r>
          </a:p>
        </p:txBody>
      </p:sp>
      <p:sp>
        <p:nvSpPr>
          <p:cNvPr id="449" name="Rectangle 5"/>
          <p:cNvSpPr txBox="1"/>
          <p:nvPr/>
        </p:nvSpPr>
        <p:spPr>
          <a:xfrm>
            <a:off x="5887537" y="2734629"/>
            <a:ext cx="3762507" cy="701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000">
                <a:solidFill>
                  <a:srgbClr val="242424"/>
                </a:solidFill>
                <a:latin typeface="+mj-lt"/>
                <a:ea typeface="+mj-ea"/>
                <a:cs typeface="+mj-cs"/>
                <a:sym typeface="Helvetica"/>
              </a:defRPr>
            </a:lvl1pPr>
          </a:lstStyle>
          <a:p>
            <a:pPr/>
            <a:r>
              <a:t>Used in the day-to-day operations of the business?</a:t>
            </a:r>
          </a:p>
        </p:txBody>
      </p:sp>
      <p:sp>
        <p:nvSpPr>
          <p:cNvPr id="450" name="Rectangle 7"/>
          <p:cNvSpPr/>
          <p:nvPr/>
        </p:nvSpPr>
        <p:spPr>
          <a:xfrm>
            <a:off x="1014331" y="3706838"/>
            <a:ext cx="4260314" cy="1497966"/>
          </a:xfrm>
          <a:prstGeom prst="rect">
            <a:avLst/>
          </a:prstGeom>
          <a:ln>
            <a:solidFill>
              <a:srgbClr val="002060"/>
            </a:solidFill>
          </a:ln>
          <a:extLst>
            <a:ext uri="{C572A759-6A51-4108-AA02-DFA0A04FC94B}">
              <ma14:wrappingTextBoxFlag xmlns:ma14="http://schemas.microsoft.com/office/mac/drawingml/2011/main" val="1"/>
            </a:ext>
          </a:extLst>
        </p:spPr>
        <p:txBody>
          <a:bodyPr lIns="45719" rIns="45719">
            <a:spAutoFit/>
          </a:bodyPr>
          <a:lstStyle/>
          <a:p>
            <a:pPr>
              <a:spcBef>
                <a:spcPts val="600"/>
              </a:spcBef>
              <a:defRPr b="1" sz="2200">
                <a:solidFill>
                  <a:srgbClr val="242424"/>
                </a:solidFill>
                <a:latin typeface="+mj-lt"/>
                <a:ea typeface="+mj-ea"/>
                <a:cs typeface="+mj-cs"/>
                <a:sym typeface="Helvetica"/>
              </a:defRPr>
            </a:pPr>
            <a:r>
              <a:t>Yes</a:t>
            </a:r>
            <a:endParaRPr>
              <a:latin typeface="Gill Sans MT"/>
              <a:ea typeface="Gill Sans MT"/>
              <a:cs typeface="Gill Sans MT"/>
              <a:sym typeface="Gill Sans MT"/>
            </a:endParaRPr>
          </a:p>
          <a:p>
            <a:pPr>
              <a:defRPr sz="2200">
                <a:solidFill>
                  <a:srgbClr val="242424"/>
                </a:solidFill>
                <a:latin typeface="+mj-lt"/>
                <a:ea typeface="+mj-ea"/>
                <a:cs typeface="+mj-cs"/>
                <a:sym typeface="Helvetica"/>
              </a:defRPr>
            </a:pPr>
            <a:r>
              <a:t>The cost is capitalized and then depreciated over the useful life of that asset.</a:t>
            </a:r>
          </a:p>
        </p:txBody>
      </p:sp>
      <p:sp>
        <p:nvSpPr>
          <p:cNvPr id="451" name="Rectangle 8"/>
          <p:cNvSpPr/>
          <p:nvPr/>
        </p:nvSpPr>
        <p:spPr>
          <a:xfrm>
            <a:off x="5514004" y="3706838"/>
            <a:ext cx="5663666" cy="2158366"/>
          </a:xfrm>
          <a:prstGeom prst="rect">
            <a:avLst/>
          </a:prstGeom>
          <a:ln>
            <a:solidFill>
              <a:srgbClr val="002060"/>
            </a:solidFill>
          </a:ln>
          <a:extLst>
            <a:ext uri="{C572A759-6A51-4108-AA02-DFA0A04FC94B}">
              <ma14:wrappingTextBoxFlag xmlns:ma14="http://schemas.microsoft.com/office/mac/drawingml/2011/main" val="1"/>
            </a:ext>
          </a:extLst>
        </p:spPr>
        <p:txBody>
          <a:bodyPr lIns="45719" rIns="45719">
            <a:spAutoFit/>
          </a:bodyPr>
          <a:lstStyle/>
          <a:p>
            <a:pPr>
              <a:spcBef>
                <a:spcPts val="600"/>
              </a:spcBef>
              <a:defRPr b="1" sz="2200">
                <a:solidFill>
                  <a:srgbClr val="242424"/>
                </a:solidFill>
                <a:latin typeface="+mj-lt"/>
                <a:ea typeface="+mj-ea"/>
                <a:cs typeface="+mj-cs"/>
                <a:sym typeface="Helvetica"/>
              </a:defRPr>
            </a:pPr>
            <a:r>
              <a:t>No</a:t>
            </a:r>
            <a:endParaRPr>
              <a:latin typeface="Gill Sans MT"/>
              <a:ea typeface="Gill Sans MT"/>
              <a:cs typeface="Gill Sans MT"/>
              <a:sym typeface="Gill Sans MT"/>
            </a:endParaRPr>
          </a:p>
          <a:p>
            <a:pPr>
              <a:defRPr sz="2200">
                <a:solidFill>
                  <a:srgbClr val="242424"/>
                </a:solidFill>
                <a:latin typeface="+mj-lt"/>
                <a:ea typeface="+mj-ea"/>
                <a:cs typeface="+mj-cs"/>
                <a:sym typeface="Helvetica"/>
              </a:defRPr>
            </a:pPr>
            <a:r>
              <a:t>Purchased for investment purposes; will be considered an investment asset:</a:t>
            </a:r>
            <a:endParaRPr>
              <a:latin typeface="Gill Sans MT"/>
              <a:ea typeface="Gill Sans MT"/>
              <a:cs typeface="Gill Sans MT"/>
              <a:sym typeface="Gill Sans MT"/>
            </a:endParaRPr>
          </a:p>
          <a:p>
            <a:pPr marL="342900" indent="-342900">
              <a:buSzPct val="100000"/>
              <a:buChar char="➢"/>
              <a:defRPr sz="2200">
                <a:solidFill>
                  <a:srgbClr val="242424"/>
                </a:solidFill>
                <a:latin typeface="+mj-lt"/>
                <a:ea typeface="+mj-ea"/>
                <a:cs typeface="+mj-cs"/>
                <a:sym typeface="Helvetica"/>
              </a:defRPr>
            </a:pPr>
            <a:r>
              <a:t>short term (can be converted to cash in one year) or </a:t>
            </a:r>
            <a:endParaRPr>
              <a:latin typeface="Gill Sans MT"/>
              <a:ea typeface="Gill Sans MT"/>
              <a:cs typeface="Gill Sans MT"/>
              <a:sym typeface="Gill Sans MT"/>
            </a:endParaRPr>
          </a:p>
          <a:p>
            <a:pPr marL="342900" indent="-342900">
              <a:buSzPct val="100000"/>
              <a:buChar char="➢"/>
              <a:defRPr sz="2200">
                <a:solidFill>
                  <a:srgbClr val="242424"/>
                </a:solidFill>
                <a:latin typeface="+mj-lt"/>
                <a:ea typeface="+mj-ea"/>
                <a:cs typeface="+mj-cs"/>
                <a:sym typeface="Helvetica"/>
              </a:defRPr>
            </a:pPr>
            <a:r>
              <a:t>long term (held for over a year)</a:t>
            </a:r>
          </a:p>
        </p:txBody>
      </p:sp>
      <p:sp>
        <p:nvSpPr>
          <p:cNvPr id="452" name="Title 1"/>
          <p:cNvSpPr txBox="1"/>
          <p:nvPr>
            <p:ph type="title"/>
          </p:nvPr>
        </p:nvSpPr>
        <p:spPr>
          <a:xfrm>
            <a:off x="581192" y="565675"/>
            <a:ext cx="11029616" cy="1188721"/>
          </a:xfrm>
          <a:prstGeom prst="rect">
            <a:avLst/>
          </a:prstGeom>
        </p:spPr>
        <p:txBody>
          <a:bodyPr/>
          <a:lstStyle>
            <a:lvl1pPr algn="ctr">
              <a:defRPr cap="none">
                <a:latin typeface="+mj-lt"/>
                <a:ea typeface="+mj-ea"/>
                <a:cs typeface="+mj-cs"/>
                <a:sym typeface="Helvetica"/>
              </a:defRPr>
            </a:lvl1pPr>
          </a:lstStyle>
          <a:p>
            <a:pPr/>
            <a:r>
              <a:t>Distinguish between PPE and Investment</a:t>
            </a:r>
          </a:p>
        </p:txBody>
      </p:sp>
      <p:sp>
        <p:nvSpPr>
          <p:cNvPr id="453" name="Down Arrow 13"/>
          <p:cNvSpPr/>
          <p:nvPr/>
        </p:nvSpPr>
        <p:spPr>
          <a:xfrm>
            <a:off x="5004291" y="2734630"/>
            <a:ext cx="701121" cy="7078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903"/>
                </a:moveTo>
                <a:lnTo>
                  <a:pt x="5400" y="10903"/>
                </a:lnTo>
                <a:lnTo>
                  <a:pt x="5400" y="0"/>
                </a:lnTo>
                <a:lnTo>
                  <a:pt x="16200" y="0"/>
                </a:lnTo>
                <a:lnTo>
                  <a:pt x="16200" y="10903"/>
                </a:lnTo>
                <a:lnTo>
                  <a:pt x="21600" y="10903"/>
                </a:lnTo>
                <a:lnTo>
                  <a:pt x="10800" y="21600"/>
                </a:lnTo>
                <a:close/>
              </a:path>
            </a:pathLst>
          </a:custGeom>
          <a:solidFill>
            <a:srgbClr val="944DC3"/>
          </a:solidFill>
          <a:ln w="22225" cap="rnd">
            <a:solidFill>
              <a:srgbClr val="6C388E"/>
            </a:solidFill>
          </a:ln>
        </p:spPr>
        <p:txBody>
          <a:bodyPr lIns="45719" rIns="45719" anchor="ctr"/>
          <a:lstStyle/>
          <a:p>
            <a:pPr algn="ctr">
              <a:defRPr>
                <a:solidFill>
                  <a:srgbClr val="FFFFFF"/>
                </a:solidFill>
                <a:latin typeface="Gill Sans MT"/>
                <a:ea typeface="Gill Sans MT"/>
                <a:cs typeface="Gill Sans MT"/>
                <a:sym typeface="Gill Sans MT"/>
              </a:defRPr>
            </a:pP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5" name="Slide Number Placeholder 3"/>
          <p:cNvSpPr txBox="1"/>
          <p:nvPr>
            <p:ph type="sldNum" sz="quarter" idx="2"/>
          </p:nvPr>
        </p:nvSpPr>
        <p:spPr>
          <a:xfrm>
            <a:off x="11337154" y="6471856"/>
            <a:ext cx="273656"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56" name="Rectangle 2"/>
          <p:cNvSpPr/>
          <p:nvPr/>
        </p:nvSpPr>
        <p:spPr>
          <a:xfrm>
            <a:off x="4367934" y="2031346"/>
            <a:ext cx="3456121" cy="837566"/>
          </a:xfrm>
          <a:prstGeom prst="rect">
            <a:avLst/>
          </a:prstGeom>
          <a:ln>
            <a:solidFill>
              <a:srgbClr val="002060"/>
            </a:solidFill>
          </a:ln>
          <a:extLst>
            <a:ext uri="{C572A759-6A51-4108-AA02-DFA0A04FC94B}">
              <ma14:wrappingTextBoxFlag xmlns:ma14="http://schemas.microsoft.com/office/mac/drawingml/2011/main" val="1"/>
            </a:ext>
          </a:extLst>
        </p:spPr>
        <p:txBody>
          <a:bodyPr lIns="45719" rIns="45719">
            <a:spAutoFit/>
          </a:bodyPr>
          <a:lstStyle>
            <a:lvl1pPr algn="ctr">
              <a:defRPr sz="2400">
                <a:solidFill>
                  <a:srgbClr val="242424"/>
                </a:solidFill>
                <a:latin typeface="+mj-lt"/>
                <a:ea typeface="+mj-ea"/>
                <a:cs typeface="+mj-cs"/>
                <a:sym typeface="Helvetica"/>
              </a:defRPr>
            </a:lvl1pPr>
          </a:lstStyle>
          <a:p>
            <a:pPr/>
            <a:r>
              <a:t>Is the useful life of the asset extended?</a:t>
            </a:r>
          </a:p>
        </p:txBody>
      </p:sp>
      <p:sp>
        <p:nvSpPr>
          <p:cNvPr id="457" name="Rectangle 7"/>
          <p:cNvSpPr/>
          <p:nvPr/>
        </p:nvSpPr>
        <p:spPr>
          <a:xfrm>
            <a:off x="1053962" y="4140279"/>
            <a:ext cx="4955325" cy="913766"/>
          </a:xfrm>
          <a:prstGeom prst="rect">
            <a:avLst/>
          </a:prstGeom>
          <a:ln>
            <a:solidFill>
              <a:srgbClr val="002060"/>
            </a:solidFill>
          </a:ln>
          <a:extLst>
            <a:ext uri="{C572A759-6A51-4108-AA02-DFA0A04FC94B}">
              <ma14:wrappingTextBoxFlag xmlns:ma14="http://schemas.microsoft.com/office/mac/drawingml/2011/main" val="1"/>
            </a:ext>
          </a:extLst>
        </p:spPr>
        <p:txBody>
          <a:bodyPr lIns="45719" rIns="45719">
            <a:spAutoFit/>
          </a:bodyPr>
          <a:lstStyle/>
          <a:p>
            <a:pPr>
              <a:spcBef>
                <a:spcPts val="600"/>
              </a:spcBef>
              <a:defRPr b="1" sz="2400">
                <a:solidFill>
                  <a:srgbClr val="242424"/>
                </a:solidFill>
                <a:latin typeface="+mj-lt"/>
                <a:ea typeface="+mj-ea"/>
                <a:cs typeface="+mj-cs"/>
                <a:sym typeface="Helvetica"/>
              </a:defRPr>
            </a:pPr>
            <a:r>
              <a:t>Yes</a:t>
            </a:r>
            <a:endParaRPr>
              <a:latin typeface="Gill Sans MT"/>
              <a:ea typeface="Gill Sans MT"/>
              <a:cs typeface="Gill Sans MT"/>
              <a:sym typeface="Gill Sans MT"/>
            </a:endParaRPr>
          </a:p>
          <a:p>
            <a:pPr>
              <a:spcBef>
                <a:spcPts val="600"/>
              </a:spcBef>
              <a:defRPr sz="2400">
                <a:solidFill>
                  <a:srgbClr val="242424"/>
                </a:solidFill>
                <a:latin typeface="+mj-lt"/>
                <a:ea typeface="+mj-ea"/>
                <a:cs typeface="+mj-cs"/>
                <a:sym typeface="Helvetica"/>
              </a:defRPr>
            </a:pPr>
            <a:r>
              <a:t>Capitalized</a:t>
            </a:r>
            <a:r>
              <a:rPr>
                <a:solidFill>
                  <a:srgbClr val="000000"/>
                </a:solidFill>
              </a:rPr>
              <a:t> and then depreciated.</a:t>
            </a:r>
          </a:p>
        </p:txBody>
      </p:sp>
      <p:sp>
        <p:nvSpPr>
          <p:cNvPr id="458" name="Rectangle 8"/>
          <p:cNvSpPr/>
          <p:nvPr/>
        </p:nvSpPr>
        <p:spPr>
          <a:xfrm>
            <a:off x="6182714" y="4124130"/>
            <a:ext cx="5887366" cy="913766"/>
          </a:xfrm>
          <a:prstGeom prst="rect">
            <a:avLst/>
          </a:prstGeom>
          <a:ln>
            <a:solidFill>
              <a:srgbClr val="002060"/>
            </a:solidFill>
          </a:ln>
          <a:extLst>
            <a:ext uri="{C572A759-6A51-4108-AA02-DFA0A04FC94B}">
              <ma14:wrappingTextBoxFlag xmlns:ma14="http://schemas.microsoft.com/office/mac/drawingml/2011/main" val="1"/>
            </a:ext>
          </a:extLst>
        </p:spPr>
        <p:txBody>
          <a:bodyPr lIns="45719" rIns="45719">
            <a:spAutoFit/>
          </a:bodyPr>
          <a:lstStyle/>
          <a:p>
            <a:pPr>
              <a:spcBef>
                <a:spcPts val="600"/>
              </a:spcBef>
              <a:defRPr b="1" sz="2400">
                <a:solidFill>
                  <a:srgbClr val="242424"/>
                </a:solidFill>
                <a:latin typeface="+mj-lt"/>
                <a:ea typeface="+mj-ea"/>
                <a:cs typeface="+mj-cs"/>
                <a:sym typeface="Helvetica"/>
              </a:defRPr>
            </a:pPr>
            <a:r>
              <a:t>No</a:t>
            </a:r>
            <a:endParaRPr>
              <a:latin typeface="Gill Sans MT"/>
              <a:ea typeface="Gill Sans MT"/>
              <a:cs typeface="Gill Sans MT"/>
              <a:sym typeface="Gill Sans MT"/>
            </a:endParaRPr>
          </a:p>
          <a:p>
            <a:pPr>
              <a:spcBef>
                <a:spcPts val="600"/>
              </a:spcBef>
              <a:defRPr sz="2400">
                <a:solidFill>
                  <a:srgbClr val="242424"/>
                </a:solidFill>
                <a:latin typeface="+mj-lt"/>
                <a:ea typeface="+mj-ea"/>
                <a:cs typeface="+mj-cs"/>
                <a:sym typeface="Helvetica"/>
              </a:defRPr>
            </a:pPr>
            <a:r>
              <a:t>Expensed during current reporting period.</a:t>
            </a:r>
          </a:p>
        </p:txBody>
      </p:sp>
      <p:sp>
        <p:nvSpPr>
          <p:cNvPr id="459" name="Title 1"/>
          <p:cNvSpPr txBox="1"/>
          <p:nvPr>
            <p:ph type="title"/>
          </p:nvPr>
        </p:nvSpPr>
        <p:spPr>
          <a:xfrm>
            <a:off x="581192" y="565675"/>
            <a:ext cx="11029616" cy="1188721"/>
          </a:xfrm>
          <a:prstGeom prst="rect">
            <a:avLst/>
          </a:prstGeom>
        </p:spPr>
        <p:txBody>
          <a:bodyPr/>
          <a:lstStyle>
            <a:lvl1pPr algn="ctr">
              <a:defRPr cap="none">
                <a:latin typeface="+mj-lt"/>
                <a:ea typeface="+mj-ea"/>
                <a:cs typeface="+mj-cs"/>
                <a:sym typeface="Helvetica"/>
              </a:defRPr>
            </a:lvl1pPr>
          </a:lstStyle>
          <a:p>
            <a:pPr/>
            <a:r>
              <a:t>Costs Incurred on Service of PPE</a:t>
            </a:r>
          </a:p>
        </p:txBody>
      </p:sp>
      <p:sp>
        <p:nvSpPr>
          <p:cNvPr id="460" name="Down Arrow 13"/>
          <p:cNvSpPr/>
          <p:nvPr/>
        </p:nvSpPr>
        <p:spPr>
          <a:xfrm>
            <a:off x="5745434" y="3139295"/>
            <a:ext cx="701121" cy="7078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903"/>
                </a:moveTo>
                <a:lnTo>
                  <a:pt x="5400" y="10903"/>
                </a:lnTo>
                <a:lnTo>
                  <a:pt x="5400" y="0"/>
                </a:lnTo>
                <a:lnTo>
                  <a:pt x="16200" y="0"/>
                </a:lnTo>
                <a:lnTo>
                  <a:pt x="16200" y="10903"/>
                </a:lnTo>
                <a:lnTo>
                  <a:pt x="21600" y="10903"/>
                </a:lnTo>
                <a:lnTo>
                  <a:pt x="10800" y="21600"/>
                </a:lnTo>
                <a:close/>
              </a:path>
            </a:pathLst>
          </a:custGeom>
          <a:solidFill>
            <a:srgbClr val="944DC3"/>
          </a:solidFill>
          <a:ln w="22225" cap="rnd">
            <a:solidFill>
              <a:srgbClr val="6C388E"/>
            </a:solidFill>
          </a:ln>
        </p:spPr>
        <p:txBody>
          <a:bodyPr lIns="45719" rIns="45719" anchor="ctr"/>
          <a:lstStyle/>
          <a:p>
            <a:pPr algn="ctr">
              <a:defRPr>
                <a:solidFill>
                  <a:srgbClr val="FFFFFF"/>
                </a:solidFill>
                <a:latin typeface="Gill Sans MT"/>
                <a:ea typeface="Gill Sans MT"/>
                <a:cs typeface="Gill Sans MT"/>
                <a:sym typeface="Gill Sans MT"/>
              </a:defRPr>
            </a:pP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2" name="Title 1"/>
          <p:cNvSpPr txBox="1"/>
          <p:nvPr>
            <p:ph type="title"/>
          </p:nvPr>
        </p:nvSpPr>
        <p:spPr>
          <a:xfrm>
            <a:off x="581192" y="565675"/>
            <a:ext cx="11029616" cy="1188721"/>
          </a:xfrm>
          <a:prstGeom prst="rect">
            <a:avLst/>
          </a:prstGeom>
        </p:spPr>
        <p:txBody>
          <a:bodyPr/>
          <a:lstStyle>
            <a:lvl1pPr algn="ctr">
              <a:defRPr cap="none">
                <a:latin typeface="+mj-lt"/>
                <a:ea typeface="+mj-ea"/>
                <a:cs typeface="+mj-cs"/>
                <a:sym typeface="Helvetica"/>
              </a:defRPr>
            </a:lvl1pPr>
          </a:lstStyle>
          <a:p>
            <a:pPr/>
            <a:r>
              <a:t>Expenditures Are Either Capitalized Or Expensed</a:t>
            </a:r>
          </a:p>
        </p:txBody>
      </p:sp>
      <p:sp>
        <p:nvSpPr>
          <p:cNvPr id="463" name="Slide Number Placeholder 3"/>
          <p:cNvSpPr txBox="1"/>
          <p:nvPr>
            <p:ph type="sldNum" sz="quarter" idx="2"/>
          </p:nvPr>
        </p:nvSpPr>
        <p:spPr>
          <a:xfrm>
            <a:off x="11337154" y="6471856"/>
            <a:ext cx="273656"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64" name="Rectangle 4"/>
          <p:cNvSpPr txBox="1"/>
          <p:nvPr/>
        </p:nvSpPr>
        <p:spPr>
          <a:xfrm>
            <a:off x="626910" y="1684154"/>
            <a:ext cx="10938176" cy="3876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457200" indent="-457200">
              <a:spcBef>
                <a:spcPts val="600"/>
              </a:spcBef>
              <a:buSzPct val="100000"/>
              <a:buAutoNum type="arabicPeriod" startAt="1"/>
              <a:defRPr sz="2400">
                <a:solidFill>
                  <a:srgbClr val="242424"/>
                </a:solidFill>
                <a:latin typeface="+mj-lt"/>
                <a:ea typeface="+mj-ea"/>
                <a:cs typeface="+mj-cs"/>
                <a:sym typeface="Helvetica"/>
              </a:defRPr>
            </a:pPr>
            <a:r>
              <a:t>Assets: PPE or investment?</a:t>
            </a:r>
            <a:endParaRPr>
              <a:latin typeface="Gill Sans MT"/>
              <a:ea typeface="Gill Sans MT"/>
              <a:cs typeface="Gill Sans MT"/>
              <a:sym typeface="Gill Sans MT"/>
            </a:endParaRPr>
          </a:p>
          <a:p>
            <a:pPr lvl="1" marL="1038225" indent="-409575">
              <a:spcBef>
                <a:spcPts val="600"/>
              </a:spcBef>
              <a:buSzPct val="100000"/>
              <a:buAutoNum type="arabicParenR" startAt="1"/>
              <a:defRPr sz="2000">
                <a:solidFill>
                  <a:srgbClr val="242424"/>
                </a:solidFill>
                <a:latin typeface="+mj-lt"/>
                <a:ea typeface="+mj-ea"/>
                <a:cs typeface="+mj-cs"/>
                <a:sym typeface="Helvetica"/>
              </a:defRPr>
            </a:pPr>
            <a:r>
              <a:t>Land next to the production facility held for use next year as a place to build a warehouse									 _____</a:t>
            </a:r>
            <a:endParaRPr>
              <a:latin typeface="Gill Sans MT"/>
              <a:ea typeface="Gill Sans MT"/>
              <a:cs typeface="Gill Sans MT"/>
              <a:sym typeface="Gill Sans MT"/>
            </a:endParaRPr>
          </a:p>
          <a:p>
            <a:pPr lvl="1" marL="1038225" indent="-409575">
              <a:spcBef>
                <a:spcPts val="600"/>
              </a:spcBef>
              <a:buSzPct val="100000"/>
              <a:buAutoNum type="arabicParenR" startAt="1"/>
              <a:defRPr sz="2000">
                <a:solidFill>
                  <a:srgbClr val="242424"/>
                </a:solidFill>
                <a:latin typeface="+mj-lt"/>
                <a:ea typeface="+mj-ea"/>
                <a:cs typeface="+mj-cs"/>
                <a:sym typeface="Helvetica"/>
              </a:defRPr>
            </a:pPr>
            <a:r>
              <a:t>Land held for future resale when the value increases				 _____</a:t>
            </a:r>
            <a:endParaRPr>
              <a:latin typeface="Gill Sans MT"/>
              <a:ea typeface="Gill Sans MT"/>
              <a:cs typeface="Gill Sans MT"/>
              <a:sym typeface="Gill Sans MT"/>
            </a:endParaRPr>
          </a:p>
          <a:p>
            <a:pPr lvl="1" marL="1038225" indent="-409575">
              <a:spcBef>
                <a:spcPts val="600"/>
              </a:spcBef>
              <a:buSzPct val="100000"/>
              <a:buAutoNum type="arabicParenR" startAt="1"/>
              <a:defRPr sz="2000">
                <a:solidFill>
                  <a:srgbClr val="242424"/>
                </a:solidFill>
                <a:latin typeface="+mj-lt"/>
                <a:ea typeface="+mj-ea"/>
                <a:cs typeface="+mj-cs"/>
                <a:sym typeface="Helvetica"/>
              </a:defRPr>
            </a:pPr>
            <a:r>
              <a:t>Equipment used in the production process					 _____</a:t>
            </a:r>
            <a:endParaRPr sz="2400"/>
          </a:p>
          <a:p>
            <a:pPr marL="457200" indent="-457200">
              <a:spcBef>
                <a:spcPts val="600"/>
              </a:spcBef>
              <a:buSzPct val="100000"/>
              <a:buAutoNum type="arabicPeriod" startAt="1"/>
              <a:defRPr sz="2400">
                <a:solidFill>
                  <a:srgbClr val="242424"/>
                </a:solidFill>
                <a:latin typeface="+mj-lt"/>
                <a:ea typeface="+mj-ea"/>
                <a:cs typeface="+mj-cs"/>
                <a:sym typeface="Helvetica"/>
              </a:defRPr>
            </a:pPr>
            <a:r>
              <a:t>Expenditures: capitalized or expensed?</a:t>
            </a:r>
            <a:endParaRPr>
              <a:latin typeface="Gill Sans MT"/>
              <a:ea typeface="Gill Sans MT"/>
              <a:cs typeface="Gill Sans MT"/>
              <a:sym typeface="Gill Sans MT"/>
            </a:endParaRPr>
          </a:p>
          <a:p>
            <a:pPr lvl="1" marL="1033462" indent="-457200">
              <a:spcBef>
                <a:spcPts val="600"/>
              </a:spcBef>
              <a:buSzPct val="100000"/>
              <a:buAutoNum type="arabicParenR" startAt="1"/>
              <a:defRPr sz="2000">
                <a:solidFill>
                  <a:srgbClr val="242424"/>
                </a:solidFill>
                <a:latin typeface="+mj-lt"/>
                <a:ea typeface="+mj-ea"/>
                <a:cs typeface="+mj-cs"/>
                <a:sym typeface="Helvetica"/>
              </a:defRPr>
            </a:pPr>
            <a:r>
              <a:t>Normal repair and maintenance on the manufacturing facility	          		_____</a:t>
            </a:r>
            <a:endParaRPr>
              <a:latin typeface="Gill Sans MT"/>
              <a:ea typeface="Gill Sans MT"/>
              <a:cs typeface="Gill Sans MT"/>
              <a:sym typeface="Gill Sans MT"/>
            </a:endParaRPr>
          </a:p>
          <a:p>
            <a:pPr lvl="1" marL="1033462" indent="-457200">
              <a:spcBef>
                <a:spcPts val="600"/>
              </a:spcBef>
              <a:buSzPct val="100000"/>
              <a:buAutoNum type="arabicParenR" startAt="1"/>
              <a:defRPr sz="2000">
                <a:solidFill>
                  <a:srgbClr val="242424"/>
                </a:solidFill>
                <a:latin typeface="+mj-lt"/>
                <a:ea typeface="+mj-ea"/>
                <a:cs typeface="+mj-cs"/>
                <a:sym typeface="Helvetica"/>
              </a:defRPr>
            </a:pPr>
            <a:r>
              <a:t>Cost of taxes on new equipment used in business operations	         	             _____</a:t>
            </a:r>
            <a:endParaRPr>
              <a:latin typeface="Gill Sans MT"/>
              <a:ea typeface="Gill Sans MT"/>
              <a:cs typeface="Gill Sans MT"/>
              <a:sym typeface="Gill Sans MT"/>
            </a:endParaRPr>
          </a:p>
          <a:p>
            <a:pPr lvl="1" marL="1033462" indent="-457200">
              <a:spcBef>
                <a:spcPts val="600"/>
              </a:spcBef>
              <a:buSzPct val="100000"/>
              <a:buAutoNum type="arabicParenR" startAt="1"/>
              <a:defRPr sz="2000">
                <a:solidFill>
                  <a:srgbClr val="242424"/>
                </a:solidFill>
                <a:latin typeface="+mj-lt"/>
                <a:ea typeface="+mj-ea"/>
                <a:cs typeface="+mj-cs"/>
                <a:sym typeface="Helvetica"/>
              </a:defRPr>
            </a:pPr>
            <a:r>
              <a:t>Shipping costs on new equipment used in business operations	                          _____</a:t>
            </a:r>
            <a:endParaRPr>
              <a:latin typeface="Gill Sans MT"/>
              <a:ea typeface="Gill Sans MT"/>
              <a:cs typeface="Gill Sans MT"/>
              <a:sym typeface="Gill Sans MT"/>
            </a:endParaRPr>
          </a:p>
          <a:p>
            <a:pPr lvl="1" marL="1033462" indent="-457200">
              <a:spcBef>
                <a:spcPts val="600"/>
              </a:spcBef>
              <a:buSzPct val="100000"/>
              <a:buAutoNum type="arabicParenR" startAt="1"/>
              <a:defRPr sz="2000">
                <a:solidFill>
                  <a:srgbClr val="242424"/>
                </a:solidFill>
                <a:latin typeface="+mj-lt"/>
                <a:ea typeface="+mj-ea"/>
                <a:cs typeface="+mj-cs"/>
                <a:sym typeface="Helvetica"/>
              </a:defRPr>
            </a:pPr>
            <a:r>
              <a:t>Cost of a minor repair on existing equipment used in business operations            _____</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6" name="Title 1"/>
          <p:cNvSpPr txBox="1"/>
          <p:nvPr>
            <p:ph type="title"/>
          </p:nvPr>
        </p:nvSpPr>
        <p:spPr>
          <a:xfrm>
            <a:off x="581192" y="565675"/>
            <a:ext cx="11029616" cy="1188721"/>
          </a:xfrm>
          <a:prstGeom prst="rect">
            <a:avLst/>
          </a:prstGeom>
        </p:spPr>
        <p:txBody>
          <a:bodyPr/>
          <a:lstStyle>
            <a:lvl1pPr algn="ctr">
              <a:defRPr cap="none" sz="3000">
                <a:latin typeface="+mj-lt"/>
                <a:ea typeface="+mj-ea"/>
                <a:cs typeface="+mj-cs"/>
                <a:sym typeface="Helvetica"/>
              </a:defRPr>
            </a:lvl1pPr>
          </a:lstStyle>
          <a:p>
            <a:pPr/>
            <a:r>
              <a:t>Analyze and Classify Capitalized Costs versus Expenses</a:t>
            </a:r>
          </a:p>
        </p:txBody>
      </p:sp>
      <p:sp>
        <p:nvSpPr>
          <p:cNvPr id="467" name="Slide Number Placeholder 3"/>
          <p:cNvSpPr txBox="1"/>
          <p:nvPr>
            <p:ph type="sldNum" sz="quarter" idx="2"/>
          </p:nvPr>
        </p:nvSpPr>
        <p:spPr>
          <a:xfrm>
            <a:off x="11337154" y="6471856"/>
            <a:ext cx="273656"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68" name="Rectangle 4"/>
          <p:cNvSpPr txBox="1"/>
          <p:nvPr/>
        </p:nvSpPr>
        <p:spPr>
          <a:xfrm>
            <a:off x="626910" y="1684154"/>
            <a:ext cx="10938176" cy="1602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spcBef>
                <a:spcPts val="600"/>
              </a:spcBef>
              <a:buSzPct val="100000"/>
              <a:buFont typeface="Arial"/>
              <a:buChar char="•"/>
              <a:defRPr sz="2400">
                <a:solidFill>
                  <a:srgbClr val="242424"/>
                </a:solidFill>
                <a:latin typeface="+mj-lt"/>
                <a:ea typeface="+mj-ea"/>
                <a:cs typeface="+mj-cs"/>
                <a:sym typeface="Helvetica"/>
              </a:defRPr>
            </a:pPr>
            <a:r>
              <a:t>Capitalization is the process by which</a:t>
            </a:r>
            <a:endParaRPr>
              <a:latin typeface="Gill Sans MT"/>
              <a:ea typeface="Gill Sans MT"/>
              <a:cs typeface="Gill Sans MT"/>
              <a:sym typeface="Gill Sans MT"/>
            </a:endParaRPr>
          </a:p>
          <a:p>
            <a:pPr lvl="1" marL="800100" indent="-342900">
              <a:spcBef>
                <a:spcPts val="600"/>
              </a:spcBef>
              <a:buSzPct val="100000"/>
              <a:buChar char="➢"/>
              <a:defRPr sz="2200">
                <a:solidFill>
                  <a:srgbClr val="242424"/>
                </a:solidFill>
                <a:latin typeface="+mj-lt"/>
                <a:ea typeface="+mj-ea"/>
                <a:cs typeface="+mj-cs"/>
                <a:sym typeface="Helvetica"/>
              </a:defRPr>
            </a:pPr>
            <a:r>
              <a:t>a long-term asset is recorded on the </a:t>
            </a:r>
            <a:r>
              <a:rPr u="sng"/>
              <a:t>balance sheet</a:t>
            </a:r>
            <a:r>
              <a:t>, and </a:t>
            </a:r>
            <a:endParaRPr>
              <a:latin typeface="Gill Sans MT"/>
              <a:ea typeface="Gill Sans MT"/>
              <a:cs typeface="Gill Sans MT"/>
              <a:sym typeface="Gill Sans MT"/>
            </a:endParaRPr>
          </a:p>
          <a:p>
            <a:pPr lvl="1" marL="800100" indent="-342900">
              <a:spcBef>
                <a:spcPts val="600"/>
              </a:spcBef>
              <a:buSzPct val="100000"/>
              <a:buChar char="➢"/>
              <a:defRPr sz="2200">
                <a:solidFill>
                  <a:srgbClr val="242424"/>
                </a:solidFill>
                <a:latin typeface="+mj-lt"/>
                <a:ea typeface="+mj-ea"/>
                <a:cs typeface="+mj-cs"/>
                <a:sym typeface="Helvetica"/>
              </a:defRPr>
            </a:pPr>
            <a:r>
              <a:t>its allocated costs are expensed on the </a:t>
            </a:r>
            <a:r>
              <a:rPr u="sng"/>
              <a:t>income statement</a:t>
            </a:r>
            <a:r>
              <a:t> over</a:t>
            </a:r>
            <a:r>
              <a:rPr i="1"/>
              <a:t> the asset’s economic life.</a:t>
            </a:r>
          </a:p>
        </p:txBody>
      </p:sp>
      <p:pic>
        <p:nvPicPr>
          <p:cNvPr id="469" name="Picture 2" descr="Picture 2"/>
          <p:cNvPicPr>
            <a:picLocks noChangeAspect="1"/>
          </p:cNvPicPr>
          <p:nvPr/>
        </p:nvPicPr>
        <p:blipFill>
          <a:blip r:embed="rId2">
            <a:extLst/>
          </a:blip>
          <a:stretch>
            <a:fillRect/>
          </a:stretch>
        </p:blipFill>
        <p:spPr>
          <a:xfrm>
            <a:off x="1084923" y="3372184"/>
            <a:ext cx="10022155" cy="1433940"/>
          </a:xfrm>
          <a:prstGeom prst="rect">
            <a:avLst/>
          </a:prstGeom>
          <a:ln w="12700">
            <a:miter lim="400000"/>
          </a:ln>
        </p:spPr>
      </p:pic>
      <p:pic>
        <p:nvPicPr>
          <p:cNvPr id="470" name="Picture 5" descr="Picture 5"/>
          <p:cNvPicPr>
            <a:picLocks noChangeAspect="1"/>
          </p:cNvPicPr>
          <p:nvPr/>
        </p:nvPicPr>
        <p:blipFill>
          <a:blip r:embed="rId2">
            <a:extLst/>
          </a:blip>
          <a:stretch>
            <a:fillRect/>
          </a:stretch>
        </p:blipFill>
        <p:spPr>
          <a:xfrm>
            <a:off x="1084923" y="4989974"/>
            <a:ext cx="10022155" cy="1433940"/>
          </a:xfrm>
          <a:prstGeom prst="rect">
            <a:avLst/>
          </a:prstGeom>
          <a:ln w="12700">
            <a:miter lim="400000"/>
          </a:ln>
        </p:spPr>
      </p:pic>
      <p:sp>
        <p:nvSpPr>
          <p:cNvPr id="471" name="Rectangle 6"/>
          <p:cNvSpPr/>
          <p:nvPr/>
        </p:nvSpPr>
        <p:spPr>
          <a:xfrm>
            <a:off x="1112219" y="5854889"/>
            <a:ext cx="1235197" cy="300251"/>
          </a:xfrm>
          <a:prstGeom prst="rect">
            <a:avLst/>
          </a:prstGeom>
          <a:solidFill>
            <a:srgbClr val="FFFFFF"/>
          </a:solidFill>
          <a:ln w="22225" cap="rnd">
            <a:solidFill>
              <a:srgbClr val="FFFFFF"/>
            </a:solidFill>
          </a:ln>
        </p:spPr>
        <p:txBody>
          <a:bodyPr lIns="45719" rIns="45719" anchor="ctr"/>
          <a:lstStyle/>
          <a:p>
            <a:pPr algn="ctr">
              <a:defRPr>
                <a:solidFill>
                  <a:srgbClr val="FFFFFF"/>
                </a:solidFill>
                <a:latin typeface="Gill Sans MT"/>
                <a:ea typeface="Gill Sans MT"/>
                <a:cs typeface="Gill Sans MT"/>
                <a:sym typeface="Gill Sans MT"/>
              </a:defRPr>
            </a:pPr>
          </a:p>
        </p:txBody>
      </p:sp>
      <p:sp>
        <p:nvSpPr>
          <p:cNvPr id="472" name="Rectangle 7"/>
          <p:cNvSpPr/>
          <p:nvPr/>
        </p:nvSpPr>
        <p:spPr>
          <a:xfrm>
            <a:off x="2670337" y="5860029"/>
            <a:ext cx="1235197" cy="432294"/>
          </a:xfrm>
          <a:prstGeom prst="rect">
            <a:avLst/>
          </a:prstGeom>
          <a:solidFill>
            <a:srgbClr val="FFFFFF"/>
          </a:solidFill>
          <a:ln w="22225" cap="rnd">
            <a:solidFill>
              <a:srgbClr val="FFFFFF"/>
            </a:solidFill>
          </a:ln>
        </p:spPr>
        <p:txBody>
          <a:bodyPr lIns="45719" rIns="45719" anchor="ctr"/>
          <a:lstStyle/>
          <a:p>
            <a:pPr algn="ctr">
              <a:defRPr>
                <a:solidFill>
                  <a:srgbClr val="FFFFFF"/>
                </a:solidFill>
                <a:latin typeface="Gill Sans MT"/>
                <a:ea typeface="Gill Sans MT"/>
                <a:cs typeface="Gill Sans MT"/>
                <a:sym typeface="Gill Sans MT"/>
              </a:defRPr>
            </a:pPr>
          </a:p>
        </p:txBody>
      </p:sp>
      <p:sp>
        <p:nvSpPr>
          <p:cNvPr id="473" name="Rectangle 8"/>
          <p:cNvSpPr/>
          <p:nvPr/>
        </p:nvSpPr>
        <p:spPr>
          <a:xfrm>
            <a:off x="8213600" y="5860029"/>
            <a:ext cx="1235197" cy="432294"/>
          </a:xfrm>
          <a:prstGeom prst="rect">
            <a:avLst/>
          </a:prstGeom>
          <a:solidFill>
            <a:srgbClr val="FFFFFF"/>
          </a:solidFill>
          <a:ln w="22225" cap="rnd">
            <a:solidFill>
              <a:srgbClr val="FFFFFF"/>
            </a:solidFill>
          </a:ln>
        </p:spPr>
        <p:txBody>
          <a:bodyPr lIns="45719" rIns="45719" anchor="ctr"/>
          <a:lstStyle/>
          <a:p>
            <a:pPr algn="ctr">
              <a:defRPr>
                <a:solidFill>
                  <a:srgbClr val="FFFFFF"/>
                </a:solidFill>
                <a:latin typeface="Gill Sans MT"/>
                <a:ea typeface="Gill Sans MT"/>
                <a:cs typeface="Gill Sans MT"/>
                <a:sym typeface="Gill Sans MT"/>
              </a:defRPr>
            </a:pPr>
          </a:p>
        </p:txBody>
      </p:sp>
      <p:sp>
        <p:nvSpPr>
          <p:cNvPr id="474" name="Rectangle 9"/>
          <p:cNvSpPr/>
          <p:nvPr/>
        </p:nvSpPr>
        <p:spPr>
          <a:xfrm>
            <a:off x="9785371" y="5916893"/>
            <a:ext cx="1235197" cy="432294"/>
          </a:xfrm>
          <a:prstGeom prst="rect">
            <a:avLst/>
          </a:prstGeom>
          <a:solidFill>
            <a:srgbClr val="FFFFFF"/>
          </a:solidFill>
          <a:ln w="22225" cap="rnd">
            <a:solidFill>
              <a:srgbClr val="FFFFFF"/>
            </a:solidFill>
          </a:ln>
        </p:spPr>
        <p:txBody>
          <a:bodyPr lIns="45719" rIns="45719" anchor="ctr"/>
          <a:lstStyle/>
          <a:p>
            <a:pPr algn="ctr">
              <a:defRPr>
                <a:solidFill>
                  <a:srgbClr val="FFFFFF"/>
                </a:solidFill>
                <a:latin typeface="Gill Sans MT"/>
                <a:ea typeface="Gill Sans MT"/>
                <a:cs typeface="Gill Sans MT"/>
                <a:sym typeface="Gill Sans MT"/>
              </a:defRPr>
            </a:pP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6" name="Title 1"/>
          <p:cNvSpPr txBox="1"/>
          <p:nvPr>
            <p:ph type="title"/>
          </p:nvPr>
        </p:nvSpPr>
        <p:spPr>
          <a:xfrm>
            <a:off x="1009649" y="702155"/>
            <a:ext cx="10601160" cy="1188721"/>
          </a:xfrm>
          <a:prstGeom prst="rect">
            <a:avLst/>
          </a:prstGeom>
        </p:spPr>
        <p:txBody>
          <a:bodyPr/>
          <a:lstStyle>
            <a:lvl1pPr>
              <a:defRPr sz="4000">
                <a:latin typeface="+mj-lt"/>
                <a:ea typeface="+mj-ea"/>
                <a:cs typeface="+mj-cs"/>
                <a:sym typeface="Helvetica"/>
              </a:defRPr>
            </a:lvl1pPr>
          </a:lstStyle>
          <a:p>
            <a:pPr/>
            <a:r>
              <a:t>Learning objectives</a:t>
            </a:r>
          </a:p>
        </p:txBody>
      </p:sp>
      <p:sp>
        <p:nvSpPr>
          <p:cNvPr id="477" name="Slide Number Placeholder 3"/>
          <p:cNvSpPr txBox="1"/>
          <p:nvPr>
            <p:ph type="sldNum" sz="quarter" idx="2"/>
          </p:nvPr>
        </p:nvSpPr>
        <p:spPr>
          <a:xfrm>
            <a:off x="11337154" y="6471856"/>
            <a:ext cx="273656"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78" name="Rectangle 6"/>
          <p:cNvSpPr txBox="1"/>
          <p:nvPr/>
        </p:nvSpPr>
        <p:spPr>
          <a:xfrm>
            <a:off x="1055369" y="1890876"/>
            <a:ext cx="10081261" cy="3418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600"/>
              </a:spcBef>
              <a:defRPr b="1" sz="2400">
                <a:solidFill>
                  <a:srgbClr val="404040"/>
                </a:solidFill>
                <a:latin typeface="+mj-lt"/>
                <a:ea typeface="+mj-ea"/>
                <a:cs typeface="+mj-cs"/>
                <a:sym typeface="Helvetica"/>
              </a:defRPr>
            </a:pPr>
            <a:r>
              <a:t>After this class, you should be able to</a:t>
            </a:r>
            <a:endParaRPr>
              <a:latin typeface="Gill Sans MT"/>
              <a:ea typeface="Gill Sans MT"/>
              <a:cs typeface="Gill Sans MT"/>
              <a:sym typeface="Gill Sans MT"/>
            </a:endParaRPr>
          </a:p>
          <a:p>
            <a:pPr marL="342900" indent="-342900">
              <a:spcBef>
                <a:spcPts val="600"/>
              </a:spcBef>
              <a:buSzPct val="100000"/>
              <a:buAutoNum type="arabicPeriod" startAt="1"/>
              <a:defRPr b="1" sz="2400">
                <a:solidFill>
                  <a:srgbClr val="808080"/>
                </a:solidFill>
                <a:latin typeface="+mj-lt"/>
                <a:ea typeface="+mj-ea"/>
                <a:cs typeface="+mj-cs"/>
                <a:sym typeface="Helvetica"/>
              </a:defRPr>
            </a:pPr>
            <a:r>
              <a:t>Distinguish between tangible and intangible assets;</a:t>
            </a:r>
            <a:endParaRPr>
              <a:latin typeface="Gill Sans MT"/>
              <a:ea typeface="Gill Sans MT"/>
              <a:cs typeface="Gill Sans MT"/>
              <a:sym typeface="Gill Sans MT"/>
            </a:endParaRPr>
          </a:p>
          <a:p>
            <a:pPr marL="342900" indent="-342900">
              <a:spcBef>
                <a:spcPts val="600"/>
              </a:spcBef>
              <a:buSzPct val="100000"/>
              <a:buAutoNum type="arabicPeriod" startAt="1"/>
              <a:defRPr b="1" sz="2400">
                <a:solidFill>
                  <a:srgbClr val="808080"/>
                </a:solidFill>
                <a:latin typeface="+mj-lt"/>
                <a:ea typeface="+mj-ea"/>
                <a:cs typeface="+mj-cs"/>
                <a:sym typeface="Helvetica"/>
              </a:defRPr>
            </a:pPr>
            <a:r>
              <a:t>Analyze and classify capitalized costs versus expenses;</a:t>
            </a:r>
            <a:endParaRPr>
              <a:latin typeface="Gill Sans MT"/>
              <a:ea typeface="Gill Sans MT"/>
              <a:cs typeface="Gill Sans MT"/>
              <a:sym typeface="Gill Sans MT"/>
            </a:endParaRPr>
          </a:p>
          <a:p>
            <a:pPr marL="342900" indent="-342900">
              <a:spcBef>
                <a:spcPts val="600"/>
              </a:spcBef>
              <a:buSzPct val="100000"/>
              <a:buAutoNum type="arabicPeriod" startAt="1"/>
              <a:defRPr b="1" sz="2400">
                <a:solidFill>
                  <a:srgbClr val="404040"/>
                </a:solidFill>
                <a:latin typeface="+mj-lt"/>
                <a:ea typeface="+mj-ea"/>
                <a:cs typeface="+mj-cs"/>
                <a:sym typeface="Helvetica"/>
              </a:defRPr>
            </a:pPr>
            <a:r>
              <a:t>Explain and apply depreciation methods to allocate capitalized costs;</a:t>
            </a:r>
            <a:endParaRPr>
              <a:latin typeface="Gill Sans MT"/>
              <a:ea typeface="Gill Sans MT"/>
              <a:cs typeface="Gill Sans MT"/>
              <a:sym typeface="Gill Sans MT"/>
            </a:endParaRPr>
          </a:p>
          <a:p>
            <a:pPr marL="342900" indent="-342900">
              <a:spcBef>
                <a:spcPts val="600"/>
              </a:spcBef>
              <a:buSzPct val="100000"/>
              <a:buAutoNum type="arabicPeriod" startAt="1"/>
              <a:defRPr b="1" sz="2400">
                <a:solidFill>
                  <a:srgbClr val="808080"/>
                </a:solidFill>
                <a:latin typeface="+mj-lt"/>
                <a:ea typeface="+mj-ea"/>
                <a:cs typeface="+mj-cs"/>
                <a:sym typeface="Helvetica"/>
              </a:defRPr>
            </a:pPr>
            <a:r>
              <a:t>Describe accounting for intangible assets and record related transactions;</a:t>
            </a:r>
            <a:endParaRPr>
              <a:latin typeface="Gill Sans MT"/>
              <a:ea typeface="Gill Sans MT"/>
              <a:cs typeface="Gill Sans MT"/>
              <a:sym typeface="Gill Sans MT"/>
            </a:endParaRPr>
          </a:p>
          <a:p>
            <a:pPr marL="342900" indent="-342900">
              <a:spcBef>
                <a:spcPts val="600"/>
              </a:spcBef>
              <a:buSzPct val="100000"/>
              <a:buAutoNum type="arabicPeriod" startAt="1"/>
              <a:defRPr b="1" sz="2400">
                <a:solidFill>
                  <a:srgbClr val="808080"/>
                </a:solidFill>
                <a:latin typeface="+mj-lt"/>
                <a:ea typeface="+mj-ea"/>
                <a:cs typeface="+mj-cs"/>
                <a:sym typeface="Helvetica"/>
              </a:defRPr>
            </a:pPr>
            <a:r>
              <a:t>Describe some special issues in accounting for long-term assets.</a:t>
            </a:r>
          </a:p>
        </p:txBody>
      </p:sp>
      <p:sp>
        <p:nvSpPr>
          <p:cNvPr id="479" name="TextBox 4"/>
          <p:cNvSpPr txBox="1"/>
          <p:nvPr/>
        </p:nvSpPr>
        <p:spPr>
          <a:xfrm>
            <a:off x="460334" y="2262591"/>
            <a:ext cx="510541" cy="624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3200">
                <a:latin typeface="Gill Sans MT"/>
                <a:ea typeface="Gill Sans MT"/>
                <a:cs typeface="Gill Sans MT"/>
                <a:sym typeface="Gill Sans MT"/>
              </a:defRPr>
            </a:lvl1pPr>
          </a:lstStyle>
          <a:p>
            <a:pPr/>
            <a:r>
              <a:t>✅</a:t>
            </a:r>
          </a:p>
        </p:txBody>
      </p:sp>
      <p:sp>
        <p:nvSpPr>
          <p:cNvPr id="480" name="TextBox 5"/>
          <p:cNvSpPr txBox="1"/>
          <p:nvPr/>
        </p:nvSpPr>
        <p:spPr>
          <a:xfrm>
            <a:off x="460334" y="2746068"/>
            <a:ext cx="510541" cy="624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3200">
                <a:latin typeface="Gill Sans MT"/>
                <a:ea typeface="Gill Sans MT"/>
                <a:cs typeface="Gill Sans MT"/>
                <a:sym typeface="Gill Sans MT"/>
              </a:defRPr>
            </a:lvl1pPr>
          </a:lstStyle>
          <a:p>
            <a:pPr/>
            <a:r>
              <a:t>✅</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2" name="Title 1"/>
          <p:cNvSpPr txBox="1"/>
          <p:nvPr>
            <p:ph type="title"/>
          </p:nvPr>
        </p:nvSpPr>
        <p:spPr>
          <a:xfrm>
            <a:off x="581192" y="565675"/>
            <a:ext cx="11029616" cy="1188721"/>
          </a:xfrm>
          <a:prstGeom prst="rect">
            <a:avLst/>
          </a:prstGeom>
        </p:spPr>
        <p:txBody>
          <a:bodyPr/>
          <a:lstStyle>
            <a:lvl1pPr algn="ctr">
              <a:defRPr cap="none" sz="2800">
                <a:latin typeface="+mj-lt"/>
                <a:ea typeface="+mj-ea"/>
                <a:cs typeface="+mj-cs"/>
                <a:sym typeface="Helvetica"/>
              </a:defRPr>
            </a:lvl1pPr>
          </a:lstStyle>
          <a:p>
            <a:pPr/>
            <a:r>
              <a:t>Apply Depreciation Methods to Allocate Capitalized Costs</a:t>
            </a:r>
          </a:p>
        </p:txBody>
      </p:sp>
      <p:sp>
        <p:nvSpPr>
          <p:cNvPr id="483" name="Slide Number Placeholder 3"/>
          <p:cNvSpPr txBox="1"/>
          <p:nvPr>
            <p:ph type="sldNum" sz="quarter" idx="2"/>
          </p:nvPr>
        </p:nvSpPr>
        <p:spPr>
          <a:xfrm>
            <a:off x="11337154" y="6471856"/>
            <a:ext cx="273656"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84" name="Rectangle 4"/>
          <p:cNvSpPr/>
          <p:nvPr/>
        </p:nvSpPr>
        <p:spPr>
          <a:xfrm>
            <a:off x="1226535" y="1838921"/>
            <a:ext cx="6196832" cy="469266"/>
          </a:xfrm>
          <a:prstGeom prst="rect">
            <a:avLst/>
          </a:prstGeom>
          <a:ln>
            <a:solidFill>
              <a:srgbClr val="002060"/>
            </a:solidFill>
          </a:ln>
          <a:extLst>
            <a:ext uri="{C572A759-6A51-4108-AA02-DFA0A04FC94B}">
              <ma14:wrappingTextBoxFlag xmlns:ma14="http://schemas.microsoft.com/office/mac/drawingml/2011/main" val="1"/>
            </a:ext>
          </a:extLst>
        </p:spPr>
        <p:txBody>
          <a:bodyPr lIns="45719" rIns="45719">
            <a:spAutoFit/>
          </a:bodyPr>
          <a:lstStyle>
            <a:lvl1pPr algn="ctr">
              <a:spcBef>
                <a:spcPts val="600"/>
              </a:spcBef>
              <a:defRPr sz="2400">
                <a:solidFill>
                  <a:srgbClr val="242424"/>
                </a:solidFill>
                <a:latin typeface="+mj-lt"/>
                <a:ea typeface="+mj-ea"/>
                <a:cs typeface="+mj-cs"/>
                <a:sym typeface="Helvetica"/>
              </a:defRPr>
            </a:lvl1pPr>
          </a:lstStyle>
          <a:p>
            <a:pPr/>
            <a:r>
              <a:t>A long-term asset is acquired.</a:t>
            </a:r>
          </a:p>
        </p:txBody>
      </p:sp>
      <p:sp>
        <p:nvSpPr>
          <p:cNvPr id="485" name="Rectangle 6"/>
          <p:cNvSpPr/>
          <p:nvPr/>
        </p:nvSpPr>
        <p:spPr>
          <a:xfrm>
            <a:off x="1226533" y="2982452"/>
            <a:ext cx="6196833" cy="1205866"/>
          </a:xfrm>
          <a:prstGeom prst="rect">
            <a:avLst/>
          </a:prstGeom>
          <a:ln>
            <a:solidFill>
              <a:srgbClr val="002060"/>
            </a:solidFill>
          </a:ln>
          <a:extLst>
            <a:ext uri="{C572A759-6A51-4108-AA02-DFA0A04FC94B}">
              <ma14:wrappingTextBoxFlag xmlns:ma14="http://schemas.microsoft.com/office/mac/drawingml/2011/main" val="1"/>
            </a:ext>
          </a:extLst>
        </p:spPr>
        <p:txBody>
          <a:bodyPr lIns="45719" rIns="45719">
            <a:spAutoFit/>
          </a:bodyPr>
          <a:lstStyle>
            <a:lvl1pPr algn="ctr">
              <a:spcBef>
                <a:spcPts val="600"/>
              </a:spcBef>
              <a:defRPr sz="2400">
                <a:solidFill>
                  <a:srgbClr val="242424"/>
                </a:solidFill>
                <a:latin typeface="+mj-lt"/>
                <a:ea typeface="+mj-ea"/>
                <a:cs typeface="+mj-cs"/>
                <a:sym typeface="Helvetica"/>
              </a:defRPr>
            </a:lvl1pPr>
          </a:lstStyle>
          <a:p>
            <a:pPr/>
            <a:r>
              <a:t>The historical (initial) cost, including any costs to acquire the asset and get it ready for use, is recorded on B/S (“capitalization”)</a:t>
            </a:r>
          </a:p>
        </p:txBody>
      </p:sp>
      <p:sp>
        <p:nvSpPr>
          <p:cNvPr id="486" name="Rectangle 7"/>
          <p:cNvSpPr/>
          <p:nvPr/>
        </p:nvSpPr>
        <p:spPr>
          <a:xfrm>
            <a:off x="7688298" y="4864646"/>
            <a:ext cx="4401036" cy="1574166"/>
          </a:xfrm>
          <a:prstGeom prst="rect">
            <a:avLst/>
          </a:prstGeom>
          <a:ln>
            <a:solidFill>
              <a:srgbClr val="002060"/>
            </a:solidFill>
          </a:ln>
          <a:extLst>
            <a:ext uri="{C572A759-6A51-4108-AA02-DFA0A04FC94B}">
              <ma14:wrappingTextBoxFlag xmlns:ma14="http://schemas.microsoft.com/office/mac/drawingml/2011/main" val="1"/>
            </a:ext>
          </a:extLst>
        </p:spPr>
        <p:txBody>
          <a:bodyPr lIns="45719" rIns="45719">
            <a:spAutoFit/>
          </a:bodyPr>
          <a:lstStyle>
            <a:lvl1pPr>
              <a:spcBef>
                <a:spcPts val="600"/>
              </a:spcBef>
              <a:defRPr sz="2400">
                <a:solidFill>
                  <a:srgbClr val="242424"/>
                </a:solidFill>
                <a:latin typeface="+mj-lt"/>
                <a:ea typeface="+mj-ea"/>
                <a:cs typeface="+mj-cs"/>
                <a:sym typeface="Helvetica"/>
              </a:defRPr>
            </a:lvl1pPr>
          </a:lstStyle>
          <a:p>
            <a:pPr/>
            <a:r>
              <a:t>Depreciation: the process of allocating the cost of using a long-term asset over its economic life. </a:t>
            </a:r>
          </a:p>
        </p:txBody>
      </p:sp>
      <p:sp>
        <p:nvSpPr>
          <p:cNvPr id="487" name="Rectangle 8"/>
          <p:cNvSpPr/>
          <p:nvPr/>
        </p:nvSpPr>
        <p:spPr>
          <a:xfrm>
            <a:off x="1226534" y="4864646"/>
            <a:ext cx="6196832" cy="837566"/>
          </a:xfrm>
          <a:prstGeom prst="rect">
            <a:avLst/>
          </a:prstGeom>
          <a:ln>
            <a:solidFill>
              <a:srgbClr val="002060"/>
            </a:solidFill>
          </a:ln>
          <a:extLst>
            <a:ext uri="{C572A759-6A51-4108-AA02-DFA0A04FC94B}">
              <ma14:wrappingTextBoxFlag xmlns:ma14="http://schemas.microsoft.com/office/mac/drawingml/2011/main" val="1"/>
            </a:ext>
          </a:extLst>
        </p:spPr>
        <p:txBody>
          <a:bodyPr lIns="45719" rIns="45719">
            <a:spAutoFit/>
          </a:bodyPr>
          <a:lstStyle>
            <a:lvl1pPr algn="ctr">
              <a:spcBef>
                <a:spcPts val="600"/>
              </a:spcBef>
              <a:defRPr sz="2400">
                <a:solidFill>
                  <a:srgbClr val="242424"/>
                </a:solidFill>
                <a:latin typeface="+mj-lt"/>
                <a:ea typeface="+mj-ea"/>
                <a:cs typeface="+mj-cs"/>
                <a:sym typeface="Helvetica"/>
              </a:defRPr>
            </a:lvl1pPr>
          </a:lstStyle>
          <a:p>
            <a:pPr/>
            <a:r>
              <a:t>The capitalized cost is allocated over its anticipated economic (useful) life → I/S </a:t>
            </a:r>
          </a:p>
        </p:txBody>
      </p:sp>
      <p:sp>
        <p:nvSpPr>
          <p:cNvPr id="488" name="Down Arrow 2"/>
          <p:cNvSpPr/>
          <p:nvPr/>
        </p:nvSpPr>
        <p:spPr>
          <a:xfrm>
            <a:off x="3954376" y="2473349"/>
            <a:ext cx="741146" cy="3753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rgbClr val="944DC3"/>
          </a:solidFill>
          <a:ln w="22225" cap="rnd">
            <a:solidFill>
              <a:srgbClr val="6C388E"/>
            </a:solidFill>
          </a:ln>
        </p:spPr>
        <p:txBody>
          <a:bodyPr lIns="45719" rIns="45719" anchor="ctr"/>
          <a:lstStyle/>
          <a:p>
            <a:pPr algn="ctr">
              <a:defRPr>
                <a:solidFill>
                  <a:srgbClr val="FFFFFF"/>
                </a:solidFill>
                <a:latin typeface="Gill Sans MT"/>
                <a:ea typeface="Gill Sans MT"/>
                <a:cs typeface="Gill Sans MT"/>
                <a:sym typeface="Gill Sans MT"/>
              </a:defRPr>
            </a:pPr>
          </a:p>
        </p:txBody>
      </p:sp>
      <p:sp>
        <p:nvSpPr>
          <p:cNvPr id="489" name="Down Arrow 9"/>
          <p:cNvSpPr/>
          <p:nvPr/>
        </p:nvSpPr>
        <p:spPr>
          <a:xfrm>
            <a:off x="3954376" y="4336020"/>
            <a:ext cx="741146" cy="3753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rgbClr val="944DC3"/>
          </a:solidFill>
          <a:ln w="22225" cap="rnd">
            <a:solidFill>
              <a:srgbClr val="6C388E"/>
            </a:solidFill>
          </a:ln>
        </p:spPr>
        <p:txBody>
          <a:bodyPr lIns="45719" rIns="45719" anchor="ctr"/>
          <a:lstStyle/>
          <a:p>
            <a:pPr algn="ctr">
              <a:defRPr>
                <a:solidFill>
                  <a:srgbClr val="FFFFFF"/>
                </a:solidFill>
                <a:latin typeface="Gill Sans MT"/>
                <a:ea typeface="Gill Sans MT"/>
                <a:cs typeface="Gill Sans MT"/>
                <a:sym typeface="Gill Sans MT"/>
              </a:defRPr>
            </a:pPr>
          </a:p>
        </p:txBody>
      </p:sp>
      <p:sp>
        <p:nvSpPr>
          <p:cNvPr id="490" name="Rectangle 10"/>
          <p:cNvSpPr/>
          <p:nvPr/>
        </p:nvSpPr>
        <p:spPr>
          <a:xfrm>
            <a:off x="1226532" y="5972642"/>
            <a:ext cx="6196832" cy="469266"/>
          </a:xfrm>
          <a:prstGeom prst="rect">
            <a:avLst/>
          </a:prstGeom>
          <a:ln>
            <a:solidFill>
              <a:srgbClr val="002060"/>
            </a:solidFill>
          </a:ln>
          <a:extLst>
            <a:ext uri="{C572A759-6A51-4108-AA02-DFA0A04FC94B}">
              <ma14:wrappingTextBoxFlag xmlns:ma14="http://schemas.microsoft.com/office/mac/drawingml/2011/main" val="1"/>
            </a:ext>
          </a:extLst>
        </p:spPr>
        <p:txBody>
          <a:bodyPr lIns="45719" rIns="45719">
            <a:spAutoFit/>
          </a:bodyPr>
          <a:lstStyle>
            <a:lvl1pPr algn="ctr">
              <a:spcBef>
                <a:spcPts val="600"/>
              </a:spcBef>
              <a:defRPr sz="2400">
                <a:solidFill>
                  <a:srgbClr val="242424"/>
                </a:solidFill>
                <a:latin typeface="+mj-lt"/>
                <a:ea typeface="+mj-ea"/>
                <a:cs typeface="+mj-cs"/>
                <a:sym typeface="Helvetica"/>
              </a:defRPr>
            </a:lvl1pPr>
          </a:lstStyle>
          <a:p>
            <a:pPr/>
            <a:r>
              <a:t>There are 3 methods to allocate the cost.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4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86" grpId="1"/>
      <p:bldP build="whole" bldLvl="1" animBg="1" rev="0" advAuto="0" spid="487" grpId="2"/>
    </p:bldLst>
  </p:timing>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2" name="Title 1"/>
          <p:cNvSpPr txBox="1"/>
          <p:nvPr>
            <p:ph type="title"/>
          </p:nvPr>
        </p:nvSpPr>
        <p:spPr>
          <a:xfrm>
            <a:off x="581192" y="565675"/>
            <a:ext cx="11029616" cy="1188721"/>
          </a:xfrm>
          <a:prstGeom prst="rect">
            <a:avLst/>
          </a:prstGeom>
        </p:spPr>
        <p:txBody>
          <a:bodyPr/>
          <a:lstStyle>
            <a:lvl1pPr algn="ctr">
              <a:defRPr cap="none" sz="3600">
                <a:latin typeface="+mj-lt"/>
                <a:ea typeface="+mj-ea"/>
                <a:cs typeface="+mj-cs"/>
                <a:sym typeface="Helvetica"/>
              </a:defRPr>
            </a:lvl1pPr>
          </a:lstStyle>
          <a:p>
            <a:pPr/>
            <a:r>
              <a:t>Three Methods to Calculate Depreciation</a:t>
            </a:r>
          </a:p>
        </p:txBody>
      </p:sp>
      <p:sp>
        <p:nvSpPr>
          <p:cNvPr id="493" name="Slide Number Placeholder 3"/>
          <p:cNvSpPr txBox="1"/>
          <p:nvPr>
            <p:ph type="sldNum" sz="quarter" idx="2"/>
          </p:nvPr>
        </p:nvSpPr>
        <p:spPr>
          <a:xfrm>
            <a:off x="11337154" y="6471856"/>
            <a:ext cx="273656"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94" name="Picture 7" descr="Picture 7"/>
          <p:cNvPicPr>
            <a:picLocks noChangeAspect="1"/>
          </p:cNvPicPr>
          <p:nvPr/>
        </p:nvPicPr>
        <p:blipFill>
          <a:blip r:embed="rId2">
            <a:extLst/>
          </a:blip>
          <a:stretch>
            <a:fillRect/>
          </a:stretch>
        </p:blipFill>
        <p:spPr>
          <a:xfrm>
            <a:off x="984250" y="1892300"/>
            <a:ext cx="10223500" cy="3073400"/>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6" name="Title 1"/>
          <p:cNvSpPr txBox="1"/>
          <p:nvPr>
            <p:ph type="title"/>
          </p:nvPr>
        </p:nvSpPr>
        <p:spPr>
          <a:xfrm>
            <a:off x="581192" y="565675"/>
            <a:ext cx="11029616" cy="1188721"/>
          </a:xfrm>
          <a:prstGeom prst="rect">
            <a:avLst/>
          </a:prstGeom>
        </p:spPr>
        <p:txBody>
          <a:bodyPr/>
          <a:lstStyle>
            <a:lvl1pPr algn="ctr">
              <a:defRPr cap="none">
                <a:latin typeface="+mj-lt"/>
                <a:ea typeface="+mj-ea"/>
                <a:cs typeface="+mj-cs"/>
                <a:sym typeface="Helvetica"/>
              </a:defRPr>
            </a:lvl1pPr>
          </a:lstStyle>
          <a:p>
            <a:pPr/>
            <a:r>
              <a:t>Terminologies</a:t>
            </a:r>
          </a:p>
        </p:txBody>
      </p:sp>
      <p:sp>
        <p:nvSpPr>
          <p:cNvPr id="497" name="Slide Number Placeholder 3"/>
          <p:cNvSpPr txBox="1"/>
          <p:nvPr>
            <p:ph type="sldNum" sz="quarter" idx="2"/>
          </p:nvPr>
        </p:nvSpPr>
        <p:spPr>
          <a:xfrm>
            <a:off x="11337154" y="6471856"/>
            <a:ext cx="273656"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98" name="Rectangle 4"/>
          <p:cNvSpPr txBox="1"/>
          <p:nvPr/>
        </p:nvSpPr>
        <p:spPr>
          <a:xfrm>
            <a:off x="626910" y="1684154"/>
            <a:ext cx="10938176" cy="440309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10000"/>
              </a:lnSpc>
              <a:defRPr sz="2400">
                <a:solidFill>
                  <a:srgbClr val="242424"/>
                </a:solidFill>
                <a:latin typeface="+mj-lt"/>
                <a:ea typeface="+mj-ea"/>
                <a:cs typeface="+mj-cs"/>
                <a:sym typeface="Helvetica"/>
              </a:defRPr>
            </a:pPr>
            <a:r>
              <a:t>The following items are important in determining and recording depreciation:</a:t>
            </a:r>
            <a:endParaRPr>
              <a:latin typeface="Gill Sans MT"/>
              <a:ea typeface="Gill Sans MT"/>
              <a:cs typeface="Gill Sans MT"/>
              <a:sym typeface="Gill Sans MT"/>
            </a:endParaRPr>
          </a:p>
          <a:p>
            <a:pPr marL="460375" indent="-346075">
              <a:lnSpc>
                <a:spcPct val="110000"/>
              </a:lnSpc>
              <a:spcBef>
                <a:spcPts val="600"/>
              </a:spcBef>
              <a:buSzPct val="100000"/>
              <a:buFont typeface="Arial"/>
              <a:buChar char="•"/>
              <a:defRPr b="1" sz="2400">
                <a:solidFill>
                  <a:srgbClr val="242424"/>
                </a:solidFill>
                <a:latin typeface="+mj-lt"/>
                <a:ea typeface="+mj-ea"/>
                <a:cs typeface="+mj-cs"/>
                <a:sym typeface="Helvetica"/>
              </a:defRPr>
            </a:pPr>
            <a:r>
              <a:t>Cost basis</a:t>
            </a:r>
            <a:endParaRPr>
              <a:latin typeface="Gill Sans MT"/>
              <a:ea typeface="Gill Sans MT"/>
              <a:cs typeface="Gill Sans MT"/>
              <a:sym typeface="Gill Sans MT"/>
            </a:endParaRPr>
          </a:p>
          <a:p>
            <a:pPr lvl="1" marL="922337" indent="-346075">
              <a:lnSpc>
                <a:spcPct val="110000"/>
              </a:lnSpc>
              <a:buSzPct val="100000"/>
              <a:buChar char="▪"/>
              <a:defRPr sz="2000">
                <a:solidFill>
                  <a:srgbClr val="242424"/>
                </a:solidFill>
                <a:latin typeface="+mj-lt"/>
                <a:ea typeface="+mj-ea"/>
                <a:cs typeface="+mj-cs"/>
                <a:sym typeface="Helvetica"/>
              </a:defRPr>
            </a:pPr>
            <a:r>
              <a:t>Historical (initial) cost of the fixed asset, including any costs to acquire the asset and get it ready for use</a:t>
            </a:r>
            <a:endParaRPr>
              <a:latin typeface="Gill Sans MT"/>
              <a:ea typeface="Gill Sans MT"/>
              <a:cs typeface="Gill Sans MT"/>
              <a:sym typeface="Gill Sans MT"/>
            </a:endParaRPr>
          </a:p>
          <a:p>
            <a:pPr marL="460375" indent="-346075">
              <a:lnSpc>
                <a:spcPct val="110000"/>
              </a:lnSpc>
              <a:spcBef>
                <a:spcPts val="600"/>
              </a:spcBef>
              <a:buSzPct val="100000"/>
              <a:buFont typeface="Arial"/>
              <a:buChar char="•"/>
              <a:defRPr b="1" sz="2400">
                <a:solidFill>
                  <a:srgbClr val="242424"/>
                </a:solidFill>
                <a:latin typeface="+mj-lt"/>
                <a:ea typeface="+mj-ea"/>
                <a:cs typeface="+mj-cs"/>
                <a:sym typeface="Helvetica"/>
              </a:defRPr>
            </a:pPr>
            <a:r>
              <a:t>Salvage (residual) value</a:t>
            </a:r>
            <a:endParaRPr>
              <a:latin typeface="Gill Sans MT"/>
              <a:ea typeface="Gill Sans MT"/>
              <a:cs typeface="Gill Sans MT"/>
              <a:sym typeface="Gill Sans MT"/>
            </a:endParaRPr>
          </a:p>
          <a:p>
            <a:pPr lvl="2" marL="922337" indent="-346075">
              <a:lnSpc>
                <a:spcPct val="110000"/>
              </a:lnSpc>
              <a:buSzPct val="100000"/>
              <a:buChar char="▪"/>
              <a:defRPr sz="2000">
                <a:solidFill>
                  <a:srgbClr val="242424"/>
                </a:solidFill>
                <a:latin typeface="+mj-lt"/>
                <a:ea typeface="+mj-ea"/>
                <a:cs typeface="+mj-cs"/>
                <a:sym typeface="Helvetica"/>
              </a:defRPr>
            </a:pPr>
            <a:r>
              <a:t>The price the asset will sell for or be worth as a trade-in when its useful life expires.</a:t>
            </a:r>
            <a:endParaRPr>
              <a:latin typeface="Gill Sans MT"/>
              <a:ea typeface="Gill Sans MT"/>
              <a:cs typeface="Gill Sans MT"/>
              <a:sym typeface="Gill Sans MT"/>
            </a:endParaRPr>
          </a:p>
          <a:p>
            <a:pPr lvl="2" marL="922337" indent="-346075">
              <a:lnSpc>
                <a:spcPct val="110000"/>
              </a:lnSpc>
              <a:buSzPct val="100000"/>
              <a:buChar char="▪"/>
              <a:defRPr sz="2000">
                <a:solidFill>
                  <a:srgbClr val="242424"/>
                </a:solidFill>
                <a:latin typeface="+mj-lt"/>
                <a:ea typeface="+mj-ea"/>
                <a:cs typeface="+mj-cs"/>
                <a:sym typeface="Helvetica"/>
              </a:defRPr>
            </a:pPr>
            <a:r>
              <a:t>Often, the salvage value is estimated based on past experiences with similar assets</a:t>
            </a:r>
            <a:endParaRPr>
              <a:latin typeface="Gill Sans MT"/>
              <a:ea typeface="Gill Sans MT"/>
              <a:cs typeface="Gill Sans MT"/>
              <a:sym typeface="Gill Sans MT"/>
            </a:endParaRPr>
          </a:p>
          <a:p>
            <a:pPr marL="460375" indent="-346075">
              <a:lnSpc>
                <a:spcPct val="110000"/>
              </a:lnSpc>
              <a:spcBef>
                <a:spcPts val="600"/>
              </a:spcBef>
              <a:buSzPct val="100000"/>
              <a:buFont typeface="Arial"/>
              <a:buChar char="•"/>
              <a:defRPr b="1" sz="2400">
                <a:solidFill>
                  <a:srgbClr val="242424"/>
                </a:solidFill>
                <a:latin typeface="+mj-lt"/>
                <a:ea typeface="+mj-ea"/>
                <a:cs typeface="+mj-cs"/>
                <a:sym typeface="Helvetica"/>
              </a:defRPr>
            </a:pPr>
            <a:r>
              <a:t>Useful life</a:t>
            </a:r>
            <a:endParaRPr>
              <a:latin typeface="Gill Sans MT"/>
              <a:ea typeface="Gill Sans MT"/>
              <a:cs typeface="Gill Sans MT"/>
              <a:sym typeface="Gill Sans MT"/>
            </a:endParaRPr>
          </a:p>
          <a:p>
            <a:pPr lvl="2" marL="922337" indent="-346075">
              <a:lnSpc>
                <a:spcPct val="110000"/>
              </a:lnSpc>
              <a:buSzPct val="100000"/>
              <a:buChar char="▪"/>
              <a:defRPr sz="2000">
                <a:solidFill>
                  <a:srgbClr val="242424"/>
                </a:solidFill>
                <a:latin typeface="+mj-lt"/>
                <a:ea typeface="+mj-ea"/>
                <a:cs typeface="+mj-cs"/>
                <a:sym typeface="Helvetica"/>
              </a:defRPr>
            </a:pPr>
            <a:r>
              <a:t>The length of time the asset will be productively used within operations</a:t>
            </a:r>
            <a:endParaRPr>
              <a:latin typeface="Gill Sans MT"/>
              <a:ea typeface="Gill Sans MT"/>
              <a:cs typeface="Gill Sans MT"/>
              <a:sym typeface="Gill Sans MT"/>
            </a:endParaRPr>
          </a:p>
          <a:p>
            <a:pPr marL="460375" indent="-346075">
              <a:lnSpc>
                <a:spcPct val="110000"/>
              </a:lnSpc>
              <a:spcBef>
                <a:spcPts val="600"/>
              </a:spcBef>
              <a:buSzPct val="100000"/>
              <a:buFont typeface="Arial"/>
              <a:buChar char="•"/>
              <a:defRPr b="1" sz="2400">
                <a:solidFill>
                  <a:srgbClr val="242424"/>
                </a:solidFill>
                <a:latin typeface="+mj-lt"/>
                <a:ea typeface="+mj-ea"/>
                <a:cs typeface="+mj-cs"/>
                <a:sym typeface="Helvetica"/>
              </a:defRPr>
            </a:pPr>
            <a:r>
              <a:t>Book value</a:t>
            </a:r>
            <a:r>
              <a:rPr b="0"/>
              <a:t> </a:t>
            </a:r>
            <a:endParaRPr>
              <a:latin typeface="Gill Sans MT"/>
              <a:ea typeface="Gill Sans MT"/>
              <a:cs typeface="Gill Sans MT"/>
              <a:sym typeface="Gill Sans MT"/>
            </a:endParaRPr>
          </a:p>
          <a:p>
            <a:pPr lvl="1" marL="922337" indent="-346075">
              <a:lnSpc>
                <a:spcPct val="110000"/>
              </a:lnSpc>
              <a:buSzPct val="100000"/>
              <a:buChar char="▪"/>
              <a:defRPr sz="2000">
                <a:solidFill>
                  <a:srgbClr val="242424"/>
                </a:solidFill>
                <a:latin typeface="+mj-lt"/>
                <a:ea typeface="+mj-ea"/>
                <a:cs typeface="+mj-cs"/>
                <a:sym typeface="Helvetica"/>
              </a:defRPr>
            </a:pPr>
            <a:r>
              <a:t>The asset’s original cost less accumulated depreciation.</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0" name="Title 1"/>
          <p:cNvSpPr txBox="1"/>
          <p:nvPr>
            <p:ph type="title"/>
          </p:nvPr>
        </p:nvSpPr>
        <p:spPr>
          <a:xfrm>
            <a:off x="581192" y="565675"/>
            <a:ext cx="11029616" cy="1188721"/>
          </a:xfrm>
          <a:prstGeom prst="rect">
            <a:avLst/>
          </a:prstGeom>
        </p:spPr>
        <p:txBody>
          <a:bodyPr/>
          <a:lstStyle>
            <a:lvl1pPr algn="ctr">
              <a:defRPr cap="none">
                <a:latin typeface="+mj-lt"/>
                <a:ea typeface="+mj-ea"/>
                <a:cs typeface="+mj-cs"/>
                <a:sym typeface="Helvetica"/>
              </a:defRPr>
            </a:lvl1pPr>
          </a:lstStyle>
          <a:p>
            <a:pPr/>
            <a:r>
              <a:t>Three Methods to Calculate Depreciation</a:t>
            </a:r>
          </a:p>
        </p:txBody>
      </p:sp>
      <p:sp>
        <p:nvSpPr>
          <p:cNvPr id="501" name="Slide Number Placeholder 3"/>
          <p:cNvSpPr txBox="1"/>
          <p:nvPr>
            <p:ph type="sldNum" sz="quarter" idx="2"/>
          </p:nvPr>
        </p:nvSpPr>
        <p:spPr>
          <a:xfrm>
            <a:off x="11337154" y="6471856"/>
            <a:ext cx="273656"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505" name="Group 12"/>
          <p:cNvGrpSpPr/>
          <p:nvPr/>
        </p:nvGrpSpPr>
        <p:grpSpPr>
          <a:xfrm>
            <a:off x="976418" y="2190666"/>
            <a:ext cx="10421538" cy="396241"/>
            <a:chOff x="0" y="0"/>
            <a:chExt cx="10421536" cy="396240"/>
          </a:xfrm>
        </p:grpSpPr>
        <p:sp>
          <p:nvSpPr>
            <p:cNvPr id="502" name="Rectangle 2"/>
            <p:cNvSpPr txBox="1"/>
            <p:nvPr/>
          </p:nvSpPr>
          <p:spPr>
            <a:xfrm>
              <a:off x="6518905" y="0"/>
              <a:ext cx="3902632" cy="396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1" indent="14287" algn="ctr">
                <a:spcBef>
                  <a:spcPts val="600"/>
                </a:spcBef>
                <a:defRPr sz="2000">
                  <a:solidFill>
                    <a:srgbClr val="242424"/>
                  </a:solidFill>
                  <a:latin typeface="+mj-lt"/>
                  <a:ea typeface="+mj-ea"/>
                  <a:cs typeface="+mj-cs"/>
                  <a:sym typeface="Helvetica"/>
                </a:defRPr>
              </a:pPr>
              <a:r>
                <a:t>Double-declining-balance method</a:t>
              </a:r>
            </a:p>
          </p:txBody>
        </p:sp>
        <p:sp>
          <p:nvSpPr>
            <p:cNvPr id="503" name="Rectangle 5"/>
            <p:cNvSpPr txBox="1"/>
            <p:nvPr/>
          </p:nvSpPr>
          <p:spPr>
            <a:xfrm>
              <a:off x="2859649" y="0"/>
              <a:ext cx="3182056" cy="396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1" indent="14287" algn="ctr">
                <a:spcBef>
                  <a:spcPts val="600"/>
                </a:spcBef>
                <a:defRPr sz="2000">
                  <a:solidFill>
                    <a:srgbClr val="242424"/>
                  </a:solidFill>
                  <a:latin typeface="+mj-lt"/>
                  <a:ea typeface="+mj-ea"/>
                  <a:cs typeface="+mj-cs"/>
                  <a:sym typeface="Helvetica"/>
                </a:defRPr>
              </a:pPr>
              <a:r>
                <a:t>Units-of-production method</a:t>
              </a:r>
            </a:p>
          </p:txBody>
        </p:sp>
        <p:sp>
          <p:nvSpPr>
            <p:cNvPr id="504" name="Rectangle 6"/>
            <p:cNvSpPr txBox="1"/>
            <p:nvPr/>
          </p:nvSpPr>
          <p:spPr>
            <a:xfrm>
              <a:off x="-1" y="0"/>
              <a:ext cx="2391531" cy="396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1" indent="14287" algn="ctr">
                <a:spcBef>
                  <a:spcPts val="600"/>
                </a:spcBef>
                <a:defRPr sz="2000">
                  <a:solidFill>
                    <a:srgbClr val="242424"/>
                  </a:solidFill>
                  <a:latin typeface="+mj-lt"/>
                  <a:ea typeface="+mj-ea"/>
                  <a:cs typeface="+mj-cs"/>
                  <a:sym typeface="Helvetica"/>
                </a:defRPr>
              </a:pPr>
              <a:r>
                <a:t>Straight-line method</a:t>
              </a:r>
            </a:p>
          </p:txBody>
        </p:sp>
      </p:grpSp>
      <p:grpSp>
        <p:nvGrpSpPr>
          <p:cNvPr id="509" name="Group 11"/>
          <p:cNvGrpSpPr/>
          <p:nvPr/>
        </p:nvGrpSpPr>
        <p:grpSpPr>
          <a:xfrm>
            <a:off x="991892" y="2349105"/>
            <a:ext cx="10404045" cy="487081"/>
            <a:chOff x="0" y="0"/>
            <a:chExt cx="10404043" cy="487080"/>
          </a:xfrm>
        </p:grpSpPr>
        <p:sp>
          <p:nvSpPr>
            <p:cNvPr id="506" name="Straight Connector 8"/>
            <p:cNvSpPr/>
            <p:nvPr/>
          </p:nvSpPr>
          <p:spPr>
            <a:xfrm>
              <a:off x="-1" y="241668"/>
              <a:ext cx="10404045" cy="1"/>
            </a:xfrm>
            <a:prstGeom prst="line">
              <a:avLst/>
            </a:prstGeom>
            <a:noFill/>
            <a:ln w="12700" cap="rnd">
              <a:solidFill>
                <a:srgbClr val="002060"/>
              </a:solidFill>
              <a:prstDash val="solid"/>
              <a:round/>
            </a:ln>
            <a:effectLst/>
          </p:spPr>
          <p:txBody>
            <a:bodyPr wrap="square" lIns="45719" tIns="45719" rIns="45719" bIns="45719" numCol="1" anchor="t">
              <a:noAutofit/>
            </a:bodyPr>
            <a:lstStyle/>
            <a:p>
              <a:pPr/>
            </a:p>
          </p:txBody>
        </p:sp>
        <p:sp>
          <p:nvSpPr>
            <p:cNvPr id="507" name="Rectangle 9"/>
            <p:cNvSpPr/>
            <p:nvPr/>
          </p:nvSpPr>
          <p:spPr>
            <a:xfrm>
              <a:off x="2426946" y="41613"/>
              <a:ext cx="425248" cy="44546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latin typeface="Gill Sans MT"/>
                  <a:ea typeface="Gill Sans MT"/>
                  <a:cs typeface="Gill Sans MT"/>
                  <a:sym typeface="Gill Sans MT"/>
                </a:defRPr>
              </a:pPr>
            </a:p>
          </p:txBody>
        </p:sp>
        <p:sp>
          <p:nvSpPr>
            <p:cNvPr id="508" name="Rectangle 10"/>
            <p:cNvSpPr/>
            <p:nvPr/>
          </p:nvSpPr>
          <p:spPr>
            <a:xfrm>
              <a:off x="6064705" y="0"/>
              <a:ext cx="429622" cy="445467"/>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latin typeface="Gill Sans MT"/>
                  <a:ea typeface="Gill Sans MT"/>
                  <a:cs typeface="Gill Sans MT"/>
                  <a:sym typeface="Gill Sans MT"/>
                </a:defRPr>
              </a:pPr>
            </a:p>
          </p:txBody>
        </p:sp>
      </p:grpSp>
      <p:sp>
        <p:nvSpPr>
          <p:cNvPr id="510" name="Rectangle 14"/>
          <p:cNvSpPr txBox="1"/>
          <p:nvPr/>
        </p:nvSpPr>
        <p:spPr>
          <a:xfrm>
            <a:off x="971247" y="1681004"/>
            <a:ext cx="5899038" cy="396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1" indent="14287">
              <a:spcBef>
                <a:spcPts val="600"/>
              </a:spcBef>
              <a:defRPr b="1" sz="2000">
                <a:solidFill>
                  <a:srgbClr val="242424"/>
                </a:solidFill>
                <a:latin typeface="+mj-lt"/>
                <a:ea typeface="+mj-ea"/>
                <a:cs typeface="+mj-cs"/>
                <a:sym typeface="Helvetica"/>
              </a:defRPr>
            </a:pPr>
            <a:r>
              <a:t>Cost basis = P; salvage value = F; useful life = 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0" name="Title 1"/>
          <p:cNvSpPr txBox="1"/>
          <p:nvPr>
            <p:ph type="title"/>
          </p:nvPr>
        </p:nvSpPr>
        <p:spPr>
          <a:xfrm>
            <a:off x="581192" y="702155"/>
            <a:ext cx="11029616" cy="1188721"/>
          </a:xfrm>
          <a:prstGeom prst="rect">
            <a:avLst/>
          </a:prstGeom>
        </p:spPr>
        <p:txBody>
          <a:bodyPr/>
          <a:lstStyle/>
          <a:p>
            <a:pPr>
              <a:defRPr>
                <a:latin typeface="+mj-lt"/>
                <a:ea typeface="+mj-ea"/>
                <a:cs typeface="+mj-cs"/>
                <a:sym typeface="Helvetica"/>
              </a:defRPr>
            </a:pPr>
            <a:r>
              <a:t>Typical Operating Cycle for a </a:t>
            </a:r>
            <a:r>
              <a:rPr>
                <a:solidFill>
                  <a:srgbClr val="0070C0"/>
                </a:solidFill>
              </a:rPr>
              <a:t>__________:</a:t>
            </a:r>
          </a:p>
        </p:txBody>
      </p:sp>
      <p:sp>
        <p:nvSpPr>
          <p:cNvPr id="341" name="Slide Number Placeholder 3"/>
          <p:cNvSpPr txBox="1"/>
          <p:nvPr>
            <p:ph type="sldNum" sz="quarter" idx="2"/>
          </p:nvPr>
        </p:nvSpPr>
        <p:spPr>
          <a:xfrm>
            <a:off x="11421912" y="6471856"/>
            <a:ext cx="188898"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42" name="Picture 4" descr="Picture 4"/>
          <p:cNvPicPr>
            <a:picLocks noChangeAspect="1"/>
          </p:cNvPicPr>
          <p:nvPr/>
        </p:nvPicPr>
        <p:blipFill>
          <a:blip r:embed="rId2">
            <a:extLst/>
          </a:blip>
          <a:stretch>
            <a:fillRect/>
          </a:stretch>
        </p:blipFill>
        <p:spPr>
          <a:xfrm>
            <a:off x="458288" y="2117244"/>
            <a:ext cx="4953001" cy="4038601"/>
          </a:xfrm>
          <a:prstGeom prst="rect">
            <a:avLst/>
          </a:prstGeom>
          <a:ln w="12700">
            <a:miter lim="400000"/>
          </a:ln>
        </p:spPr>
      </p:pic>
      <p:pic>
        <p:nvPicPr>
          <p:cNvPr id="343" name="Picture 5" descr="Picture 5"/>
          <p:cNvPicPr>
            <a:picLocks noChangeAspect="1"/>
          </p:cNvPicPr>
          <p:nvPr/>
        </p:nvPicPr>
        <p:blipFill>
          <a:blip r:embed="rId3">
            <a:extLst/>
          </a:blip>
          <a:stretch>
            <a:fillRect/>
          </a:stretch>
        </p:blipFill>
        <p:spPr>
          <a:xfrm>
            <a:off x="6166756" y="2117244"/>
            <a:ext cx="5588001" cy="4343401"/>
          </a:xfrm>
          <a:prstGeom prst="rect">
            <a:avLst/>
          </a:prstGeom>
          <a:ln w="12700">
            <a:miter lim="400000"/>
          </a:ln>
        </p:spPr>
      </p:pic>
      <p:sp>
        <p:nvSpPr>
          <p:cNvPr id="344" name="Rectangle 6"/>
          <p:cNvSpPr txBox="1"/>
          <p:nvPr/>
        </p:nvSpPr>
        <p:spPr>
          <a:xfrm>
            <a:off x="1967798" y="3702963"/>
            <a:ext cx="1933982"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b="1" sz="2400">
                <a:solidFill>
                  <a:srgbClr val="0070C0"/>
                </a:solidFill>
                <a:latin typeface="Gill Sans MT"/>
                <a:ea typeface="Gill Sans MT"/>
                <a:cs typeface="Gill Sans MT"/>
                <a:sym typeface="Gill Sans MT"/>
              </a:defRPr>
            </a:lvl1pPr>
          </a:lstStyle>
          <a:p>
            <a:pPr/>
            <a:r>
              <a:t>Service Firm</a:t>
            </a:r>
          </a:p>
        </p:txBody>
      </p:sp>
      <p:sp>
        <p:nvSpPr>
          <p:cNvPr id="345" name="Rectangle 7"/>
          <p:cNvSpPr txBox="1"/>
          <p:nvPr/>
        </p:nvSpPr>
        <p:spPr>
          <a:xfrm>
            <a:off x="7096554" y="3702963"/>
            <a:ext cx="3728404"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b="1" sz="2400">
                <a:solidFill>
                  <a:srgbClr val="0070C0"/>
                </a:solidFill>
                <a:latin typeface="Gill Sans MT"/>
                <a:ea typeface="Gill Sans MT"/>
                <a:cs typeface="Gill Sans MT"/>
                <a:sym typeface="Gill Sans MT"/>
              </a:defRPr>
            </a:lvl1pPr>
          </a:lstStyle>
          <a:p>
            <a:pPr/>
            <a:r>
              <a:t>Merchandising Company</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2" name="Title 1"/>
          <p:cNvSpPr txBox="1"/>
          <p:nvPr>
            <p:ph type="title"/>
          </p:nvPr>
        </p:nvSpPr>
        <p:spPr>
          <a:xfrm>
            <a:off x="581192" y="565675"/>
            <a:ext cx="11029616" cy="1188721"/>
          </a:xfrm>
          <a:prstGeom prst="rect">
            <a:avLst/>
          </a:prstGeom>
        </p:spPr>
        <p:txBody>
          <a:bodyPr/>
          <a:lstStyle>
            <a:lvl1pPr algn="ctr">
              <a:defRPr cap="none">
                <a:latin typeface="+mj-lt"/>
                <a:ea typeface="+mj-ea"/>
                <a:cs typeface="+mj-cs"/>
                <a:sym typeface="Helvetica"/>
              </a:defRPr>
            </a:lvl1pPr>
          </a:lstStyle>
          <a:p>
            <a:pPr/>
            <a:r>
              <a:t>Calculating and Recording Depreciation Costs</a:t>
            </a:r>
          </a:p>
        </p:txBody>
      </p:sp>
      <p:sp>
        <p:nvSpPr>
          <p:cNvPr id="513" name="Slide Number Placeholder 3"/>
          <p:cNvSpPr txBox="1"/>
          <p:nvPr>
            <p:ph type="sldNum" sz="quarter" idx="2"/>
          </p:nvPr>
        </p:nvSpPr>
        <p:spPr>
          <a:xfrm>
            <a:off x="11337154" y="6471856"/>
            <a:ext cx="273656"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14" name="Rectangle 4"/>
          <p:cNvSpPr txBox="1"/>
          <p:nvPr/>
        </p:nvSpPr>
        <p:spPr>
          <a:xfrm>
            <a:off x="626910" y="1684154"/>
            <a:ext cx="10938176" cy="3520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spcBef>
                <a:spcPts val="600"/>
              </a:spcBef>
              <a:buSzPct val="100000"/>
              <a:buFont typeface="Arial"/>
              <a:buChar char="•"/>
              <a:defRPr sz="2400">
                <a:solidFill>
                  <a:srgbClr val="242424"/>
                </a:solidFill>
                <a:latin typeface="+mj-lt"/>
                <a:ea typeface="+mj-ea"/>
                <a:cs typeface="+mj-cs"/>
                <a:sym typeface="Helvetica"/>
              </a:defRPr>
            </a:pPr>
            <a:r>
              <a:t>Liam buys his silk screen machine for $10,000. He estimates that he can use this machine for five years or 100,000 presses, and that the machine will only be worth $1,000 at the end of its life. He also estimates that he will make 20,000 clothing items in year one and 30,000 clothing items in year two. Determine Liam’s depreciation costs for his first two years of business using the following method and record the journal entries:</a:t>
            </a:r>
            <a:endParaRPr>
              <a:latin typeface="Gill Sans MT"/>
              <a:ea typeface="Gill Sans MT"/>
              <a:cs typeface="Gill Sans MT"/>
              <a:sym typeface="Gill Sans MT"/>
            </a:endParaRPr>
          </a:p>
          <a:p>
            <a:pPr lvl="1" marL="800100" indent="-342900">
              <a:spcBef>
                <a:spcPts val="600"/>
              </a:spcBef>
              <a:buSzPct val="100000"/>
              <a:buChar char="➢"/>
              <a:defRPr sz="2200">
                <a:solidFill>
                  <a:srgbClr val="242424"/>
                </a:solidFill>
                <a:latin typeface="+mj-lt"/>
                <a:ea typeface="+mj-ea"/>
                <a:cs typeface="+mj-cs"/>
                <a:sym typeface="Helvetica"/>
              </a:defRPr>
            </a:pPr>
            <a:r>
              <a:t>straight-line method</a:t>
            </a:r>
            <a:endParaRPr>
              <a:latin typeface="Gill Sans MT"/>
              <a:ea typeface="Gill Sans MT"/>
              <a:cs typeface="Gill Sans MT"/>
              <a:sym typeface="Gill Sans MT"/>
            </a:endParaRPr>
          </a:p>
          <a:p>
            <a:pPr lvl="1" marL="800100" indent="-342900">
              <a:spcBef>
                <a:spcPts val="600"/>
              </a:spcBef>
              <a:buSzPct val="100000"/>
              <a:buChar char="➢"/>
              <a:defRPr sz="2200">
                <a:solidFill>
                  <a:srgbClr val="242424"/>
                </a:solidFill>
                <a:latin typeface="+mj-lt"/>
                <a:ea typeface="+mj-ea"/>
                <a:cs typeface="+mj-cs"/>
                <a:sym typeface="Helvetica"/>
              </a:defRPr>
            </a:pPr>
            <a:r>
              <a:t>units-of-production method, and </a:t>
            </a:r>
            <a:endParaRPr>
              <a:latin typeface="Gill Sans MT"/>
              <a:ea typeface="Gill Sans MT"/>
              <a:cs typeface="Gill Sans MT"/>
              <a:sym typeface="Gill Sans MT"/>
            </a:endParaRPr>
          </a:p>
          <a:p>
            <a:pPr lvl="1" marL="800100" indent="-342900">
              <a:spcBef>
                <a:spcPts val="600"/>
              </a:spcBef>
              <a:buSzPct val="100000"/>
              <a:buChar char="➢"/>
              <a:defRPr sz="2200">
                <a:solidFill>
                  <a:srgbClr val="242424"/>
                </a:solidFill>
                <a:latin typeface="+mj-lt"/>
                <a:ea typeface="+mj-ea"/>
                <a:cs typeface="+mj-cs"/>
                <a:sym typeface="Helvetica"/>
              </a:defRPr>
            </a:pPr>
            <a:r>
              <a:t>double-declining-balance method</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6" name="Title 1"/>
          <p:cNvSpPr txBox="1"/>
          <p:nvPr>
            <p:ph type="title"/>
          </p:nvPr>
        </p:nvSpPr>
        <p:spPr>
          <a:xfrm>
            <a:off x="581192" y="565675"/>
            <a:ext cx="11029616" cy="1188721"/>
          </a:xfrm>
          <a:prstGeom prst="rect">
            <a:avLst/>
          </a:prstGeom>
        </p:spPr>
        <p:txBody>
          <a:bodyPr/>
          <a:lstStyle>
            <a:lvl1pPr algn="ctr">
              <a:defRPr cap="none" sz="2800">
                <a:latin typeface="+mj-lt"/>
                <a:ea typeface="+mj-ea"/>
                <a:cs typeface="+mj-cs"/>
                <a:sym typeface="Helvetica"/>
              </a:defRPr>
            </a:lvl1pPr>
          </a:lstStyle>
          <a:p>
            <a:pPr/>
            <a:r>
              <a:t>Calculating and Recording Depreciation Costs</a:t>
            </a:r>
          </a:p>
        </p:txBody>
      </p:sp>
      <p:sp>
        <p:nvSpPr>
          <p:cNvPr id="517" name="Slide Number Placeholder 3"/>
          <p:cNvSpPr txBox="1"/>
          <p:nvPr>
            <p:ph type="sldNum" sz="quarter" idx="2"/>
          </p:nvPr>
        </p:nvSpPr>
        <p:spPr>
          <a:xfrm>
            <a:off x="11337154" y="6471856"/>
            <a:ext cx="273656"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18" name="Rectangle 4"/>
          <p:cNvSpPr txBox="1"/>
          <p:nvPr/>
        </p:nvSpPr>
        <p:spPr>
          <a:xfrm>
            <a:off x="626910" y="1684154"/>
            <a:ext cx="10938176" cy="2707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342900" indent="-342900">
              <a:spcBef>
                <a:spcPts val="600"/>
              </a:spcBef>
              <a:buSzPct val="100000"/>
              <a:buFont typeface="Arial"/>
              <a:buChar char="•"/>
              <a:defRPr sz="2400">
                <a:solidFill>
                  <a:srgbClr val="242424"/>
                </a:solidFill>
                <a:latin typeface="+mj-lt"/>
                <a:ea typeface="+mj-ea"/>
                <a:cs typeface="+mj-cs"/>
                <a:sym typeface="Helvetica"/>
              </a:defRPr>
            </a:lvl1pPr>
            <a:lvl2pPr marL="800100" indent="-342900">
              <a:spcBef>
                <a:spcPts val="600"/>
              </a:spcBef>
              <a:buSzPct val="100000"/>
              <a:buChar char="➢"/>
              <a:defRPr b="1" sz="2200">
                <a:solidFill>
                  <a:srgbClr val="242424"/>
                </a:solidFill>
                <a:latin typeface="+mj-lt"/>
                <a:ea typeface="+mj-ea"/>
                <a:cs typeface="+mj-cs"/>
                <a:sym typeface="Helvetica"/>
              </a:defRPr>
            </a:lvl2pPr>
          </a:lstStyle>
          <a:p>
            <a:pPr/>
            <a:r>
              <a:t>Liam buys his silk screen machine for $10,000. He estimates that he can use this machine for five years or 100,000 presses, and that the machine will only be worth $1,000 at the end of its life. He also estimates that he will make 20,000 clothing items in year one and 30,000 clothing items in year two. Determine Liam’s depreciation costs for his first two years of business using the following method and record the journal entries:</a:t>
            </a:r>
            <a:endParaRPr>
              <a:latin typeface="Gill Sans MT"/>
              <a:ea typeface="Gill Sans MT"/>
              <a:cs typeface="Gill Sans MT"/>
              <a:sym typeface="Gill Sans MT"/>
            </a:endParaRPr>
          </a:p>
          <a:p>
            <a:pPr lvl="1"/>
            <a:r>
              <a:t>Straight-line method</a:t>
            </a:r>
          </a:p>
        </p:txBody>
      </p:sp>
      <p:pic>
        <p:nvPicPr>
          <p:cNvPr id="519" name="Picture 2" descr="Picture 2"/>
          <p:cNvPicPr>
            <a:picLocks noChangeAspect="1"/>
          </p:cNvPicPr>
          <p:nvPr/>
        </p:nvPicPr>
        <p:blipFill>
          <a:blip r:embed="rId2">
            <a:extLst/>
          </a:blip>
          <a:stretch>
            <a:fillRect/>
          </a:stretch>
        </p:blipFill>
        <p:spPr>
          <a:xfrm>
            <a:off x="1140538" y="5069947"/>
            <a:ext cx="9910920" cy="1418025"/>
          </a:xfrm>
          <a:prstGeom prst="rect">
            <a:avLst/>
          </a:prstGeom>
          <a:ln w="12700">
            <a:miter lim="400000"/>
          </a:ln>
        </p:spPr>
      </p:pic>
      <p:sp>
        <p:nvSpPr>
          <p:cNvPr id="520" name="Rectangle 5"/>
          <p:cNvSpPr/>
          <p:nvPr/>
        </p:nvSpPr>
        <p:spPr>
          <a:xfrm>
            <a:off x="2665707" y="5905560"/>
            <a:ext cx="4943962" cy="518355"/>
          </a:xfrm>
          <a:prstGeom prst="rect">
            <a:avLst/>
          </a:prstGeom>
          <a:solidFill>
            <a:srgbClr val="FFFFFF"/>
          </a:solidFill>
          <a:ln w="22225" cap="rnd">
            <a:solidFill>
              <a:srgbClr val="FFFFFF"/>
            </a:solidFill>
          </a:ln>
        </p:spPr>
        <p:txBody>
          <a:bodyPr lIns="45719" rIns="45719" anchor="ctr"/>
          <a:lstStyle/>
          <a:p>
            <a:pPr algn="ctr">
              <a:defRPr>
                <a:solidFill>
                  <a:srgbClr val="FFFFFF"/>
                </a:solidFill>
                <a:latin typeface="Gill Sans MT"/>
                <a:ea typeface="Gill Sans MT"/>
                <a:cs typeface="Gill Sans MT"/>
                <a:sym typeface="Gill Sans MT"/>
              </a:defRPr>
            </a:pPr>
          </a:p>
        </p:txBody>
      </p:sp>
      <p:sp>
        <p:nvSpPr>
          <p:cNvPr id="521" name="Rectangle 6"/>
          <p:cNvSpPr/>
          <p:nvPr/>
        </p:nvSpPr>
        <p:spPr>
          <a:xfrm>
            <a:off x="1202529" y="5982174"/>
            <a:ext cx="1175289" cy="365126"/>
          </a:xfrm>
          <a:prstGeom prst="rect">
            <a:avLst/>
          </a:prstGeom>
          <a:solidFill>
            <a:srgbClr val="FFFFFF"/>
          </a:solidFill>
          <a:ln w="22225" cap="rnd">
            <a:solidFill>
              <a:srgbClr val="FFFFFF"/>
            </a:solidFill>
          </a:ln>
        </p:spPr>
        <p:txBody>
          <a:bodyPr lIns="45719" rIns="45719" anchor="ctr"/>
          <a:lstStyle/>
          <a:p>
            <a:pPr algn="ctr">
              <a:defRPr>
                <a:solidFill>
                  <a:srgbClr val="FFFFFF"/>
                </a:solidFill>
                <a:latin typeface="Gill Sans MT"/>
                <a:ea typeface="Gill Sans MT"/>
                <a:cs typeface="Gill Sans MT"/>
                <a:sym typeface="Gill Sans MT"/>
              </a:defRPr>
            </a:pPr>
          </a:p>
        </p:txBody>
      </p:sp>
      <p:sp>
        <p:nvSpPr>
          <p:cNvPr id="522" name="Rectangle 7"/>
          <p:cNvSpPr/>
          <p:nvPr/>
        </p:nvSpPr>
        <p:spPr>
          <a:xfrm>
            <a:off x="8155275" y="5931953"/>
            <a:ext cx="1175289" cy="365126"/>
          </a:xfrm>
          <a:prstGeom prst="rect">
            <a:avLst/>
          </a:prstGeom>
          <a:solidFill>
            <a:srgbClr val="FFFFFF"/>
          </a:solidFill>
          <a:ln w="22225" cap="rnd">
            <a:solidFill>
              <a:srgbClr val="FFFFFF"/>
            </a:solidFill>
          </a:ln>
        </p:spPr>
        <p:txBody>
          <a:bodyPr lIns="45719" rIns="45719" anchor="ctr"/>
          <a:lstStyle/>
          <a:p>
            <a:pPr algn="ctr">
              <a:defRPr>
                <a:solidFill>
                  <a:srgbClr val="FFFFFF"/>
                </a:solidFill>
                <a:latin typeface="Gill Sans MT"/>
                <a:ea typeface="Gill Sans MT"/>
                <a:cs typeface="Gill Sans MT"/>
                <a:sym typeface="Gill Sans MT"/>
              </a:defRPr>
            </a:pPr>
          </a:p>
        </p:txBody>
      </p:sp>
      <p:sp>
        <p:nvSpPr>
          <p:cNvPr id="523" name="Rectangle 8"/>
          <p:cNvSpPr/>
          <p:nvPr/>
        </p:nvSpPr>
        <p:spPr>
          <a:xfrm>
            <a:off x="9733519" y="6037858"/>
            <a:ext cx="1175289" cy="365126"/>
          </a:xfrm>
          <a:prstGeom prst="rect">
            <a:avLst/>
          </a:prstGeom>
          <a:solidFill>
            <a:srgbClr val="FFFFFF"/>
          </a:solidFill>
          <a:ln w="22225" cap="rnd">
            <a:solidFill>
              <a:srgbClr val="FFFFFF"/>
            </a:solidFill>
          </a:ln>
        </p:spPr>
        <p:txBody>
          <a:bodyPr lIns="45719" rIns="45719" anchor="ctr"/>
          <a:lstStyle/>
          <a:p>
            <a:pPr algn="ctr">
              <a:defRPr>
                <a:solidFill>
                  <a:srgbClr val="FFFFFF"/>
                </a:solidFill>
                <a:latin typeface="Gill Sans MT"/>
                <a:ea typeface="Gill Sans MT"/>
                <a:cs typeface="Gill Sans MT"/>
                <a:sym typeface="Gill Sans MT"/>
              </a:defRPr>
            </a:pP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5" name="Title 1"/>
          <p:cNvSpPr txBox="1"/>
          <p:nvPr>
            <p:ph type="title"/>
          </p:nvPr>
        </p:nvSpPr>
        <p:spPr>
          <a:xfrm>
            <a:off x="581192" y="565675"/>
            <a:ext cx="11029616" cy="1188721"/>
          </a:xfrm>
          <a:prstGeom prst="rect">
            <a:avLst/>
          </a:prstGeom>
        </p:spPr>
        <p:txBody>
          <a:bodyPr/>
          <a:lstStyle>
            <a:lvl1pPr algn="ctr">
              <a:defRPr cap="none" sz="2800">
                <a:latin typeface="+mj-lt"/>
                <a:ea typeface="+mj-ea"/>
                <a:cs typeface="+mj-cs"/>
                <a:sym typeface="Helvetica"/>
              </a:defRPr>
            </a:lvl1pPr>
          </a:lstStyle>
          <a:p>
            <a:pPr/>
            <a:r>
              <a:t>Calculating and Recording Depreciation Costs</a:t>
            </a:r>
          </a:p>
        </p:txBody>
      </p:sp>
      <p:sp>
        <p:nvSpPr>
          <p:cNvPr id="526" name="Slide Number Placeholder 3"/>
          <p:cNvSpPr txBox="1"/>
          <p:nvPr>
            <p:ph type="sldNum" sz="quarter" idx="2"/>
          </p:nvPr>
        </p:nvSpPr>
        <p:spPr>
          <a:xfrm>
            <a:off x="11337154" y="6471856"/>
            <a:ext cx="273656"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27" name="Rectangle 4"/>
          <p:cNvSpPr txBox="1"/>
          <p:nvPr/>
        </p:nvSpPr>
        <p:spPr>
          <a:xfrm>
            <a:off x="626910" y="1684154"/>
            <a:ext cx="10938176" cy="2707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342900" indent="-342900">
              <a:spcBef>
                <a:spcPts val="600"/>
              </a:spcBef>
              <a:buSzPct val="100000"/>
              <a:buFont typeface="Arial"/>
              <a:buChar char="•"/>
              <a:defRPr sz="2400">
                <a:solidFill>
                  <a:srgbClr val="242424"/>
                </a:solidFill>
                <a:latin typeface="+mj-lt"/>
                <a:ea typeface="+mj-ea"/>
                <a:cs typeface="+mj-cs"/>
                <a:sym typeface="Helvetica"/>
              </a:defRPr>
            </a:lvl1pPr>
            <a:lvl2pPr marL="800100" indent="-342900">
              <a:spcBef>
                <a:spcPts val="600"/>
              </a:spcBef>
              <a:buSzPct val="100000"/>
              <a:buChar char="➢"/>
              <a:defRPr b="1" sz="2200">
                <a:solidFill>
                  <a:srgbClr val="242424"/>
                </a:solidFill>
                <a:latin typeface="+mj-lt"/>
                <a:ea typeface="+mj-ea"/>
                <a:cs typeface="+mj-cs"/>
                <a:sym typeface="Helvetica"/>
              </a:defRPr>
            </a:lvl2pPr>
          </a:lstStyle>
          <a:p>
            <a:pPr/>
            <a:r>
              <a:t>Liam buys his silk screen machine for $10,000. He estimates that he can use this machine for five years or 100,000 presses, and that the machine will only be worth $1,000 at the end of its life. He also estimates that he will make 20,000 clothing items in year one and 30,000 clothing items in year two. Determine Liam’s depreciation costs for his first two years of business using the following method and record the journal entries:</a:t>
            </a:r>
            <a:endParaRPr>
              <a:latin typeface="Gill Sans MT"/>
              <a:ea typeface="Gill Sans MT"/>
              <a:cs typeface="Gill Sans MT"/>
              <a:sym typeface="Gill Sans MT"/>
            </a:endParaRPr>
          </a:p>
          <a:p>
            <a:pPr lvl="1"/>
            <a:r>
              <a:t>Units-of-production method </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9" name="Title 1"/>
          <p:cNvSpPr txBox="1"/>
          <p:nvPr>
            <p:ph type="title"/>
          </p:nvPr>
        </p:nvSpPr>
        <p:spPr>
          <a:xfrm>
            <a:off x="581192" y="565675"/>
            <a:ext cx="11029616" cy="1188721"/>
          </a:xfrm>
          <a:prstGeom prst="rect">
            <a:avLst/>
          </a:prstGeom>
        </p:spPr>
        <p:txBody>
          <a:bodyPr/>
          <a:lstStyle>
            <a:lvl1pPr algn="ctr">
              <a:defRPr cap="none" sz="2800">
                <a:latin typeface="+mj-lt"/>
                <a:ea typeface="+mj-ea"/>
                <a:cs typeface="+mj-cs"/>
                <a:sym typeface="Helvetica"/>
              </a:defRPr>
            </a:lvl1pPr>
          </a:lstStyle>
          <a:p>
            <a:pPr/>
            <a:r>
              <a:t>Calculating and Recording Depreciation Costs</a:t>
            </a:r>
          </a:p>
        </p:txBody>
      </p:sp>
      <p:sp>
        <p:nvSpPr>
          <p:cNvPr id="530" name="Slide Number Placeholder 3"/>
          <p:cNvSpPr txBox="1"/>
          <p:nvPr>
            <p:ph type="sldNum" sz="quarter" idx="2"/>
          </p:nvPr>
        </p:nvSpPr>
        <p:spPr>
          <a:xfrm>
            <a:off x="11337154" y="6471856"/>
            <a:ext cx="273656"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31" name="Rectangle 4"/>
          <p:cNvSpPr txBox="1"/>
          <p:nvPr/>
        </p:nvSpPr>
        <p:spPr>
          <a:xfrm>
            <a:off x="626910" y="1684154"/>
            <a:ext cx="10938176" cy="2707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342900" indent="-342900">
              <a:spcBef>
                <a:spcPts val="600"/>
              </a:spcBef>
              <a:buSzPct val="100000"/>
              <a:buFont typeface="Arial"/>
              <a:buChar char="•"/>
              <a:defRPr sz="2400">
                <a:solidFill>
                  <a:srgbClr val="242424"/>
                </a:solidFill>
                <a:latin typeface="+mj-lt"/>
                <a:ea typeface="+mj-ea"/>
                <a:cs typeface="+mj-cs"/>
                <a:sym typeface="Helvetica"/>
              </a:defRPr>
            </a:lvl1pPr>
            <a:lvl2pPr marL="800100" indent="-342900">
              <a:spcBef>
                <a:spcPts val="600"/>
              </a:spcBef>
              <a:buSzPct val="100000"/>
              <a:buChar char="➢"/>
              <a:defRPr b="1" sz="2200">
                <a:solidFill>
                  <a:srgbClr val="242424"/>
                </a:solidFill>
                <a:latin typeface="+mj-lt"/>
                <a:ea typeface="+mj-ea"/>
                <a:cs typeface="+mj-cs"/>
                <a:sym typeface="Helvetica"/>
              </a:defRPr>
            </a:lvl2pPr>
          </a:lstStyle>
          <a:p>
            <a:pPr/>
            <a:r>
              <a:t>Liam buys his silk screen machine for $10,000. He estimates that he can use this machine for five years or 100,000 presses, and that the machine will only be worth $1,000 at the end of its life. He also estimates that he will make 20,000 clothing items in year one and 30,000 clothing items in year two. Determine Liam’s depreciation costs for his first two years of business using the following method and record the journal entries:</a:t>
            </a:r>
            <a:endParaRPr>
              <a:latin typeface="Gill Sans MT"/>
              <a:ea typeface="Gill Sans MT"/>
              <a:cs typeface="Gill Sans MT"/>
              <a:sym typeface="Gill Sans MT"/>
            </a:endParaRPr>
          </a:p>
          <a:p>
            <a:pPr lvl="1"/>
            <a:r>
              <a:t>Double declining balance method</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3" name="Title 1"/>
          <p:cNvSpPr txBox="1"/>
          <p:nvPr>
            <p:ph type="title"/>
          </p:nvPr>
        </p:nvSpPr>
        <p:spPr>
          <a:xfrm>
            <a:off x="581192" y="565675"/>
            <a:ext cx="11029616" cy="1188721"/>
          </a:xfrm>
          <a:prstGeom prst="rect">
            <a:avLst/>
          </a:prstGeom>
        </p:spPr>
        <p:txBody>
          <a:bodyPr/>
          <a:lstStyle>
            <a:lvl1pPr algn="ctr">
              <a:defRPr cap="none" sz="3600">
                <a:latin typeface="+mj-lt"/>
                <a:ea typeface="+mj-ea"/>
                <a:cs typeface="+mj-cs"/>
                <a:sym typeface="Helvetica"/>
              </a:defRPr>
            </a:lvl1pPr>
          </a:lstStyle>
          <a:p>
            <a:pPr/>
            <a:r>
              <a:t>Double-declining-balance (DDB) Method</a:t>
            </a:r>
          </a:p>
        </p:txBody>
      </p:sp>
      <p:sp>
        <p:nvSpPr>
          <p:cNvPr id="534" name="Slide Number Placeholder 3"/>
          <p:cNvSpPr txBox="1"/>
          <p:nvPr>
            <p:ph type="sldNum" sz="quarter" idx="2"/>
          </p:nvPr>
        </p:nvSpPr>
        <p:spPr>
          <a:xfrm>
            <a:off x="11337154" y="6471856"/>
            <a:ext cx="273656"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35" name="Rectangle 4"/>
          <p:cNvSpPr txBox="1"/>
          <p:nvPr/>
        </p:nvSpPr>
        <p:spPr>
          <a:xfrm>
            <a:off x="626910" y="1684154"/>
            <a:ext cx="10938176" cy="192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spcBef>
                <a:spcPts val="600"/>
              </a:spcBef>
              <a:buSzPct val="100000"/>
              <a:buFont typeface="Arial"/>
              <a:buChar char="•"/>
              <a:defRPr sz="2000">
                <a:solidFill>
                  <a:srgbClr val="242424"/>
                </a:solidFill>
                <a:latin typeface="+mj-lt"/>
                <a:ea typeface="+mj-ea"/>
                <a:cs typeface="+mj-cs"/>
                <a:sym typeface="Helvetica"/>
              </a:defRPr>
            </a:pPr>
            <a:r>
              <a:t>Declining percentage </a:t>
            </a:r>
            <a:r>
              <a:rPr i="1"/>
              <a:t>p</a:t>
            </a:r>
            <a:r>
              <a:t> =</a:t>
            </a:r>
            <a:endParaRPr>
              <a:latin typeface="Gill Sans MT"/>
              <a:ea typeface="Gill Sans MT"/>
              <a:cs typeface="Gill Sans MT"/>
              <a:sym typeface="Gill Sans MT"/>
            </a:endParaRPr>
          </a:p>
          <a:p>
            <a:pPr marL="342900" indent="-342900">
              <a:spcBef>
                <a:spcPts val="600"/>
              </a:spcBef>
              <a:buSzPct val="100000"/>
              <a:buFont typeface="Arial"/>
              <a:buChar char="•"/>
              <a:defRPr sz="2000">
                <a:solidFill>
                  <a:srgbClr val="242424"/>
                </a:solidFill>
                <a:latin typeface="+mj-lt"/>
                <a:ea typeface="+mj-ea"/>
                <a:cs typeface="+mj-cs"/>
                <a:sym typeface="Helvetica"/>
              </a:defRPr>
            </a:pPr>
            <a:r>
              <a:t>DDB, </a:t>
            </a:r>
            <a:r>
              <a:rPr i="1"/>
              <a:t>p</a:t>
            </a:r>
            <a:r>
              <a:t> =</a:t>
            </a:r>
            <a:endParaRPr>
              <a:latin typeface="Gill Sans MT"/>
              <a:ea typeface="Gill Sans MT"/>
              <a:cs typeface="Gill Sans MT"/>
              <a:sym typeface="Gill Sans MT"/>
            </a:endParaRPr>
          </a:p>
          <a:p>
            <a:pPr marL="342900" indent="-342900">
              <a:spcBef>
                <a:spcPts val="600"/>
              </a:spcBef>
              <a:buSzPct val="100000"/>
              <a:buFont typeface="Arial"/>
              <a:buChar char="•"/>
              <a:defRPr sz="2000">
                <a:solidFill>
                  <a:srgbClr val="242424"/>
                </a:solidFill>
                <a:latin typeface="+mj-lt"/>
                <a:ea typeface="+mj-ea"/>
                <a:cs typeface="+mj-cs"/>
                <a:sym typeface="Helvetica"/>
              </a:defRPr>
            </a:pPr>
            <a:r>
              <a:t>Two features:</a:t>
            </a:r>
            <a:endParaRPr>
              <a:latin typeface="Gill Sans MT"/>
              <a:ea typeface="Gill Sans MT"/>
              <a:cs typeface="Gill Sans MT"/>
              <a:sym typeface="Gill Sans MT"/>
            </a:endParaRPr>
          </a:p>
          <a:p>
            <a:pPr lvl="1" marL="914400" indent="-457200">
              <a:spcBef>
                <a:spcPts val="600"/>
              </a:spcBef>
              <a:buSzPct val="100000"/>
              <a:buAutoNum type="arabicPeriod" startAt="1"/>
              <a:defRPr sz="2000">
                <a:solidFill>
                  <a:srgbClr val="242424"/>
                </a:solidFill>
                <a:latin typeface="+mj-lt"/>
                <a:ea typeface="+mj-ea"/>
                <a:cs typeface="+mj-cs"/>
                <a:sym typeface="Helvetica"/>
              </a:defRPr>
            </a:pPr>
            <a:r>
              <a:t>Salvage value is not used in calculation of depreciation expense</a:t>
            </a:r>
            <a:endParaRPr>
              <a:latin typeface="Gill Sans MT"/>
              <a:ea typeface="Gill Sans MT"/>
              <a:cs typeface="Gill Sans MT"/>
              <a:sym typeface="Gill Sans MT"/>
            </a:endParaRPr>
          </a:p>
          <a:p>
            <a:pPr lvl="1" marL="914400" indent="-457200">
              <a:spcBef>
                <a:spcPts val="600"/>
              </a:spcBef>
              <a:buSzPct val="100000"/>
              <a:buAutoNum type="arabicPeriod" startAt="1"/>
              <a:defRPr sz="2000">
                <a:solidFill>
                  <a:srgbClr val="242424"/>
                </a:solidFill>
                <a:latin typeface="+mj-lt"/>
                <a:ea typeface="+mj-ea"/>
                <a:cs typeface="+mj-cs"/>
                <a:sym typeface="Helvetica"/>
              </a:defRPr>
            </a:pPr>
            <a:r>
              <a:t>Assets are not allowed to depreciate below their SVs</a:t>
            </a:r>
          </a:p>
        </p:txBody>
      </p:sp>
      <p:grpSp>
        <p:nvGrpSpPr>
          <p:cNvPr id="541" name="Group 2"/>
          <p:cNvGrpSpPr/>
          <p:nvPr/>
        </p:nvGrpSpPr>
        <p:grpSpPr>
          <a:xfrm>
            <a:off x="1862912" y="3760918"/>
            <a:ext cx="8466173" cy="2662997"/>
            <a:chOff x="0" y="0"/>
            <a:chExt cx="8466172" cy="2662995"/>
          </a:xfrm>
        </p:grpSpPr>
        <p:pic>
          <p:nvPicPr>
            <p:cNvPr id="536" name="Picture 5" descr="Picture 5"/>
            <p:cNvPicPr>
              <a:picLocks noChangeAspect="1"/>
            </p:cNvPicPr>
            <p:nvPr/>
          </p:nvPicPr>
          <p:blipFill>
            <a:blip r:embed="rId2">
              <a:extLst/>
            </a:blip>
            <a:stretch>
              <a:fillRect/>
            </a:stretch>
          </p:blipFill>
          <p:spPr>
            <a:xfrm>
              <a:off x="0" y="0"/>
              <a:ext cx="8466173" cy="2662996"/>
            </a:xfrm>
            <a:prstGeom prst="rect">
              <a:avLst/>
            </a:prstGeom>
            <a:ln w="12700" cap="flat">
              <a:noFill/>
              <a:miter lim="400000"/>
            </a:ln>
            <a:effectLst/>
          </p:spPr>
        </p:pic>
        <p:sp>
          <p:nvSpPr>
            <p:cNvPr id="537" name="Rectangle 6"/>
            <p:cNvSpPr/>
            <p:nvPr/>
          </p:nvSpPr>
          <p:spPr>
            <a:xfrm>
              <a:off x="68240" y="701899"/>
              <a:ext cx="8168193" cy="1828801"/>
            </a:xfrm>
            <a:prstGeom prst="rect">
              <a:avLst/>
            </a:prstGeom>
            <a:solidFill>
              <a:srgbClr val="FFFFFF"/>
            </a:solidFill>
            <a:ln w="22225" cap="rnd">
              <a:solidFill>
                <a:srgbClr val="FFFFFF"/>
              </a:solidFill>
              <a:prstDash val="solid"/>
              <a:round/>
            </a:ln>
            <a:effectLst/>
          </p:spPr>
          <p:txBody>
            <a:bodyPr wrap="square" lIns="45719" tIns="45719" rIns="45719" bIns="45719" numCol="1" anchor="ctr">
              <a:noAutofit/>
            </a:bodyPr>
            <a:lstStyle/>
            <a:p>
              <a:pPr algn="ctr">
                <a:defRPr>
                  <a:solidFill>
                    <a:srgbClr val="FFFFFF"/>
                  </a:solidFill>
                  <a:latin typeface="Gill Sans MT"/>
                  <a:ea typeface="Gill Sans MT"/>
                  <a:cs typeface="Gill Sans MT"/>
                  <a:sym typeface="Gill Sans MT"/>
                </a:defRPr>
              </a:pPr>
            </a:p>
          </p:txBody>
        </p:sp>
        <p:sp>
          <p:nvSpPr>
            <p:cNvPr id="538" name="Straight Connector 7"/>
            <p:cNvSpPr/>
            <p:nvPr/>
          </p:nvSpPr>
          <p:spPr>
            <a:xfrm flipH="1">
              <a:off x="662949" y="0"/>
              <a:ext cx="1" cy="2662996"/>
            </a:xfrm>
            <a:prstGeom prst="line">
              <a:avLst/>
            </a:prstGeom>
            <a:noFill/>
            <a:ln w="12700" cap="rnd">
              <a:solidFill>
                <a:srgbClr val="0070C0"/>
              </a:solidFill>
              <a:prstDash val="solid"/>
              <a:round/>
            </a:ln>
            <a:effectLst/>
          </p:spPr>
          <p:txBody>
            <a:bodyPr wrap="square" lIns="45719" tIns="45719" rIns="45719" bIns="45719" numCol="1" anchor="t">
              <a:noAutofit/>
            </a:bodyPr>
            <a:lstStyle/>
            <a:p>
              <a:pPr/>
            </a:p>
          </p:txBody>
        </p:sp>
        <p:sp>
          <p:nvSpPr>
            <p:cNvPr id="539" name="Straight Connector 8"/>
            <p:cNvSpPr/>
            <p:nvPr/>
          </p:nvSpPr>
          <p:spPr>
            <a:xfrm flipH="1">
              <a:off x="5039006" y="0"/>
              <a:ext cx="1" cy="2662996"/>
            </a:xfrm>
            <a:prstGeom prst="line">
              <a:avLst/>
            </a:prstGeom>
            <a:noFill/>
            <a:ln w="12700" cap="rnd">
              <a:solidFill>
                <a:srgbClr val="0070C0"/>
              </a:solidFill>
              <a:prstDash val="solid"/>
              <a:round/>
            </a:ln>
            <a:effectLst/>
          </p:spPr>
          <p:txBody>
            <a:bodyPr wrap="square" lIns="45719" tIns="45719" rIns="45719" bIns="45719" numCol="1" anchor="t">
              <a:noAutofit/>
            </a:bodyPr>
            <a:lstStyle/>
            <a:p>
              <a:pPr/>
            </a:p>
          </p:txBody>
        </p:sp>
        <p:sp>
          <p:nvSpPr>
            <p:cNvPr id="540" name="Straight Connector 9"/>
            <p:cNvSpPr/>
            <p:nvPr/>
          </p:nvSpPr>
          <p:spPr>
            <a:xfrm flipH="1">
              <a:off x="6431626" y="0"/>
              <a:ext cx="1" cy="2662996"/>
            </a:xfrm>
            <a:prstGeom prst="line">
              <a:avLst/>
            </a:prstGeom>
            <a:noFill/>
            <a:ln w="12700" cap="rnd">
              <a:solidFill>
                <a:srgbClr val="0070C0"/>
              </a:solidFill>
              <a:prstDash val="solid"/>
              <a:round/>
            </a:ln>
            <a:effectLst/>
          </p:spPr>
          <p:txBody>
            <a:bodyPr wrap="square" lIns="45719" tIns="45719" rIns="45719" bIns="45719" numCol="1" anchor="t">
              <a:noAutofit/>
            </a:bodyPr>
            <a:lstStyle/>
            <a:p>
              <a:pPr/>
            </a:p>
          </p:txBody>
        </p:sp>
      </p:grpSp>
      <p:graphicFrame>
        <p:nvGraphicFramePr>
          <p:cNvPr id="542" name="Table 11"/>
          <p:cNvGraphicFramePr/>
          <p:nvPr/>
        </p:nvGraphicFramePr>
        <p:xfrm>
          <a:off x="1862912" y="4429043"/>
          <a:ext cx="8455664" cy="1961096"/>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661216"/>
                <a:gridCol w="4372663"/>
                <a:gridCol w="1390822"/>
                <a:gridCol w="2030963"/>
              </a:tblGrid>
              <a:tr h="326849">
                <a:tc>
                  <a:txBody>
                    <a:bodyPr/>
                    <a:lstStyle/>
                    <a:p>
                      <a:pPr algn="l" defTabSz="457200">
                        <a:defRPr sz="1400">
                          <a:latin typeface="Gill Sans MT"/>
                          <a:ea typeface="Gill Sans MT"/>
                          <a:cs typeface="Gill Sans MT"/>
                          <a:sym typeface="Gill Sans MT"/>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400">
                          <a:latin typeface="Gill Sans MT"/>
                          <a:ea typeface="Gill Sans MT"/>
                          <a:cs typeface="Gill Sans MT"/>
                          <a:sym typeface="Gill Sans MT"/>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400">
                          <a:latin typeface="Gill Sans MT"/>
                          <a:ea typeface="Gill Sans MT"/>
                          <a:cs typeface="Gill Sans MT"/>
                          <a:sym typeface="Gill Sans MT"/>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400">
                          <a:latin typeface="Gill Sans MT"/>
                          <a:ea typeface="Gill Sans MT"/>
                          <a:cs typeface="Gill Sans MT"/>
                          <a:sym typeface="Gill Sans MT"/>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326849">
                <a:tc>
                  <a:txBody>
                    <a:bodyPr/>
                    <a:lstStyle/>
                    <a:p>
                      <a:pPr algn="l" defTabSz="457200">
                        <a:defRPr sz="1400">
                          <a:latin typeface="Gill Sans MT"/>
                          <a:ea typeface="Gill Sans MT"/>
                          <a:cs typeface="Gill Sans MT"/>
                          <a:sym typeface="Gill Sans MT"/>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400">
                          <a:latin typeface="Gill Sans MT"/>
                          <a:ea typeface="Gill Sans MT"/>
                          <a:cs typeface="Gill Sans MT"/>
                          <a:sym typeface="Gill Sans MT"/>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400">
                          <a:latin typeface="Gill Sans MT"/>
                          <a:ea typeface="Gill Sans MT"/>
                          <a:cs typeface="Gill Sans MT"/>
                          <a:sym typeface="Gill Sans MT"/>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400">
                          <a:latin typeface="Gill Sans MT"/>
                          <a:ea typeface="Gill Sans MT"/>
                          <a:cs typeface="Gill Sans MT"/>
                          <a:sym typeface="Gill Sans MT"/>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326849">
                <a:tc>
                  <a:txBody>
                    <a:bodyPr/>
                    <a:lstStyle/>
                    <a:p>
                      <a:pPr algn="l" defTabSz="457200">
                        <a:defRPr sz="1400">
                          <a:latin typeface="Gill Sans MT"/>
                          <a:ea typeface="Gill Sans MT"/>
                          <a:cs typeface="Gill Sans MT"/>
                          <a:sym typeface="Gill Sans MT"/>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400">
                          <a:latin typeface="Gill Sans MT"/>
                          <a:ea typeface="Gill Sans MT"/>
                          <a:cs typeface="Gill Sans MT"/>
                          <a:sym typeface="Gill Sans MT"/>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400">
                          <a:latin typeface="Gill Sans MT"/>
                          <a:ea typeface="Gill Sans MT"/>
                          <a:cs typeface="Gill Sans MT"/>
                          <a:sym typeface="Gill Sans MT"/>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400">
                          <a:latin typeface="Gill Sans MT"/>
                          <a:ea typeface="Gill Sans MT"/>
                          <a:cs typeface="Gill Sans MT"/>
                          <a:sym typeface="Gill Sans MT"/>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326849">
                <a:tc>
                  <a:txBody>
                    <a:bodyPr/>
                    <a:lstStyle/>
                    <a:p>
                      <a:pPr algn="l" defTabSz="457200">
                        <a:defRPr sz="1400">
                          <a:latin typeface="Gill Sans MT"/>
                          <a:ea typeface="Gill Sans MT"/>
                          <a:cs typeface="Gill Sans MT"/>
                          <a:sym typeface="Gill Sans MT"/>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400">
                          <a:latin typeface="Gill Sans MT"/>
                          <a:ea typeface="Gill Sans MT"/>
                          <a:cs typeface="Gill Sans MT"/>
                          <a:sym typeface="Gill Sans MT"/>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400">
                          <a:latin typeface="Gill Sans MT"/>
                          <a:ea typeface="Gill Sans MT"/>
                          <a:cs typeface="Gill Sans MT"/>
                          <a:sym typeface="Gill Sans MT"/>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400">
                          <a:latin typeface="Gill Sans MT"/>
                          <a:ea typeface="Gill Sans MT"/>
                          <a:cs typeface="Gill Sans MT"/>
                          <a:sym typeface="Gill Sans MT"/>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326849">
                <a:tc>
                  <a:txBody>
                    <a:bodyPr/>
                    <a:lstStyle/>
                    <a:p>
                      <a:pPr algn="l" defTabSz="457200">
                        <a:defRPr sz="1400">
                          <a:latin typeface="Gill Sans MT"/>
                          <a:ea typeface="Gill Sans MT"/>
                          <a:cs typeface="Gill Sans MT"/>
                          <a:sym typeface="Gill Sans MT"/>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400">
                          <a:latin typeface="Gill Sans MT"/>
                          <a:ea typeface="Gill Sans MT"/>
                          <a:cs typeface="Gill Sans MT"/>
                          <a:sym typeface="Gill Sans MT"/>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400">
                          <a:latin typeface="Gill Sans MT"/>
                          <a:ea typeface="Gill Sans MT"/>
                          <a:cs typeface="Gill Sans MT"/>
                          <a:sym typeface="Gill Sans MT"/>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400">
                          <a:latin typeface="Gill Sans MT"/>
                          <a:ea typeface="Gill Sans MT"/>
                          <a:cs typeface="Gill Sans MT"/>
                          <a:sym typeface="Gill Sans MT"/>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326849">
                <a:tc>
                  <a:txBody>
                    <a:bodyPr/>
                    <a:lstStyle/>
                    <a:p>
                      <a:pPr algn="l" defTabSz="457200">
                        <a:defRPr sz="1400">
                          <a:latin typeface="Gill Sans MT"/>
                          <a:ea typeface="Gill Sans MT"/>
                          <a:cs typeface="Gill Sans MT"/>
                          <a:sym typeface="Gill Sans MT"/>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400">
                          <a:latin typeface="Gill Sans MT"/>
                          <a:ea typeface="Gill Sans MT"/>
                          <a:cs typeface="Gill Sans MT"/>
                          <a:sym typeface="Gill Sans MT"/>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400">
                          <a:latin typeface="Gill Sans MT"/>
                          <a:ea typeface="Gill Sans MT"/>
                          <a:cs typeface="Gill Sans MT"/>
                          <a:sym typeface="Gill Sans MT"/>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400">
                          <a:latin typeface="Gill Sans MT"/>
                          <a:ea typeface="Gill Sans MT"/>
                          <a:cs typeface="Gill Sans MT"/>
                          <a:sym typeface="Gill Sans MT"/>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bl>
          </a:graphicData>
        </a:graphic>
      </p:graphicFrame>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4" name="Title 1"/>
          <p:cNvSpPr txBox="1"/>
          <p:nvPr>
            <p:ph type="title"/>
          </p:nvPr>
        </p:nvSpPr>
        <p:spPr>
          <a:xfrm>
            <a:off x="581192" y="565675"/>
            <a:ext cx="11029616" cy="1188721"/>
          </a:xfrm>
          <a:prstGeom prst="rect">
            <a:avLst/>
          </a:prstGeom>
        </p:spPr>
        <p:txBody>
          <a:bodyPr/>
          <a:lstStyle>
            <a:lvl1pPr algn="ctr">
              <a:defRPr cap="none" sz="2800">
                <a:latin typeface="+mj-lt"/>
                <a:ea typeface="+mj-ea"/>
                <a:cs typeface="+mj-cs"/>
                <a:sym typeface="Helvetica"/>
              </a:defRPr>
            </a:lvl1pPr>
          </a:lstStyle>
          <a:p>
            <a:pPr/>
            <a:r>
              <a:t>Allocate Costs for Natural Resources and Intangible Assets</a:t>
            </a:r>
          </a:p>
        </p:txBody>
      </p:sp>
      <p:sp>
        <p:nvSpPr>
          <p:cNvPr id="545" name="Slide Number Placeholder 3"/>
          <p:cNvSpPr txBox="1"/>
          <p:nvPr>
            <p:ph type="sldNum" sz="quarter" idx="2"/>
          </p:nvPr>
        </p:nvSpPr>
        <p:spPr>
          <a:xfrm>
            <a:off x="11337154" y="6471856"/>
            <a:ext cx="273656"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46" name="Rectangle 2"/>
          <p:cNvSpPr/>
          <p:nvPr/>
        </p:nvSpPr>
        <p:spPr>
          <a:xfrm>
            <a:off x="581190" y="2873610"/>
            <a:ext cx="4781222" cy="1396366"/>
          </a:xfrm>
          <a:prstGeom prst="rect">
            <a:avLst/>
          </a:prstGeom>
          <a:ln>
            <a:solidFill>
              <a:srgbClr val="002060"/>
            </a:solidFill>
          </a:ln>
          <a:extLst>
            <a:ext uri="{C572A759-6A51-4108-AA02-DFA0A04FC94B}">
              <ma14:wrappingTextBoxFlag xmlns:ma14="http://schemas.microsoft.com/office/mac/drawingml/2011/main" val="1"/>
            </a:ext>
          </a:extLst>
        </p:spPr>
        <p:txBody>
          <a:bodyPr lIns="45719" rIns="45719">
            <a:spAutoFit/>
          </a:bodyPr>
          <a:lstStyle/>
          <a:p>
            <a:pPr>
              <a:spcBef>
                <a:spcPts val="600"/>
              </a:spcBef>
              <a:defRPr b="1" sz="2000">
                <a:solidFill>
                  <a:srgbClr val="242424"/>
                </a:solidFill>
                <a:latin typeface="+mj-lt"/>
                <a:ea typeface="+mj-ea"/>
                <a:cs typeface="+mj-cs"/>
                <a:sym typeface="Helvetica"/>
              </a:defRPr>
            </a:pPr>
            <a:r>
              <a:t>Natural resources</a:t>
            </a:r>
            <a:r>
              <a:rPr b="0"/>
              <a:t>:</a:t>
            </a:r>
            <a:endParaRPr>
              <a:latin typeface="Gill Sans MT"/>
              <a:ea typeface="Gill Sans MT"/>
              <a:cs typeface="Gill Sans MT"/>
              <a:sym typeface="Gill Sans MT"/>
            </a:endParaRPr>
          </a:p>
          <a:p>
            <a:pPr marL="342900" indent="-342900">
              <a:spcBef>
                <a:spcPts val="600"/>
              </a:spcBef>
              <a:buSzPct val="100000"/>
              <a:buFont typeface="Arial"/>
              <a:buChar char="•"/>
              <a:defRPr sz="2000">
                <a:solidFill>
                  <a:srgbClr val="242424"/>
                </a:solidFill>
                <a:latin typeface="+mj-lt"/>
                <a:ea typeface="+mj-ea"/>
                <a:cs typeface="+mj-cs"/>
                <a:sym typeface="Helvetica"/>
              </a:defRPr>
            </a:pPr>
            <a:r>
              <a:t>Tangible assets occurring in nature that a company owns, which are consumed when used</a:t>
            </a:r>
          </a:p>
        </p:txBody>
      </p:sp>
      <p:sp>
        <p:nvSpPr>
          <p:cNvPr id="547" name="Rectangle 5"/>
          <p:cNvSpPr/>
          <p:nvPr/>
        </p:nvSpPr>
        <p:spPr>
          <a:xfrm>
            <a:off x="581193" y="1900521"/>
            <a:ext cx="4781222" cy="405766"/>
          </a:xfrm>
          <a:prstGeom prst="rect">
            <a:avLst/>
          </a:prstGeom>
          <a:ln>
            <a:solidFill>
              <a:srgbClr val="002060"/>
            </a:solidFill>
          </a:ln>
          <a:extLst>
            <a:ext uri="{C572A759-6A51-4108-AA02-DFA0A04FC94B}">
              <ma14:wrappingTextBoxFlag xmlns:ma14="http://schemas.microsoft.com/office/mac/drawingml/2011/main" val="1"/>
            </a:ext>
          </a:extLst>
        </p:spPr>
        <p:txBody>
          <a:bodyPr lIns="45719" rIns="45719">
            <a:spAutoFit/>
          </a:bodyPr>
          <a:lstStyle>
            <a:lvl1pPr>
              <a:defRPr b="1" sz="2000">
                <a:solidFill>
                  <a:srgbClr val="242424"/>
                </a:solidFill>
                <a:latin typeface="+mj-lt"/>
                <a:ea typeface="+mj-ea"/>
                <a:cs typeface="+mj-cs"/>
                <a:sym typeface="Helvetica"/>
              </a:defRPr>
            </a:lvl1pPr>
          </a:lstStyle>
          <a:p>
            <a:pPr/>
            <a:r>
              <a:t>PPE (long-term tangible; fixed assets)</a:t>
            </a:r>
          </a:p>
        </p:txBody>
      </p:sp>
      <p:sp>
        <p:nvSpPr>
          <p:cNvPr id="548" name="Rectangle 6"/>
          <p:cNvSpPr/>
          <p:nvPr/>
        </p:nvSpPr>
        <p:spPr>
          <a:xfrm>
            <a:off x="6829586" y="1900521"/>
            <a:ext cx="4781222" cy="405766"/>
          </a:xfrm>
          <a:prstGeom prst="rect">
            <a:avLst/>
          </a:prstGeom>
          <a:ln>
            <a:solidFill>
              <a:srgbClr val="002060"/>
            </a:solidFill>
          </a:ln>
          <a:extLst>
            <a:ext uri="{C572A759-6A51-4108-AA02-DFA0A04FC94B}">
              <ma14:wrappingTextBoxFlag xmlns:ma14="http://schemas.microsoft.com/office/mac/drawingml/2011/main" val="1"/>
            </a:ext>
          </a:extLst>
        </p:spPr>
        <p:txBody>
          <a:bodyPr lIns="45719" rIns="45719">
            <a:spAutoFit/>
          </a:bodyPr>
          <a:lstStyle>
            <a:lvl1pPr>
              <a:defRPr b="1" sz="2000">
                <a:solidFill>
                  <a:srgbClr val="242424"/>
                </a:solidFill>
                <a:latin typeface="+mj-lt"/>
                <a:ea typeface="+mj-ea"/>
                <a:cs typeface="+mj-cs"/>
                <a:sym typeface="Helvetica"/>
              </a:defRPr>
            </a:lvl1pPr>
          </a:lstStyle>
          <a:p>
            <a:pPr/>
            <a:r>
              <a:t>Depreciation</a:t>
            </a:r>
          </a:p>
        </p:txBody>
      </p:sp>
      <p:sp>
        <p:nvSpPr>
          <p:cNvPr id="549" name="Right Arrow 7"/>
          <p:cNvSpPr/>
          <p:nvPr/>
        </p:nvSpPr>
        <p:spPr>
          <a:xfrm>
            <a:off x="5793783" y="1900521"/>
            <a:ext cx="604435" cy="499854"/>
          </a:xfrm>
          <a:prstGeom prst="rightArrow">
            <a:avLst>
              <a:gd name="adj1" fmla="val 50000"/>
              <a:gd name="adj2" fmla="val 50000"/>
            </a:avLst>
          </a:prstGeom>
          <a:solidFill>
            <a:srgbClr val="944DC3"/>
          </a:solidFill>
          <a:ln w="22225" cap="rnd">
            <a:solidFill>
              <a:srgbClr val="6C388E"/>
            </a:solidFill>
          </a:ln>
        </p:spPr>
        <p:txBody>
          <a:bodyPr lIns="45719" rIns="45719" anchor="ctr"/>
          <a:lstStyle/>
          <a:p>
            <a:pPr algn="ctr">
              <a:defRPr>
                <a:solidFill>
                  <a:srgbClr val="FFFFFF"/>
                </a:solidFill>
                <a:latin typeface="Gill Sans MT"/>
                <a:ea typeface="Gill Sans MT"/>
                <a:cs typeface="Gill Sans MT"/>
                <a:sym typeface="Gill Sans MT"/>
              </a:defRPr>
            </a:pPr>
          </a:p>
        </p:txBody>
      </p:sp>
      <p:sp>
        <p:nvSpPr>
          <p:cNvPr id="550" name="Rectangle 8"/>
          <p:cNvSpPr/>
          <p:nvPr/>
        </p:nvSpPr>
        <p:spPr>
          <a:xfrm>
            <a:off x="6829584" y="2488890"/>
            <a:ext cx="4781223" cy="2158366"/>
          </a:xfrm>
          <a:prstGeom prst="rect">
            <a:avLst/>
          </a:prstGeom>
          <a:ln>
            <a:solidFill>
              <a:srgbClr val="002060"/>
            </a:solidFill>
          </a:ln>
          <a:extLst>
            <a:ext uri="{C572A759-6A51-4108-AA02-DFA0A04FC94B}">
              <ma14:wrappingTextBoxFlag xmlns:ma14="http://schemas.microsoft.com/office/mac/drawingml/2011/main" val="1"/>
            </a:ext>
          </a:extLst>
        </p:spPr>
        <p:txBody>
          <a:bodyPr lIns="45719" rIns="45719">
            <a:spAutoFit/>
          </a:bodyPr>
          <a:lstStyle/>
          <a:p>
            <a:pPr>
              <a:spcBef>
                <a:spcPts val="600"/>
              </a:spcBef>
              <a:defRPr b="1" sz="2000">
                <a:solidFill>
                  <a:srgbClr val="242424"/>
                </a:solidFill>
                <a:latin typeface="+mj-lt"/>
                <a:ea typeface="+mj-ea"/>
                <a:cs typeface="+mj-cs"/>
                <a:sym typeface="Helvetica"/>
              </a:defRPr>
            </a:pPr>
            <a:r>
              <a:t>Depletion</a:t>
            </a:r>
          </a:p>
          <a:p>
            <a:pPr marL="342900" indent="-342900">
              <a:spcBef>
                <a:spcPts val="600"/>
              </a:spcBef>
              <a:buSzPct val="100000"/>
              <a:buFont typeface="Arial"/>
              <a:buChar char="•"/>
              <a:defRPr sz="2000">
                <a:solidFill>
                  <a:srgbClr val="242424"/>
                </a:solidFill>
                <a:latin typeface="+mj-lt"/>
                <a:ea typeface="+mj-ea"/>
                <a:cs typeface="+mj-cs"/>
                <a:sym typeface="Helvetica"/>
              </a:defRPr>
            </a:pPr>
            <a:r>
              <a:t>Natural resources are depleted over the life of the asset</a:t>
            </a:r>
            <a:endParaRPr>
              <a:latin typeface="Gill Sans MT"/>
              <a:ea typeface="Gill Sans MT"/>
              <a:cs typeface="Gill Sans MT"/>
              <a:sym typeface="Gill Sans MT"/>
            </a:endParaRPr>
          </a:p>
          <a:p>
            <a:pPr marL="342900" indent="-342900">
              <a:spcBef>
                <a:spcPts val="600"/>
              </a:spcBef>
              <a:buSzPct val="100000"/>
              <a:buFont typeface="Arial"/>
              <a:buChar char="•"/>
              <a:defRPr sz="2000">
                <a:solidFill>
                  <a:srgbClr val="242424"/>
                </a:solidFill>
                <a:latin typeface="+mj-lt"/>
                <a:ea typeface="+mj-ea"/>
                <a:cs typeface="+mj-cs"/>
                <a:sym typeface="Helvetica"/>
              </a:defRPr>
            </a:pPr>
            <a:r>
              <a:t>Use a units-consumed method</a:t>
            </a:r>
            <a:endParaRPr>
              <a:latin typeface="Gill Sans MT"/>
              <a:ea typeface="Gill Sans MT"/>
              <a:cs typeface="Gill Sans MT"/>
              <a:sym typeface="Gill Sans MT"/>
            </a:endParaRPr>
          </a:p>
          <a:p>
            <a:pPr marL="342900" indent="-342900">
              <a:spcBef>
                <a:spcPts val="600"/>
              </a:spcBef>
              <a:buSzPct val="100000"/>
              <a:buFont typeface="Arial"/>
              <a:buChar char="•"/>
              <a:defRPr sz="2000">
                <a:solidFill>
                  <a:srgbClr val="242424"/>
                </a:solidFill>
                <a:latin typeface="+mj-lt"/>
                <a:ea typeface="+mj-ea"/>
                <a:cs typeface="+mj-cs"/>
                <a:sym typeface="Helvetica"/>
              </a:defRPr>
            </a:pPr>
            <a:r>
              <a:t>Depletion; contra account: accumulated depletion</a:t>
            </a:r>
          </a:p>
        </p:txBody>
      </p:sp>
      <p:sp>
        <p:nvSpPr>
          <p:cNvPr id="551" name="Rectangle 9"/>
          <p:cNvSpPr/>
          <p:nvPr/>
        </p:nvSpPr>
        <p:spPr>
          <a:xfrm>
            <a:off x="581190" y="5236788"/>
            <a:ext cx="4781222" cy="786766"/>
          </a:xfrm>
          <a:prstGeom prst="rect">
            <a:avLst/>
          </a:prstGeom>
          <a:ln>
            <a:solidFill>
              <a:srgbClr val="002060"/>
            </a:solidFill>
          </a:ln>
          <a:extLst>
            <a:ext uri="{C572A759-6A51-4108-AA02-DFA0A04FC94B}">
              <ma14:wrappingTextBoxFlag xmlns:ma14="http://schemas.microsoft.com/office/mac/drawingml/2011/main" val="1"/>
            </a:ext>
          </a:extLst>
        </p:spPr>
        <p:txBody>
          <a:bodyPr lIns="45719" rIns="45719">
            <a:spAutoFit/>
          </a:bodyPr>
          <a:lstStyle/>
          <a:p>
            <a:pPr>
              <a:spcBef>
                <a:spcPts val="600"/>
              </a:spcBef>
              <a:defRPr b="1" sz="2000">
                <a:solidFill>
                  <a:srgbClr val="242424"/>
                </a:solidFill>
                <a:latin typeface="+mj-lt"/>
                <a:ea typeface="+mj-ea"/>
                <a:cs typeface="+mj-cs"/>
                <a:sym typeface="Helvetica"/>
              </a:defRPr>
            </a:pPr>
            <a:r>
              <a:t>Intangible assets:</a:t>
            </a:r>
            <a:endParaRPr>
              <a:latin typeface="Gill Sans MT"/>
              <a:ea typeface="Gill Sans MT"/>
              <a:cs typeface="Gill Sans MT"/>
              <a:sym typeface="Gill Sans MT"/>
            </a:endParaRPr>
          </a:p>
          <a:p>
            <a:pPr>
              <a:spcBef>
                <a:spcPts val="600"/>
              </a:spcBef>
              <a:defRPr sz="2000">
                <a:solidFill>
                  <a:srgbClr val="242424"/>
                </a:solidFill>
                <a:latin typeface="+mj-lt"/>
                <a:ea typeface="+mj-ea"/>
                <a:cs typeface="+mj-cs"/>
                <a:sym typeface="Helvetica"/>
              </a:defRPr>
            </a:pPr>
            <a:r>
              <a:t>Amortized over the life of the asset</a:t>
            </a:r>
          </a:p>
        </p:txBody>
      </p:sp>
      <p:sp>
        <p:nvSpPr>
          <p:cNvPr id="552" name="Right Arrow 10"/>
          <p:cNvSpPr/>
          <p:nvPr/>
        </p:nvSpPr>
        <p:spPr>
          <a:xfrm>
            <a:off x="5793780" y="5372817"/>
            <a:ext cx="604435" cy="499854"/>
          </a:xfrm>
          <a:prstGeom prst="rightArrow">
            <a:avLst>
              <a:gd name="adj1" fmla="val 50000"/>
              <a:gd name="adj2" fmla="val 50000"/>
            </a:avLst>
          </a:prstGeom>
          <a:solidFill>
            <a:srgbClr val="944DC3"/>
          </a:solidFill>
          <a:ln w="22225" cap="rnd">
            <a:solidFill>
              <a:srgbClr val="6C388E"/>
            </a:solidFill>
          </a:ln>
        </p:spPr>
        <p:txBody>
          <a:bodyPr lIns="45719" rIns="45719" anchor="ctr"/>
          <a:lstStyle/>
          <a:p>
            <a:pPr algn="ctr">
              <a:defRPr>
                <a:solidFill>
                  <a:srgbClr val="FFFFFF"/>
                </a:solidFill>
                <a:latin typeface="Gill Sans MT"/>
                <a:ea typeface="Gill Sans MT"/>
                <a:cs typeface="Gill Sans MT"/>
                <a:sym typeface="Gill Sans MT"/>
              </a:defRPr>
            </a:pPr>
          </a:p>
        </p:txBody>
      </p:sp>
      <p:sp>
        <p:nvSpPr>
          <p:cNvPr id="553" name="Right Arrow 11"/>
          <p:cNvSpPr/>
          <p:nvPr/>
        </p:nvSpPr>
        <p:spPr>
          <a:xfrm>
            <a:off x="5793782" y="3323873"/>
            <a:ext cx="604435" cy="499854"/>
          </a:xfrm>
          <a:prstGeom prst="rightArrow">
            <a:avLst>
              <a:gd name="adj1" fmla="val 50000"/>
              <a:gd name="adj2" fmla="val 50000"/>
            </a:avLst>
          </a:prstGeom>
          <a:solidFill>
            <a:srgbClr val="944DC3"/>
          </a:solidFill>
          <a:ln w="22225" cap="rnd">
            <a:solidFill>
              <a:srgbClr val="6C388E"/>
            </a:solidFill>
          </a:ln>
        </p:spPr>
        <p:txBody>
          <a:bodyPr lIns="45719" rIns="45719" anchor="ctr"/>
          <a:lstStyle/>
          <a:p>
            <a:pPr algn="ctr">
              <a:defRPr>
                <a:solidFill>
                  <a:srgbClr val="FFFFFF"/>
                </a:solidFill>
                <a:latin typeface="Gill Sans MT"/>
                <a:ea typeface="Gill Sans MT"/>
                <a:cs typeface="Gill Sans MT"/>
                <a:sym typeface="Gill Sans MT"/>
              </a:defRPr>
            </a:pPr>
          </a:p>
        </p:txBody>
      </p:sp>
      <p:sp>
        <p:nvSpPr>
          <p:cNvPr id="554" name="Rectangle 12"/>
          <p:cNvSpPr/>
          <p:nvPr/>
        </p:nvSpPr>
        <p:spPr>
          <a:xfrm>
            <a:off x="6829584" y="4890539"/>
            <a:ext cx="4781223" cy="1548766"/>
          </a:xfrm>
          <a:prstGeom prst="rect">
            <a:avLst/>
          </a:prstGeom>
          <a:ln>
            <a:solidFill>
              <a:srgbClr val="002060"/>
            </a:solidFill>
          </a:ln>
          <a:extLst>
            <a:ext uri="{C572A759-6A51-4108-AA02-DFA0A04FC94B}">
              <ma14:wrappingTextBoxFlag xmlns:ma14="http://schemas.microsoft.com/office/mac/drawingml/2011/main" val="1"/>
            </a:ext>
          </a:extLst>
        </p:spPr>
        <p:txBody>
          <a:bodyPr lIns="45719" rIns="45719">
            <a:spAutoFit/>
          </a:bodyPr>
          <a:lstStyle/>
          <a:p>
            <a:pPr>
              <a:spcBef>
                <a:spcPts val="600"/>
              </a:spcBef>
              <a:defRPr b="1" sz="2000">
                <a:solidFill>
                  <a:srgbClr val="242424"/>
                </a:solidFill>
                <a:latin typeface="+mj-lt"/>
                <a:ea typeface="+mj-ea"/>
                <a:cs typeface="+mj-cs"/>
                <a:sym typeface="Helvetica"/>
              </a:defRPr>
            </a:pPr>
            <a:r>
              <a:t>Amortization</a:t>
            </a:r>
            <a:endParaRPr>
              <a:latin typeface="Gill Sans MT"/>
              <a:ea typeface="Gill Sans MT"/>
              <a:cs typeface="Gill Sans MT"/>
              <a:sym typeface="Gill Sans MT"/>
            </a:endParaRPr>
          </a:p>
          <a:p>
            <a:pPr marL="342900" indent="-342900">
              <a:spcBef>
                <a:spcPts val="600"/>
              </a:spcBef>
              <a:buSzPct val="100000"/>
              <a:buFont typeface="Arial"/>
              <a:buChar char="•"/>
              <a:defRPr sz="2000">
                <a:solidFill>
                  <a:srgbClr val="242424"/>
                </a:solidFill>
                <a:latin typeface="+mj-lt"/>
                <a:ea typeface="+mj-ea"/>
                <a:cs typeface="+mj-cs"/>
                <a:sym typeface="Helvetica"/>
              </a:defRPr>
            </a:pPr>
            <a:r>
              <a:t>No salvage value</a:t>
            </a:r>
            <a:endParaRPr>
              <a:latin typeface="Gill Sans MT"/>
              <a:ea typeface="Gill Sans MT"/>
              <a:cs typeface="Gill Sans MT"/>
              <a:sym typeface="Gill Sans MT"/>
            </a:endParaRPr>
          </a:p>
          <a:p>
            <a:pPr marL="342900" indent="-342900">
              <a:spcBef>
                <a:spcPts val="600"/>
              </a:spcBef>
              <a:buSzPct val="100000"/>
              <a:buFont typeface="Arial"/>
              <a:buChar char="•"/>
              <a:defRPr sz="2000">
                <a:solidFill>
                  <a:srgbClr val="242424"/>
                </a:solidFill>
                <a:latin typeface="+mj-lt"/>
                <a:ea typeface="+mj-ea"/>
                <a:cs typeface="+mj-cs"/>
                <a:sym typeface="Helvetica"/>
              </a:defRPr>
            </a:pPr>
            <a:r>
              <a:t>Straight-line method</a:t>
            </a:r>
            <a:endParaRPr>
              <a:latin typeface="Gill Sans MT"/>
              <a:ea typeface="Gill Sans MT"/>
              <a:cs typeface="Gill Sans MT"/>
              <a:sym typeface="Gill Sans MT"/>
            </a:endParaRPr>
          </a:p>
          <a:p>
            <a:pPr marL="342900" indent="-342900">
              <a:spcBef>
                <a:spcPts val="600"/>
              </a:spcBef>
              <a:buSzPct val="100000"/>
              <a:buFont typeface="Arial"/>
              <a:buChar char="•"/>
              <a:defRPr sz="2000">
                <a:solidFill>
                  <a:srgbClr val="242424"/>
                </a:solidFill>
                <a:latin typeface="+mj-lt"/>
                <a:ea typeface="+mj-ea"/>
                <a:cs typeface="+mj-cs"/>
                <a:sym typeface="Helvetica"/>
              </a:defRPr>
            </a:pPr>
            <a:r>
              <a:t>No contra account required</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6" name="Title 1"/>
          <p:cNvSpPr txBox="1"/>
          <p:nvPr>
            <p:ph type="title"/>
          </p:nvPr>
        </p:nvSpPr>
        <p:spPr>
          <a:xfrm>
            <a:off x="581192" y="565675"/>
            <a:ext cx="11029616" cy="1188721"/>
          </a:xfrm>
          <a:prstGeom prst="rect">
            <a:avLst/>
          </a:prstGeom>
        </p:spPr>
        <p:txBody>
          <a:bodyPr/>
          <a:lstStyle>
            <a:lvl1pPr algn="ctr">
              <a:defRPr cap="none" sz="3600">
                <a:latin typeface="+mj-lt"/>
                <a:ea typeface="+mj-ea"/>
                <a:cs typeface="+mj-cs"/>
                <a:sym typeface="Helvetica"/>
              </a:defRPr>
            </a:lvl1pPr>
          </a:lstStyle>
          <a:p>
            <a:pPr/>
            <a:r>
              <a:t>Fundamentals of Depletion of Natural Resources</a:t>
            </a:r>
          </a:p>
        </p:txBody>
      </p:sp>
      <p:sp>
        <p:nvSpPr>
          <p:cNvPr id="557" name="Slide Number Placeholder 3"/>
          <p:cNvSpPr txBox="1"/>
          <p:nvPr>
            <p:ph type="sldNum" sz="quarter" idx="2"/>
          </p:nvPr>
        </p:nvSpPr>
        <p:spPr>
          <a:xfrm>
            <a:off x="11337154" y="6471856"/>
            <a:ext cx="273656"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58" name="Rectangle 2"/>
          <p:cNvSpPr/>
          <p:nvPr/>
        </p:nvSpPr>
        <p:spPr>
          <a:xfrm>
            <a:off x="6301268" y="2023699"/>
            <a:ext cx="5676334" cy="1701166"/>
          </a:xfrm>
          <a:prstGeom prst="rect">
            <a:avLst/>
          </a:prstGeom>
          <a:ln>
            <a:solidFill>
              <a:srgbClr val="002060"/>
            </a:solidFill>
          </a:ln>
          <a:extLst>
            <a:ext uri="{C572A759-6A51-4108-AA02-DFA0A04FC94B}">
              <ma14:wrappingTextBoxFlag xmlns:ma14="http://schemas.microsoft.com/office/mac/drawingml/2011/main" val="1"/>
            </a:ext>
          </a:extLst>
        </p:spPr>
        <p:txBody>
          <a:bodyPr lIns="45719" rIns="45719">
            <a:spAutoFit/>
          </a:bodyPr>
          <a:lstStyle/>
          <a:p>
            <a:pPr marL="342900" indent="-342900">
              <a:spcBef>
                <a:spcPts val="600"/>
              </a:spcBef>
              <a:buSzPct val="100000"/>
              <a:buFont typeface="Arial"/>
              <a:buChar char="•"/>
              <a:defRPr sz="2000">
                <a:solidFill>
                  <a:srgbClr val="242424"/>
                </a:solidFill>
                <a:latin typeface="+mj-lt"/>
                <a:ea typeface="+mj-ea"/>
                <a:cs typeface="+mj-cs"/>
                <a:sym typeface="Helvetica"/>
              </a:defRPr>
            </a:pPr>
            <a:r>
              <a:t>These assets are considered natural resources while they are still part of the land </a:t>
            </a:r>
            <a:endParaRPr>
              <a:latin typeface="Gill Sans MT"/>
              <a:ea typeface="Gill Sans MT"/>
              <a:cs typeface="Gill Sans MT"/>
              <a:sym typeface="Gill Sans MT"/>
            </a:endParaRPr>
          </a:p>
          <a:p>
            <a:pPr marL="342900" indent="-342900">
              <a:spcBef>
                <a:spcPts val="600"/>
              </a:spcBef>
              <a:buSzPct val="100000"/>
              <a:buFont typeface="Arial"/>
              <a:buChar char="•"/>
              <a:defRPr sz="2000">
                <a:solidFill>
                  <a:srgbClr val="242424"/>
                </a:solidFill>
                <a:latin typeface="+mj-lt"/>
                <a:ea typeface="+mj-ea"/>
                <a:cs typeface="+mj-cs"/>
                <a:sym typeface="Helvetica"/>
              </a:defRPr>
            </a:pPr>
            <a:r>
              <a:t>As they are extracted from the land and converted into products, they are then accounted for as inventory (</a:t>
            </a:r>
            <a:r>
              <a:rPr b="1"/>
              <a:t>raw materials</a:t>
            </a:r>
            <a:r>
              <a:t>)</a:t>
            </a:r>
          </a:p>
        </p:txBody>
      </p:sp>
      <p:sp>
        <p:nvSpPr>
          <p:cNvPr id="559" name="Rectangle 5"/>
          <p:cNvSpPr/>
          <p:nvPr/>
        </p:nvSpPr>
        <p:spPr>
          <a:xfrm>
            <a:off x="379139" y="4827816"/>
            <a:ext cx="5355233" cy="1624966"/>
          </a:xfrm>
          <a:prstGeom prst="rect">
            <a:avLst/>
          </a:prstGeom>
          <a:ln>
            <a:solidFill>
              <a:srgbClr val="002060"/>
            </a:solidFill>
          </a:ln>
          <a:extLst>
            <a:ext uri="{C572A759-6A51-4108-AA02-DFA0A04FC94B}">
              <ma14:wrappingTextBoxFlag xmlns:ma14="http://schemas.microsoft.com/office/mac/drawingml/2011/main" val="1"/>
            </a:ext>
          </a:extLst>
        </p:spPr>
        <p:txBody>
          <a:bodyPr lIns="45719" rIns="45719">
            <a:spAutoFit/>
          </a:bodyPr>
          <a:lstStyle>
            <a:lvl1pPr marL="342900" indent="-342900">
              <a:spcBef>
                <a:spcPts val="600"/>
              </a:spcBef>
              <a:buSzPct val="100000"/>
              <a:buFont typeface="Arial"/>
              <a:buChar char="•"/>
              <a:defRPr sz="2000">
                <a:solidFill>
                  <a:srgbClr val="242424"/>
                </a:solidFill>
                <a:latin typeface="+mj-lt"/>
                <a:ea typeface="+mj-ea"/>
                <a:cs typeface="+mj-cs"/>
                <a:sym typeface="Helvetica"/>
              </a:defRPr>
            </a:lvl1pPr>
            <a:lvl2pPr marL="800100" indent="-342900">
              <a:spcBef>
                <a:spcPts val="600"/>
              </a:spcBef>
              <a:buSzPct val="100000"/>
              <a:buChar char="➢"/>
              <a:defRPr>
                <a:solidFill>
                  <a:srgbClr val="242424"/>
                </a:solidFill>
                <a:latin typeface="+mj-lt"/>
                <a:ea typeface="+mj-ea"/>
                <a:cs typeface="+mj-cs"/>
                <a:sym typeface="Helvetica"/>
              </a:defRPr>
            </a:lvl2pPr>
          </a:lstStyle>
          <a:p>
            <a:pPr/>
            <a:r>
              <a:t>Natural resources are recorded on the company’s books like a fixed asset, at cost</a:t>
            </a:r>
            <a:endParaRPr>
              <a:latin typeface="Gill Sans MT"/>
              <a:ea typeface="Gill Sans MT"/>
              <a:cs typeface="Gill Sans MT"/>
              <a:sym typeface="Gill Sans MT"/>
            </a:endParaRPr>
          </a:p>
          <a:p>
            <a:pPr lvl="1"/>
            <a:r>
              <a:t>with total costs including all expenses to acquire and prepare the resource for its intended use</a:t>
            </a:r>
          </a:p>
        </p:txBody>
      </p:sp>
      <p:sp>
        <p:nvSpPr>
          <p:cNvPr id="560" name="Rectangle 6"/>
          <p:cNvSpPr/>
          <p:nvPr/>
        </p:nvSpPr>
        <p:spPr>
          <a:xfrm>
            <a:off x="6452461" y="4891940"/>
            <a:ext cx="5525141" cy="1370966"/>
          </a:xfrm>
          <a:prstGeom prst="rect">
            <a:avLst/>
          </a:prstGeom>
          <a:ln>
            <a:solidFill>
              <a:srgbClr val="002060"/>
            </a:solidFill>
          </a:ln>
          <a:extLst>
            <a:ext uri="{C572A759-6A51-4108-AA02-DFA0A04FC94B}">
              <ma14:wrappingTextBoxFlag xmlns:ma14="http://schemas.microsoft.com/office/mac/drawingml/2011/main" val="1"/>
            </a:ext>
          </a:extLst>
        </p:spPr>
        <p:txBody>
          <a:bodyPr lIns="45719" rIns="45719">
            <a:spAutoFit/>
          </a:bodyPr>
          <a:lstStyle/>
          <a:p>
            <a:pPr marL="342900" indent="-342900">
              <a:spcBef>
                <a:spcPts val="600"/>
              </a:spcBef>
              <a:buSzPct val="100000"/>
              <a:buFont typeface="Arial"/>
              <a:buChar char="•"/>
              <a:defRPr sz="2000">
                <a:solidFill>
                  <a:srgbClr val="242424"/>
                </a:solidFill>
                <a:latin typeface="+mj-lt"/>
                <a:ea typeface="+mj-ea"/>
                <a:cs typeface="+mj-cs"/>
                <a:sym typeface="Helvetica"/>
              </a:defRPr>
            </a:pPr>
            <a:r>
              <a:t>As the resource is consumed (converted to a product), the cost of the asset must be expensed (income statement)</a:t>
            </a:r>
            <a:endParaRPr>
              <a:latin typeface="Gill Sans MT"/>
              <a:ea typeface="Gill Sans MT"/>
              <a:cs typeface="Gill Sans MT"/>
              <a:sym typeface="Gill Sans MT"/>
            </a:endParaRPr>
          </a:p>
          <a:p>
            <a:pPr lvl="1" marL="800100" indent="-342900">
              <a:spcBef>
                <a:spcPts val="600"/>
              </a:spcBef>
              <a:buSzPct val="100000"/>
              <a:buChar char="➢"/>
              <a:defRPr>
                <a:solidFill>
                  <a:srgbClr val="242424"/>
                </a:solidFill>
                <a:latin typeface="+mj-lt"/>
                <a:ea typeface="+mj-ea"/>
                <a:cs typeface="+mj-cs"/>
                <a:sym typeface="Helvetica"/>
              </a:defRPr>
            </a:pPr>
            <a:r>
              <a:t>This process is called </a:t>
            </a:r>
            <a:r>
              <a:rPr b="1"/>
              <a:t>depletion</a:t>
            </a:r>
          </a:p>
        </p:txBody>
      </p:sp>
      <p:sp>
        <p:nvSpPr>
          <p:cNvPr id="561" name="Rectangle 7"/>
          <p:cNvSpPr/>
          <p:nvPr/>
        </p:nvSpPr>
        <p:spPr>
          <a:xfrm>
            <a:off x="581192" y="1832169"/>
            <a:ext cx="4781221" cy="2082166"/>
          </a:xfrm>
          <a:prstGeom prst="rect">
            <a:avLst/>
          </a:prstGeom>
          <a:ln>
            <a:solidFill>
              <a:srgbClr val="002060"/>
            </a:solidFill>
          </a:ln>
          <a:extLst>
            <a:ext uri="{C572A759-6A51-4108-AA02-DFA0A04FC94B}">
              <ma14:wrappingTextBoxFlag xmlns:ma14="http://schemas.microsoft.com/office/mac/drawingml/2011/main" val="1"/>
            </a:ext>
          </a:extLst>
        </p:spPr>
        <p:txBody>
          <a:bodyPr lIns="45719" rIns="45719">
            <a:spAutoFit/>
          </a:bodyPr>
          <a:lstStyle/>
          <a:p>
            <a:pPr>
              <a:spcBef>
                <a:spcPts val="600"/>
              </a:spcBef>
              <a:defRPr b="1" sz="2000">
                <a:solidFill>
                  <a:srgbClr val="242424"/>
                </a:solidFill>
                <a:latin typeface="+mj-lt"/>
                <a:ea typeface="+mj-ea"/>
                <a:cs typeface="+mj-cs"/>
                <a:sym typeface="Helvetica"/>
              </a:defRPr>
            </a:pPr>
            <a:r>
              <a:t>Natural resources</a:t>
            </a:r>
            <a:r>
              <a:rPr b="0"/>
              <a:t>:</a:t>
            </a:r>
            <a:endParaRPr>
              <a:latin typeface="Gill Sans MT"/>
              <a:ea typeface="Gill Sans MT"/>
              <a:cs typeface="Gill Sans MT"/>
              <a:sym typeface="Gill Sans MT"/>
            </a:endParaRPr>
          </a:p>
          <a:p>
            <a:pPr marL="342900" indent="-342900">
              <a:spcBef>
                <a:spcPts val="600"/>
              </a:spcBef>
              <a:buSzPct val="100000"/>
              <a:buFont typeface="Arial"/>
              <a:buChar char="•"/>
              <a:defRPr sz="2000">
                <a:solidFill>
                  <a:srgbClr val="242424"/>
                </a:solidFill>
                <a:latin typeface="+mj-lt"/>
                <a:ea typeface="+mj-ea"/>
                <a:cs typeface="+mj-cs"/>
                <a:sym typeface="Helvetica"/>
              </a:defRPr>
            </a:pPr>
            <a:r>
              <a:t>Tangible assets occurring in nature that a company owns, which are consumed when used</a:t>
            </a:r>
            <a:endParaRPr>
              <a:latin typeface="Gill Sans MT"/>
              <a:ea typeface="Gill Sans MT"/>
              <a:cs typeface="Gill Sans MT"/>
              <a:sym typeface="Gill Sans MT"/>
            </a:endParaRPr>
          </a:p>
          <a:p>
            <a:pPr marL="342900" indent="-342900">
              <a:spcBef>
                <a:spcPts val="600"/>
              </a:spcBef>
              <a:buSzPct val="100000"/>
              <a:buFont typeface="Arial"/>
              <a:buChar char="•"/>
              <a:defRPr sz="2000">
                <a:solidFill>
                  <a:srgbClr val="242424"/>
                </a:solidFill>
                <a:latin typeface="+mj-lt"/>
                <a:ea typeface="+mj-ea"/>
                <a:cs typeface="+mj-cs"/>
                <a:sym typeface="Helvetica"/>
              </a:defRPr>
            </a:pPr>
            <a:r>
              <a:t>Examples include lumber, mineral deposits, and oil/gas fields</a:t>
            </a:r>
          </a:p>
        </p:txBody>
      </p:sp>
      <p:sp>
        <p:nvSpPr>
          <p:cNvPr id="562" name="Right Arrow 8"/>
          <p:cNvSpPr/>
          <p:nvPr/>
        </p:nvSpPr>
        <p:spPr>
          <a:xfrm>
            <a:off x="5529622" y="2567857"/>
            <a:ext cx="604435" cy="619844"/>
          </a:xfrm>
          <a:prstGeom prst="rightArrow">
            <a:avLst>
              <a:gd name="adj1" fmla="val 50000"/>
              <a:gd name="adj2" fmla="val 50000"/>
            </a:avLst>
          </a:prstGeom>
          <a:solidFill>
            <a:srgbClr val="944DC3"/>
          </a:solidFill>
          <a:ln w="22225" cap="rnd">
            <a:solidFill>
              <a:srgbClr val="6C388E"/>
            </a:solidFill>
          </a:ln>
        </p:spPr>
        <p:txBody>
          <a:bodyPr lIns="45719" rIns="45719" anchor="ctr"/>
          <a:lstStyle/>
          <a:p>
            <a:pPr algn="ctr">
              <a:defRPr>
                <a:solidFill>
                  <a:srgbClr val="FFFFFF"/>
                </a:solidFill>
                <a:latin typeface="Gill Sans MT"/>
                <a:ea typeface="Gill Sans MT"/>
                <a:cs typeface="Gill Sans MT"/>
                <a:sym typeface="Gill Sans MT"/>
              </a:defRPr>
            </a:pPr>
          </a:p>
        </p:txBody>
      </p:sp>
      <p:sp>
        <p:nvSpPr>
          <p:cNvPr id="563" name="Down Arrow 9"/>
          <p:cNvSpPr/>
          <p:nvPr/>
        </p:nvSpPr>
        <p:spPr>
          <a:xfrm>
            <a:off x="8790620" y="3971437"/>
            <a:ext cx="697628" cy="680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rgbClr val="944DC3"/>
          </a:solidFill>
          <a:ln w="22225" cap="rnd">
            <a:solidFill>
              <a:srgbClr val="6C388E"/>
            </a:solidFill>
          </a:ln>
        </p:spPr>
        <p:txBody>
          <a:bodyPr lIns="45719" rIns="45719" anchor="ctr"/>
          <a:lstStyle/>
          <a:p>
            <a:pPr algn="ctr">
              <a:defRPr>
                <a:solidFill>
                  <a:srgbClr val="FFFFFF"/>
                </a:solidFill>
                <a:latin typeface="Gill Sans MT"/>
                <a:ea typeface="Gill Sans MT"/>
                <a:cs typeface="Gill Sans MT"/>
                <a:sym typeface="Gill Sans MT"/>
              </a:defRPr>
            </a:pPr>
          </a:p>
        </p:txBody>
      </p:sp>
      <p:sp>
        <p:nvSpPr>
          <p:cNvPr id="564" name="TextBox 10"/>
          <p:cNvSpPr txBox="1"/>
          <p:nvPr/>
        </p:nvSpPr>
        <p:spPr>
          <a:xfrm>
            <a:off x="5824966" y="5127899"/>
            <a:ext cx="549137" cy="1005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6000">
                <a:solidFill>
                  <a:srgbClr val="7030A0"/>
                </a:solidFill>
                <a:latin typeface="Gill Sans MT"/>
                <a:ea typeface="Gill Sans MT"/>
                <a:cs typeface="Gill Sans MT"/>
                <a:sym typeface="Gill Sans MT"/>
              </a:defRPr>
            </a:lvl1pPr>
          </a:lstStyle>
          <a:p>
            <a:pPr/>
            <a:r>
              <a:t>+</a:t>
            </a:r>
          </a:p>
        </p:txBody>
      </p:sp>
      <p:sp>
        <p:nvSpPr>
          <p:cNvPr id="565" name="TextBox 11"/>
          <p:cNvSpPr txBox="1"/>
          <p:nvPr/>
        </p:nvSpPr>
        <p:spPr>
          <a:xfrm>
            <a:off x="424860" y="4416111"/>
            <a:ext cx="612141" cy="396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000">
                <a:latin typeface="+mj-lt"/>
                <a:ea typeface="+mj-ea"/>
                <a:cs typeface="+mj-cs"/>
                <a:sym typeface="Helvetica"/>
              </a:defRPr>
            </a:lvl1pPr>
          </a:lstStyle>
          <a:p>
            <a:pPr/>
            <a:r>
              <a:t>B/S:</a:t>
            </a:r>
          </a:p>
        </p:txBody>
      </p:sp>
      <p:sp>
        <p:nvSpPr>
          <p:cNvPr id="566" name="TextBox 12"/>
          <p:cNvSpPr txBox="1"/>
          <p:nvPr/>
        </p:nvSpPr>
        <p:spPr>
          <a:xfrm>
            <a:off x="6498181" y="4494159"/>
            <a:ext cx="499279" cy="396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000">
                <a:latin typeface="+mj-lt"/>
                <a:ea typeface="+mj-ea"/>
                <a:cs typeface="+mj-cs"/>
                <a:sym typeface="Helvetica"/>
              </a:defRPr>
            </a:lvl1pPr>
          </a:lstStyle>
          <a:p>
            <a:pPr/>
            <a:r>
              <a:t>I/S:</a:t>
            </a:r>
          </a:p>
        </p:txBody>
      </p:sp>
      <p:sp>
        <p:nvSpPr>
          <p:cNvPr id="567" name="Rectangle 4"/>
          <p:cNvSpPr txBox="1"/>
          <p:nvPr/>
        </p:nvSpPr>
        <p:spPr>
          <a:xfrm>
            <a:off x="9565496" y="4046778"/>
            <a:ext cx="1145566"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a:solidFill>
                  <a:srgbClr val="242424"/>
                </a:solidFill>
                <a:latin typeface="+mj-lt"/>
                <a:ea typeface="+mj-ea"/>
                <a:cs typeface="+mj-cs"/>
                <a:sym typeface="Helvetica"/>
              </a:defRPr>
            </a:lvl1pPr>
          </a:lstStyle>
          <a:p>
            <a:pPr/>
            <a:r>
              <a:t>Depletion</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9" name="Title 1"/>
          <p:cNvSpPr txBox="1"/>
          <p:nvPr>
            <p:ph type="title"/>
          </p:nvPr>
        </p:nvSpPr>
        <p:spPr>
          <a:xfrm>
            <a:off x="581192" y="565675"/>
            <a:ext cx="11029616" cy="1188721"/>
          </a:xfrm>
          <a:prstGeom prst="rect">
            <a:avLst/>
          </a:prstGeom>
        </p:spPr>
        <p:txBody>
          <a:bodyPr/>
          <a:lstStyle>
            <a:lvl1pPr algn="ctr">
              <a:defRPr cap="none" sz="3600">
                <a:latin typeface="+mj-lt"/>
                <a:ea typeface="+mj-ea"/>
                <a:cs typeface="+mj-cs"/>
                <a:sym typeface="Helvetica"/>
              </a:defRPr>
            </a:lvl1pPr>
          </a:lstStyle>
          <a:p>
            <a:pPr/>
            <a:r>
              <a:t>Fundamentals of Depletion of Natural Resources</a:t>
            </a:r>
          </a:p>
        </p:txBody>
      </p:sp>
      <p:sp>
        <p:nvSpPr>
          <p:cNvPr id="570" name="Slide Number Placeholder 3"/>
          <p:cNvSpPr txBox="1"/>
          <p:nvPr>
            <p:ph type="sldNum" sz="quarter" idx="2"/>
          </p:nvPr>
        </p:nvSpPr>
        <p:spPr>
          <a:xfrm>
            <a:off x="11337154" y="6471856"/>
            <a:ext cx="273656"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71" name="Rectangle 4"/>
          <p:cNvSpPr txBox="1"/>
          <p:nvPr/>
        </p:nvSpPr>
        <p:spPr>
          <a:xfrm>
            <a:off x="626910" y="1684154"/>
            <a:ext cx="10938176" cy="1691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spcBef>
                <a:spcPts val="600"/>
              </a:spcBef>
              <a:buSzPct val="100000"/>
              <a:buFont typeface="Arial"/>
              <a:buChar char="•"/>
              <a:defRPr sz="2000">
                <a:solidFill>
                  <a:srgbClr val="242424"/>
                </a:solidFill>
                <a:latin typeface="+mj-lt"/>
                <a:ea typeface="+mj-ea"/>
                <a:cs typeface="+mj-cs"/>
                <a:sym typeface="Helvetica"/>
              </a:defRPr>
            </a:pPr>
            <a:r>
              <a:t>As with depreciation of non-natural resource assets, a contra account called </a:t>
            </a:r>
            <a:r>
              <a:rPr b="1"/>
              <a:t>accumulated depletion</a:t>
            </a:r>
            <a:r>
              <a:t>, which records the total depletion expense for a natural resource over its life, offsets the natural resource asset account. </a:t>
            </a:r>
            <a:endParaRPr>
              <a:latin typeface="Gill Sans MT"/>
              <a:ea typeface="Gill Sans MT"/>
              <a:cs typeface="Gill Sans MT"/>
              <a:sym typeface="Gill Sans MT"/>
            </a:endParaRPr>
          </a:p>
          <a:p>
            <a:pPr marL="342900" indent="-342900">
              <a:spcBef>
                <a:spcPts val="600"/>
              </a:spcBef>
              <a:buSzPct val="100000"/>
              <a:buFont typeface="Arial"/>
              <a:buChar char="•"/>
              <a:defRPr sz="2000">
                <a:solidFill>
                  <a:srgbClr val="242424"/>
                </a:solidFill>
                <a:latin typeface="+mj-lt"/>
                <a:ea typeface="+mj-ea"/>
                <a:cs typeface="+mj-cs"/>
                <a:sym typeface="Helvetica"/>
              </a:defRPr>
            </a:pPr>
            <a:r>
              <a:t>Depletion expense is typically calculated based on the number of units extracted from cutting, mining, or pumping the resource from the land, similar to the units-of-production method.</a:t>
            </a:r>
          </a:p>
        </p:txBody>
      </p:sp>
      <p:sp>
        <p:nvSpPr>
          <p:cNvPr id="572" name="Rectangle 2"/>
          <p:cNvSpPr/>
          <p:nvPr/>
        </p:nvSpPr>
        <p:spPr>
          <a:xfrm>
            <a:off x="581190" y="3739555"/>
            <a:ext cx="4887132" cy="2310766"/>
          </a:xfrm>
          <a:prstGeom prst="rect">
            <a:avLst/>
          </a:prstGeom>
          <a:ln>
            <a:solidFill>
              <a:srgbClr val="002060"/>
            </a:solidFill>
          </a:ln>
          <a:extLst>
            <a:ext uri="{C572A759-6A51-4108-AA02-DFA0A04FC94B}">
              <ma14:wrappingTextBoxFlag xmlns:ma14="http://schemas.microsoft.com/office/mac/drawingml/2011/main" val="1"/>
            </a:ext>
          </a:extLst>
        </p:spPr>
        <p:txBody>
          <a:bodyPr lIns="45719" rIns="45719">
            <a:spAutoFit/>
          </a:bodyPr>
          <a:lstStyle/>
          <a:p>
            <a:pPr marL="342900" indent="-342900">
              <a:spcBef>
                <a:spcPts val="600"/>
              </a:spcBef>
              <a:buSzPct val="100000"/>
              <a:buFont typeface="Arial"/>
              <a:buChar char="•"/>
              <a:defRPr sz="2000">
                <a:solidFill>
                  <a:srgbClr val="242424"/>
                </a:solidFill>
                <a:latin typeface="+mj-lt"/>
                <a:ea typeface="+mj-ea"/>
                <a:cs typeface="+mj-cs"/>
                <a:sym typeface="Helvetica"/>
              </a:defRPr>
            </a:pPr>
            <a:r>
              <a:t>For example, assume a company has an oil well with an estimated 10,000 gallons of crude oil. </a:t>
            </a:r>
            <a:endParaRPr>
              <a:latin typeface="Gill Sans MT"/>
              <a:ea typeface="Gill Sans MT"/>
              <a:cs typeface="Gill Sans MT"/>
              <a:sym typeface="Gill Sans MT"/>
            </a:endParaRPr>
          </a:p>
          <a:p>
            <a:pPr marL="342900" indent="-342900">
              <a:spcBef>
                <a:spcPts val="600"/>
              </a:spcBef>
              <a:buSzPct val="100000"/>
              <a:buFont typeface="Arial"/>
              <a:buChar char="•"/>
              <a:defRPr sz="2000">
                <a:solidFill>
                  <a:srgbClr val="242424"/>
                </a:solidFill>
                <a:latin typeface="+mj-lt"/>
                <a:ea typeface="+mj-ea"/>
                <a:cs typeface="+mj-cs"/>
                <a:sym typeface="Helvetica"/>
              </a:defRPr>
            </a:pPr>
            <a:r>
              <a:t>The company purchased this well for $1,000,000, and the well is expected to have no salvage value once it is pumped dry.</a:t>
            </a:r>
          </a:p>
        </p:txBody>
      </p:sp>
      <p:sp>
        <p:nvSpPr>
          <p:cNvPr id="573" name="Rectangle 5"/>
          <p:cNvSpPr/>
          <p:nvPr/>
        </p:nvSpPr>
        <p:spPr>
          <a:xfrm>
            <a:off x="6312975" y="3778025"/>
            <a:ext cx="5514807" cy="2234566"/>
          </a:xfrm>
          <a:prstGeom prst="rect">
            <a:avLst/>
          </a:prstGeom>
          <a:ln>
            <a:solidFill>
              <a:srgbClr val="002060"/>
            </a:solidFill>
          </a:ln>
          <a:extLst>
            <a:ext uri="{C572A759-6A51-4108-AA02-DFA0A04FC94B}">
              <ma14:wrappingTextBoxFlag xmlns:ma14="http://schemas.microsoft.com/office/mac/drawingml/2011/main" val="1"/>
            </a:ext>
          </a:extLst>
        </p:spPr>
        <p:txBody>
          <a:bodyPr lIns="45719" rIns="45719">
            <a:spAutoFit/>
          </a:bodyPr>
          <a:lstStyle/>
          <a:p>
            <a:pPr lvl="1" marL="350838" indent="-290513">
              <a:spcBef>
                <a:spcPts val="600"/>
              </a:spcBef>
              <a:buSzPct val="100000"/>
              <a:buFont typeface="Arial"/>
              <a:buChar char="•"/>
              <a:defRPr sz="2000">
                <a:solidFill>
                  <a:srgbClr val="242424"/>
                </a:solidFill>
                <a:latin typeface="+mj-lt"/>
                <a:ea typeface="+mj-ea"/>
                <a:cs typeface="+mj-cs"/>
                <a:sym typeface="Helvetica"/>
              </a:defRPr>
            </a:pPr>
            <a:r>
              <a:t>The depletion cost per gallon</a:t>
            </a:r>
            <a:endParaRPr>
              <a:latin typeface="Gill Sans MT"/>
              <a:ea typeface="Gill Sans MT"/>
              <a:cs typeface="Gill Sans MT"/>
              <a:sym typeface="Gill Sans MT"/>
            </a:endParaRPr>
          </a:p>
          <a:p>
            <a:pPr lvl="1" indent="350838">
              <a:spcBef>
                <a:spcPts val="600"/>
              </a:spcBef>
              <a:defRPr sz="2000">
                <a:solidFill>
                  <a:srgbClr val="242424"/>
                </a:solidFill>
                <a:latin typeface="+mj-lt"/>
                <a:ea typeface="+mj-ea"/>
                <a:cs typeface="+mj-cs"/>
                <a:sym typeface="Helvetica"/>
              </a:defRPr>
            </a:pPr>
            <a:r>
              <a:t>= $</a:t>
            </a:r>
            <a:r>
              <a:rPr>
                <a:solidFill>
                  <a:srgbClr val="FFFFFF"/>
                </a:solidFill>
              </a:rPr>
              <a:t>1,000,000</a:t>
            </a:r>
            <a:r>
              <a:t>/</a:t>
            </a:r>
            <a:r>
              <a:rPr>
                <a:solidFill>
                  <a:srgbClr val="FFFFFF"/>
                </a:solidFill>
              </a:rPr>
              <a:t>10,000</a:t>
            </a:r>
            <a:r>
              <a:t> = $</a:t>
            </a:r>
            <a:r>
              <a:rPr>
                <a:solidFill>
                  <a:srgbClr val="FFFFFF"/>
                </a:solidFill>
              </a:rPr>
              <a:t>100</a:t>
            </a:r>
          </a:p>
          <a:p>
            <a:pPr lvl="1" marL="350838" indent="-290513">
              <a:spcBef>
                <a:spcPts val="600"/>
              </a:spcBef>
              <a:buSzPct val="100000"/>
              <a:buFont typeface="Arial"/>
              <a:buChar char="•"/>
              <a:defRPr sz="2000">
                <a:solidFill>
                  <a:srgbClr val="242424"/>
                </a:solidFill>
                <a:latin typeface="+mj-lt"/>
                <a:ea typeface="+mj-ea"/>
                <a:cs typeface="+mj-cs"/>
                <a:sym typeface="Helvetica"/>
              </a:defRPr>
            </a:pPr>
            <a:r>
              <a:t>If the company extracts 4,000 gallons of oil in a given year,</a:t>
            </a:r>
            <a:endParaRPr>
              <a:latin typeface="Gill Sans MT"/>
              <a:ea typeface="Gill Sans MT"/>
              <a:cs typeface="Gill Sans MT"/>
              <a:sym typeface="Gill Sans MT"/>
            </a:endParaRPr>
          </a:p>
          <a:p>
            <a:pPr lvl="1" indent="350838">
              <a:spcBef>
                <a:spcPts val="600"/>
              </a:spcBef>
              <a:defRPr sz="2000">
                <a:solidFill>
                  <a:srgbClr val="242424"/>
                </a:solidFill>
                <a:latin typeface="+mj-lt"/>
                <a:ea typeface="+mj-ea"/>
                <a:cs typeface="+mj-cs"/>
                <a:sym typeface="Helvetica"/>
              </a:defRPr>
            </a:pPr>
            <a:r>
              <a:t>depletion expense = $</a:t>
            </a:r>
            <a:endParaRPr>
              <a:latin typeface="Gill Sans MT"/>
              <a:ea typeface="Gill Sans MT"/>
              <a:cs typeface="Gill Sans MT"/>
              <a:sym typeface="Gill Sans MT"/>
            </a:endParaRPr>
          </a:p>
        </p:txBody>
      </p:sp>
      <p:sp>
        <p:nvSpPr>
          <p:cNvPr id="574" name="Right Arrow 6"/>
          <p:cNvSpPr/>
          <p:nvPr/>
        </p:nvSpPr>
        <p:spPr>
          <a:xfrm>
            <a:off x="5712107" y="4578920"/>
            <a:ext cx="377124" cy="650233"/>
          </a:xfrm>
          <a:prstGeom prst="rightArrow">
            <a:avLst>
              <a:gd name="adj1" fmla="val 50000"/>
              <a:gd name="adj2" fmla="val 50000"/>
            </a:avLst>
          </a:prstGeom>
          <a:solidFill>
            <a:srgbClr val="944DC3"/>
          </a:solidFill>
          <a:ln w="22225" cap="rnd">
            <a:solidFill>
              <a:srgbClr val="6C388E"/>
            </a:solidFill>
          </a:ln>
        </p:spPr>
        <p:txBody>
          <a:bodyPr lIns="45719" rIns="45719" anchor="ctr"/>
          <a:lstStyle/>
          <a:p>
            <a:pPr algn="ctr">
              <a:defRPr>
                <a:solidFill>
                  <a:srgbClr val="FFFFFF"/>
                </a:solidFill>
                <a:latin typeface="Gill Sans MT"/>
                <a:ea typeface="Gill Sans MT"/>
                <a:cs typeface="Gill Sans MT"/>
                <a:sym typeface="Gill Sans MT"/>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7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57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57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2" fill="hold">
                                  <p:stCondLst>
                                    <p:cond delay="0"/>
                                  </p:stCondLst>
                                  <p:iterate type="el" backwards="0">
                                    <p:tmAbs val="0"/>
                                  </p:iterate>
                                  <p:childTnLst>
                                    <p:set>
                                      <p:cBhvr>
                                        <p:cTn id="16" fill="hold"/>
                                        <p:tgtEl>
                                          <p:spTgt spid="57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3" fill="hold">
                                  <p:stCondLst>
                                    <p:cond delay="0"/>
                                  </p:stCondLst>
                                  <p:iterate type="el" backwards="0">
                                    <p:tmAbs val="0"/>
                                  </p:iterate>
                                  <p:childTnLst>
                                    <p:set>
                                      <p:cBhvr>
                                        <p:cTn id="20" fill="hold"/>
                                        <p:tgtEl>
                                          <p:spTgt spid="574"/>
                                        </p:tgtEl>
                                        <p:attrNameLst>
                                          <p:attrName>style.visibility</p:attrName>
                                        </p:attrNameLst>
                                      </p:cBhvr>
                                      <p:to>
                                        <p:strVal val="visible"/>
                                      </p:to>
                                    </p:set>
                                  </p:childTnLst>
                                </p:cTn>
                              </p:par>
                            </p:childTnLst>
                          </p:cTn>
                        </p:par>
                        <p:par>
                          <p:cTn id="21" fill="hold">
                            <p:stCondLst>
                              <p:cond delay="0"/>
                            </p:stCondLst>
                            <p:childTnLst>
                              <p:par>
                                <p:cTn id="22" presetClass="entr" nodeType="afterEffect" presetSubtype="0" presetID="1" grpId="4" fill="hold">
                                  <p:stCondLst>
                                    <p:cond delay="0"/>
                                  </p:stCondLst>
                                  <p:iterate type="el" backwards="0">
                                    <p:tmAbs val="0"/>
                                  </p:iterate>
                                  <p:childTnLst>
                                    <p:set>
                                      <p:cBhvr>
                                        <p:cTn id="23" fill="hold"/>
                                        <p:tgtEl>
                                          <p:spTgt spid="5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74" grpId="3"/>
      <p:bldP build="p" bldLvl="5" animBg="1" rev="0" advAuto="0" spid="571" grpId="1"/>
      <p:bldP build="whole" bldLvl="1" animBg="1" rev="0" advAuto="0" spid="573" grpId="4"/>
      <p:bldP build="whole" bldLvl="1" animBg="1" rev="0" advAuto="0" spid="572" grpId="2"/>
    </p:bldLst>
  </p:timing>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6" name="Title 1"/>
          <p:cNvSpPr txBox="1"/>
          <p:nvPr>
            <p:ph type="title"/>
          </p:nvPr>
        </p:nvSpPr>
        <p:spPr>
          <a:xfrm>
            <a:off x="1009649" y="702155"/>
            <a:ext cx="10601160" cy="1188721"/>
          </a:xfrm>
          <a:prstGeom prst="rect">
            <a:avLst/>
          </a:prstGeom>
        </p:spPr>
        <p:txBody>
          <a:bodyPr/>
          <a:lstStyle>
            <a:lvl1pPr>
              <a:defRPr sz="4000">
                <a:latin typeface="+mj-lt"/>
                <a:ea typeface="+mj-ea"/>
                <a:cs typeface="+mj-cs"/>
                <a:sym typeface="Helvetica"/>
              </a:defRPr>
            </a:lvl1pPr>
          </a:lstStyle>
          <a:p>
            <a:pPr/>
            <a:r>
              <a:t>Learning objectives</a:t>
            </a:r>
          </a:p>
        </p:txBody>
      </p:sp>
      <p:sp>
        <p:nvSpPr>
          <p:cNvPr id="577" name="Slide Number Placeholder 3"/>
          <p:cNvSpPr txBox="1"/>
          <p:nvPr>
            <p:ph type="sldNum" sz="quarter" idx="2"/>
          </p:nvPr>
        </p:nvSpPr>
        <p:spPr>
          <a:xfrm>
            <a:off x="11337154" y="6471856"/>
            <a:ext cx="273656"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78" name="Rectangle 6"/>
          <p:cNvSpPr txBox="1"/>
          <p:nvPr/>
        </p:nvSpPr>
        <p:spPr>
          <a:xfrm>
            <a:off x="1055369" y="1890876"/>
            <a:ext cx="10081261" cy="3418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600"/>
              </a:spcBef>
              <a:defRPr b="1" sz="2400">
                <a:solidFill>
                  <a:srgbClr val="404040"/>
                </a:solidFill>
                <a:latin typeface="+mj-lt"/>
                <a:ea typeface="+mj-ea"/>
                <a:cs typeface="+mj-cs"/>
                <a:sym typeface="Helvetica"/>
              </a:defRPr>
            </a:pPr>
            <a:r>
              <a:t>After this class, you should be able to</a:t>
            </a:r>
            <a:endParaRPr>
              <a:latin typeface="Gill Sans MT"/>
              <a:ea typeface="Gill Sans MT"/>
              <a:cs typeface="Gill Sans MT"/>
              <a:sym typeface="Gill Sans MT"/>
            </a:endParaRPr>
          </a:p>
          <a:p>
            <a:pPr marL="342900" indent="-342900">
              <a:spcBef>
                <a:spcPts val="600"/>
              </a:spcBef>
              <a:buSzPct val="100000"/>
              <a:buAutoNum type="arabicPeriod" startAt="1"/>
              <a:defRPr b="1" sz="2400">
                <a:solidFill>
                  <a:srgbClr val="808080"/>
                </a:solidFill>
                <a:latin typeface="+mj-lt"/>
                <a:ea typeface="+mj-ea"/>
                <a:cs typeface="+mj-cs"/>
                <a:sym typeface="Helvetica"/>
              </a:defRPr>
            </a:pPr>
            <a:r>
              <a:t>Distinguish between tangible and intangible assets;</a:t>
            </a:r>
            <a:endParaRPr>
              <a:latin typeface="Gill Sans MT"/>
              <a:ea typeface="Gill Sans MT"/>
              <a:cs typeface="Gill Sans MT"/>
              <a:sym typeface="Gill Sans MT"/>
            </a:endParaRPr>
          </a:p>
          <a:p>
            <a:pPr marL="342900" indent="-342900">
              <a:spcBef>
                <a:spcPts val="600"/>
              </a:spcBef>
              <a:buSzPct val="100000"/>
              <a:buAutoNum type="arabicPeriod" startAt="1"/>
              <a:defRPr b="1" sz="2400">
                <a:solidFill>
                  <a:srgbClr val="808080"/>
                </a:solidFill>
                <a:latin typeface="+mj-lt"/>
                <a:ea typeface="+mj-ea"/>
                <a:cs typeface="+mj-cs"/>
                <a:sym typeface="Helvetica"/>
              </a:defRPr>
            </a:pPr>
            <a:r>
              <a:t>Analyze and classify capitalized costs versus expenses;</a:t>
            </a:r>
            <a:endParaRPr>
              <a:latin typeface="Gill Sans MT"/>
              <a:ea typeface="Gill Sans MT"/>
              <a:cs typeface="Gill Sans MT"/>
              <a:sym typeface="Gill Sans MT"/>
            </a:endParaRPr>
          </a:p>
          <a:p>
            <a:pPr marL="342900" indent="-342900">
              <a:spcBef>
                <a:spcPts val="600"/>
              </a:spcBef>
              <a:buSzPct val="100000"/>
              <a:buAutoNum type="arabicPeriod" startAt="1"/>
              <a:defRPr b="1" sz="2400">
                <a:solidFill>
                  <a:srgbClr val="808080"/>
                </a:solidFill>
                <a:latin typeface="+mj-lt"/>
                <a:ea typeface="+mj-ea"/>
                <a:cs typeface="+mj-cs"/>
                <a:sym typeface="Helvetica"/>
              </a:defRPr>
            </a:pPr>
            <a:r>
              <a:t>Explain and apply depreciation methods to allocate capitalized costs;</a:t>
            </a:r>
            <a:endParaRPr>
              <a:latin typeface="Gill Sans MT"/>
              <a:ea typeface="Gill Sans MT"/>
              <a:cs typeface="Gill Sans MT"/>
              <a:sym typeface="Gill Sans MT"/>
            </a:endParaRPr>
          </a:p>
          <a:p>
            <a:pPr marL="342900" indent="-342900">
              <a:spcBef>
                <a:spcPts val="600"/>
              </a:spcBef>
              <a:buSzPct val="100000"/>
              <a:buAutoNum type="arabicPeriod" startAt="1"/>
              <a:defRPr b="1" sz="2400">
                <a:solidFill>
                  <a:srgbClr val="404040"/>
                </a:solidFill>
                <a:latin typeface="+mj-lt"/>
                <a:ea typeface="+mj-ea"/>
                <a:cs typeface="+mj-cs"/>
                <a:sym typeface="Helvetica"/>
              </a:defRPr>
            </a:pPr>
            <a:r>
              <a:t>Describe accounting for intangible assets and record related transactions;</a:t>
            </a:r>
            <a:endParaRPr>
              <a:latin typeface="Gill Sans MT"/>
              <a:ea typeface="Gill Sans MT"/>
              <a:cs typeface="Gill Sans MT"/>
              <a:sym typeface="Gill Sans MT"/>
            </a:endParaRPr>
          </a:p>
          <a:p>
            <a:pPr marL="342900" indent="-342900">
              <a:spcBef>
                <a:spcPts val="600"/>
              </a:spcBef>
              <a:buSzPct val="100000"/>
              <a:buAutoNum type="arabicPeriod" startAt="1"/>
              <a:defRPr b="1" sz="2400">
                <a:solidFill>
                  <a:srgbClr val="808080"/>
                </a:solidFill>
                <a:latin typeface="+mj-lt"/>
                <a:ea typeface="+mj-ea"/>
                <a:cs typeface="+mj-cs"/>
                <a:sym typeface="Helvetica"/>
              </a:defRPr>
            </a:pPr>
            <a:r>
              <a:t>Describe some special issues in accounting for long-term assets.</a:t>
            </a:r>
          </a:p>
        </p:txBody>
      </p:sp>
      <p:sp>
        <p:nvSpPr>
          <p:cNvPr id="579" name="TextBox 4"/>
          <p:cNvSpPr txBox="1"/>
          <p:nvPr/>
        </p:nvSpPr>
        <p:spPr>
          <a:xfrm>
            <a:off x="460334" y="2282912"/>
            <a:ext cx="510541" cy="624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3200">
                <a:latin typeface="Gill Sans MT"/>
                <a:ea typeface="Gill Sans MT"/>
                <a:cs typeface="Gill Sans MT"/>
                <a:sym typeface="Gill Sans MT"/>
              </a:defRPr>
            </a:lvl1pPr>
          </a:lstStyle>
          <a:p>
            <a:pPr/>
            <a:r>
              <a:t>✅</a:t>
            </a:r>
          </a:p>
        </p:txBody>
      </p:sp>
      <p:sp>
        <p:nvSpPr>
          <p:cNvPr id="580" name="TextBox 5"/>
          <p:cNvSpPr txBox="1"/>
          <p:nvPr/>
        </p:nvSpPr>
        <p:spPr>
          <a:xfrm>
            <a:off x="460334" y="2766388"/>
            <a:ext cx="510541" cy="624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3200">
                <a:latin typeface="Gill Sans MT"/>
                <a:ea typeface="Gill Sans MT"/>
                <a:cs typeface="Gill Sans MT"/>
                <a:sym typeface="Gill Sans MT"/>
              </a:defRPr>
            </a:lvl1pPr>
          </a:lstStyle>
          <a:p>
            <a:pPr/>
            <a:r>
              <a:t>✅</a:t>
            </a:r>
          </a:p>
        </p:txBody>
      </p:sp>
      <p:sp>
        <p:nvSpPr>
          <p:cNvPr id="581" name="TextBox 7"/>
          <p:cNvSpPr txBox="1"/>
          <p:nvPr/>
        </p:nvSpPr>
        <p:spPr>
          <a:xfrm>
            <a:off x="460334" y="3287876"/>
            <a:ext cx="510541" cy="624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3200">
                <a:latin typeface="Gill Sans MT"/>
                <a:ea typeface="Gill Sans MT"/>
                <a:cs typeface="Gill Sans MT"/>
                <a:sym typeface="Gill Sans MT"/>
              </a:defRPr>
            </a:lvl1pPr>
          </a:lstStyle>
          <a:p>
            <a:pPr/>
            <a:r>
              <a:t>✅</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3" name="Title 1"/>
          <p:cNvSpPr txBox="1"/>
          <p:nvPr>
            <p:ph type="title"/>
          </p:nvPr>
        </p:nvSpPr>
        <p:spPr>
          <a:xfrm>
            <a:off x="581192" y="565675"/>
            <a:ext cx="11029616" cy="1188721"/>
          </a:xfrm>
          <a:prstGeom prst="rect">
            <a:avLst/>
          </a:prstGeom>
        </p:spPr>
        <p:txBody>
          <a:bodyPr/>
          <a:lstStyle>
            <a:lvl1pPr algn="ctr">
              <a:defRPr cap="none">
                <a:latin typeface="+mj-lt"/>
                <a:ea typeface="+mj-ea"/>
                <a:cs typeface="+mj-cs"/>
                <a:sym typeface="Helvetica"/>
              </a:defRPr>
            </a:lvl1pPr>
          </a:lstStyle>
          <a:p>
            <a:pPr/>
            <a:r>
              <a:t>Fundamentals of Amortization of Intangible Assets</a:t>
            </a:r>
          </a:p>
        </p:txBody>
      </p:sp>
      <p:sp>
        <p:nvSpPr>
          <p:cNvPr id="584" name="Slide Number Placeholder 3"/>
          <p:cNvSpPr txBox="1"/>
          <p:nvPr>
            <p:ph type="sldNum" sz="quarter" idx="2"/>
          </p:nvPr>
        </p:nvSpPr>
        <p:spPr>
          <a:xfrm>
            <a:off x="11337154" y="6471856"/>
            <a:ext cx="273656"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85" name="Rectangle 4"/>
          <p:cNvSpPr/>
          <p:nvPr/>
        </p:nvSpPr>
        <p:spPr>
          <a:xfrm>
            <a:off x="343552" y="2123667"/>
            <a:ext cx="5111851" cy="3656966"/>
          </a:xfrm>
          <a:prstGeom prst="rect">
            <a:avLst/>
          </a:prstGeom>
          <a:ln>
            <a:solidFill>
              <a:srgbClr val="002060"/>
            </a:solidFill>
          </a:ln>
          <a:extLst>
            <a:ext uri="{C572A759-6A51-4108-AA02-DFA0A04FC94B}">
              <ma14:wrappingTextBoxFlag xmlns:ma14="http://schemas.microsoft.com/office/mac/drawingml/2011/main" val="1"/>
            </a:ext>
          </a:extLst>
        </p:spPr>
        <p:txBody>
          <a:bodyPr lIns="45719" rIns="45719">
            <a:spAutoFit/>
          </a:bodyPr>
          <a:lstStyle/>
          <a:p>
            <a:pPr marL="342900" indent="-342900">
              <a:spcBef>
                <a:spcPts val="600"/>
              </a:spcBef>
              <a:buSzPct val="100000"/>
              <a:buFont typeface="Arial"/>
              <a:buChar char="•"/>
              <a:defRPr sz="2000">
                <a:solidFill>
                  <a:srgbClr val="242424"/>
                </a:solidFill>
                <a:latin typeface="+mj-lt"/>
                <a:ea typeface="+mj-ea"/>
                <a:cs typeface="+mj-cs"/>
                <a:sym typeface="Helvetica"/>
              </a:defRPr>
            </a:pPr>
            <a:r>
              <a:t>Recall that intangible assets are recorded as long-term assets at their cost. </a:t>
            </a:r>
            <a:endParaRPr>
              <a:latin typeface="Gill Sans MT"/>
              <a:ea typeface="Gill Sans MT"/>
              <a:cs typeface="Gill Sans MT"/>
              <a:sym typeface="Gill Sans MT"/>
            </a:endParaRPr>
          </a:p>
          <a:p>
            <a:pPr marL="342900" indent="-342900">
              <a:spcBef>
                <a:spcPts val="600"/>
              </a:spcBef>
              <a:buSzPct val="100000"/>
              <a:buFont typeface="Arial"/>
              <a:buChar char="•"/>
              <a:defRPr sz="2000">
                <a:solidFill>
                  <a:srgbClr val="242424"/>
                </a:solidFill>
                <a:latin typeface="+mj-lt"/>
                <a:ea typeface="+mj-ea"/>
                <a:cs typeface="+mj-cs"/>
                <a:sym typeface="Helvetica"/>
              </a:defRPr>
            </a:pPr>
            <a:r>
              <a:t>As with tangible assets, many intangible assets have a finite (limited) life span so their costs must be allocated over their useful lives</a:t>
            </a:r>
            <a:endParaRPr>
              <a:latin typeface="Gill Sans MT"/>
              <a:ea typeface="Gill Sans MT"/>
              <a:cs typeface="Gill Sans MT"/>
              <a:sym typeface="Gill Sans MT"/>
            </a:endParaRPr>
          </a:p>
          <a:p>
            <a:pPr lvl="1" marL="800100" indent="-342900">
              <a:spcBef>
                <a:spcPts val="600"/>
              </a:spcBef>
              <a:buSzPct val="100000"/>
              <a:buChar char="➢"/>
              <a:defRPr>
                <a:solidFill>
                  <a:srgbClr val="242424"/>
                </a:solidFill>
                <a:latin typeface="+mj-lt"/>
                <a:ea typeface="+mj-ea"/>
                <a:cs typeface="+mj-cs"/>
                <a:sym typeface="Helvetica"/>
              </a:defRPr>
            </a:pPr>
            <a:r>
              <a:t>This process is </a:t>
            </a:r>
            <a:r>
              <a:rPr b="1"/>
              <a:t>amortization</a:t>
            </a:r>
          </a:p>
          <a:p>
            <a:pPr marL="342900" indent="-342900">
              <a:spcBef>
                <a:spcPts val="600"/>
              </a:spcBef>
              <a:buSzPct val="100000"/>
              <a:buFont typeface="Arial"/>
              <a:buChar char="•"/>
              <a:defRPr sz="2000">
                <a:solidFill>
                  <a:srgbClr val="242424"/>
                </a:solidFill>
                <a:latin typeface="+mj-lt"/>
                <a:ea typeface="+mj-ea"/>
                <a:cs typeface="+mj-cs"/>
                <a:sym typeface="Helvetica"/>
              </a:defRPr>
            </a:pPr>
            <a:r>
              <a:t>Depreciation and amortization are similar in nature but have some important differences.</a:t>
            </a:r>
          </a:p>
        </p:txBody>
      </p:sp>
      <p:sp>
        <p:nvSpPr>
          <p:cNvPr id="586" name="Rectangle 2"/>
          <p:cNvSpPr/>
          <p:nvPr/>
        </p:nvSpPr>
        <p:spPr>
          <a:xfrm>
            <a:off x="6096000" y="2277554"/>
            <a:ext cx="5752447" cy="3301366"/>
          </a:xfrm>
          <a:prstGeom prst="rect">
            <a:avLst/>
          </a:prstGeom>
          <a:ln>
            <a:solidFill>
              <a:srgbClr val="002060"/>
            </a:solidFill>
          </a:ln>
          <a:extLst>
            <a:ext uri="{C572A759-6A51-4108-AA02-DFA0A04FC94B}">
              <ma14:wrappingTextBoxFlag xmlns:ma14="http://schemas.microsoft.com/office/mac/drawingml/2011/main" val="1"/>
            </a:ext>
          </a:extLst>
        </p:spPr>
        <p:txBody>
          <a:bodyPr lIns="45719" rIns="45719">
            <a:spAutoFit/>
          </a:bodyPr>
          <a:lstStyle/>
          <a:p>
            <a:pPr lvl="1" marL="471487" indent="-457200">
              <a:spcBef>
                <a:spcPts val="600"/>
              </a:spcBef>
              <a:buSzPct val="100000"/>
              <a:buAutoNum type="arabicPeriod" startAt="1"/>
              <a:defRPr sz="2000">
                <a:solidFill>
                  <a:srgbClr val="242424"/>
                </a:solidFill>
                <a:latin typeface="+mj-lt"/>
                <a:ea typeface="+mj-ea"/>
                <a:cs typeface="+mj-cs"/>
                <a:sym typeface="Helvetica"/>
              </a:defRPr>
            </a:pPr>
            <a:r>
              <a:t>First, amortization is typically only done using the straight-line method. </a:t>
            </a:r>
            <a:endParaRPr>
              <a:latin typeface="Gill Sans MT"/>
              <a:ea typeface="Gill Sans MT"/>
              <a:cs typeface="Gill Sans MT"/>
              <a:sym typeface="Gill Sans MT"/>
            </a:endParaRPr>
          </a:p>
          <a:p>
            <a:pPr lvl="1" marL="471487" indent="-457200">
              <a:spcBef>
                <a:spcPts val="600"/>
              </a:spcBef>
              <a:buSzPct val="100000"/>
              <a:buAutoNum type="arabicPeriod" startAt="1"/>
              <a:defRPr sz="2000">
                <a:solidFill>
                  <a:srgbClr val="242424"/>
                </a:solidFill>
                <a:latin typeface="+mj-lt"/>
                <a:ea typeface="+mj-ea"/>
                <a:cs typeface="+mj-cs"/>
                <a:sym typeface="Helvetica"/>
              </a:defRPr>
            </a:pPr>
            <a:r>
              <a:t>Second, there is usually no salvage value for intangible assets because they are completely used up over their life span. </a:t>
            </a:r>
            <a:endParaRPr>
              <a:latin typeface="Gill Sans MT"/>
              <a:ea typeface="Gill Sans MT"/>
              <a:cs typeface="Gill Sans MT"/>
              <a:sym typeface="Gill Sans MT"/>
            </a:endParaRPr>
          </a:p>
          <a:p>
            <a:pPr lvl="1" marL="471487" indent="-457200">
              <a:spcBef>
                <a:spcPts val="600"/>
              </a:spcBef>
              <a:buSzPct val="100000"/>
              <a:buAutoNum type="arabicPeriod" startAt="1"/>
              <a:defRPr sz="2000">
                <a:solidFill>
                  <a:srgbClr val="242424"/>
                </a:solidFill>
                <a:latin typeface="+mj-lt"/>
                <a:ea typeface="+mj-ea"/>
                <a:cs typeface="+mj-cs"/>
                <a:sym typeface="Helvetica"/>
              </a:defRPr>
            </a:pPr>
            <a:r>
              <a:t>Finally, an accumulated amortization account is </a:t>
            </a:r>
            <a:r>
              <a:rPr b="1"/>
              <a:t>not</a:t>
            </a:r>
            <a:r>
              <a:t> required to record yearly expenses (as is needed with depreciation); instead, the intangible asset account is written down each period.</a:t>
            </a:r>
          </a:p>
        </p:txBody>
      </p:sp>
      <p:sp>
        <p:nvSpPr>
          <p:cNvPr id="587" name="Right Arrow 5"/>
          <p:cNvSpPr/>
          <p:nvPr/>
        </p:nvSpPr>
        <p:spPr>
          <a:xfrm>
            <a:off x="5628466" y="3676074"/>
            <a:ext cx="294469" cy="526944"/>
          </a:xfrm>
          <a:prstGeom prst="rightArrow">
            <a:avLst>
              <a:gd name="adj1" fmla="val 50000"/>
              <a:gd name="adj2" fmla="val 50000"/>
            </a:avLst>
          </a:prstGeom>
          <a:solidFill>
            <a:srgbClr val="944DC3"/>
          </a:solidFill>
          <a:ln w="22225" cap="rnd">
            <a:solidFill>
              <a:srgbClr val="6C388E"/>
            </a:solidFill>
          </a:ln>
        </p:spPr>
        <p:txBody>
          <a:bodyPr lIns="45719" rIns="45719" anchor="ctr"/>
          <a:lstStyle/>
          <a:p>
            <a:pPr algn="ctr">
              <a:defRPr>
                <a:solidFill>
                  <a:srgbClr val="FFFFFF"/>
                </a:solidFill>
                <a:latin typeface="Gill Sans MT"/>
                <a:ea typeface="Gill Sans MT"/>
                <a:cs typeface="Gill Sans MT"/>
                <a:sym typeface="Gill Sans MT"/>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587"/>
                                        </p:tgtEl>
                                        <p:attrNameLst>
                                          <p:attrName>style.visibility</p:attrName>
                                        </p:attrNameLst>
                                      </p:cBhvr>
                                      <p:to>
                                        <p:strVal val="visible"/>
                                      </p:to>
                                    </p:set>
                                  </p:childTnLst>
                                </p:cTn>
                              </p:par>
                            </p:childTnLst>
                          </p:cTn>
                        </p:par>
                        <p:par>
                          <p:cTn id="11" fill="hold">
                            <p:stCondLst>
                              <p:cond delay="0"/>
                            </p:stCondLst>
                            <p:childTnLst>
                              <p:par>
                                <p:cTn id="12" presetClass="entr" nodeType="afterEffect" presetSubtype="0" presetID="1" grpId="3" fill="hold">
                                  <p:stCondLst>
                                    <p:cond delay="0"/>
                                  </p:stCondLst>
                                  <p:iterate type="el" backwards="0">
                                    <p:tmAbs val="0"/>
                                  </p:iterate>
                                  <p:childTnLst>
                                    <p:set>
                                      <p:cBhvr>
                                        <p:cTn id="13" fill="hold"/>
                                        <p:tgtEl>
                                          <p:spTgt spid="5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87" grpId="2"/>
      <p:bldP build="whole" bldLvl="1" animBg="1" rev="0" advAuto="0" spid="586" grpId="3"/>
      <p:bldP build="whole" bldLvl="1" animBg="1" rev="0" advAuto="0" spid="585"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7" name="Title 1"/>
          <p:cNvSpPr txBox="1"/>
          <p:nvPr>
            <p:ph type="title"/>
          </p:nvPr>
        </p:nvSpPr>
        <p:spPr>
          <a:xfrm>
            <a:off x="581192" y="560487"/>
            <a:ext cx="11029616" cy="1023614"/>
          </a:xfrm>
          <a:prstGeom prst="rect">
            <a:avLst/>
          </a:prstGeom>
        </p:spPr>
        <p:txBody>
          <a:bodyPr/>
          <a:lstStyle>
            <a:lvl1pPr>
              <a:defRPr cap="none"/>
            </a:lvl1pPr>
          </a:lstStyle>
          <a:p>
            <a:pPr/>
            <a:r>
              <a:t>Inventory and COGS</a:t>
            </a:r>
          </a:p>
        </p:txBody>
      </p:sp>
      <p:sp>
        <p:nvSpPr>
          <p:cNvPr id="348" name="Slide Number Placeholder 3"/>
          <p:cNvSpPr txBox="1"/>
          <p:nvPr>
            <p:ph type="sldNum" sz="quarter" idx="2"/>
          </p:nvPr>
        </p:nvSpPr>
        <p:spPr>
          <a:xfrm>
            <a:off x="11421912" y="6471856"/>
            <a:ext cx="188898"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49" name="Picture 2" descr="Picture 2"/>
          <p:cNvPicPr>
            <a:picLocks noChangeAspect="1"/>
          </p:cNvPicPr>
          <p:nvPr/>
        </p:nvPicPr>
        <p:blipFill>
          <a:blip r:embed="rId2">
            <a:extLst/>
          </a:blip>
          <a:stretch>
            <a:fillRect/>
          </a:stretch>
        </p:blipFill>
        <p:spPr>
          <a:xfrm>
            <a:off x="429947" y="2177709"/>
            <a:ext cx="11332106" cy="2935202"/>
          </a:xfrm>
          <a:prstGeom prst="rect">
            <a:avLst/>
          </a:prstGeom>
          <a:ln w="12700">
            <a:miter lim="400000"/>
          </a:ln>
        </p:spPr>
      </p:pic>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9" name="Title 1"/>
          <p:cNvSpPr txBox="1"/>
          <p:nvPr>
            <p:ph type="title"/>
          </p:nvPr>
        </p:nvSpPr>
        <p:spPr>
          <a:xfrm>
            <a:off x="581192" y="565675"/>
            <a:ext cx="11029616" cy="1188721"/>
          </a:xfrm>
          <a:prstGeom prst="rect">
            <a:avLst/>
          </a:prstGeom>
        </p:spPr>
        <p:txBody>
          <a:bodyPr/>
          <a:lstStyle>
            <a:lvl1pPr algn="ctr">
              <a:defRPr cap="none" sz="3600">
                <a:latin typeface="+mj-lt"/>
                <a:ea typeface="+mj-ea"/>
                <a:cs typeface="+mj-cs"/>
                <a:sym typeface="Helvetica"/>
              </a:defRPr>
            </a:lvl1pPr>
          </a:lstStyle>
          <a:p>
            <a:pPr/>
            <a:r>
              <a:t>Example of Amortization</a:t>
            </a:r>
          </a:p>
        </p:txBody>
      </p:sp>
      <p:sp>
        <p:nvSpPr>
          <p:cNvPr id="590" name="Slide Number Placeholder 3"/>
          <p:cNvSpPr txBox="1"/>
          <p:nvPr>
            <p:ph type="sldNum" sz="quarter" idx="2"/>
          </p:nvPr>
        </p:nvSpPr>
        <p:spPr>
          <a:xfrm>
            <a:off x="11337154" y="6471856"/>
            <a:ext cx="273656"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91" name="Rectangle 4"/>
          <p:cNvSpPr/>
          <p:nvPr/>
        </p:nvSpPr>
        <p:spPr>
          <a:xfrm>
            <a:off x="395209" y="1641817"/>
            <a:ext cx="5700791" cy="2920366"/>
          </a:xfrm>
          <a:prstGeom prst="rect">
            <a:avLst/>
          </a:prstGeom>
          <a:ln>
            <a:solidFill>
              <a:srgbClr val="002060"/>
            </a:solidFill>
          </a:ln>
          <a:extLst>
            <a:ext uri="{C572A759-6A51-4108-AA02-DFA0A04FC94B}">
              <ma14:wrappingTextBoxFlag xmlns:ma14="http://schemas.microsoft.com/office/mac/drawingml/2011/main" val="1"/>
            </a:ext>
          </a:extLst>
        </p:spPr>
        <p:txBody>
          <a:bodyPr lIns="45719" rIns="45719">
            <a:spAutoFit/>
          </a:bodyPr>
          <a:lstStyle/>
          <a:p>
            <a:pPr marL="342900" indent="-342900">
              <a:spcBef>
                <a:spcPts val="600"/>
              </a:spcBef>
              <a:buSzPct val="100000"/>
              <a:buFont typeface="Arial"/>
              <a:buChar char="•"/>
              <a:defRPr sz="2000">
                <a:solidFill>
                  <a:srgbClr val="242424"/>
                </a:solidFill>
                <a:latin typeface="+mj-lt"/>
                <a:ea typeface="+mj-ea"/>
                <a:cs typeface="+mj-cs"/>
                <a:sym typeface="Helvetica"/>
              </a:defRPr>
            </a:pPr>
            <a:r>
              <a:t>For example, a company called Patents-R-Us purchased a product patent for $10,000, granting the company exclusive use of that product for the next twenty years. </a:t>
            </a:r>
            <a:endParaRPr>
              <a:latin typeface="Gill Sans MT"/>
              <a:ea typeface="Gill Sans MT"/>
              <a:cs typeface="Gill Sans MT"/>
              <a:sym typeface="Gill Sans MT"/>
            </a:endParaRPr>
          </a:p>
          <a:p>
            <a:pPr marL="342900" indent="-342900">
              <a:spcBef>
                <a:spcPts val="600"/>
              </a:spcBef>
              <a:buSzPct val="100000"/>
              <a:buFont typeface="Arial"/>
              <a:buChar char="•"/>
              <a:defRPr sz="2000">
                <a:solidFill>
                  <a:srgbClr val="242424"/>
                </a:solidFill>
                <a:latin typeface="+mj-lt"/>
                <a:ea typeface="+mj-ea"/>
                <a:cs typeface="+mj-cs"/>
                <a:sym typeface="Helvetica"/>
              </a:defRPr>
            </a:pPr>
            <a:r>
              <a:t>Therefore, unless the company does not think the product will be useful for all twenty years (at that point the company would use the shorter useful life of the product), the company will record amortization expense of:</a:t>
            </a:r>
          </a:p>
        </p:txBody>
      </p:sp>
      <p:sp>
        <p:nvSpPr>
          <p:cNvPr id="592" name="Rectangle 5"/>
          <p:cNvSpPr/>
          <p:nvPr/>
        </p:nvSpPr>
        <p:spPr>
          <a:xfrm>
            <a:off x="1364775" y="5801910"/>
            <a:ext cx="1105470" cy="489707"/>
          </a:xfrm>
          <a:prstGeom prst="rect">
            <a:avLst/>
          </a:prstGeom>
          <a:solidFill>
            <a:srgbClr val="FFFFFF"/>
          </a:solidFill>
          <a:ln w="22225" cap="rnd">
            <a:solidFill>
              <a:srgbClr val="FFFFFF"/>
            </a:solidFill>
          </a:ln>
        </p:spPr>
        <p:txBody>
          <a:bodyPr lIns="45719" rIns="45719" anchor="ctr"/>
          <a:lstStyle/>
          <a:p>
            <a:pPr algn="ctr">
              <a:defRPr>
                <a:solidFill>
                  <a:srgbClr val="FFFFFF"/>
                </a:solidFill>
                <a:latin typeface="Gill Sans MT"/>
                <a:ea typeface="Gill Sans MT"/>
                <a:cs typeface="Gill Sans MT"/>
                <a:sym typeface="Gill Sans MT"/>
              </a:defRPr>
            </a:pPr>
          </a:p>
        </p:txBody>
      </p:sp>
      <p:sp>
        <p:nvSpPr>
          <p:cNvPr id="593" name="Right Arrow 9"/>
          <p:cNvSpPr/>
          <p:nvPr/>
        </p:nvSpPr>
        <p:spPr>
          <a:xfrm>
            <a:off x="6279396" y="2847977"/>
            <a:ext cx="294469" cy="526944"/>
          </a:xfrm>
          <a:prstGeom prst="rightArrow">
            <a:avLst>
              <a:gd name="adj1" fmla="val 50000"/>
              <a:gd name="adj2" fmla="val 50000"/>
            </a:avLst>
          </a:prstGeom>
          <a:solidFill>
            <a:srgbClr val="944DC3"/>
          </a:solidFill>
          <a:ln w="22225" cap="rnd">
            <a:solidFill>
              <a:srgbClr val="6C388E"/>
            </a:solidFill>
          </a:ln>
        </p:spPr>
        <p:txBody>
          <a:bodyPr lIns="45719" rIns="45719" anchor="ctr"/>
          <a:lstStyle/>
          <a:p>
            <a:pPr algn="ctr">
              <a:defRPr>
                <a:solidFill>
                  <a:srgbClr val="FFFFFF"/>
                </a:solidFill>
                <a:latin typeface="Gill Sans MT"/>
                <a:ea typeface="Gill Sans MT"/>
                <a:cs typeface="Gill Sans MT"/>
                <a:sym typeface="Gill Sans MT"/>
              </a:defRPr>
            </a:pPr>
          </a:p>
        </p:txBody>
      </p:sp>
      <p:sp>
        <p:nvSpPr>
          <p:cNvPr id="594" name="Rectangle 10"/>
          <p:cNvSpPr/>
          <p:nvPr/>
        </p:nvSpPr>
        <p:spPr>
          <a:xfrm>
            <a:off x="6757261" y="1641816"/>
            <a:ext cx="4587499" cy="2729866"/>
          </a:xfrm>
          <a:prstGeom prst="rect">
            <a:avLst/>
          </a:prstGeom>
          <a:ln>
            <a:solidFill>
              <a:srgbClr val="002060"/>
            </a:solidFill>
          </a:ln>
          <a:extLst>
            <a:ext uri="{C572A759-6A51-4108-AA02-DFA0A04FC94B}">
              <ma14:wrappingTextBoxFlag xmlns:ma14="http://schemas.microsoft.com/office/mac/drawingml/2011/main" val="1"/>
            </a:ext>
          </a:extLst>
        </p:spPr>
        <p:txBody>
          <a:bodyPr lIns="45719" rIns="45719">
            <a:spAutoFit/>
          </a:bodyPr>
          <a:lstStyle/>
          <a:p>
            <a:pPr marL="342900" indent="-342900">
              <a:spcBef>
                <a:spcPts val="600"/>
              </a:spcBef>
              <a:buSzPct val="100000"/>
              <a:buFont typeface="Arial"/>
              <a:buChar char="•"/>
              <a:defRPr sz="2000">
                <a:solidFill>
                  <a:srgbClr val="242424"/>
                </a:solidFill>
                <a:latin typeface="+mj-lt"/>
                <a:ea typeface="+mj-ea"/>
                <a:cs typeface="+mj-cs"/>
                <a:sym typeface="Helvetica"/>
              </a:defRPr>
            </a:pPr>
            <a:r>
              <a:t>The amortization expense per year = $</a:t>
            </a:r>
            <a:r>
              <a:rPr>
                <a:solidFill>
                  <a:srgbClr val="FFFFFF"/>
                </a:solidFill>
              </a:rPr>
              <a:t>1,000,000/10,000</a:t>
            </a:r>
            <a:r>
              <a:t> = $</a:t>
            </a:r>
            <a:endParaRPr>
              <a:latin typeface="Gill Sans MT"/>
              <a:ea typeface="Gill Sans MT"/>
              <a:cs typeface="Gill Sans MT"/>
              <a:sym typeface="Gill Sans MT"/>
            </a:endParaRPr>
          </a:p>
          <a:p>
            <a:pPr marL="342900" indent="-342900">
              <a:spcBef>
                <a:spcPts val="600"/>
              </a:spcBef>
              <a:buSzPct val="100000"/>
              <a:buFont typeface="Arial"/>
              <a:buChar char="•"/>
              <a:defRPr sz="2000">
                <a:solidFill>
                  <a:srgbClr val="242424"/>
                </a:solidFill>
                <a:latin typeface="+mj-lt"/>
                <a:ea typeface="+mj-ea"/>
                <a:cs typeface="+mj-cs"/>
                <a:sym typeface="Helvetica"/>
              </a:defRPr>
            </a:pPr>
            <a:r>
              <a:t>Assuming that it was placed into service on October 1, 2019, amortization expense for year 2019 will be:</a:t>
            </a:r>
            <a:endParaRPr>
              <a:latin typeface="Gill Sans MT"/>
              <a:ea typeface="Gill Sans MT"/>
              <a:cs typeface="Gill Sans MT"/>
              <a:sym typeface="Gill Sans MT"/>
            </a:endParaRPr>
          </a:p>
          <a:p>
            <a:pPr indent="350838">
              <a:spcBef>
                <a:spcPts val="600"/>
              </a:spcBef>
              <a:defRPr sz="1600">
                <a:solidFill>
                  <a:srgbClr val="242424"/>
                </a:solidFill>
                <a:latin typeface="+mj-lt"/>
                <a:ea typeface="+mj-ea"/>
                <a:cs typeface="+mj-cs"/>
                <a:sym typeface="Helvetica"/>
              </a:defRPr>
            </a:pPr>
          </a:p>
          <a:p>
            <a:pPr indent="350838">
              <a:spcBef>
                <a:spcPts val="600"/>
              </a:spcBef>
              <a:defRPr sz="800">
                <a:solidFill>
                  <a:srgbClr val="242424"/>
                </a:solidFill>
                <a:latin typeface="+mj-lt"/>
                <a:ea typeface="+mj-ea"/>
                <a:cs typeface="+mj-cs"/>
                <a:sym typeface="Helvetica"/>
              </a:defRPr>
            </a:pPr>
          </a:p>
        </p:txBody>
      </p:sp>
      <p:grpSp>
        <p:nvGrpSpPr>
          <p:cNvPr id="600" name="Group 12"/>
          <p:cNvGrpSpPr/>
          <p:nvPr/>
        </p:nvGrpSpPr>
        <p:grpSpPr>
          <a:xfrm>
            <a:off x="1253707" y="4654543"/>
            <a:ext cx="9684580" cy="1951934"/>
            <a:chOff x="0" y="0"/>
            <a:chExt cx="9684578" cy="1951933"/>
          </a:xfrm>
        </p:grpSpPr>
        <p:pic>
          <p:nvPicPr>
            <p:cNvPr id="595" name="Picture 2" descr="Picture 2"/>
            <p:cNvPicPr>
              <a:picLocks noChangeAspect="1"/>
            </p:cNvPicPr>
            <p:nvPr/>
          </p:nvPicPr>
          <p:blipFill>
            <a:blip r:embed="rId2">
              <a:extLst/>
            </a:blip>
            <a:stretch>
              <a:fillRect/>
            </a:stretch>
          </p:blipFill>
          <p:spPr>
            <a:xfrm>
              <a:off x="0" y="342803"/>
              <a:ext cx="9684579" cy="1609130"/>
            </a:xfrm>
            <a:prstGeom prst="rect">
              <a:avLst/>
            </a:prstGeom>
            <a:ln w="12700" cap="flat">
              <a:noFill/>
              <a:miter lim="400000"/>
            </a:ln>
            <a:effectLst/>
          </p:spPr>
        </p:pic>
        <p:sp>
          <p:nvSpPr>
            <p:cNvPr id="596" name="Rectangle 6"/>
            <p:cNvSpPr/>
            <p:nvPr/>
          </p:nvSpPr>
          <p:spPr>
            <a:xfrm>
              <a:off x="6964518" y="1188547"/>
              <a:ext cx="1105470" cy="489709"/>
            </a:xfrm>
            <a:prstGeom prst="rect">
              <a:avLst/>
            </a:prstGeom>
            <a:solidFill>
              <a:srgbClr val="FFFFFF"/>
            </a:solidFill>
            <a:ln w="22225" cap="rnd">
              <a:solidFill>
                <a:srgbClr val="FFFFFF"/>
              </a:solidFill>
              <a:prstDash val="solid"/>
              <a:round/>
            </a:ln>
            <a:effectLst/>
          </p:spPr>
          <p:txBody>
            <a:bodyPr wrap="square" lIns="45719" tIns="45719" rIns="45719" bIns="45719" numCol="1" anchor="ctr">
              <a:noAutofit/>
            </a:bodyPr>
            <a:lstStyle/>
            <a:p>
              <a:pPr algn="ctr">
                <a:defRPr>
                  <a:solidFill>
                    <a:srgbClr val="FFFFFF"/>
                  </a:solidFill>
                  <a:latin typeface="Gill Sans MT"/>
                  <a:ea typeface="Gill Sans MT"/>
                  <a:cs typeface="Gill Sans MT"/>
                  <a:sym typeface="Gill Sans MT"/>
                </a:defRPr>
              </a:pPr>
            </a:p>
          </p:txBody>
        </p:sp>
        <p:sp>
          <p:nvSpPr>
            <p:cNvPr id="597" name="Rectangle 7"/>
            <p:cNvSpPr/>
            <p:nvPr/>
          </p:nvSpPr>
          <p:spPr>
            <a:xfrm>
              <a:off x="8468046" y="1310058"/>
              <a:ext cx="1105470" cy="489709"/>
            </a:xfrm>
            <a:prstGeom prst="rect">
              <a:avLst/>
            </a:prstGeom>
            <a:solidFill>
              <a:srgbClr val="FFFFFF"/>
            </a:solidFill>
            <a:ln w="22225" cap="rnd">
              <a:solidFill>
                <a:srgbClr val="FFFFFF"/>
              </a:solidFill>
              <a:prstDash val="solid"/>
              <a:round/>
            </a:ln>
            <a:effectLst/>
          </p:spPr>
          <p:txBody>
            <a:bodyPr wrap="square" lIns="45719" tIns="45719" rIns="45719" bIns="45719" numCol="1" anchor="ctr">
              <a:noAutofit/>
            </a:bodyPr>
            <a:lstStyle/>
            <a:p>
              <a:pPr algn="ctr">
                <a:defRPr>
                  <a:solidFill>
                    <a:srgbClr val="FFFFFF"/>
                  </a:solidFill>
                  <a:latin typeface="Gill Sans MT"/>
                  <a:ea typeface="Gill Sans MT"/>
                  <a:cs typeface="Gill Sans MT"/>
                  <a:sym typeface="Gill Sans MT"/>
                </a:defRPr>
              </a:pPr>
            </a:p>
          </p:txBody>
        </p:sp>
        <p:sp>
          <p:nvSpPr>
            <p:cNvPr id="598" name="Rectangle 8"/>
            <p:cNvSpPr/>
            <p:nvPr/>
          </p:nvSpPr>
          <p:spPr>
            <a:xfrm>
              <a:off x="1357434" y="1188547"/>
              <a:ext cx="2220165" cy="448528"/>
            </a:xfrm>
            <a:prstGeom prst="rect">
              <a:avLst/>
            </a:prstGeom>
            <a:solidFill>
              <a:srgbClr val="FFFFFF"/>
            </a:solidFill>
            <a:ln w="22225" cap="rnd">
              <a:solidFill>
                <a:srgbClr val="FFFFFF"/>
              </a:solidFill>
              <a:prstDash val="solid"/>
              <a:round/>
            </a:ln>
            <a:effectLst/>
          </p:spPr>
          <p:txBody>
            <a:bodyPr wrap="square" lIns="45719" tIns="45719" rIns="45719" bIns="45719" numCol="1" anchor="ctr">
              <a:noAutofit/>
            </a:bodyPr>
            <a:lstStyle/>
            <a:p>
              <a:pPr algn="ctr">
                <a:defRPr>
                  <a:solidFill>
                    <a:srgbClr val="FFFFFF"/>
                  </a:solidFill>
                  <a:latin typeface="Gill Sans MT"/>
                  <a:ea typeface="Gill Sans MT"/>
                  <a:cs typeface="Gill Sans MT"/>
                  <a:sym typeface="Gill Sans MT"/>
                </a:defRPr>
              </a:pPr>
            </a:p>
          </p:txBody>
        </p:sp>
        <p:sp>
          <p:nvSpPr>
            <p:cNvPr id="599" name="Down Arrow 11"/>
            <p:cNvSpPr/>
            <p:nvPr/>
          </p:nvSpPr>
          <p:spPr>
            <a:xfrm>
              <a:off x="7729025" y="-1"/>
              <a:ext cx="573437" cy="2853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rgbClr val="944DC3"/>
            </a:solidFill>
            <a:ln w="22225" cap="rnd">
              <a:solidFill>
                <a:srgbClr val="6C388E"/>
              </a:solidFill>
              <a:prstDash val="solid"/>
              <a:round/>
            </a:ln>
            <a:effectLst/>
          </p:spPr>
          <p:txBody>
            <a:bodyPr wrap="square" lIns="45719" tIns="45719" rIns="45719" bIns="45719" numCol="1" anchor="ctr">
              <a:noAutofit/>
            </a:bodyPr>
            <a:lstStyle/>
            <a:p>
              <a:pPr algn="ctr">
                <a:defRPr>
                  <a:solidFill>
                    <a:srgbClr val="FFFFFF"/>
                  </a:solidFill>
                  <a:latin typeface="Gill Sans MT"/>
                  <a:ea typeface="Gill Sans MT"/>
                  <a:cs typeface="Gill Sans MT"/>
                  <a:sym typeface="Gill Sans MT"/>
                </a:defRPr>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593"/>
                                        </p:tgtEl>
                                        <p:attrNameLst>
                                          <p:attrName>style.visibility</p:attrName>
                                        </p:attrNameLst>
                                      </p:cBhvr>
                                      <p:to>
                                        <p:strVal val="visible"/>
                                      </p:to>
                                    </p:set>
                                  </p:childTnLst>
                                </p:cTn>
                              </p:par>
                            </p:childTnLst>
                          </p:cTn>
                        </p:par>
                        <p:par>
                          <p:cTn id="11" fill="hold">
                            <p:stCondLst>
                              <p:cond delay="0"/>
                            </p:stCondLst>
                            <p:childTnLst>
                              <p:par>
                                <p:cTn id="12" presetClass="entr" nodeType="afterEffect" presetSubtype="0" presetID="1" grpId="3" fill="hold">
                                  <p:stCondLst>
                                    <p:cond delay="0"/>
                                  </p:stCondLst>
                                  <p:iterate type="el" backwards="0">
                                    <p:tmAbs val="0"/>
                                  </p:iterate>
                                  <p:childTnLst>
                                    <p:set>
                                      <p:cBhvr>
                                        <p:cTn id="13" fill="hold"/>
                                        <p:tgtEl>
                                          <p:spTgt spid="59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Class="entr" nodeType="clickEffect" presetSubtype="0" presetID="1" grpId="4" fill="hold">
                                  <p:stCondLst>
                                    <p:cond delay="0"/>
                                  </p:stCondLst>
                                  <p:iterate type="el" backwards="0">
                                    <p:tmAbs val="0"/>
                                  </p:iterate>
                                  <p:childTnLst>
                                    <p:set>
                                      <p:cBhvr>
                                        <p:cTn id="17" fill="hold"/>
                                        <p:tgtEl>
                                          <p:spTgt spid="6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94" grpId="3"/>
      <p:bldP build="whole" bldLvl="1" animBg="1" rev="0" advAuto="0" spid="593" grpId="2"/>
      <p:bldP build="whole" bldLvl="1" animBg="1" rev="0" advAuto="0" spid="591" grpId="1"/>
      <p:bldP build="whole" bldLvl="1" animBg="1" rev="0" advAuto="0" spid="600" grpId="4"/>
    </p:bldLst>
  </p:timing>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2" name="Title 1"/>
          <p:cNvSpPr txBox="1"/>
          <p:nvPr>
            <p:ph type="title"/>
          </p:nvPr>
        </p:nvSpPr>
        <p:spPr>
          <a:xfrm>
            <a:off x="1009649" y="702155"/>
            <a:ext cx="10601160" cy="1188721"/>
          </a:xfrm>
          <a:prstGeom prst="rect">
            <a:avLst/>
          </a:prstGeom>
        </p:spPr>
        <p:txBody>
          <a:bodyPr/>
          <a:lstStyle>
            <a:lvl1pPr>
              <a:defRPr sz="4000">
                <a:latin typeface="+mj-lt"/>
                <a:ea typeface="+mj-ea"/>
                <a:cs typeface="+mj-cs"/>
                <a:sym typeface="Helvetica"/>
              </a:defRPr>
            </a:lvl1pPr>
          </a:lstStyle>
          <a:p>
            <a:pPr/>
            <a:r>
              <a:t>Learning objectives</a:t>
            </a:r>
          </a:p>
        </p:txBody>
      </p:sp>
      <p:sp>
        <p:nvSpPr>
          <p:cNvPr id="603" name="Slide Number Placeholder 3"/>
          <p:cNvSpPr txBox="1"/>
          <p:nvPr>
            <p:ph type="sldNum" sz="quarter" idx="2"/>
          </p:nvPr>
        </p:nvSpPr>
        <p:spPr>
          <a:xfrm>
            <a:off x="11337154" y="6471856"/>
            <a:ext cx="273656"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04" name="Rectangle 6"/>
          <p:cNvSpPr txBox="1"/>
          <p:nvPr/>
        </p:nvSpPr>
        <p:spPr>
          <a:xfrm>
            <a:off x="1055369" y="1890876"/>
            <a:ext cx="10081261" cy="3418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600"/>
              </a:spcBef>
              <a:defRPr b="1" sz="2400">
                <a:solidFill>
                  <a:srgbClr val="404040"/>
                </a:solidFill>
                <a:latin typeface="+mj-lt"/>
                <a:ea typeface="+mj-ea"/>
                <a:cs typeface="+mj-cs"/>
                <a:sym typeface="Helvetica"/>
              </a:defRPr>
            </a:pPr>
            <a:r>
              <a:t>After this class, you should be able to</a:t>
            </a:r>
            <a:endParaRPr>
              <a:latin typeface="Gill Sans MT"/>
              <a:ea typeface="Gill Sans MT"/>
              <a:cs typeface="Gill Sans MT"/>
              <a:sym typeface="Gill Sans MT"/>
            </a:endParaRPr>
          </a:p>
          <a:p>
            <a:pPr marL="342900" indent="-342900">
              <a:spcBef>
                <a:spcPts val="600"/>
              </a:spcBef>
              <a:buSzPct val="100000"/>
              <a:buAutoNum type="arabicPeriod" startAt="1"/>
              <a:defRPr b="1" sz="2400">
                <a:solidFill>
                  <a:srgbClr val="808080"/>
                </a:solidFill>
                <a:latin typeface="+mj-lt"/>
                <a:ea typeface="+mj-ea"/>
                <a:cs typeface="+mj-cs"/>
                <a:sym typeface="Helvetica"/>
              </a:defRPr>
            </a:pPr>
            <a:r>
              <a:t>Distinguish between tangible and intangible assets;</a:t>
            </a:r>
            <a:endParaRPr>
              <a:latin typeface="Gill Sans MT"/>
              <a:ea typeface="Gill Sans MT"/>
              <a:cs typeface="Gill Sans MT"/>
              <a:sym typeface="Gill Sans MT"/>
            </a:endParaRPr>
          </a:p>
          <a:p>
            <a:pPr marL="342900" indent="-342900">
              <a:spcBef>
                <a:spcPts val="600"/>
              </a:spcBef>
              <a:buSzPct val="100000"/>
              <a:buAutoNum type="arabicPeriod" startAt="1"/>
              <a:defRPr b="1" sz="2400">
                <a:solidFill>
                  <a:srgbClr val="808080"/>
                </a:solidFill>
                <a:latin typeface="+mj-lt"/>
                <a:ea typeface="+mj-ea"/>
                <a:cs typeface="+mj-cs"/>
                <a:sym typeface="Helvetica"/>
              </a:defRPr>
            </a:pPr>
            <a:r>
              <a:t>Analyze and classify capitalized costs versus expenses;</a:t>
            </a:r>
            <a:endParaRPr>
              <a:latin typeface="Gill Sans MT"/>
              <a:ea typeface="Gill Sans MT"/>
              <a:cs typeface="Gill Sans MT"/>
              <a:sym typeface="Gill Sans MT"/>
            </a:endParaRPr>
          </a:p>
          <a:p>
            <a:pPr marL="342900" indent="-342900">
              <a:spcBef>
                <a:spcPts val="600"/>
              </a:spcBef>
              <a:buSzPct val="100000"/>
              <a:buAutoNum type="arabicPeriod" startAt="1"/>
              <a:defRPr b="1" sz="2400">
                <a:solidFill>
                  <a:srgbClr val="808080"/>
                </a:solidFill>
                <a:latin typeface="+mj-lt"/>
                <a:ea typeface="+mj-ea"/>
                <a:cs typeface="+mj-cs"/>
                <a:sym typeface="Helvetica"/>
              </a:defRPr>
            </a:pPr>
            <a:r>
              <a:t>Explain and apply depreciation methods to allocate capitalized costs;</a:t>
            </a:r>
            <a:endParaRPr>
              <a:latin typeface="Gill Sans MT"/>
              <a:ea typeface="Gill Sans MT"/>
              <a:cs typeface="Gill Sans MT"/>
              <a:sym typeface="Gill Sans MT"/>
            </a:endParaRPr>
          </a:p>
          <a:p>
            <a:pPr marL="342900" indent="-342900">
              <a:spcBef>
                <a:spcPts val="600"/>
              </a:spcBef>
              <a:buSzPct val="100000"/>
              <a:buAutoNum type="arabicPeriod" startAt="1"/>
              <a:defRPr b="1" sz="2400">
                <a:solidFill>
                  <a:srgbClr val="808080"/>
                </a:solidFill>
                <a:latin typeface="+mj-lt"/>
                <a:ea typeface="+mj-ea"/>
                <a:cs typeface="+mj-cs"/>
                <a:sym typeface="Helvetica"/>
              </a:defRPr>
            </a:pPr>
            <a:r>
              <a:t>Describe accounting for intangible assets and record related transactions;</a:t>
            </a:r>
            <a:endParaRPr>
              <a:latin typeface="Gill Sans MT"/>
              <a:ea typeface="Gill Sans MT"/>
              <a:cs typeface="Gill Sans MT"/>
              <a:sym typeface="Gill Sans MT"/>
            </a:endParaRPr>
          </a:p>
          <a:p>
            <a:pPr marL="342900" indent="-342900">
              <a:spcBef>
                <a:spcPts val="600"/>
              </a:spcBef>
              <a:buSzPct val="100000"/>
              <a:buAutoNum type="arabicPeriod" startAt="1"/>
              <a:defRPr b="1" sz="2400">
                <a:solidFill>
                  <a:srgbClr val="404040"/>
                </a:solidFill>
                <a:latin typeface="+mj-lt"/>
                <a:ea typeface="+mj-ea"/>
                <a:cs typeface="+mj-cs"/>
                <a:sym typeface="Helvetica"/>
              </a:defRPr>
            </a:pPr>
            <a:r>
              <a:t>Describe some special issues in accounting for long-term assets.</a:t>
            </a:r>
          </a:p>
        </p:txBody>
      </p:sp>
      <p:sp>
        <p:nvSpPr>
          <p:cNvPr id="605" name="TextBox 4"/>
          <p:cNvSpPr txBox="1"/>
          <p:nvPr/>
        </p:nvSpPr>
        <p:spPr>
          <a:xfrm>
            <a:off x="460333" y="2221951"/>
            <a:ext cx="510541" cy="624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3200">
                <a:latin typeface="Gill Sans MT"/>
                <a:ea typeface="Gill Sans MT"/>
                <a:cs typeface="Gill Sans MT"/>
                <a:sym typeface="Gill Sans MT"/>
              </a:defRPr>
            </a:lvl1pPr>
          </a:lstStyle>
          <a:p>
            <a:pPr/>
            <a:r>
              <a:t>✅</a:t>
            </a:r>
          </a:p>
        </p:txBody>
      </p:sp>
      <p:sp>
        <p:nvSpPr>
          <p:cNvPr id="606" name="TextBox 5"/>
          <p:cNvSpPr txBox="1"/>
          <p:nvPr/>
        </p:nvSpPr>
        <p:spPr>
          <a:xfrm>
            <a:off x="460333" y="2705428"/>
            <a:ext cx="510541" cy="624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3200">
                <a:latin typeface="Gill Sans MT"/>
                <a:ea typeface="Gill Sans MT"/>
                <a:cs typeface="Gill Sans MT"/>
                <a:sym typeface="Gill Sans MT"/>
              </a:defRPr>
            </a:lvl1pPr>
          </a:lstStyle>
          <a:p>
            <a:pPr/>
            <a:r>
              <a:t>✅</a:t>
            </a:r>
          </a:p>
        </p:txBody>
      </p:sp>
      <p:sp>
        <p:nvSpPr>
          <p:cNvPr id="607" name="TextBox 7"/>
          <p:cNvSpPr txBox="1"/>
          <p:nvPr/>
        </p:nvSpPr>
        <p:spPr>
          <a:xfrm>
            <a:off x="460333" y="3248857"/>
            <a:ext cx="510541" cy="624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3200">
                <a:latin typeface="Gill Sans MT"/>
                <a:ea typeface="Gill Sans MT"/>
                <a:cs typeface="Gill Sans MT"/>
                <a:sym typeface="Gill Sans MT"/>
              </a:defRPr>
            </a:lvl1pPr>
          </a:lstStyle>
          <a:p>
            <a:pPr/>
            <a:r>
              <a:t>✅</a:t>
            </a:r>
          </a:p>
        </p:txBody>
      </p:sp>
      <p:sp>
        <p:nvSpPr>
          <p:cNvPr id="608" name="TextBox 8"/>
          <p:cNvSpPr txBox="1"/>
          <p:nvPr/>
        </p:nvSpPr>
        <p:spPr>
          <a:xfrm>
            <a:off x="460333" y="3930323"/>
            <a:ext cx="510541" cy="624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3200">
                <a:latin typeface="Gill Sans MT"/>
                <a:ea typeface="Gill Sans MT"/>
                <a:cs typeface="Gill Sans MT"/>
                <a:sym typeface="Gill Sans MT"/>
              </a:defRPr>
            </a:lvl1pPr>
          </a:lstStyle>
          <a:p>
            <a:pPr/>
            <a:r>
              <a:t>✅</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0" name="Slide Number Placeholder 3"/>
          <p:cNvSpPr txBox="1"/>
          <p:nvPr>
            <p:ph type="sldNum" sz="quarter" idx="2"/>
          </p:nvPr>
        </p:nvSpPr>
        <p:spPr>
          <a:xfrm>
            <a:off x="11337154" y="6471856"/>
            <a:ext cx="273656"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11" name="Title 1"/>
          <p:cNvSpPr txBox="1"/>
          <p:nvPr>
            <p:ph type="title"/>
          </p:nvPr>
        </p:nvSpPr>
        <p:spPr>
          <a:xfrm>
            <a:off x="581192" y="565675"/>
            <a:ext cx="11029616" cy="1188721"/>
          </a:xfrm>
          <a:prstGeom prst="rect">
            <a:avLst/>
          </a:prstGeom>
        </p:spPr>
        <p:txBody>
          <a:bodyPr/>
          <a:lstStyle>
            <a:lvl1pPr algn="ctr">
              <a:defRPr cap="none" sz="3600">
                <a:latin typeface="+mj-lt"/>
                <a:ea typeface="+mj-ea"/>
                <a:cs typeface="+mj-cs"/>
                <a:sym typeface="Helvetica"/>
              </a:defRPr>
            </a:lvl1pPr>
          </a:lstStyle>
          <a:p>
            <a:pPr/>
            <a:r>
              <a:t>Revision of Remaining Life or Salvage Value</a:t>
            </a:r>
          </a:p>
        </p:txBody>
      </p:sp>
      <p:sp>
        <p:nvSpPr>
          <p:cNvPr id="612" name="Rectangle 8"/>
          <p:cNvSpPr/>
          <p:nvPr/>
        </p:nvSpPr>
        <p:spPr>
          <a:xfrm>
            <a:off x="130817" y="1754396"/>
            <a:ext cx="6269984" cy="1497966"/>
          </a:xfrm>
          <a:prstGeom prst="rect">
            <a:avLst/>
          </a:prstGeom>
          <a:ln>
            <a:solidFill>
              <a:srgbClr val="002060"/>
            </a:solidFill>
          </a:ln>
          <a:extLst>
            <a:ext uri="{C572A759-6A51-4108-AA02-DFA0A04FC94B}">
              <ma14:wrappingTextBoxFlag xmlns:ma14="http://schemas.microsoft.com/office/mac/drawingml/2011/main" val="1"/>
            </a:ext>
          </a:extLst>
        </p:spPr>
        <p:txBody>
          <a:bodyPr lIns="45719" rIns="45719">
            <a:spAutoFit/>
          </a:bodyPr>
          <a:lstStyle/>
          <a:p>
            <a:pPr>
              <a:defRPr b="1">
                <a:solidFill>
                  <a:srgbClr val="242424"/>
                </a:solidFill>
                <a:latin typeface="+mj-lt"/>
                <a:ea typeface="+mj-ea"/>
                <a:cs typeface="+mj-cs"/>
                <a:sym typeface="Helvetica"/>
              </a:defRPr>
            </a:pPr>
            <a:r>
              <a:t>Example:</a:t>
            </a:r>
            <a:endParaRPr>
              <a:latin typeface="Gill Sans MT"/>
              <a:ea typeface="Gill Sans MT"/>
              <a:cs typeface="Gill Sans MT"/>
              <a:sym typeface="Gill Sans MT"/>
            </a:endParaRPr>
          </a:p>
          <a:p>
            <a:pPr>
              <a:defRPr>
                <a:solidFill>
                  <a:srgbClr val="242424"/>
                </a:solidFill>
                <a:latin typeface="+mj-lt"/>
                <a:ea typeface="+mj-ea"/>
                <a:cs typeface="+mj-cs"/>
                <a:sym typeface="Helvetica"/>
              </a:defRPr>
            </a:pPr>
            <a:r>
              <a:t>• Kenzie has a press worth $58,000</a:t>
            </a:r>
            <a:endParaRPr>
              <a:latin typeface="Gill Sans MT"/>
              <a:ea typeface="Gill Sans MT"/>
              <a:cs typeface="Gill Sans MT"/>
              <a:sym typeface="Gill Sans MT"/>
            </a:endParaRPr>
          </a:p>
          <a:p>
            <a:pPr>
              <a:defRPr>
                <a:solidFill>
                  <a:srgbClr val="242424"/>
                </a:solidFill>
                <a:latin typeface="+mj-lt"/>
                <a:ea typeface="+mj-ea"/>
                <a:cs typeface="+mj-cs"/>
                <a:sym typeface="Helvetica"/>
              </a:defRPr>
            </a:pPr>
            <a:r>
              <a:t>• Its salvage value was originally estimated to be $10,000</a:t>
            </a:r>
            <a:endParaRPr>
              <a:latin typeface="Gill Sans MT"/>
              <a:ea typeface="Gill Sans MT"/>
              <a:cs typeface="Gill Sans MT"/>
              <a:sym typeface="Gill Sans MT"/>
            </a:endParaRPr>
          </a:p>
          <a:p>
            <a:pPr>
              <a:defRPr>
                <a:solidFill>
                  <a:srgbClr val="242424"/>
                </a:solidFill>
                <a:latin typeface="+mj-lt"/>
                <a:ea typeface="+mj-ea"/>
                <a:cs typeface="+mj-cs"/>
                <a:sym typeface="Helvetica"/>
              </a:defRPr>
            </a:pPr>
            <a:r>
              <a:t>• Its economic life was originally estimated to be five years</a:t>
            </a:r>
            <a:endParaRPr>
              <a:latin typeface="Gill Sans MT"/>
              <a:ea typeface="Gill Sans MT"/>
              <a:cs typeface="Gill Sans MT"/>
              <a:sym typeface="Gill Sans MT"/>
            </a:endParaRPr>
          </a:p>
          <a:p>
            <a:pPr>
              <a:defRPr>
                <a:solidFill>
                  <a:srgbClr val="242424"/>
                </a:solidFill>
                <a:latin typeface="+mj-lt"/>
                <a:ea typeface="+mj-ea"/>
                <a:cs typeface="+mj-cs"/>
                <a:sym typeface="Helvetica"/>
              </a:defRPr>
            </a:pPr>
            <a:r>
              <a:t>• Kenzie uses straight-line depreciation</a:t>
            </a:r>
          </a:p>
        </p:txBody>
      </p:sp>
      <p:sp>
        <p:nvSpPr>
          <p:cNvPr id="613" name="Rectangle 9"/>
          <p:cNvSpPr/>
          <p:nvPr/>
        </p:nvSpPr>
        <p:spPr>
          <a:xfrm>
            <a:off x="6583881" y="1761879"/>
            <a:ext cx="5477303" cy="1497966"/>
          </a:xfrm>
          <a:prstGeom prst="rect">
            <a:avLst/>
          </a:prstGeom>
          <a:ln>
            <a:solidFill>
              <a:srgbClr val="002060"/>
            </a:solidFill>
          </a:ln>
          <a:extLst>
            <a:ext uri="{C572A759-6A51-4108-AA02-DFA0A04FC94B}">
              <ma14:wrappingTextBoxFlag xmlns:ma14="http://schemas.microsoft.com/office/mac/drawingml/2011/main" val="1"/>
            </a:ext>
          </a:extLst>
        </p:spPr>
        <p:txBody>
          <a:bodyPr lIns="45719" rIns="45719">
            <a:spAutoFit/>
          </a:bodyPr>
          <a:lstStyle>
            <a:lvl1pPr>
              <a:defRPr>
                <a:solidFill>
                  <a:srgbClr val="242424"/>
                </a:solidFill>
                <a:latin typeface="+mj-lt"/>
                <a:ea typeface="+mj-ea"/>
                <a:cs typeface="+mj-cs"/>
                <a:sym typeface="Helvetica"/>
              </a:defRPr>
            </a:lvl1pPr>
          </a:lstStyle>
          <a:p>
            <a:pPr/>
            <a:r>
              <a:t>After three years, Kenzie determines that the estimated useful life would have been more accurately estimated at eight years, and the salvage value at that time would be $6,000. The revised depreciation expense is calculated as shown:</a:t>
            </a:r>
          </a:p>
        </p:txBody>
      </p:sp>
      <p:sp>
        <p:nvSpPr>
          <p:cNvPr id="614" name="Rectangle 10"/>
          <p:cNvSpPr/>
          <p:nvPr/>
        </p:nvSpPr>
        <p:spPr>
          <a:xfrm>
            <a:off x="5322627" y="3930737"/>
            <a:ext cx="1487606" cy="354661"/>
          </a:xfrm>
          <a:prstGeom prst="rect">
            <a:avLst/>
          </a:prstGeom>
          <a:solidFill>
            <a:srgbClr val="FFFFFF"/>
          </a:solidFill>
          <a:ln w="22225" cap="rnd">
            <a:solidFill>
              <a:srgbClr val="FFFFFF"/>
            </a:solidFill>
          </a:ln>
        </p:spPr>
        <p:txBody>
          <a:bodyPr lIns="45719" rIns="45719" anchor="ctr"/>
          <a:lstStyle/>
          <a:p>
            <a:pPr algn="ctr">
              <a:defRPr>
                <a:solidFill>
                  <a:srgbClr val="FFFFFF"/>
                </a:solidFill>
                <a:latin typeface="Gill Sans MT"/>
                <a:ea typeface="Gill Sans MT"/>
                <a:cs typeface="Gill Sans MT"/>
                <a:sym typeface="Gill Sans MT"/>
              </a:defRPr>
            </a:pPr>
          </a:p>
        </p:txBody>
      </p:sp>
      <p:sp>
        <p:nvSpPr>
          <p:cNvPr id="615" name="Rectangle 11"/>
          <p:cNvSpPr/>
          <p:nvPr/>
        </p:nvSpPr>
        <p:spPr>
          <a:xfrm>
            <a:off x="2253819" y="3705100"/>
            <a:ext cx="7684360" cy="2513966"/>
          </a:xfrm>
          <a:prstGeom prst="rect">
            <a:avLst/>
          </a:prstGeom>
          <a:ln>
            <a:solidFill>
              <a:srgbClr val="002060"/>
            </a:solidFill>
          </a:ln>
          <a:extLst>
            <a:ext uri="{C572A759-6A51-4108-AA02-DFA0A04FC94B}">
              <ma14:wrappingTextBoxFlag xmlns:ma14="http://schemas.microsoft.com/office/mac/drawingml/2011/main" val="1"/>
            </a:ext>
          </a:extLst>
        </p:spPr>
        <p:txBody>
          <a:bodyPr lIns="45719" rIns="45719">
            <a:spAutoFit/>
          </a:bodyPr>
          <a:lstStyle/>
          <a:p>
            <a:pPr marL="285750" indent="-285750">
              <a:spcBef>
                <a:spcPts val="200"/>
              </a:spcBef>
              <a:buSzPct val="100000"/>
              <a:buFont typeface="Arial"/>
              <a:buChar char="•"/>
              <a:defRPr>
                <a:solidFill>
                  <a:srgbClr val="242424"/>
                </a:solidFill>
                <a:latin typeface="+mj-lt"/>
                <a:ea typeface="+mj-ea"/>
                <a:cs typeface="+mj-cs"/>
                <a:sym typeface="Helvetica"/>
              </a:defRPr>
            </a:pPr>
            <a:r>
              <a:t>Original cost</a:t>
            </a:r>
            <a:endParaRPr>
              <a:latin typeface="Gill Sans MT"/>
              <a:ea typeface="Gill Sans MT"/>
              <a:cs typeface="Gill Sans MT"/>
              <a:sym typeface="Gill Sans MT"/>
            </a:endParaRPr>
          </a:p>
          <a:p>
            <a:pPr marL="285750" indent="-285750">
              <a:spcBef>
                <a:spcPts val="200"/>
              </a:spcBef>
              <a:buSzPct val="100000"/>
              <a:buFont typeface="Arial"/>
              <a:buChar char="•"/>
              <a:defRPr>
                <a:solidFill>
                  <a:srgbClr val="242424"/>
                </a:solidFill>
                <a:latin typeface="+mj-lt"/>
                <a:ea typeface="+mj-ea"/>
                <a:cs typeface="+mj-cs"/>
                <a:sym typeface="Helvetica"/>
              </a:defRPr>
            </a:pPr>
            <a:r>
              <a:t>Depreciation previously taken</a:t>
            </a:r>
            <a:endParaRPr>
              <a:latin typeface="Gill Sans MT"/>
              <a:ea typeface="Gill Sans MT"/>
              <a:cs typeface="Gill Sans MT"/>
              <a:sym typeface="Gill Sans MT"/>
            </a:endParaRPr>
          </a:p>
          <a:p>
            <a:pPr marL="285750" indent="-285750">
              <a:spcBef>
                <a:spcPts val="200"/>
              </a:spcBef>
              <a:buSzPct val="100000"/>
              <a:buFont typeface="Arial"/>
              <a:buChar char="•"/>
              <a:defRPr>
                <a:solidFill>
                  <a:srgbClr val="242424"/>
                </a:solidFill>
                <a:latin typeface="+mj-lt"/>
                <a:ea typeface="+mj-ea"/>
                <a:cs typeface="+mj-cs"/>
                <a:sym typeface="Helvetica"/>
              </a:defRPr>
            </a:pPr>
            <a:r>
              <a:t>Book value at beginning of year 4</a:t>
            </a:r>
            <a:endParaRPr>
              <a:latin typeface="Gill Sans MT"/>
              <a:ea typeface="Gill Sans MT"/>
              <a:cs typeface="Gill Sans MT"/>
              <a:sym typeface="Gill Sans MT"/>
            </a:endParaRPr>
          </a:p>
          <a:p>
            <a:pPr marL="285750" indent="-285750">
              <a:spcBef>
                <a:spcPts val="200"/>
              </a:spcBef>
              <a:buSzPct val="100000"/>
              <a:buFont typeface="Arial"/>
              <a:buChar char="•"/>
              <a:defRPr>
                <a:solidFill>
                  <a:srgbClr val="242424"/>
                </a:solidFill>
                <a:latin typeface="+mj-lt"/>
                <a:ea typeface="+mj-ea"/>
                <a:cs typeface="+mj-cs"/>
                <a:sym typeface="Helvetica"/>
              </a:defRPr>
            </a:pPr>
            <a:r>
              <a:t>Revised salvage value</a:t>
            </a:r>
            <a:endParaRPr>
              <a:latin typeface="Gill Sans MT"/>
              <a:ea typeface="Gill Sans MT"/>
              <a:cs typeface="Gill Sans MT"/>
              <a:sym typeface="Gill Sans MT"/>
            </a:endParaRPr>
          </a:p>
          <a:p>
            <a:pPr marL="285750" indent="-285750">
              <a:spcBef>
                <a:spcPts val="200"/>
              </a:spcBef>
              <a:buSzPct val="100000"/>
              <a:buFont typeface="Arial"/>
              <a:buChar char="•"/>
              <a:defRPr>
                <a:solidFill>
                  <a:srgbClr val="242424"/>
                </a:solidFill>
                <a:latin typeface="+mj-lt"/>
                <a:ea typeface="+mj-ea"/>
                <a:cs typeface="+mj-cs"/>
                <a:sym typeface="Helvetica"/>
              </a:defRPr>
            </a:pPr>
            <a:r>
              <a:t>Revised remaining depreciable cost</a:t>
            </a:r>
            <a:endParaRPr>
              <a:latin typeface="Gill Sans MT"/>
              <a:ea typeface="Gill Sans MT"/>
              <a:cs typeface="Gill Sans MT"/>
              <a:sym typeface="Gill Sans MT"/>
            </a:endParaRPr>
          </a:p>
          <a:p>
            <a:pPr marL="285750" indent="-285750">
              <a:spcBef>
                <a:spcPts val="200"/>
              </a:spcBef>
              <a:buSzPct val="100000"/>
              <a:buFont typeface="Arial"/>
              <a:buChar char="•"/>
              <a:defRPr>
                <a:solidFill>
                  <a:srgbClr val="242424"/>
                </a:solidFill>
                <a:latin typeface="+mj-lt"/>
                <a:ea typeface="+mj-ea"/>
                <a:cs typeface="+mj-cs"/>
                <a:sym typeface="Helvetica"/>
              </a:defRPr>
            </a:pPr>
          </a:p>
          <a:p>
            <a:pPr marL="285750" indent="-285750">
              <a:spcBef>
                <a:spcPts val="200"/>
              </a:spcBef>
              <a:buSzPct val="100000"/>
              <a:buFont typeface="Arial"/>
              <a:buChar char="•"/>
              <a:defRPr>
                <a:solidFill>
                  <a:srgbClr val="242424"/>
                </a:solidFill>
                <a:latin typeface="+mj-lt"/>
                <a:ea typeface="+mj-ea"/>
                <a:cs typeface="+mj-cs"/>
                <a:sym typeface="Helvetica"/>
              </a:defRPr>
            </a:pPr>
            <a:r>
              <a:t>Revised remaining useful life</a:t>
            </a:r>
            <a:endParaRPr>
              <a:latin typeface="Gill Sans MT"/>
              <a:ea typeface="Gill Sans MT"/>
              <a:cs typeface="Gill Sans MT"/>
              <a:sym typeface="Gill Sans MT"/>
            </a:endParaRPr>
          </a:p>
          <a:p>
            <a:pPr marL="285750" indent="-285750">
              <a:spcBef>
                <a:spcPts val="200"/>
              </a:spcBef>
              <a:buSzPct val="100000"/>
              <a:buFont typeface="Arial"/>
              <a:buChar char="•"/>
              <a:defRPr>
                <a:solidFill>
                  <a:srgbClr val="242424"/>
                </a:solidFill>
                <a:latin typeface="+mj-lt"/>
                <a:ea typeface="+mj-ea"/>
                <a:cs typeface="+mj-cs"/>
                <a:sym typeface="Helvetica"/>
              </a:defRPr>
            </a:pPr>
            <a:r>
              <a:t>Revised depreciation (straight-line method)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6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6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6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13" grpId="2"/>
      <p:bldP build="whole" bldLvl="1" animBg="1" rev="0" advAuto="0" spid="615" grpId="3"/>
      <p:bldP build="whole" bldLvl="1" animBg="1" rev="0" advAuto="0" spid="612" grpId="1"/>
    </p:bldLst>
  </p:timing>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7" name="Title 1"/>
          <p:cNvSpPr txBox="1"/>
          <p:nvPr>
            <p:ph type="title"/>
          </p:nvPr>
        </p:nvSpPr>
        <p:spPr>
          <a:xfrm>
            <a:off x="581192" y="565675"/>
            <a:ext cx="11029616" cy="1188721"/>
          </a:xfrm>
          <a:prstGeom prst="rect">
            <a:avLst/>
          </a:prstGeom>
        </p:spPr>
        <p:txBody>
          <a:bodyPr/>
          <a:lstStyle>
            <a:lvl1pPr algn="ctr">
              <a:defRPr cap="none" sz="3600">
                <a:latin typeface="+mj-lt"/>
                <a:ea typeface="+mj-ea"/>
                <a:cs typeface="+mj-cs"/>
                <a:sym typeface="Helvetica"/>
              </a:defRPr>
            </a:lvl1pPr>
          </a:lstStyle>
          <a:p>
            <a:pPr/>
            <a:r>
              <a:t>Sale of an Asset</a:t>
            </a:r>
          </a:p>
        </p:txBody>
      </p:sp>
      <p:sp>
        <p:nvSpPr>
          <p:cNvPr id="618" name="Slide Number Placeholder 3"/>
          <p:cNvSpPr txBox="1"/>
          <p:nvPr>
            <p:ph type="sldNum" sz="quarter" idx="2"/>
          </p:nvPr>
        </p:nvSpPr>
        <p:spPr>
          <a:xfrm>
            <a:off x="11337154" y="6471856"/>
            <a:ext cx="273656"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19" name="Rectangle 4"/>
          <p:cNvSpPr/>
          <p:nvPr/>
        </p:nvSpPr>
        <p:spPr>
          <a:xfrm>
            <a:off x="581191" y="2421032"/>
            <a:ext cx="5215178" cy="2005966"/>
          </a:xfrm>
          <a:prstGeom prst="rect">
            <a:avLst/>
          </a:prstGeom>
          <a:ln>
            <a:solidFill>
              <a:srgbClr val="002060"/>
            </a:solidFill>
          </a:ln>
          <a:extLst>
            <a:ext uri="{C572A759-6A51-4108-AA02-DFA0A04FC94B}">
              <ma14:wrappingTextBoxFlag xmlns:ma14="http://schemas.microsoft.com/office/mac/drawingml/2011/main" val="1"/>
            </a:ext>
          </a:extLst>
        </p:spPr>
        <p:txBody>
          <a:bodyPr lIns="45719" rIns="45719">
            <a:spAutoFit/>
          </a:bodyPr>
          <a:lstStyle/>
          <a:p>
            <a:pPr marL="342900" indent="-342900">
              <a:spcBef>
                <a:spcPts val="600"/>
              </a:spcBef>
              <a:buSzPct val="100000"/>
              <a:buFont typeface="Arial"/>
              <a:buChar char="•"/>
              <a:defRPr sz="2000">
                <a:solidFill>
                  <a:srgbClr val="242424"/>
                </a:solidFill>
                <a:latin typeface="+mj-lt"/>
                <a:ea typeface="+mj-ea"/>
                <a:cs typeface="+mj-cs"/>
                <a:sym typeface="Helvetica"/>
              </a:defRPr>
            </a:pPr>
            <a:r>
              <a:t>When an asset is sold, the company must account for its depreciation up to the date of sale. </a:t>
            </a:r>
            <a:endParaRPr>
              <a:latin typeface="Gill Sans MT"/>
              <a:ea typeface="Gill Sans MT"/>
              <a:cs typeface="Gill Sans MT"/>
              <a:sym typeface="Gill Sans MT"/>
            </a:endParaRPr>
          </a:p>
          <a:p>
            <a:pPr marL="342900" indent="-342900">
              <a:spcBef>
                <a:spcPts val="600"/>
              </a:spcBef>
              <a:buSzPct val="100000"/>
              <a:buFont typeface="Arial"/>
              <a:buChar char="•"/>
              <a:defRPr sz="2000">
                <a:solidFill>
                  <a:srgbClr val="242424"/>
                </a:solidFill>
                <a:latin typeface="+mj-lt"/>
                <a:ea typeface="+mj-ea"/>
                <a:cs typeface="+mj-cs"/>
                <a:sym typeface="Helvetica"/>
              </a:defRPr>
            </a:pPr>
            <a:r>
              <a:t>This means companies may be required to record a depreciation entry before the sale of the asset to ensure it is current. </a:t>
            </a:r>
          </a:p>
        </p:txBody>
      </p:sp>
      <p:sp>
        <p:nvSpPr>
          <p:cNvPr id="620" name="Rectangle 5"/>
          <p:cNvSpPr/>
          <p:nvPr/>
        </p:nvSpPr>
        <p:spPr>
          <a:xfrm>
            <a:off x="6395634" y="2845117"/>
            <a:ext cx="5215177" cy="1167766"/>
          </a:xfrm>
          <a:prstGeom prst="rect">
            <a:avLst/>
          </a:prstGeom>
          <a:ln>
            <a:solidFill>
              <a:srgbClr val="002060"/>
            </a:solidFill>
          </a:ln>
          <a:extLst>
            <a:ext uri="{C572A759-6A51-4108-AA02-DFA0A04FC94B}">
              <ma14:wrappingTextBoxFlag xmlns:ma14="http://schemas.microsoft.com/office/mac/drawingml/2011/main" val="1"/>
            </a:ext>
          </a:extLst>
        </p:spPr>
        <p:txBody>
          <a:bodyPr lIns="45719" rIns="45719" anchor="ctr">
            <a:spAutoFit/>
          </a:bodyPr>
          <a:lstStyle/>
          <a:p>
            <a:pPr marL="457200" indent="-457200">
              <a:spcBef>
                <a:spcPts val="600"/>
              </a:spcBef>
              <a:buSzPct val="100000"/>
              <a:buAutoNum type="arabicPeriod" startAt="1"/>
              <a:defRPr sz="2000">
                <a:solidFill>
                  <a:srgbClr val="242424"/>
                </a:solidFill>
                <a:latin typeface="+mj-lt"/>
                <a:ea typeface="+mj-ea"/>
                <a:cs typeface="+mj-cs"/>
                <a:sym typeface="Helvetica"/>
              </a:defRPr>
            </a:pPr>
            <a:r>
              <a:t>Gain </a:t>
            </a:r>
            <a:endParaRPr>
              <a:latin typeface="Gill Sans MT"/>
              <a:ea typeface="Gill Sans MT"/>
              <a:cs typeface="Gill Sans MT"/>
              <a:sym typeface="Gill Sans MT"/>
            </a:endParaRPr>
          </a:p>
          <a:p>
            <a:pPr marL="457200" indent="-457200">
              <a:spcBef>
                <a:spcPts val="600"/>
              </a:spcBef>
              <a:buSzPct val="100000"/>
              <a:buAutoNum type="arabicPeriod" startAt="1"/>
              <a:defRPr sz="2000">
                <a:solidFill>
                  <a:srgbClr val="242424"/>
                </a:solidFill>
                <a:latin typeface="+mj-lt"/>
                <a:ea typeface="+mj-ea"/>
                <a:cs typeface="+mj-cs"/>
                <a:sym typeface="Helvetica"/>
              </a:defRPr>
            </a:pPr>
            <a:r>
              <a:t>Loss</a:t>
            </a:r>
            <a:endParaRPr>
              <a:latin typeface="Gill Sans MT"/>
              <a:ea typeface="Gill Sans MT"/>
              <a:cs typeface="Gill Sans MT"/>
              <a:sym typeface="Gill Sans MT"/>
            </a:endParaRPr>
          </a:p>
          <a:p>
            <a:pPr marL="457200" indent="-457200">
              <a:spcBef>
                <a:spcPts val="600"/>
              </a:spcBef>
              <a:buSzPct val="100000"/>
              <a:buAutoNum type="arabicPeriod" startAt="1"/>
              <a:defRPr sz="2000">
                <a:solidFill>
                  <a:srgbClr val="242424"/>
                </a:solidFill>
                <a:latin typeface="+mj-lt"/>
                <a:ea typeface="+mj-ea"/>
                <a:cs typeface="+mj-cs"/>
                <a:sym typeface="Helvetica"/>
              </a:defRPr>
            </a:pPr>
            <a:r>
              <a:t>Breakeven </a:t>
            </a:r>
          </a:p>
        </p:txBody>
      </p:sp>
      <p:sp>
        <p:nvSpPr>
          <p:cNvPr id="621" name="Right Arrow 2"/>
          <p:cNvSpPr/>
          <p:nvPr/>
        </p:nvSpPr>
        <p:spPr>
          <a:xfrm>
            <a:off x="5951349" y="3192651"/>
            <a:ext cx="309967" cy="573438"/>
          </a:xfrm>
          <a:prstGeom prst="rightArrow">
            <a:avLst>
              <a:gd name="adj1" fmla="val 50000"/>
              <a:gd name="adj2" fmla="val 50000"/>
            </a:avLst>
          </a:prstGeom>
          <a:solidFill>
            <a:srgbClr val="944DC3"/>
          </a:solidFill>
          <a:ln w="22225" cap="rnd">
            <a:solidFill>
              <a:srgbClr val="6C388E"/>
            </a:solidFill>
          </a:ln>
        </p:spPr>
        <p:txBody>
          <a:bodyPr lIns="45719" rIns="45719" anchor="ctr"/>
          <a:lstStyle/>
          <a:p>
            <a:pPr algn="ctr">
              <a:defRPr>
                <a:solidFill>
                  <a:srgbClr val="FFFFFF"/>
                </a:solidFill>
                <a:latin typeface="Gill Sans MT"/>
                <a:ea typeface="Gill Sans MT"/>
                <a:cs typeface="Gill Sans MT"/>
                <a:sym typeface="Gill Sans MT"/>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621"/>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6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20" grpId="2"/>
      <p:bldP build="whole" bldLvl="1" animBg="1" rev="0" advAuto="0" spid="621" grpId="1"/>
    </p:bldLst>
  </p:timing>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3" name="Title 1"/>
          <p:cNvSpPr txBox="1"/>
          <p:nvPr>
            <p:ph type="title"/>
          </p:nvPr>
        </p:nvSpPr>
        <p:spPr>
          <a:xfrm>
            <a:off x="581192" y="565675"/>
            <a:ext cx="11029616" cy="1188721"/>
          </a:xfrm>
          <a:prstGeom prst="rect">
            <a:avLst/>
          </a:prstGeom>
        </p:spPr>
        <p:txBody>
          <a:bodyPr/>
          <a:lstStyle>
            <a:lvl1pPr algn="ctr">
              <a:defRPr cap="none" sz="3600">
                <a:latin typeface="+mj-lt"/>
                <a:ea typeface="+mj-ea"/>
                <a:cs typeface="+mj-cs"/>
                <a:sym typeface="Helvetica"/>
              </a:defRPr>
            </a:lvl1pPr>
          </a:lstStyle>
          <a:p>
            <a:pPr/>
            <a:r>
              <a:t>Sale of an Asset: Calculating Gain or Loss</a:t>
            </a:r>
          </a:p>
        </p:txBody>
      </p:sp>
      <p:sp>
        <p:nvSpPr>
          <p:cNvPr id="624" name="Slide Number Placeholder 3"/>
          <p:cNvSpPr txBox="1"/>
          <p:nvPr>
            <p:ph type="sldNum" sz="quarter" idx="2"/>
          </p:nvPr>
        </p:nvSpPr>
        <p:spPr>
          <a:xfrm>
            <a:off x="11337154" y="6471856"/>
            <a:ext cx="273656"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25" name="Rectangle 6"/>
          <p:cNvSpPr/>
          <p:nvPr/>
        </p:nvSpPr>
        <p:spPr>
          <a:xfrm>
            <a:off x="2600812" y="1754396"/>
            <a:ext cx="6990372" cy="1929766"/>
          </a:xfrm>
          <a:prstGeom prst="rect">
            <a:avLst/>
          </a:prstGeom>
          <a:ln>
            <a:solidFill>
              <a:srgbClr val="002060"/>
            </a:solidFill>
          </a:ln>
          <a:extLst>
            <a:ext uri="{C572A759-6A51-4108-AA02-DFA0A04FC94B}">
              <ma14:wrappingTextBoxFlag xmlns:ma14="http://schemas.microsoft.com/office/mac/drawingml/2011/main" val="1"/>
            </a:ext>
          </a:extLst>
        </p:spPr>
        <p:txBody>
          <a:bodyPr lIns="45719" rIns="45719">
            <a:spAutoFit/>
          </a:bodyPr>
          <a:lstStyle/>
          <a:p>
            <a:pPr>
              <a:defRPr b="1" sz="2000">
                <a:solidFill>
                  <a:srgbClr val="242424"/>
                </a:solidFill>
                <a:latin typeface="+mj-lt"/>
                <a:ea typeface="+mj-ea"/>
                <a:cs typeface="+mj-cs"/>
                <a:sym typeface="Helvetica"/>
              </a:defRPr>
            </a:pPr>
            <a:r>
              <a:t>Example:</a:t>
            </a:r>
            <a:endParaRPr>
              <a:latin typeface="Gill Sans MT"/>
              <a:ea typeface="Gill Sans MT"/>
              <a:cs typeface="Gill Sans MT"/>
              <a:sym typeface="Gill Sans MT"/>
            </a:endParaRPr>
          </a:p>
          <a:p>
            <a:pPr>
              <a:defRPr sz="2000">
                <a:solidFill>
                  <a:srgbClr val="242424"/>
                </a:solidFill>
                <a:latin typeface="+mj-lt"/>
                <a:ea typeface="+mj-ea"/>
                <a:cs typeface="+mj-cs"/>
                <a:sym typeface="Helvetica"/>
              </a:defRPr>
            </a:pPr>
            <a:r>
              <a:t>• Kenzie has a press worth $58,000.</a:t>
            </a:r>
            <a:endParaRPr>
              <a:latin typeface="Gill Sans MT"/>
              <a:ea typeface="Gill Sans MT"/>
              <a:cs typeface="Gill Sans MT"/>
              <a:sym typeface="Gill Sans MT"/>
            </a:endParaRPr>
          </a:p>
          <a:p>
            <a:pPr>
              <a:defRPr sz="2000">
                <a:solidFill>
                  <a:srgbClr val="242424"/>
                </a:solidFill>
                <a:latin typeface="+mj-lt"/>
                <a:ea typeface="+mj-ea"/>
                <a:cs typeface="+mj-cs"/>
                <a:sym typeface="Helvetica"/>
              </a:defRPr>
            </a:pPr>
            <a:r>
              <a:t>• Its salvage value was originally estimated to be $10,000.</a:t>
            </a:r>
            <a:endParaRPr>
              <a:latin typeface="Gill Sans MT"/>
              <a:ea typeface="Gill Sans MT"/>
              <a:cs typeface="Gill Sans MT"/>
              <a:sym typeface="Gill Sans MT"/>
            </a:endParaRPr>
          </a:p>
          <a:p>
            <a:pPr>
              <a:defRPr sz="2000">
                <a:solidFill>
                  <a:srgbClr val="242424"/>
                </a:solidFill>
                <a:latin typeface="+mj-lt"/>
                <a:ea typeface="+mj-ea"/>
                <a:cs typeface="+mj-cs"/>
                <a:sym typeface="Helvetica"/>
              </a:defRPr>
            </a:pPr>
            <a:r>
              <a:t>• Its economic life was originally estimated to be five years.</a:t>
            </a:r>
            <a:endParaRPr>
              <a:latin typeface="Gill Sans MT"/>
              <a:ea typeface="Gill Sans MT"/>
              <a:cs typeface="Gill Sans MT"/>
              <a:sym typeface="Gill Sans MT"/>
            </a:endParaRPr>
          </a:p>
          <a:p>
            <a:pPr>
              <a:defRPr sz="2000">
                <a:solidFill>
                  <a:srgbClr val="242424"/>
                </a:solidFill>
                <a:latin typeface="+mj-lt"/>
                <a:ea typeface="+mj-ea"/>
                <a:cs typeface="+mj-cs"/>
                <a:sym typeface="Helvetica"/>
              </a:defRPr>
            </a:pPr>
            <a:r>
              <a:t>• Kenzie uses straight-line depreciation.</a:t>
            </a:r>
            <a:endParaRPr>
              <a:latin typeface="Gill Sans MT"/>
              <a:ea typeface="Gill Sans MT"/>
              <a:cs typeface="Gill Sans MT"/>
              <a:sym typeface="Gill Sans MT"/>
            </a:endParaRPr>
          </a:p>
          <a:p>
            <a:pPr>
              <a:defRPr sz="2000">
                <a:solidFill>
                  <a:srgbClr val="242424"/>
                </a:solidFill>
                <a:latin typeface="+mj-lt"/>
                <a:ea typeface="+mj-ea"/>
                <a:cs typeface="+mj-cs"/>
                <a:sym typeface="Helvetica"/>
              </a:defRPr>
            </a:pPr>
            <a:r>
              <a:t>• Kenzie sells the press at the end of the third year:</a:t>
            </a:r>
          </a:p>
        </p:txBody>
      </p:sp>
      <p:sp>
        <p:nvSpPr>
          <p:cNvPr id="626" name="Rectangle 10"/>
          <p:cNvSpPr txBox="1"/>
          <p:nvPr/>
        </p:nvSpPr>
        <p:spPr>
          <a:xfrm>
            <a:off x="322834" y="3888745"/>
            <a:ext cx="243624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242424"/>
                </a:solidFill>
                <a:latin typeface="+mj-lt"/>
                <a:ea typeface="+mj-ea"/>
                <a:cs typeface="+mj-cs"/>
                <a:sym typeface="Helvetica"/>
              </a:defRPr>
            </a:lvl1pPr>
          </a:lstStyle>
          <a:p>
            <a:pPr/>
            <a:r>
              <a:t>Selling price = $31,000</a:t>
            </a:r>
          </a:p>
        </p:txBody>
      </p:sp>
      <p:sp>
        <p:nvSpPr>
          <p:cNvPr id="627" name="Rectangle 11"/>
          <p:cNvSpPr txBox="1"/>
          <p:nvPr/>
        </p:nvSpPr>
        <p:spPr>
          <a:xfrm>
            <a:off x="6312391" y="3892798"/>
            <a:ext cx="243624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242424"/>
                </a:solidFill>
                <a:latin typeface="+mj-lt"/>
                <a:ea typeface="+mj-ea"/>
                <a:cs typeface="+mj-cs"/>
                <a:sym typeface="Helvetica"/>
              </a:defRPr>
            </a:lvl1pPr>
          </a:lstStyle>
          <a:p>
            <a:pPr/>
            <a:r>
              <a:t>Selling price = $27,100</a:t>
            </a:r>
          </a:p>
        </p:txBody>
      </p:sp>
      <p:sp>
        <p:nvSpPr>
          <p:cNvPr id="628" name="Rectangle 14"/>
          <p:cNvSpPr/>
          <p:nvPr/>
        </p:nvSpPr>
        <p:spPr>
          <a:xfrm>
            <a:off x="345763" y="6001782"/>
            <a:ext cx="527694" cy="365126"/>
          </a:xfrm>
          <a:prstGeom prst="rect">
            <a:avLst/>
          </a:prstGeom>
          <a:solidFill>
            <a:srgbClr val="FFFFFF"/>
          </a:solidFill>
          <a:ln w="22225" cap="rnd">
            <a:solidFill>
              <a:srgbClr val="FFFFFF"/>
            </a:solidFill>
          </a:ln>
        </p:spPr>
        <p:txBody>
          <a:bodyPr lIns="45719" rIns="45719" anchor="ctr"/>
          <a:lstStyle/>
          <a:p>
            <a:pPr algn="ctr">
              <a:defRPr>
                <a:solidFill>
                  <a:srgbClr val="FFFFFF"/>
                </a:solidFill>
                <a:latin typeface="Gill Sans MT"/>
                <a:ea typeface="Gill Sans MT"/>
                <a:cs typeface="Gill Sans MT"/>
                <a:sym typeface="Gill Sans MT"/>
              </a:defRPr>
            </a:pPr>
          </a:p>
        </p:txBody>
      </p:sp>
      <p:sp>
        <p:nvSpPr>
          <p:cNvPr id="629" name="Rectangle 15"/>
          <p:cNvSpPr/>
          <p:nvPr/>
        </p:nvSpPr>
        <p:spPr>
          <a:xfrm>
            <a:off x="6380348" y="6001780"/>
            <a:ext cx="527694" cy="365126"/>
          </a:xfrm>
          <a:prstGeom prst="rect">
            <a:avLst/>
          </a:prstGeom>
          <a:solidFill>
            <a:srgbClr val="FFFFFF"/>
          </a:solidFill>
          <a:ln w="22225" cap="rnd">
            <a:solidFill>
              <a:srgbClr val="FFFFFF"/>
            </a:solidFill>
          </a:ln>
        </p:spPr>
        <p:txBody>
          <a:bodyPr lIns="45719" rIns="45719" anchor="ctr"/>
          <a:lstStyle/>
          <a:p>
            <a:pPr algn="ctr">
              <a:defRPr>
                <a:solidFill>
                  <a:srgbClr val="FFFFFF"/>
                </a:solidFill>
                <a:latin typeface="Gill Sans MT"/>
                <a:ea typeface="Gill Sans MT"/>
                <a:cs typeface="Gill Sans MT"/>
                <a:sym typeface="Gill Sans MT"/>
              </a:defRPr>
            </a:pPr>
          </a:p>
        </p:txBody>
      </p:sp>
      <p:sp>
        <p:nvSpPr>
          <p:cNvPr id="630" name="Rectangle 16"/>
          <p:cNvSpPr/>
          <p:nvPr/>
        </p:nvSpPr>
        <p:spPr>
          <a:xfrm>
            <a:off x="267852" y="4275108"/>
            <a:ext cx="5657476" cy="2031366"/>
          </a:xfrm>
          <a:prstGeom prst="rect">
            <a:avLst/>
          </a:prstGeom>
          <a:ln>
            <a:solidFill>
              <a:srgbClr val="002060"/>
            </a:solidFill>
          </a:ln>
          <a:extLst>
            <a:ext uri="{C572A759-6A51-4108-AA02-DFA0A04FC94B}">
              <ma14:wrappingTextBoxFlag xmlns:ma14="http://schemas.microsoft.com/office/mac/drawingml/2011/main" val="1"/>
            </a:ext>
          </a:extLst>
        </p:spPr>
        <p:txBody>
          <a:bodyPr lIns="45719" rIns="45719">
            <a:spAutoFit/>
          </a:bodyPr>
          <a:lstStyle/>
          <a:p>
            <a:pPr>
              <a:spcBef>
                <a:spcPts val="200"/>
              </a:spcBef>
              <a:defRPr sz="1700">
                <a:solidFill>
                  <a:srgbClr val="242424"/>
                </a:solidFill>
                <a:latin typeface="+mj-lt"/>
                <a:ea typeface="+mj-ea"/>
                <a:cs typeface="+mj-cs"/>
                <a:sym typeface="Helvetica"/>
              </a:defRPr>
            </a:pPr>
            <a:r>
              <a:t>Cost of Press</a:t>
            </a:r>
            <a:endParaRPr>
              <a:latin typeface="Gill Sans MT"/>
              <a:ea typeface="Gill Sans MT"/>
              <a:cs typeface="Gill Sans MT"/>
              <a:sym typeface="Gill Sans MT"/>
            </a:endParaRPr>
          </a:p>
          <a:p>
            <a:pPr>
              <a:spcBef>
                <a:spcPts val="200"/>
              </a:spcBef>
              <a:defRPr sz="1700">
                <a:solidFill>
                  <a:srgbClr val="242424"/>
                </a:solidFill>
                <a:latin typeface="+mj-lt"/>
                <a:ea typeface="+mj-ea"/>
                <a:cs typeface="+mj-cs"/>
                <a:sym typeface="Helvetica"/>
              </a:defRPr>
            </a:pPr>
            <a:r>
              <a:t>Less: Accumulated Depreciation: Printing Press</a:t>
            </a:r>
            <a:endParaRPr>
              <a:latin typeface="Gill Sans MT"/>
              <a:ea typeface="Gill Sans MT"/>
              <a:cs typeface="Gill Sans MT"/>
              <a:sym typeface="Gill Sans MT"/>
            </a:endParaRPr>
          </a:p>
          <a:p>
            <a:pPr>
              <a:spcBef>
                <a:spcPts val="200"/>
              </a:spcBef>
              <a:defRPr sz="1700">
                <a:solidFill>
                  <a:srgbClr val="242424"/>
                </a:solidFill>
                <a:latin typeface="+mj-lt"/>
                <a:ea typeface="+mj-ea"/>
                <a:cs typeface="+mj-cs"/>
                <a:sym typeface="Helvetica"/>
              </a:defRPr>
            </a:pPr>
            <a:r>
              <a:t>= Book Value</a:t>
            </a:r>
          </a:p>
          <a:p>
            <a:pPr>
              <a:spcBef>
                <a:spcPts val="200"/>
              </a:spcBef>
              <a:defRPr sz="1700">
                <a:solidFill>
                  <a:srgbClr val="242424"/>
                </a:solidFill>
                <a:latin typeface="+mj-lt"/>
                <a:ea typeface="+mj-ea"/>
                <a:cs typeface="+mj-cs"/>
                <a:sym typeface="Helvetica"/>
              </a:defRPr>
            </a:pPr>
          </a:p>
          <a:p>
            <a:pPr>
              <a:spcBef>
                <a:spcPts val="200"/>
              </a:spcBef>
              <a:defRPr sz="1700">
                <a:solidFill>
                  <a:srgbClr val="242424"/>
                </a:solidFill>
                <a:latin typeface="+mj-lt"/>
                <a:ea typeface="+mj-ea"/>
                <a:cs typeface="+mj-cs"/>
                <a:sym typeface="Helvetica"/>
              </a:defRPr>
            </a:pPr>
            <a:r>
              <a:t>Sales Price</a:t>
            </a:r>
          </a:p>
          <a:p>
            <a:pPr>
              <a:spcBef>
                <a:spcPts val="200"/>
              </a:spcBef>
              <a:defRPr sz="1700">
                <a:solidFill>
                  <a:srgbClr val="242424"/>
                </a:solidFill>
                <a:latin typeface="+mj-lt"/>
                <a:ea typeface="+mj-ea"/>
                <a:cs typeface="+mj-cs"/>
                <a:sym typeface="Helvetica"/>
              </a:defRPr>
            </a:pPr>
            <a:r>
              <a:t>Less: Book Value</a:t>
            </a:r>
            <a:endParaRPr>
              <a:latin typeface="Gill Sans MT"/>
              <a:ea typeface="Gill Sans MT"/>
              <a:cs typeface="Gill Sans MT"/>
              <a:sym typeface="Gill Sans MT"/>
            </a:endParaRPr>
          </a:p>
          <a:p>
            <a:pPr>
              <a:spcBef>
                <a:spcPts val="200"/>
              </a:spcBef>
              <a:defRPr sz="1700">
                <a:solidFill>
                  <a:srgbClr val="242424"/>
                </a:solidFill>
                <a:latin typeface="+mj-lt"/>
                <a:ea typeface="+mj-ea"/>
                <a:cs typeface="+mj-cs"/>
                <a:sym typeface="Helvetica"/>
              </a:defRPr>
            </a:pPr>
            <a:r>
              <a:t>= ______ on Sale of Printing Press</a:t>
            </a:r>
          </a:p>
        </p:txBody>
      </p:sp>
      <p:sp>
        <p:nvSpPr>
          <p:cNvPr id="631" name="Rectangle 17"/>
          <p:cNvSpPr/>
          <p:nvPr/>
        </p:nvSpPr>
        <p:spPr>
          <a:xfrm>
            <a:off x="6266670" y="4295540"/>
            <a:ext cx="5657476" cy="2031366"/>
          </a:xfrm>
          <a:prstGeom prst="rect">
            <a:avLst/>
          </a:prstGeom>
          <a:ln>
            <a:solidFill>
              <a:srgbClr val="002060"/>
            </a:solidFill>
          </a:ln>
          <a:extLst>
            <a:ext uri="{C572A759-6A51-4108-AA02-DFA0A04FC94B}">
              <ma14:wrappingTextBoxFlag xmlns:ma14="http://schemas.microsoft.com/office/mac/drawingml/2011/main" val="1"/>
            </a:ext>
          </a:extLst>
        </p:spPr>
        <p:txBody>
          <a:bodyPr lIns="45719" rIns="45719">
            <a:spAutoFit/>
          </a:bodyPr>
          <a:lstStyle/>
          <a:p>
            <a:pPr>
              <a:spcBef>
                <a:spcPts val="200"/>
              </a:spcBef>
              <a:defRPr sz="1700">
                <a:solidFill>
                  <a:srgbClr val="242424"/>
                </a:solidFill>
                <a:latin typeface="+mj-lt"/>
                <a:ea typeface="+mj-ea"/>
                <a:cs typeface="+mj-cs"/>
                <a:sym typeface="Helvetica"/>
              </a:defRPr>
            </a:pPr>
            <a:r>
              <a:t>Cost of Press</a:t>
            </a:r>
            <a:endParaRPr>
              <a:latin typeface="Gill Sans MT"/>
              <a:ea typeface="Gill Sans MT"/>
              <a:cs typeface="Gill Sans MT"/>
              <a:sym typeface="Gill Sans MT"/>
            </a:endParaRPr>
          </a:p>
          <a:p>
            <a:pPr>
              <a:spcBef>
                <a:spcPts val="200"/>
              </a:spcBef>
              <a:defRPr sz="1700">
                <a:solidFill>
                  <a:srgbClr val="242424"/>
                </a:solidFill>
                <a:latin typeface="+mj-lt"/>
                <a:ea typeface="+mj-ea"/>
                <a:cs typeface="+mj-cs"/>
                <a:sym typeface="Helvetica"/>
              </a:defRPr>
            </a:pPr>
            <a:r>
              <a:t>Less: Accumulated Depreciation: Printing Press</a:t>
            </a:r>
            <a:endParaRPr>
              <a:latin typeface="Gill Sans MT"/>
              <a:ea typeface="Gill Sans MT"/>
              <a:cs typeface="Gill Sans MT"/>
              <a:sym typeface="Gill Sans MT"/>
            </a:endParaRPr>
          </a:p>
          <a:p>
            <a:pPr>
              <a:spcBef>
                <a:spcPts val="200"/>
              </a:spcBef>
              <a:defRPr sz="1700">
                <a:solidFill>
                  <a:srgbClr val="242424"/>
                </a:solidFill>
                <a:latin typeface="+mj-lt"/>
                <a:ea typeface="+mj-ea"/>
                <a:cs typeface="+mj-cs"/>
                <a:sym typeface="Helvetica"/>
              </a:defRPr>
            </a:pPr>
            <a:r>
              <a:t>= Book Value</a:t>
            </a:r>
          </a:p>
          <a:p>
            <a:pPr>
              <a:spcBef>
                <a:spcPts val="200"/>
              </a:spcBef>
              <a:defRPr sz="1700">
                <a:solidFill>
                  <a:srgbClr val="242424"/>
                </a:solidFill>
                <a:latin typeface="+mj-lt"/>
                <a:ea typeface="+mj-ea"/>
                <a:cs typeface="+mj-cs"/>
                <a:sym typeface="Helvetica"/>
              </a:defRPr>
            </a:pPr>
          </a:p>
          <a:p>
            <a:pPr>
              <a:spcBef>
                <a:spcPts val="200"/>
              </a:spcBef>
              <a:defRPr sz="1700">
                <a:solidFill>
                  <a:srgbClr val="242424"/>
                </a:solidFill>
                <a:latin typeface="+mj-lt"/>
                <a:ea typeface="+mj-ea"/>
                <a:cs typeface="+mj-cs"/>
                <a:sym typeface="Helvetica"/>
              </a:defRPr>
            </a:pPr>
            <a:r>
              <a:t>Sales Price</a:t>
            </a:r>
          </a:p>
          <a:p>
            <a:pPr>
              <a:spcBef>
                <a:spcPts val="200"/>
              </a:spcBef>
              <a:defRPr sz="1700">
                <a:solidFill>
                  <a:srgbClr val="242424"/>
                </a:solidFill>
                <a:latin typeface="+mj-lt"/>
                <a:ea typeface="+mj-ea"/>
                <a:cs typeface="+mj-cs"/>
                <a:sym typeface="Helvetica"/>
              </a:defRPr>
            </a:pPr>
            <a:r>
              <a:t>Less: Book Value</a:t>
            </a:r>
            <a:endParaRPr>
              <a:latin typeface="Gill Sans MT"/>
              <a:ea typeface="Gill Sans MT"/>
              <a:cs typeface="Gill Sans MT"/>
              <a:sym typeface="Gill Sans MT"/>
            </a:endParaRPr>
          </a:p>
          <a:p>
            <a:pPr>
              <a:spcBef>
                <a:spcPts val="200"/>
              </a:spcBef>
              <a:defRPr sz="1700">
                <a:solidFill>
                  <a:srgbClr val="242424"/>
                </a:solidFill>
                <a:latin typeface="+mj-lt"/>
                <a:ea typeface="+mj-ea"/>
                <a:cs typeface="+mj-cs"/>
                <a:sym typeface="Helvetica"/>
              </a:defRPr>
            </a:pPr>
            <a:r>
              <a:t>= ______ on Sale of Printing Press</a:t>
            </a:r>
          </a:p>
        </p:txBody>
      </p:sp>
      <p:sp>
        <p:nvSpPr>
          <p:cNvPr id="632" name="Straight Connector 4"/>
          <p:cNvSpPr/>
          <p:nvPr/>
        </p:nvSpPr>
        <p:spPr>
          <a:xfrm>
            <a:off x="345763" y="4880007"/>
            <a:ext cx="4591998" cy="1"/>
          </a:xfrm>
          <a:prstGeom prst="line">
            <a:avLst/>
          </a:prstGeom>
          <a:ln w="12700" cap="rnd">
            <a:solidFill>
              <a:srgbClr val="000000"/>
            </a:solidFill>
          </a:ln>
        </p:spPr>
        <p:txBody>
          <a:bodyPr lIns="45719" rIns="45719"/>
          <a:lstStyle/>
          <a:p>
            <a:pPr/>
          </a:p>
        </p:txBody>
      </p:sp>
      <p:sp>
        <p:nvSpPr>
          <p:cNvPr id="633" name="Straight Connector 12"/>
          <p:cNvSpPr/>
          <p:nvPr/>
        </p:nvSpPr>
        <p:spPr>
          <a:xfrm>
            <a:off x="345763" y="6021030"/>
            <a:ext cx="4591998" cy="1"/>
          </a:xfrm>
          <a:prstGeom prst="line">
            <a:avLst/>
          </a:prstGeom>
          <a:ln w="12700" cap="rnd">
            <a:solidFill>
              <a:srgbClr val="000000"/>
            </a:solidFill>
          </a:ln>
        </p:spPr>
        <p:txBody>
          <a:bodyPr lIns="45719" rIns="45719"/>
          <a:lstStyle/>
          <a:p>
            <a:pPr/>
          </a:p>
        </p:txBody>
      </p:sp>
      <p:sp>
        <p:nvSpPr>
          <p:cNvPr id="634" name="Straight Connector 13"/>
          <p:cNvSpPr/>
          <p:nvPr/>
        </p:nvSpPr>
        <p:spPr>
          <a:xfrm>
            <a:off x="6361098" y="4889632"/>
            <a:ext cx="4591998" cy="1"/>
          </a:xfrm>
          <a:prstGeom prst="line">
            <a:avLst/>
          </a:prstGeom>
          <a:ln w="12700" cap="rnd">
            <a:solidFill>
              <a:srgbClr val="000000"/>
            </a:solidFill>
          </a:ln>
        </p:spPr>
        <p:txBody>
          <a:bodyPr lIns="45719" rIns="45719"/>
          <a:lstStyle/>
          <a:p>
            <a:pPr/>
          </a:p>
        </p:txBody>
      </p:sp>
      <p:sp>
        <p:nvSpPr>
          <p:cNvPr id="635" name="Straight Connector 18"/>
          <p:cNvSpPr/>
          <p:nvPr/>
        </p:nvSpPr>
        <p:spPr>
          <a:xfrm>
            <a:off x="6361098" y="6040280"/>
            <a:ext cx="4591998" cy="1"/>
          </a:xfrm>
          <a:prstGeom prst="line">
            <a:avLst/>
          </a:prstGeom>
          <a:ln w="12700" cap="rnd">
            <a:solidFill>
              <a:srgbClr val="000000"/>
            </a:solidFill>
          </a:ln>
        </p:spPr>
        <p:txBody>
          <a:bodyPr lIns="45719" rIns="45719"/>
          <a:lstStyle/>
          <a:p>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6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6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6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6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6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25" grpId="1"/>
      <p:bldP build="whole" bldLvl="1" animBg="1" rev="0" advAuto="0" spid="627" grpId="3"/>
      <p:bldP build="whole" bldLvl="1" animBg="1" rev="0" advAuto="0" spid="630" grpId="4"/>
      <p:bldP build="whole" bldLvl="1" animBg="1" rev="0" advAuto="0" spid="631" grpId="5"/>
      <p:bldP build="whole" bldLvl="1" animBg="1" rev="0" advAuto="0" spid="626" grpId="2"/>
    </p:bldLst>
  </p:timing>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7" name="Slide Number Placeholder 3"/>
          <p:cNvSpPr txBox="1"/>
          <p:nvPr>
            <p:ph type="sldNum" sz="quarter" idx="2"/>
          </p:nvPr>
        </p:nvSpPr>
        <p:spPr>
          <a:xfrm>
            <a:off x="11918344" y="6540817"/>
            <a:ext cx="273657"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38" name="Rectangle 6"/>
          <p:cNvSpPr txBox="1"/>
          <p:nvPr/>
        </p:nvSpPr>
        <p:spPr>
          <a:xfrm>
            <a:off x="474986" y="1760833"/>
            <a:ext cx="2436240" cy="650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a:solidFill>
                  <a:srgbClr val="242424"/>
                </a:solidFill>
                <a:latin typeface="+mj-lt"/>
                <a:ea typeface="+mj-ea"/>
                <a:cs typeface="+mj-cs"/>
                <a:sym typeface="Helvetica"/>
              </a:defRPr>
            </a:pPr>
            <a:r>
              <a:t>Selling price = $29,200</a:t>
            </a:r>
            <a:endParaRPr>
              <a:latin typeface="Gill Sans MT"/>
              <a:ea typeface="Gill Sans MT"/>
              <a:cs typeface="Gill Sans MT"/>
              <a:sym typeface="Gill Sans MT"/>
            </a:endParaRPr>
          </a:p>
          <a:p>
            <a:pPr>
              <a:defRPr>
                <a:solidFill>
                  <a:srgbClr val="242424"/>
                </a:solidFill>
                <a:latin typeface="+mj-lt"/>
                <a:ea typeface="+mj-ea"/>
                <a:cs typeface="+mj-cs"/>
                <a:sym typeface="Helvetica"/>
              </a:defRPr>
            </a:pPr>
            <a:r>
              <a:t>Gain = $</a:t>
            </a:r>
          </a:p>
        </p:txBody>
      </p:sp>
      <p:sp>
        <p:nvSpPr>
          <p:cNvPr id="639" name="Title 1"/>
          <p:cNvSpPr txBox="1"/>
          <p:nvPr>
            <p:ph type="title"/>
          </p:nvPr>
        </p:nvSpPr>
        <p:spPr>
          <a:xfrm>
            <a:off x="581192" y="507926"/>
            <a:ext cx="11029616" cy="670190"/>
          </a:xfrm>
          <a:prstGeom prst="rect">
            <a:avLst/>
          </a:prstGeom>
        </p:spPr>
        <p:txBody>
          <a:bodyPr/>
          <a:lstStyle>
            <a:lvl1pPr algn="ctr">
              <a:defRPr cap="none" sz="2800">
                <a:latin typeface="+mj-lt"/>
                <a:ea typeface="+mj-ea"/>
                <a:cs typeface="+mj-cs"/>
                <a:sym typeface="Helvetica"/>
              </a:defRPr>
            </a:lvl1pPr>
          </a:lstStyle>
          <a:p>
            <a:pPr/>
            <a:r>
              <a:t>Sale of an Asset: Recording the Sale</a:t>
            </a:r>
          </a:p>
        </p:txBody>
      </p:sp>
      <p:sp>
        <p:nvSpPr>
          <p:cNvPr id="640" name="Rectangle 8"/>
          <p:cNvSpPr txBox="1"/>
          <p:nvPr/>
        </p:nvSpPr>
        <p:spPr>
          <a:xfrm>
            <a:off x="474986" y="3549419"/>
            <a:ext cx="2436240" cy="650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a:solidFill>
                  <a:srgbClr val="242424"/>
                </a:solidFill>
                <a:latin typeface="+mj-lt"/>
                <a:ea typeface="+mj-ea"/>
                <a:cs typeface="+mj-cs"/>
                <a:sym typeface="Helvetica"/>
              </a:defRPr>
            </a:pPr>
            <a:r>
              <a:t>Selling price = $31,000</a:t>
            </a:r>
            <a:endParaRPr>
              <a:latin typeface="Gill Sans MT"/>
              <a:ea typeface="Gill Sans MT"/>
              <a:cs typeface="Gill Sans MT"/>
              <a:sym typeface="Gill Sans MT"/>
            </a:endParaRPr>
          </a:p>
          <a:p>
            <a:pPr>
              <a:defRPr>
                <a:solidFill>
                  <a:srgbClr val="242424"/>
                </a:solidFill>
                <a:latin typeface="+mj-lt"/>
                <a:ea typeface="+mj-ea"/>
                <a:cs typeface="+mj-cs"/>
                <a:sym typeface="Helvetica"/>
              </a:defRPr>
            </a:pPr>
            <a:r>
              <a:t>Gain = $1,800</a:t>
            </a:r>
          </a:p>
        </p:txBody>
      </p:sp>
      <p:sp>
        <p:nvSpPr>
          <p:cNvPr id="641" name="Rectangle 9"/>
          <p:cNvSpPr txBox="1"/>
          <p:nvPr/>
        </p:nvSpPr>
        <p:spPr>
          <a:xfrm>
            <a:off x="523348" y="5514973"/>
            <a:ext cx="2436240" cy="650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a:solidFill>
                  <a:srgbClr val="242424"/>
                </a:solidFill>
                <a:latin typeface="+mj-lt"/>
                <a:ea typeface="+mj-ea"/>
                <a:cs typeface="+mj-cs"/>
                <a:sym typeface="Helvetica"/>
              </a:defRPr>
            </a:pPr>
            <a:r>
              <a:t>Selling price = $27,100</a:t>
            </a:r>
            <a:endParaRPr>
              <a:latin typeface="Gill Sans MT"/>
              <a:ea typeface="Gill Sans MT"/>
              <a:cs typeface="Gill Sans MT"/>
              <a:sym typeface="Gill Sans MT"/>
            </a:endParaRPr>
          </a:p>
          <a:p>
            <a:pPr>
              <a:defRPr>
                <a:solidFill>
                  <a:srgbClr val="242424"/>
                </a:solidFill>
                <a:latin typeface="+mj-lt"/>
                <a:ea typeface="+mj-ea"/>
                <a:cs typeface="+mj-cs"/>
                <a:sym typeface="Helvetica"/>
              </a:defRPr>
            </a:pPr>
            <a:r>
              <a:t>Loss = $2,100</a:t>
            </a:r>
          </a:p>
        </p:txBody>
      </p:sp>
      <p:grpSp>
        <p:nvGrpSpPr>
          <p:cNvPr id="646" name="Group 20"/>
          <p:cNvGrpSpPr/>
          <p:nvPr/>
        </p:nvGrpSpPr>
        <p:grpSpPr>
          <a:xfrm>
            <a:off x="3355809" y="2943522"/>
            <a:ext cx="8255001" cy="1847703"/>
            <a:chOff x="0" y="0"/>
            <a:chExt cx="8255000" cy="1847702"/>
          </a:xfrm>
        </p:grpSpPr>
        <p:pic>
          <p:nvPicPr>
            <p:cNvPr id="642" name="Picture 5" descr="Picture 5"/>
            <p:cNvPicPr>
              <a:picLocks noChangeAspect="1"/>
            </p:cNvPicPr>
            <p:nvPr/>
          </p:nvPicPr>
          <p:blipFill>
            <a:blip r:embed="rId2">
              <a:extLst/>
            </a:blip>
            <a:stretch>
              <a:fillRect/>
            </a:stretch>
          </p:blipFill>
          <p:spPr>
            <a:xfrm>
              <a:off x="0" y="0"/>
              <a:ext cx="8255000" cy="1847703"/>
            </a:xfrm>
            <a:prstGeom prst="rect">
              <a:avLst/>
            </a:prstGeom>
            <a:ln w="12700" cap="flat">
              <a:noFill/>
              <a:miter lim="400000"/>
            </a:ln>
            <a:effectLst/>
          </p:spPr>
        </p:pic>
        <p:sp>
          <p:nvSpPr>
            <p:cNvPr id="643" name="Rectangle 11"/>
            <p:cNvSpPr/>
            <p:nvPr/>
          </p:nvSpPr>
          <p:spPr>
            <a:xfrm>
              <a:off x="1278307" y="807335"/>
              <a:ext cx="3718314" cy="991937"/>
            </a:xfrm>
            <a:prstGeom prst="rect">
              <a:avLst/>
            </a:prstGeom>
            <a:solidFill>
              <a:srgbClr val="FFFFFF"/>
            </a:solidFill>
            <a:ln w="22225" cap="rnd">
              <a:solidFill>
                <a:srgbClr val="FFFFFF"/>
              </a:solidFill>
              <a:prstDash val="solid"/>
              <a:round/>
            </a:ln>
            <a:effectLst/>
          </p:spPr>
          <p:txBody>
            <a:bodyPr wrap="square" lIns="45719" tIns="45719" rIns="45719" bIns="45719" numCol="1" anchor="ctr">
              <a:noAutofit/>
            </a:bodyPr>
            <a:lstStyle/>
            <a:p>
              <a:pPr algn="ctr">
                <a:defRPr>
                  <a:solidFill>
                    <a:srgbClr val="FFFFFF"/>
                  </a:solidFill>
                  <a:latin typeface="Gill Sans MT"/>
                  <a:ea typeface="Gill Sans MT"/>
                  <a:cs typeface="Gill Sans MT"/>
                  <a:sym typeface="Gill Sans MT"/>
                </a:defRPr>
              </a:pPr>
            </a:p>
          </p:txBody>
        </p:sp>
        <p:sp>
          <p:nvSpPr>
            <p:cNvPr id="644" name="Rectangle 14"/>
            <p:cNvSpPr/>
            <p:nvPr/>
          </p:nvSpPr>
          <p:spPr>
            <a:xfrm>
              <a:off x="6156678" y="807335"/>
              <a:ext cx="711959" cy="991937"/>
            </a:xfrm>
            <a:prstGeom prst="rect">
              <a:avLst/>
            </a:prstGeom>
            <a:solidFill>
              <a:srgbClr val="FFFFFF"/>
            </a:solidFill>
            <a:ln w="22225" cap="rnd">
              <a:solidFill>
                <a:srgbClr val="FFFFFF"/>
              </a:solidFill>
              <a:prstDash val="solid"/>
              <a:round/>
            </a:ln>
            <a:effectLst/>
          </p:spPr>
          <p:txBody>
            <a:bodyPr wrap="square" lIns="45719" tIns="45719" rIns="45719" bIns="45719" numCol="1" anchor="ctr">
              <a:noAutofit/>
            </a:bodyPr>
            <a:lstStyle/>
            <a:p>
              <a:pPr algn="ctr">
                <a:defRPr>
                  <a:solidFill>
                    <a:srgbClr val="FFFFFF"/>
                  </a:solidFill>
                  <a:latin typeface="Gill Sans MT"/>
                  <a:ea typeface="Gill Sans MT"/>
                  <a:cs typeface="Gill Sans MT"/>
                  <a:sym typeface="Gill Sans MT"/>
                </a:defRPr>
              </a:pPr>
            </a:p>
          </p:txBody>
        </p:sp>
        <p:sp>
          <p:nvSpPr>
            <p:cNvPr id="645" name="Rectangle 15"/>
            <p:cNvSpPr/>
            <p:nvPr/>
          </p:nvSpPr>
          <p:spPr>
            <a:xfrm>
              <a:off x="7474800" y="807336"/>
              <a:ext cx="711959" cy="991937"/>
            </a:xfrm>
            <a:prstGeom prst="rect">
              <a:avLst/>
            </a:prstGeom>
            <a:solidFill>
              <a:srgbClr val="FFFFFF"/>
            </a:solidFill>
            <a:ln w="22225" cap="rnd">
              <a:solidFill>
                <a:srgbClr val="FFFFFF"/>
              </a:solidFill>
              <a:prstDash val="solid"/>
              <a:round/>
            </a:ln>
            <a:effectLst/>
          </p:spPr>
          <p:txBody>
            <a:bodyPr wrap="square" lIns="45719" tIns="45719" rIns="45719" bIns="45719" numCol="1" anchor="ctr">
              <a:noAutofit/>
            </a:bodyPr>
            <a:lstStyle/>
            <a:p>
              <a:pPr algn="ctr">
                <a:defRPr>
                  <a:solidFill>
                    <a:srgbClr val="FFFFFF"/>
                  </a:solidFill>
                  <a:latin typeface="Gill Sans MT"/>
                  <a:ea typeface="Gill Sans MT"/>
                  <a:cs typeface="Gill Sans MT"/>
                  <a:sym typeface="Gill Sans MT"/>
                </a:defRPr>
              </a:pPr>
            </a:p>
          </p:txBody>
        </p:sp>
      </p:grpSp>
      <p:grpSp>
        <p:nvGrpSpPr>
          <p:cNvPr id="651" name="Group 21"/>
          <p:cNvGrpSpPr/>
          <p:nvPr/>
        </p:nvGrpSpPr>
        <p:grpSpPr>
          <a:xfrm>
            <a:off x="3355809" y="4935294"/>
            <a:ext cx="8255001" cy="1805692"/>
            <a:chOff x="0" y="0"/>
            <a:chExt cx="8255000" cy="1805690"/>
          </a:xfrm>
        </p:grpSpPr>
        <p:pic>
          <p:nvPicPr>
            <p:cNvPr id="647" name="Picture 4" descr="Picture 4"/>
            <p:cNvPicPr>
              <a:picLocks noChangeAspect="1"/>
            </p:cNvPicPr>
            <p:nvPr/>
          </p:nvPicPr>
          <p:blipFill>
            <a:blip r:embed="rId3">
              <a:extLst/>
            </a:blip>
            <a:stretch>
              <a:fillRect/>
            </a:stretch>
          </p:blipFill>
          <p:spPr>
            <a:xfrm>
              <a:off x="0" y="0"/>
              <a:ext cx="8255000" cy="1805691"/>
            </a:xfrm>
            <a:prstGeom prst="rect">
              <a:avLst/>
            </a:prstGeom>
            <a:ln w="12700" cap="flat">
              <a:noFill/>
              <a:miter lim="400000"/>
            </a:ln>
            <a:effectLst/>
          </p:spPr>
        </p:pic>
        <p:sp>
          <p:nvSpPr>
            <p:cNvPr id="648" name="Rectangle 13"/>
            <p:cNvSpPr/>
            <p:nvPr/>
          </p:nvSpPr>
          <p:spPr>
            <a:xfrm>
              <a:off x="1237362" y="796783"/>
              <a:ext cx="3718314" cy="969383"/>
            </a:xfrm>
            <a:prstGeom prst="rect">
              <a:avLst/>
            </a:prstGeom>
            <a:solidFill>
              <a:srgbClr val="FFFFFF"/>
            </a:solidFill>
            <a:ln w="22225" cap="rnd">
              <a:solidFill>
                <a:srgbClr val="FFFFFF"/>
              </a:solidFill>
              <a:prstDash val="solid"/>
              <a:round/>
            </a:ln>
            <a:effectLst/>
          </p:spPr>
          <p:txBody>
            <a:bodyPr wrap="square" lIns="45719" tIns="45719" rIns="45719" bIns="45719" numCol="1" anchor="ctr">
              <a:noAutofit/>
            </a:bodyPr>
            <a:lstStyle/>
            <a:p>
              <a:pPr algn="ctr">
                <a:defRPr>
                  <a:solidFill>
                    <a:srgbClr val="FFFFFF"/>
                  </a:solidFill>
                  <a:latin typeface="Gill Sans MT"/>
                  <a:ea typeface="Gill Sans MT"/>
                  <a:cs typeface="Gill Sans MT"/>
                  <a:sym typeface="Gill Sans MT"/>
                </a:defRPr>
              </a:pPr>
            </a:p>
          </p:txBody>
        </p:sp>
        <p:sp>
          <p:nvSpPr>
            <p:cNvPr id="649" name="Rectangle 16"/>
            <p:cNvSpPr/>
            <p:nvPr/>
          </p:nvSpPr>
          <p:spPr>
            <a:xfrm>
              <a:off x="6156678" y="796783"/>
              <a:ext cx="711959" cy="896402"/>
            </a:xfrm>
            <a:prstGeom prst="rect">
              <a:avLst/>
            </a:prstGeom>
            <a:solidFill>
              <a:srgbClr val="FFFFFF"/>
            </a:solidFill>
            <a:ln w="22225" cap="rnd">
              <a:solidFill>
                <a:srgbClr val="FFFFFF"/>
              </a:solidFill>
              <a:prstDash val="solid"/>
              <a:round/>
            </a:ln>
            <a:effectLst/>
          </p:spPr>
          <p:txBody>
            <a:bodyPr wrap="square" lIns="45719" tIns="45719" rIns="45719" bIns="45719" numCol="1" anchor="ctr">
              <a:noAutofit/>
            </a:bodyPr>
            <a:lstStyle/>
            <a:p>
              <a:pPr algn="ctr">
                <a:defRPr>
                  <a:solidFill>
                    <a:srgbClr val="FFFFFF"/>
                  </a:solidFill>
                  <a:latin typeface="Gill Sans MT"/>
                  <a:ea typeface="Gill Sans MT"/>
                  <a:cs typeface="Gill Sans MT"/>
                  <a:sym typeface="Gill Sans MT"/>
                </a:defRPr>
              </a:pPr>
            </a:p>
          </p:txBody>
        </p:sp>
        <p:sp>
          <p:nvSpPr>
            <p:cNvPr id="650" name="Rectangle 17"/>
            <p:cNvSpPr/>
            <p:nvPr/>
          </p:nvSpPr>
          <p:spPr>
            <a:xfrm>
              <a:off x="7486102" y="839728"/>
              <a:ext cx="711959" cy="896402"/>
            </a:xfrm>
            <a:prstGeom prst="rect">
              <a:avLst/>
            </a:prstGeom>
            <a:solidFill>
              <a:srgbClr val="FFFFFF"/>
            </a:solidFill>
            <a:ln w="22225" cap="rnd">
              <a:solidFill>
                <a:srgbClr val="FFFFFF"/>
              </a:solidFill>
              <a:prstDash val="solid"/>
              <a:round/>
            </a:ln>
            <a:effectLst/>
          </p:spPr>
          <p:txBody>
            <a:bodyPr wrap="square" lIns="45719" tIns="45719" rIns="45719" bIns="45719" numCol="1" anchor="ctr">
              <a:noAutofit/>
            </a:bodyPr>
            <a:lstStyle/>
            <a:p>
              <a:pPr algn="ctr">
                <a:defRPr>
                  <a:solidFill>
                    <a:srgbClr val="FFFFFF"/>
                  </a:solidFill>
                  <a:latin typeface="Gill Sans MT"/>
                  <a:ea typeface="Gill Sans MT"/>
                  <a:cs typeface="Gill Sans MT"/>
                  <a:sym typeface="Gill Sans MT"/>
                </a:defRPr>
              </a:pPr>
            </a:p>
          </p:txBody>
        </p:sp>
      </p:grpSp>
      <p:grpSp>
        <p:nvGrpSpPr>
          <p:cNvPr id="656" name="Group 1"/>
          <p:cNvGrpSpPr/>
          <p:nvPr/>
        </p:nvGrpSpPr>
        <p:grpSpPr>
          <a:xfrm>
            <a:off x="3355807" y="1222718"/>
            <a:ext cx="8255001" cy="1615997"/>
            <a:chOff x="0" y="0"/>
            <a:chExt cx="8255000" cy="1615996"/>
          </a:xfrm>
        </p:grpSpPr>
        <p:pic>
          <p:nvPicPr>
            <p:cNvPr id="652" name="Picture 2" descr="Picture 2"/>
            <p:cNvPicPr>
              <a:picLocks noChangeAspect="1"/>
            </p:cNvPicPr>
            <p:nvPr/>
          </p:nvPicPr>
          <p:blipFill>
            <a:blip r:embed="rId4">
              <a:extLst/>
            </a:blip>
            <a:stretch>
              <a:fillRect/>
            </a:stretch>
          </p:blipFill>
          <p:spPr>
            <a:xfrm>
              <a:off x="0" y="0"/>
              <a:ext cx="8255000" cy="1615997"/>
            </a:xfrm>
            <a:prstGeom prst="rect">
              <a:avLst/>
            </a:prstGeom>
            <a:ln w="12700" cap="flat">
              <a:noFill/>
              <a:miter lim="400000"/>
            </a:ln>
            <a:effectLst/>
          </p:spPr>
        </p:pic>
        <p:sp>
          <p:nvSpPr>
            <p:cNvPr id="653" name="Rectangle 12"/>
            <p:cNvSpPr/>
            <p:nvPr/>
          </p:nvSpPr>
          <p:spPr>
            <a:xfrm>
              <a:off x="1278307" y="834422"/>
              <a:ext cx="3718314" cy="717255"/>
            </a:xfrm>
            <a:prstGeom prst="rect">
              <a:avLst/>
            </a:prstGeom>
            <a:solidFill>
              <a:srgbClr val="FFFFFF"/>
            </a:solidFill>
            <a:ln w="22225" cap="rnd">
              <a:solidFill>
                <a:srgbClr val="FFFFFF"/>
              </a:solidFill>
              <a:prstDash val="solid"/>
              <a:round/>
            </a:ln>
            <a:effectLst/>
          </p:spPr>
          <p:txBody>
            <a:bodyPr wrap="square" lIns="45719" tIns="45719" rIns="45719" bIns="45719" numCol="1" anchor="ctr">
              <a:noAutofit/>
            </a:bodyPr>
            <a:lstStyle/>
            <a:p>
              <a:pPr algn="ctr">
                <a:defRPr>
                  <a:solidFill>
                    <a:srgbClr val="FFFFFF"/>
                  </a:solidFill>
                  <a:latin typeface="Gill Sans MT"/>
                  <a:ea typeface="Gill Sans MT"/>
                  <a:cs typeface="Gill Sans MT"/>
                  <a:sym typeface="Gill Sans MT"/>
                </a:defRPr>
              </a:pPr>
            </a:p>
          </p:txBody>
        </p:sp>
        <p:sp>
          <p:nvSpPr>
            <p:cNvPr id="654" name="Rectangle 18"/>
            <p:cNvSpPr/>
            <p:nvPr/>
          </p:nvSpPr>
          <p:spPr>
            <a:xfrm>
              <a:off x="6156678" y="866590"/>
              <a:ext cx="711959" cy="473904"/>
            </a:xfrm>
            <a:prstGeom prst="rect">
              <a:avLst/>
            </a:prstGeom>
            <a:solidFill>
              <a:srgbClr val="FFFFFF"/>
            </a:solidFill>
            <a:ln w="22225" cap="rnd">
              <a:solidFill>
                <a:srgbClr val="FFFFFF"/>
              </a:solidFill>
              <a:prstDash val="solid"/>
              <a:round/>
            </a:ln>
            <a:effectLst/>
          </p:spPr>
          <p:txBody>
            <a:bodyPr wrap="square" lIns="45719" tIns="45719" rIns="45719" bIns="45719" numCol="1" anchor="ctr">
              <a:noAutofit/>
            </a:bodyPr>
            <a:lstStyle/>
            <a:p>
              <a:pPr algn="ctr">
                <a:defRPr>
                  <a:solidFill>
                    <a:srgbClr val="FFFFFF"/>
                  </a:solidFill>
                  <a:latin typeface="Gill Sans MT"/>
                  <a:ea typeface="Gill Sans MT"/>
                  <a:cs typeface="Gill Sans MT"/>
                  <a:sym typeface="Gill Sans MT"/>
                </a:defRPr>
              </a:pPr>
            </a:p>
          </p:txBody>
        </p:sp>
        <p:sp>
          <p:nvSpPr>
            <p:cNvPr id="655" name="Rectangle 19"/>
            <p:cNvSpPr/>
            <p:nvPr/>
          </p:nvSpPr>
          <p:spPr>
            <a:xfrm>
              <a:off x="7474800" y="1049586"/>
              <a:ext cx="711959" cy="473904"/>
            </a:xfrm>
            <a:prstGeom prst="rect">
              <a:avLst/>
            </a:prstGeom>
            <a:solidFill>
              <a:srgbClr val="FFFFFF"/>
            </a:solidFill>
            <a:ln w="22225" cap="rnd">
              <a:solidFill>
                <a:srgbClr val="FFFFFF"/>
              </a:solidFill>
              <a:prstDash val="solid"/>
              <a:round/>
            </a:ln>
            <a:effectLst/>
          </p:spPr>
          <p:txBody>
            <a:bodyPr wrap="square" lIns="45719" tIns="45719" rIns="45719" bIns="45719" numCol="1" anchor="ctr">
              <a:noAutofit/>
            </a:bodyPr>
            <a:lstStyle/>
            <a:p>
              <a:pPr algn="ctr">
                <a:defRPr>
                  <a:solidFill>
                    <a:srgbClr val="FFFFFF"/>
                  </a:solidFill>
                  <a:latin typeface="Gill Sans MT"/>
                  <a:ea typeface="Gill Sans MT"/>
                  <a:cs typeface="Gill Sans MT"/>
                  <a:sym typeface="Gill Sans MT"/>
                </a:defRPr>
              </a:pPr>
            </a:p>
          </p:txBody>
        </p:sp>
      </p:grpSp>
      <p:sp>
        <p:nvSpPr>
          <p:cNvPr id="657" name="Rectangle 10"/>
          <p:cNvSpPr/>
          <p:nvPr/>
        </p:nvSpPr>
        <p:spPr>
          <a:xfrm>
            <a:off x="433136" y="1145407"/>
            <a:ext cx="11349988" cy="1749563"/>
          </a:xfrm>
          <a:prstGeom prst="rect">
            <a:avLst/>
          </a:prstGeom>
          <a:ln w="22225" cap="rnd">
            <a:solidFill>
              <a:srgbClr val="002060"/>
            </a:solidFill>
          </a:ln>
        </p:spPr>
        <p:txBody>
          <a:bodyPr lIns="45719" rIns="45719" anchor="ctr"/>
          <a:lstStyle/>
          <a:p>
            <a:pPr algn="ctr">
              <a:defRPr>
                <a:solidFill>
                  <a:srgbClr val="FFFFFF"/>
                </a:solidFill>
                <a:latin typeface="Gill Sans MT"/>
                <a:ea typeface="Gill Sans MT"/>
                <a:cs typeface="Gill Sans MT"/>
                <a:sym typeface="Gill Sans MT"/>
              </a:defRPr>
            </a:pPr>
          </a:p>
        </p:txBody>
      </p:sp>
      <p:sp>
        <p:nvSpPr>
          <p:cNvPr id="658" name="Rectangle 22"/>
          <p:cNvSpPr/>
          <p:nvPr/>
        </p:nvSpPr>
        <p:spPr>
          <a:xfrm>
            <a:off x="433136" y="2898053"/>
            <a:ext cx="11349988" cy="1936447"/>
          </a:xfrm>
          <a:prstGeom prst="rect">
            <a:avLst/>
          </a:prstGeom>
          <a:ln w="22225" cap="rnd">
            <a:solidFill>
              <a:srgbClr val="002060"/>
            </a:solidFill>
          </a:ln>
        </p:spPr>
        <p:txBody>
          <a:bodyPr lIns="45719" rIns="45719" anchor="ctr"/>
          <a:lstStyle/>
          <a:p>
            <a:pPr algn="ctr">
              <a:defRPr>
                <a:solidFill>
                  <a:srgbClr val="FFFFFF"/>
                </a:solidFill>
                <a:latin typeface="Gill Sans MT"/>
                <a:ea typeface="Gill Sans MT"/>
                <a:cs typeface="Gill Sans MT"/>
                <a:sym typeface="Gill Sans MT"/>
              </a:defRPr>
            </a:pPr>
          </a:p>
        </p:txBody>
      </p:sp>
      <p:sp>
        <p:nvSpPr>
          <p:cNvPr id="659" name="Rectangle 23"/>
          <p:cNvSpPr/>
          <p:nvPr/>
        </p:nvSpPr>
        <p:spPr>
          <a:xfrm>
            <a:off x="433137" y="4842924"/>
            <a:ext cx="11357424" cy="1936447"/>
          </a:xfrm>
          <a:prstGeom prst="rect">
            <a:avLst/>
          </a:prstGeom>
          <a:ln w="22225" cap="rnd">
            <a:solidFill>
              <a:srgbClr val="002060"/>
            </a:solidFill>
          </a:ln>
        </p:spPr>
        <p:txBody>
          <a:bodyPr lIns="45719" rIns="45719" anchor="ctr"/>
          <a:lstStyle/>
          <a:p>
            <a:pPr algn="ctr">
              <a:defRPr>
                <a:solidFill>
                  <a:srgbClr val="FFFFFF"/>
                </a:solidFill>
                <a:latin typeface="Gill Sans MT"/>
                <a:ea typeface="Gill Sans MT"/>
                <a:cs typeface="Gill Sans MT"/>
                <a:sym typeface="Gill Sans MT"/>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640"/>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64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ntr" nodeType="clickEffect" presetSubtype="0" presetID="1" grpId="3" fill="hold">
                                  <p:stCondLst>
                                    <p:cond delay="0"/>
                                  </p:stCondLst>
                                  <p:iterate type="el" backwards="0">
                                    <p:tmAbs val="0"/>
                                  </p:iterate>
                                  <p:childTnLst>
                                    <p:set>
                                      <p:cBhvr>
                                        <p:cTn id="13" fill="hold"/>
                                        <p:tgtEl>
                                          <p:spTgt spid="641"/>
                                        </p:tgtEl>
                                        <p:attrNameLst>
                                          <p:attrName>style.visibility</p:attrName>
                                        </p:attrNameLst>
                                      </p:cBhvr>
                                      <p:to>
                                        <p:strVal val="visible"/>
                                      </p:to>
                                    </p:set>
                                  </p:childTnLst>
                                </p:cTn>
                              </p:par>
                            </p:childTnLst>
                          </p:cTn>
                        </p:par>
                        <p:par>
                          <p:cTn id="14" fill="hold">
                            <p:stCondLst>
                              <p:cond delay="0"/>
                            </p:stCondLst>
                            <p:childTnLst>
                              <p:par>
                                <p:cTn id="15" presetClass="entr" nodeType="afterEffect" presetSubtype="0" presetID="1" grpId="4" fill="hold">
                                  <p:stCondLst>
                                    <p:cond delay="0"/>
                                  </p:stCondLst>
                                  <p:iterate type="el" backwards="0">
                                    <p:tmAbs val="0"/>
                                  </p:iterate>
                                  <p:childTnLst>
                                    <p:set>
                                      <p:cBhvr>
                                        <p:cTn id="16" fill="hold"/>
                                        <p:tgtEl>
                                          <p:spTgt spid="6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40" grpId="1"/>
      <p:bldP build="whole" bldLvl="1" animBg="1" rev="0" advAuto="0" spid="651" grpId="4"/>
      <p:bldP build="whole" bldLvl="1" animBg="1" rev="0" advAuto="0" spid="641" grpId="3"/>
      <p:bldP build="whole" bldLvl="1" animBg="1" rev="0" advAuto="0" spid="646" grpId="2"/>
    </p:bldLst>
  </p:timing>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1" name="Title 1"/>
          <p:cNvSpPr txBox="1"/>
          <p:nvPr>
            <p:ph type="title"/>
          </p:nvPr>
        </p:nvSpPr>
        <p:spPr>
          <a:xfrm>
            <a:off x="581190" y="737565"/>
            <a:ext cx="11029616" cy="1188721"/>
          </a:xfrm>
          <a:prstGeom prst="rect">
            <a:avLst/>
          </a:prstGeom>
        </p:spPr>
        <p:txBody>
          <a:bodyPr/>
          <a:lstStyle/>
          <a:p>
            <a:pPr algn="ctr">
              <a:defRPr cap="none">
                <a:latin typeface="+mj-lt"/>
                <a:ea typeface="+mj-ea"/>
                <a:cs typeface="+mj-cs"/>
                <a:sym typeface="Helvetica"/>
              </a:defRPr>
            </a:pPr>
            <a:r>
              <a:t>Summary</a:t>
            </a:r>
            <a:br/>
            <a:r>
              <a:rPr sz="2800"/>
              <a:t>Tangible versus Intangible Assets</a:t>
            </a:r>
          </a:p>
        </p:txBody>
      </p:sp>
      <p:sp>
        <p:nvSpPr>
          <p:cNvPr id="662" name="Slide Number Placeholder 3"/>
          <p:cNvSpPr txBox="1"/>
          <p:nvPr>
            <p:ph type="sldNum" sz="quarter" idx="2"/>
          </p:nvPr>
        </p:nvSpPr>
        <p:spPr>
          <a:xfrm>
            <a:off x="11337154" y="6471856"/>
            <a:ext cx="273656"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63" name="Rectangle 2"/>
          <p:cNvSpPr/>
          <p:nvPr/>
        </p:nvSpPr>
        <p:spPr>
          <a:xfrm>
            <a:off x="402955" y="2498972"/>
            <a:ext cx="5693043" cy="3072766"/>
          </a:xfrm>
          <a:prstGeom prst="rect">
            <a:avLst/>
          </a:prstGeom>
          <a:ln>
            <a:solidFill>
              <a:srgbClr val="002060"/>
            </a:solidFill>
          </a:ln>
          <a:extLst>
            <a:ext uri="{C572A759-6A51-4108-AA02-DFA0A04FC94B}">
              <ma14:wrappingTextBoxFlag xmlns:ma14="http://schemas.microsoft.com/office/mac/drawingml/2011/main" val="1"/>
            </a:ext>
          </a:extLst>
        </p:spPr>
        <p:txBody>
          <a:bodyPr lIns="45719" rIns="45719">
            <a:spAutoFit/>
          </a:bodyPr>
          <a:lstStyle/>
          <a:p>
            <a:pPr>
              <a:spcBef>
                <a:spcPts val="600"/>
              </a:spcBef>
              <a:defRPr b="1" sz="2000">
                <a:solidFill>
                  <a:srgbClr val="242424"/>
                </a:solidFill>
                <a:latin typeface="+mj-lt"/>
                <a:ea typeface="+mj-ea"/>
                <a:cs typeface="+mj-cs"/>
                <a:sym typeface="Helvetica"/>
              </a:defRPr>
            </a:pPr>
            <a:r>
              <a:t>Tangible assets:</a:t>
            </a:r>
            <a:endParaRPr>
              <a:latin typeface="Gill Sans MT"/>
              <a:ea typeface="Gill Sans MT"/>
              <a:cs typeface="Gill Sans MT"/>
              <a:sym typeface="Gill Sans MT"/>
            </a:endParaRPr>
          </a:p>
          <a:p>
            <a:pPr lvl="1" marL="519112" indent="-350838">
              <a:spcBef>
                <a:spcPts val="600"/>
              </a:spcBef>
              <a:buSzPct val="100000"/>
              <a:buChar char="➢"/>
              <a:defRPr sz="2000">
                <a:solidFill>
                  <a:srgbClr val="242424"/>
                </a:solidFill>
                <a:latin typeface="+mj-lt"/>
                <a:ea typeface="+mj-ea"/>
                <a:cs typeface="+mj-cs"/>
                <a:sym typeface="Helvetica"/>
              </a:defRPr>
            </a:pPr>
            <a:r>
              <a:t>Tangible assets are assets that have physical substance.</a:t>
            </a:r>
            <a:endParaRPr>
              <a:latin typeface="Gill Sans MT"/>
              <a:ea typeface="Gill Sans MT"/>
              <a:cs typeface="Gill Sans MT"/>
              <a:sym typeface="Gill Sans MT"/>
            </a:endParaRPr>
          </a:p>
          <a:p>
            <a:pPr lvl="1" marL="519112" indent="-350838">
              <a:spcBef>
                <a:spcPts val="600"/>
              </a:spcBef>
              <a:buSzPct val="100000"/>
              <a:buChar char="➢"/>
              <a:defRPr sz="2000">
                <a:solidFill>
                  <a:srgbClr val="242424"/>
                </a:solidFill>
                <a:latin typeface="+mj-lt"/>
                <a:ea typeface="+mj-ea"/>
                <a:cs typeface="+mj-cs"/>
                <a:sym typeface="Helvetica"/>
              </a:defRPr>
            </a:pPr>
            <a:r>
              <a:t>Long-term tangible assets are assets used in the normal course of operation of businesses that last for more than one year and are not intended to be resold.</a:t>
            </a:r>
            <a:endParaRPr>
              <a:latin typeface="Gill Sans MT"/>
              <a:ea typeface="Gill Sans MT"/>
              <a:cs typeface="Gill Sans MT"/>
              <a:sym typeface="Gill Sans MT"/>
            </a:endParaRPr>
          </a:p>
          <a:p>
            <a:pPr lvl="2" marL="977900" indent="-382587">
              <a:spcBef>
                <a:spcPts val="600"/>
              </a:spcBef>
              <a:buSzPct val="100000"/>
              <a:buChar char="▪"/>
              <a:defRPr sz="2000">
                <a:solidFill>
                  <a:srgbClr val="242424"/>
                </a:solidFill>
                <a:latin typeface="+mj-lt"/>
                <a:ea typeface="+mj-ea"/>
                <a:cs typeface="+mj-cs"/>
                <a:sym typeface="Helvetica"/>
              </a:defRPr>
            </a:pPr>
            <a:r>
              <a:t>Examples of long-term tangible assets are land, building, and machinery.</a:t>
            </a:r>
          </a:p>
        </p:txBody>
      </p:sp>
      <p:sp>
        <p:nvSpPr>
          <p:cNvPr id="664" name="Rectangle 5"/>
          <p:cNvSpPr/>
          <p:nvPr/>
        </p:nvSpPr>
        <p:spPr>
          <a:xfrm>
            <a:off x="6331058" y="2523703"/>
            <a:ext cx="5457988" cy="2691766"/>
          </a:xfrm>
          <a:prstGeom prst="rect">
            <a:avLst/>
          </a:prstGeom>
          <a:ln>
            <a:solidFill>
              <a:srgbClr val="002060"/>
            </a:solidFill>
          </a:ln>
          <a:extLst>
            <a:ext uri="{C572A759-6A51-4108-AA02-DFA0A04FC94B}">
              <ma14:wrappingTextBoxFlag xmlns:ma14="http://schemas.microsoft.com/office/mac/drawingml/2011/main" val="1"/>
            </a:ext>
          </a:extLst>
        </p:spPr>
        <p:txBody>
          <a:bodyPr lIns="45719" rIns="45719">
            <a:spAutoFit/>
          </a:bodyPr>
          <a:lstStyle>
            <a:lvl1pPr>
              <a:spcBef>
                <a:spcPts val="600"/>
              </a:spcBef>
              <a:defRPr b="1" sz="2000">
                <a:solidFill>
                  <a:srgbClr val="242424"/>
                </a:solidFill>
                <a:latin typeface="+mj-lt"/>
                <a:ea typeface="+mj-ea"/>
                <a:cs typeface="+mj-cs"/>
                <a:sym typeface="Helvetica"/>
              </a:defRPr>
            </a:lvl1pPr>
            <a:lvl2pPr marL="519112" indent="-350838">
              <a:spcBef>
                <a:spcPts val="600"/>
              </a:spcBef>
              <a:buSzPct val="100000"/>
              <a:buChar char="➢"/>
              <a:defRPr sz="2000">
                <a:solidFill>
                  <a:srgbClr val="242424"/>
                </a:solidFill>
                <a:latin typeface="+mj-lt"/>
                <a:ea typeface="+mj-ea"/>
                <a:cs typeface="+mj-cs"/>
                <a:sym typeface="Helvetica"/>
              </a:defRPr>
            </a:lvl2pPr>
            <a:lvl3pPr marL="977900" indent="-442912">
              <a:spcBef>
                <a:spcPts val="600"/>
              </a:spcBef>
              <a:buSzPct val="100000"/>
              <a:buChar char="▪"/>
              <a:defRPr sz="2000">
                <a:solidFill>
                  <a:srgbClr val="242424"/>
                </a:solidFill>
                <a:latin typeface="+mj-lt"/>
                <a:ea typeface="+mj-ea"/>
                <a:cs typeface="+mj-cs"/>
                <a:sym typeface="Helvetica"/>
              </a:defRPr>
            </a:lvl3pPr>
          </a:lstStyle>
          <a:p>
            <a:pPr/>
            <a:r>
              <a:t>Intangible assets:</a:t>
            </a:r>
            <a:endParaRPr>
              <a:latin typeface="Gill Sans MT"/>
              <a:ea typeface="Gill Sans MT"/>
              <a:cs typeface="Gill Sans MT"/>
              <a:sym typeface="Gill Sans MT"/>
            </a:endParaRPr>
          </a:p>
          <a:p>
            <a:pPr lvl="1"/>
            <a:r>
              <a:t>Intangible assets lack physical substance but often have value and legal rights and protections, and therefore are still assets to the firm.</a:t>
            </a:r>
            <a:endParaRPr>
              <a:latin typeface="Gill Sans MT"/>
              <a:ea typeface="Gill Sans MT"/>
              <a:cs typeface="Gill Sans MT"/>
              <a:sym typeface="Gill Sans MT"/>
            </a:endParaRPr>
          </a:p>
          <a:p>
            <a:pPr lvl="2"/>
            <a:r>
              <a:t>Examples of intangible assets are patents, trademarks, copyrights, and goodwill.</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6" name="Slide Number Placeholder 3"/>
          <p:cNvSpPr txBox="1"/>
          <p:nvPr>
            <p:ph type="sldNum" sz="quarter" idx="2"/>
          </p:nvPr>
        </p:nvSpPr>
        <p:spPr>
          <a:xfrm>
            <a:off x="11337154" y="6471856"/>
            <a:ext cx="273656"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67" name="Rectangle 2"/>
          <p:cNvSpPr/>
          <p:nvPr/>
        </p:nvSpPr>
        <p:spPr>
          <a:xfrm>
            <a:off x="2877953" y="2133823"/>
            <a:ext cx="4400193" cy="837566"/>
          </a:xfrm>
          <a:prstGeom prst="rect">
            <a:avLst/>
          </a:prstGeom>
          <a:ln>
            <a:solidFill>
              <a:srgbClr val="002060"/>
            </a:solidFill>
          </a:ln>
          <a:extLst>
            <a:ext uri="{C572A759-6A51-4108-AA02-DFA0A04FC94B}">
              <ma14:wrappingTextBoxFlag xmlns:ma14="http://schemas.microsoft.com/office/mac/drawingml/2011/main" val="1"/>
            </a:ext>
          </a:extLst>
        </p:spPr>
        <p:txBody>
          <a:bodyPr lIns="45719" rIns="45719">
            <a:spAutoFit/>
          </a:bodyPr>
          <a:lstStyle>
            <a:lvl1pPr>
              <a:defRPr sz="2400">
                <a:solidFill>
                  <a:srgbClr val="242424"/>
                </a:solidFill>
                <a:latin typeface="+mj-lt"/>
                <a:ea typeface="+mj-ea"/>
                <a:cs typeface="+mj-cs"/>
                <a:sym typeface="Helvetica"/>
              </a:defRPr>
            </a:lvl1pPr>
          </a:lstStyle>
          <a:p>
            <a:pPr/>
            <a:r>
              <a:t>Costs incurred to purchase a long-term asset</a:t>
            </a:r>
          </a:p>
        </p:txBody>
      </p:sp>
      <p:sp>
        <p:nvSpPr>
          <p:cNvPr id="668" name="Rectangle 5"/>
          <p:cNvSpPr txBox="1"/>
          <p:nvPr/>
        </p:nvSpPr>
        <p:spPr>
          <a:xfrm>
            <a:off x="844224" y="3276577"/>
            <a:ext cx="3762507" cy="701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2000">
                <a:solidFill>
                  <a:srgbClr val="242424"/>
                </a:solidFill>
                <a:latin typeface="+mj-lt"/>
                <a:ea typeface="+mj-ea"/>
                <a:cs typeface="+mj-cs"/>
                <a:sym typeface="Helvetica"/>
              </a:defRPr>
            </a:lvl1pPr>
          </a:lstStyle>
          <a:p>
            <a:pPr/>
            <a:r>
              <a:t>Used in the day-to-day operations of the business?</a:t>
            </a:r>
          </a:p>
        </p:txBody>
      </p:sp>
      <p:sp>
        <p:nvSpPr>
          <p:cNvPr id="669" name="Down Arrow 6"/>
          <p:cNvSpPr/>
          <p:nvPr/>
        </p:nvSpPr>
        <p:spPr>
          <a:xfrm>
            <a:off x="4652450" y="3172356"/>
            <a:ext cx="851196" cy="837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rgbClr val="944DC3"/>
          </a:solidFill>
          <a:ln w="22225" cap="rnd">
            <a:solidFill>
              <a:srgbClr val="6C388E"/>
            </a:solidFill>
          </a:ln>
        </p:spPr>
        <p:txBody>
          <a:bodyPr lIns="45719" rIns="45719" anchor="ctr"/>
          <a:lstStyle/>
          <a:p>
            <a:pPr algn="ctr">
              <a:defRPr>
                <a:solidFill>
                  <a:srgbClr val="FFFFFF"/>
                </a:solidFill>
                <a:latin typeface="Gill Sans MT"/>
                <a:ea typeface="Gill Sans MT"/>
                <a:cs typeface="Gill Sans MT"/>
                <a:sym typeface="Gill Sans MT"/>
              </a:defRPr>
            </a:pPr>
          </a:p>
        </p:txBody>
      </p:sp>
      <p:sp>
        <p:nvSpPr>
          <p:cNvPr id="670" name="Rectangle 7"/>
          <p:cNvSpPr/>
          <p:nvPr/>
        </p:nvSpPr>
        <p:spPr>
          <a:xfrm>
            <a:off x="578372" y="4315112"/>
            <a:ext cx="4499676" cy="1091566"/>
          </a:xfrm>
          <a:prstGeom prst="rect">
            <a:avLst/>
          </a:prstGeom>
          <a:ln>
            <a:solidFill>
              <a:srgbClr val="002060"/>
            </a:solidFill>
          </a:ln>
          <a:extLst>
            <a:ext uri="{C572A759-6A51-4108-AA02-DFA0A04FC94B}">
              <ma14:wrappingTextBoxFlag xmlns:ma14="http://schemas.microsoft.com/office/mac/drawingml/2011/main" val="1"/>
            </a:ext>
          </a:extLst>
        </p:spPr>
        <p:txBody>
          <a:bodyPr lIns="45719" rIns="45719">
            <a:spAutoFit/>
          </a:bodyPr>
          <a:lstStyle/>
          <a:p>
            <a:pPr>
              <a:spcBef>
                <a:spcPts val="600"/>
              </a:spcBef>
              <a:defRPr b="1" sz="2000">
                <a:solidFill>
                  <a:srgbClr val="242424"/>
                </a:solidFill>
                <a:latin typeface="+mj-lt"/>
                <a:ea typeface="+mj-ea"/>
                <a:cs typeface="+mj-cs"/>
                <a:sym typeface="Helvetica"/>
              </a:defRPr>
            </a:pPr>
            <a:r>
              <a:t>Yes</a:t>
            </a:r>
            <a:endParaRPr>
              <a:latin typeface="Gill Sans MT"/>
              <a:ea typeface="Gill Sans MT"/>
              <a:cs typeface="Gill Sans MT"/>
              <a:sym typeface="Gill Sans MT"/>
            </a:endParaRPr>
          </a:p>
          <a:p>
            <a:pPr>
              <a:defRPr sz="2000">
                <a:solidFill>
                  <a:srgbClr val="242424"/>
                </a:solidFill>
                <a:latin typeface="+mj-lt"/>
                <a:ea typeface="+mj-ea"/>
                <a:cs typeface="+mj-cs"/>
                <a:sym typeface="Helvetica"/>
              </a:defRPr>
            </a:pPr>
            <a:r>
              <a:t>Capitalized and then depreciated over the useful life of that asset</a:t>
            </a:r>
          </a:p>
        </p:txBody>
      </p:sp>
      <p:sp>
        <p:nvSpPr>
          <p:cNvPr id="671" name="Rectangle 8"/>
          <p:cNvSpPr/>
          <p:nvPr/>
        </p:nvSpPr>
        <p:spPr>
          <a:xfrm>
            <a:off x="5277937" y="4315112"/>
            <a:ext cx="5197088" cy="2005966"/>
          </a:xfrm>
          <a:prstGeom prst="rect">
            <a:avLst/>
          </a:prstGeom>
          <a:ln>
            <a:solidFill>
              <a:srgbClr val="002060"/>
            </a:solidFill>
          </a:ln>
          <a:extLst>
            <a:ext uri="{C572A759-6A51-4108-AA02-DFA0A04FC94B}">
              <ma14:wrappingTextBoxFlag xmlns:ma14="http://schemas.microsoft.com/office/mac/drawingml/2011/main" val="1"/>
            </a:ext>
          </a:extLst>
        </p:spPr>
        <p:txBody>
          <a:bodyPr lIns="45719" rIns="45719">
            <a:spAutoFit/>
          </a:bodyPr>
          <a:lstStyle/>
          <a:p>
            <a:pPr>
              <a:spcBef>
                <a:spcPts val="600"/>
              </a:spcBef>
              <a:defRPr b="1" sz="2000">
                <a:solidFill>
                  <a:srgbClr val="242424"/>
                </a:solidFill>
                <a:latin typeface="+mj-lt"/>
                <a:ea typeface="+mj-ea"/>
                <a:cs typeface="+mj-cs"/>
                <a:sym typeface="Helvetica"/>
              </a:defRPr>
            </a:pPr>
            <a:r>
              <a:t>No</a:t>
            </a:r>
            <a:endParaRPr>
              <a:latin typeface="Gill Sans MT"/>
              <a:ea typeface="Gill Sans MT"/>
              <a:cs typeface="Gill Sans MT"/>
              <a:sym typeface="Gill Sans MT"/>
            </a:endParaRPr>
          </a:p>
          <a:p>
            <a:pPr>
              <a:defRPr sz="2000">
                <a:solidFill>
                  <a:srgbClr val="242424"/>
                </a:solidFill>
                <a:latin typeface="+mj-lt"/>
                <a:ea typeface="+mj-ea"/>
                <a:cs typeface="+mj-cs"/>
                <a:sym typeface="Helvetica"/>
              </a:defRPr>
            </a:pPr>
            <a:r>
              <a:t>was purchased for investment purposes/will be considered an investment asset:</a:t>
            </a:r>
            <a:endParaRPr>
              <a:latin typeface="Gill Sans MT"/>
              <a:ea typeface="Gill Sans MT"/>
              <a:cs typeface="Gill Sans MT"/>
              <a:sym typeface="Gill Sans MT"/>
            </a:endParaRPr>
          </a:p>
          <a:p>
            <a:pPr marL="342900" indent="-342900">
              <a:buSzPct val="100000"/>
              <a:buChar char="➢"/>
              <a:defRPr sz="2000">
                <a:solidFill>
                  <a:srgbClr val="242424"/>
                </a:solidFill>
                <a:latin typeface="+mj-lt"/>
                <a:ea typeface="+mj-ea"/>
                <a:cs typeface="+mj-cs"/>
                <a:sym typeface="Helvetica"/>
              </a:defRPr>
            </a:pPr>
            <a:r>
              <a:t>short term (can be converted to cash in one year) or </a:t>
            </a:r>
            <a:endParaRPr>
              <a:latin typeface="Gill Sans MT"/>
              <a:ea typeface="Gill Sans MT"/>
              <a:cs typeface="Gill Sans MT"/>
              <a:sym typeface="Gill Sans MT"/>
            </a:endParaRPr>
          </a:p>
          <a:p>
            <a:pPr marL="342900" indent="-342900">
              <a:buSzPct val="100000"/>
              <a:buChar char="➢"/>
              <a:defRPr sz="2000">
                <a:solidFill>
                  <a:srgbClr val="242424"/>
                </a:solidFill>
                <a:latin typeface="+mj-lt"/>
                <a:ea typeface="+mj-ea"/>
                <a:cs typeface="+mj-cs"/>
                <a:sym typeface="Helvetica"/>
              </a:defRPr>
            </a:pPr>
            <a:r>
              <a:t>long term (held for over a year)</a:t>
            </a:r>
          </a:p>
        </p:txBody>
      </p:sp>
      <p:sp>
        <p:nvSpPr>
          <p:cNvPr id="672" name="Rectangle 9"/>
          <p:cNvSpPr/>
          <p:nvPr/>
        </p:nvSpPr>
        <p:spPr>
          <a:xfrm>
            <a:off x="7428845" y="2133823"/>
            <a:ext cx="4499676" cy="1320166"/>
          </a:xfrm>
          <a:prstGeom prst="rect">
            <a:avLst/>
          </a:prstGeom>
          <a:ln>
            <a:solidFill>
              <a:srgbClr val="0070C0"/>
            </a:solidFill>
          </a:ln>
          <a:extLst>
            <a:ext uri="{C572A759-6A51-4108-AA02-DFA0A04FC94B}">
              <ma14:wrappingTextBoxFlag xmlns:ma14="http://schemas.microsoft.com/office/mac/drawingml/2011/main" val="1"/>
            </a:ext>
          </a:extLst>
        </p:spPr>
        <p:txBody>
          <a:bodyPr lIns="45719" rIns="45719">
            <a:spAutoFit/>
          </a:bodyPr>
          <a:lstStyle/>
          <a:p>
            <a:pPr>
              <a:defRPr sz="2000">
                <a:solidFill>
                  <a:srgbClr val="0070C0"/>
                </a:solidFill>
                <a:latin typeface="+mj-lt"/>
                <a:ea typeface="+mj-ea"/>
                <a:cs typeface="+mj-cs"/>
                <a:sym typeface="Helvetica"/>
              </a:defRPr>
            </a:pPr>
            <a:r>
              <a:t>(Expenditures such as labor, services, materials are examples of items that are fully deducted from current year taxable income - “</a:t>
            </a:r>
            <a:r>
              <a:rPr b="1"/>
              <a:t>EXPENSES</a:t>
            </a:r>
            <a:r>
              <a:t>”)</a:t>
            </a:r>
          </a:p>
        </p:txBody>
      </p:sp>
      <p:sp>
        <p:nvSpPr>
          <p:cNvPr id="673" name="Title 1"/>
          <p:cNvSpPr txBox="1"/>
          <p:nvPr>
            <p:ph type="title"/>
          </p:nvPr>
        </p:nvSpPr>
        <p:spPr>
          <a:xfrm>
            <a:off x="581190" y="737565"/>
            <a:ext cx="11029616" cy="1188721"/>
          </a:xfrm>
          <a:prstGeom prst="rect">
            <a:avLst/>
          </a:prstGeom>
        </p:spPr>
        <p:txBody>
          <a:bodyPr/>
          <a:lstStyle/>
          <a:p>
            <a:pPr algn="ctr">
              <a:defRPr cap="none">
                <a:latin typeface="+mj-lt"/>
                <a:ea typeface="+mj-ea"/>
                <a:cs typeface="+mj-cs"/>
                <a:sym typeface="Helvetica"/>
              </a:defRPr>
            </a:pPr>
            <a:r>
              <a:t>Summary</a:t>
            </a:r>
            <a:br/>
            <a:r>
              <a:rPr sz="2800"/>
              <a:t>Capitalized Costs versus </a:t>
            </a:r>
            <a:r>
              <a:rPr sz="2800">
                <a:solidFill>
                  <a:srgbClr val="0070C0"/>
                </a:solidFill>
              </a:rPr>
              <a:t>Expenses</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5" name="Slide Number Placeholder 3"/>
          <p:cNvSpPr txBox="1"/>
          <p:nvPr>
            <p:ph type="sldNum" sz="quarter" idx="2"/>
          </p:nvPr>
        </p:nvSpPr>
        <p:spPr>
          <a:xfrm>
            <a:off x="11337154" y="6471856"/>
            <a:ext cx="273656"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76" name="Rectangle 2"/>
          <p:cNvSpPr/>
          <p:nvPr/>
        </p:nvSpPr>
        <p:spPr>
          <a:xfrm>
            <a:off x="581190" y="2684522"/>
            <a:ext cx="5514810" cy="2996566"/>
          </a:xfrm>
          <a:prstGeom prst="rect">
            <a:avLst/>
          </a:prstGeom>
          <a:ln>
            <a:solidFill>
              <a:srgbClr val="002060"/>
            </a:solidFill>
          </a:ln>
          <a:extLst>
            <a:ext uri="{C572A759-6A51-4108-AA02-DFA0A04FC94B}">
              <ma14:wrappingTextBoxFlag xmlns:ma14="http://schemas.microsoft.com/office/mac/drawingml/2011/main" val="1"/>
            </a:ext>
          </a:extLst>
        </p:spPr>
        <p:txBody>
          <a:bodyPr lIns="45719" rIns="45719">
            <a:spAutoFit/>
          </a:bodyPr>
          <a:lstStyle/>
          <a:p>
            <a:pPr marL="342900" indent="-342900">
              <a:spcBef>
                <a:spcPts val="600"/>
              </a:spcBef>
              <a:buSzPct val="100000"/>
              <a:buFont typeface="Arial"/>
              <a:buChar char="•"/>
              <a:defRPr sz="2000">
                <a:solidFill>
                  <a:srgbClr val="242424"/>
                </a:solidFill>
                <a:latin typeface="+mj-lt"/>
                <a:ea typeface="+mj-ea"/>
                <a:cs typeface="+mj-cs"/>
                <a:sym typeface="Helvetica"/>
              </a:defRPr>
            </a:pPr>
            <a:r>
              <a:t>Fixed assets are recorded at the historical (initial) cost, including any costs to acquire the asset and get it ready for use.</a:t>
            </a:r>
            <a:endParaRPr>
              <a:latin typeface="Gill Sans MT"/>
              <a:ea typeface="Gill Sans MT"/>
              <a:cs typeface="Gill Sans MT"/>
              <a:sym typeface="Gill Sans MT"/>
            </a:endParaRPr>
          </a:p>
          <a:p>
            <a:pPr marL="342900" indent="-342900">
              <a:spcBef>
                <a:spcPts val="600"/>
              </a:spcBef>
              <a:buSzPct val="100000"/>
              <a:buFont typeface="Arial"/>
              <a:buChar char="•"/>
              <a:defRPr sz="2000">
                <a:solidFill>
                  <a:srgbClr val="242424"/>
                </a:solidFill>
                <a:latin typeface="+mj-lt"/>
                <a:ea typeface="+mj-ea"/>
                <a:cs typeface="+mj-cs"/>
                <a:sym typeface="Helvetica"/>
              </a:defRPr>
            </a:pPr>
            <a:r>
              <a:t>Depreciation is the process of allocating the cost of using a long-term asset over its anticipated economic (useful) life. </a:t>
            </a:r>
            <a:endParaRPr>
              <a:latin typeface="Gill Sans MT"/>
              <a:ea typeface="Gill Sans MT"/>
              <a:cs typeface="Gill Sans MT"/>
              <a:sym typeface="Gill Sans MT"/>
            </a:endParaRPr>
          </a:p>
          <a:p>
            <a:pPr marL="342900" indent="-342900">
              <a:spcBef>
                <a:spcPts val="600"/>
              </a:spcBef>
              <a:buSzPct val="100000"/>
              <a:buFont typeface="Arial"/>
              <a:buChar char="•"/>
              <a:defRPr sz="2000">
                <a:solidFill>
                  <a:srgbClr val="242424"/>
                </a:solidFill>
                <a:latin typeface="+mj-lt"/>
                <a:ea typeface="+mj-ea"/>
                <a:cs typeface="+mj-cs"/>
                <a:sym typeface="Helvetica"/>
              </a:defRPr>
            </a:pPr>
            <a:r>
              <a:t>To determine depreciation, one needs the fixed asset’s historical cost, salvage value, and useful life (in years or units).</a:t>
            </a:r>
          </a:p>
        </p:txBody>
      </p:sp>
      <p:sp>
        <p:nvSpPr>
          <p:cNvPr id="677" name="TextBox 5"/>
          <p:cNvSpPr txBox="1"/>
          <p:nvPr/>
        </p:nvSpPr>
        <p:spPr>
          <a:xfrm>
            <a:off x="626909" y="2293098"/>
            <a:ext cx="1233747" cy="396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000">
                <a:latin typeface="+mj-lt"/>
                <a:ea typeface="+mj-ea"/>
                <a:cs typeface="+mj-cs"/>
                <a:sym typeface="Helvetica"/>
              </a:defRPr>
            </a:lvl1pPr>
          </a:lstStyle>
          <a:p>
            <a:pPr/>
            <a:r>
              <a:t>Overview</a:t>
            </a:r>
          </a:p>
        </p:txBody>
      </p:sp>
      <p:sp>
        <p:nvSpPr>
          <p:cNvPr id="678" name="TextBox 6"/>
          <p:cNvSpPr txBox="1"/>
          <p:nvPr/>
        </p:nvSpPr>
        <p:spPr>
          <a:xfrm>
            <a:off x="6401915" y="2300197"/>
            <a:ext cx="1148294" cy="396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000">
                <a:latin typeface="+mj-lt"/>
                <a:ea typeface="+mj-ea"/>
                <a:cs typeface="+mj-cs"/>
                <a:sym typeface="Helvetica"/>
              </a:defRPr>
            </a:lvl1pPr>
          </a:lstStyle>
          <a:p>
            <a:pPr/>
            <a:r>
              <a:t>Methods</a:t>
            </a:r>
          </a:p>
        </p:txBody>
      </p:sp>
      <p:sp>
        <p:nvSpPr>
          <p:cNvPr id="679" name="Rectangle 7"/>
          <p:cNvSpPr/>
          <p:nvPr/>
        </p:nvSpPr>
        <p:spPr>
          <a:xfrm>
            <a:off x="6356194" y="2693209"/>
            <a:ext cx="5430647" cy="1853566"/>
          </a:xfrm>
          <a:prstGeom prst="rect">
            <a:avLst/>
          </a:prstGeom>
          <a:ln>
            <a:solidFill>
              <a:srgbClr val="002060"/>
            </a:solidFill>
          </a:ln>
          <a:extLst>
            <a:ext uri="{C572A759-6A51-4108-AA02-DFA0A04FC94B}">
              <ma14:wrappingTextBoxFlag xmlns:ma14="http://schemas.microsoft.com/office/mac/drawingml/2011/main" val="1"/>
            </a:ext>
          </a:extLst>
        </p:spPr>
        <p:txBody>
          <a:bodyPr lIns="45719" rIns="45719">
            <a:spAutoFit/>
          </a:bodyPr>
          <a:lstStyle/>
          <a:p>
            <a:pPr marL="342900" indent="-342900">
              <a:spcBef>
                <a:spcPts val="600"/>
              </a:spcBef>
              <a:buSzPct val="100000"/>
              <a:buFont typeface="Arial"/>
              <a:buChar char="•"/>
              <a:defRPr sz="2000">
                <a:solidFill>
                  <a:srgbClr val="242424"/>
                </a:solidFill>
                <a:latin typeface="+mj-lt"/>
                <a:ea typeface="+mj-ea"/>
                <a:cs typeface="+mj-cs"/>
                <a:sym typeface="Helvetica"/>
              </a:defRPr>
            </a:pPr>
            <a:r>
              <a:t>There are three main methods to calculate depreciation:</a:t>
            </a:r>
            <a:endParaRPr>
              <a:latin typeface="Gill Sans MT"/>
              <a:ea typeface="Gill Sans MT"/>
              <a:cs typeface="Gill Sans MT"/>
              <a:sym typeface="Gill Sans MT"/>
            </a:endParaRPr>
          </a:p>
          <a:p>
            <a:pPr lvl="2" marL="923925" indent="-344487">
              <a:spcBef>
                <a:spcPts val="600"/>
              </a:spcBef>
              <a:buSzPct val="100000"/>
              <a:buAutoNum type="arabicParenR" startAt="1"/>
              <a:defRPr sz="2000">
                <a:solidFill>
                  <a:srgbClr val="242424"/>
                </a:solidFill>
                <a:latin typeface="+mj-lt"/>
                <a:ea typeface="+mj-ea"/>
                <a:cs typeface="+mj-cs"/>
                <a:sym typeface="Helvetica"/>
              </a:defRPr>
            </a:pPr>
            <a:r>
              <a:t>the straight-line method</a:t>
            </a:r>
            <a:endParaRPr>
              <a:latin typeface="Gill Sans MT"/>
              <a:ea typeface="Gill Sans MT"/>
              <a:cs typeface="Gill Sans MT"/>
              <a:sym typeface="Gill Sans MT"/>
            </a:endParaRPr>
          </a:p>
          <a:p>
            <a:pPr lvl="2" marL="923925" indent="-344487">
              <a:spcBef>
                <a:spcPts val="600"/>
              </a:spcBef>
              <a:buSzPct val="100000"/>
              <a:buAutoNum type="arabicParenR" startAt="1"/>
              <a:defRPr sz="2000">
                <a:solidFill>
                  <a:srgbClr val="242424"/>
                </a:solidFill>
                <a:latin typeface="+mj-lt"/>
                <a:ea typeface="+mj-ea"/>
                <a:cs typeface="+mj-cs"/>
                <a:sym typeface="Helvetica"/>
              </a:defRPr>
            </a:pPr>
            <a:r>
              <a:t>units-of-production method, and </a:t>
            </a:r>
            <a:endParaRPr>
              <a:latin typeface="Gill Sans MT"/>
              <a:ea typeface="Gill Sans MT"/>
              <a:cs typeface="Gill Sans MT"/>
              <a:sym typeface="Gill Sans MT"/>
            </a:endParaRPr>
          </a:p>
          <a:p>
            <a:pPr lvl="2" marL="923925" indent="-344487">
              <a:spcBef>
                <a:spcPts val="600"/>
              </a:spcBef>
              <a:buSzPct val="100000"/>
              <a:buAutoNum type="arabicParenR" startAt="1"/>
              <a:defRPr sz="2000">
                <a:solidFill>
                  <a:srgbClr val="242424"/>
                </a:solidFill>
                <a:latin typeface="+mj-lt"/>
                <a:ea typeface="+mj-ea"/>
                <a:cs typeface="+mj-cs"/>
                <a:sym typeface="Helvetica"/>
              </a:defRPr>
            </a:pPr>
            <a:r>
              <a:t>double-declining-balance method</a:t>
            </a:r>
          </a:p>
        </p:txBody>
      </p:sp>
      <p:sp>
        <p:nvSpPr>
          <p:cNvPr id="680" name="Rectangle 8"/>
          <p:cNvSpPr/>
          <p:nvPr/>
        </p:nvSpPr>
        <p:spPr>
          <a:xfrm>
            <a:off x="6356193" y="4744427"/>
            <a:ext cx="5430647" cy="1701166"/>
          </a:xfrm>
          <a:prstGeom prst="rect">
            <a:avLst/>
          </a:prstGeom>
          <a:ln>
            <a:solidFill>
              <a:srgbClr val="002060"/>
            </a:solidFill>
          </a:ln>
          <a:extLst>
            <a:ext uri="{C572A759-6A51-4108-AA02-DFA0A04FC94B}">
              <ma14:wrappingTextBoxFlag xmlns:ma14="http://schemas.microsoft.com/office/mac/drawingml/2011/main" val="1"/>
            </a:ext>
          </a:extLst>
        </p:spPr>
        <p:txBody>
          <a:bodyPr lIns="45719" rIns="45719">
            <a:spAutoFit/>
          </a:bodyPr>
          <a:lstStyle/>
          <a:p>
            <a:pPr marL="342900" indent="-342900">
              <a:spcBef>
                <a:spcPts val="600"/>
              </a:spcBef>
              <a:buSzPct val="100000"/>
              <a:buFont typeface="Arial"/>
              <a:buChar char="•"/>
              <a:defRPr sz="2000">
                <a:solidFill>
                  <a:srgbClr val="242424"/>
                </a:solidFill>
                <a:latin typeface="+mj-lt"/>
                <a:ea typeface="+mj-ea"/>
                <a:cs typeface="+mj-cs"/>
                <a:sym typeface="Helvetica"/>
              </a:defRPr>
            </a:pPr>
            <a:r>
              <a:t>Natural resources are tangible assets occurring in nature that a company owns, which are consumed when used. </a:t>
            </a:r>
            <a:endParaRPr>
              <a:latin typeface="Gill Sans MT"/>
              <a:ea typeface="Gill Sans MT"/>
              <a:cs typeface="Gill Sans MT"/>
              <a:sym typeface="Gill Sans MT"/>
            </a:endParaRPr>
          </a:p>
          <a:p>
            <a:pPr marL="342900" indent="-342900">
              <a:spcBef>
                <a:spcPts val="600"/>
              </a:spcBef>
              <a:buSzPct val="100000"/>
              <a:buFont typeface="Arial"/>
              <a:buChar char="•"/>
              <a:defRPr sz="2000">
                <a:solidFill>
                  <a:srgbClr val="242424"/>
                </a:solidFill>
                <a:latin typeface="+mj-lt"/>
                <a:ea typeface="+mj-ea"/>
                <a:cs typeface="+mj-cs"/>
                <a:sym typeface="Helvetica"/>
              </a:defRPr>
            </a:pPr>
            <a:r>
              <a:t>Natural resources are depleted over the life of the asset, using a ___________ method.</a:t>
            </a:r>
          </a:p>
        </p:txBody>
      </p:sp>
      <p:sp>
        <p:nvSpPr>
          <p:cNvPr id="681" name="Title 1"/>
          <p:cNvSpPr txBox="1"/>
          <p:nvPr>
            <p:ph type="title"/>
          </p:nvPr>
        </p:nvSpPr>
        <p:spPr>
          <a:xfrm>
            <a:off x="581190" y="752487"/>
            <a:ext cx="11029616" cy="1188720"/>
          </a:xfrm>
          <a:prstGeom prst="rect">
            <a:avLst/>
          </a:prstGeom>
        </p:spPr>
        <p:txBody>
          <a:bodyPr/>
          <a:lstStyle/>
          <a:p>
            <a:pPr algn="ctr">
              <a:defRPr cap="none">
                <a:latin typeface="+mj-lt"/>
                <a:ea typeface="+mj-ea"/>
                <a:cs typeface="+mj-cs"/>
                <a:sym typeface="Helvetica"/>
              </a:defRPr>
            </a:pPr>
            <a:r>
              <a:t>Summary</a:t>
            </a:r>
            <a:br/>
            <a:r>
              <a:rPr sz="2800"/>
              <a:t>Apply Depreciation Methods to Allocate Capitalized Costs</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3" name="Slide Number Placeholder 3"/>
          <p:cNvSpPr txBox="1"/>
          <p:nvPr>
            <p:ph type="sldNum" sz="quarter" idx="2"/>
          </p:nvPr>
        </p:nvSpPr>
        <p:spPr>
          <a:xfrm>
            <a:off x="11337154" y="6471856"/>
            <a:ext cx="273656"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84" name="Rectangle 2"/>
          <p:cNvSpPr/>
          <p:nvPr/>
        </p:nvSpPr>
        <p:spPr>
          <a:xfrm>
            <a:off x="617580" y="2897862"/>
            <a:ext cx="5478418" cy="2005966"/>
          </a:xfrm>
          <a:prstGeom prst="rect">
            <a:avLst/>
          </a:prstGeom>
          <a:ln>
            <a:solidFill>
              <a:srgbClr val="0070C0"/>
            </a:solidFill>
          </a:ln>
          <a:extLst>
            <a:ext uri="{C572A759-6A51-4108-AA02-DFA0A04FC94B}">
              <ma14:wrappingTextBoxFlag xmlns:ma14="http://schemas.microsoft.com/office/mac/drawingml/2011/main" val="1"/>
            </a:ext>
          </a:extLst>
        </p:spPr>
        <p:txBody>
          <a:bodyPr lIns="45719" rIns="45719">
            <a:spAutoFit/>
          </a:bodyPr>
          <a:lstStyle/>
          <a:p>
            <a:pPr lvl="1" marL="404813" indent="-377825">
              <a:spcBef>
                <a:spcPts val="600"/>
              </a:spcBef>
              <a:buSzPct val="100000"/>
              <a:buFont typeface="Arial"/>
              <a:buChar char="•"/>
              <a:defRPr sz="2000">
                <a:solidFill>
                  <a:srgbClr val="242424"/>
                </a:solidFill>
                <a:latin typeface="+mj-lt"/>
                <a:ea typeface="+mj-ea"/>
                <a:cs typeface="+mj-cs"/>
                <a:sym typeface="Helvetica"/>
              </a:defRPr>
            </a:pPr>
            <a:r>
              <a:t>Finite intangible assets are typically amortized using the straight-line method over the useful life of the asset.</a:t>
            </a:r>
            <a:endParaRPr>
              <a:latin typeface="Gill Sans MT"/>
              <a:ea typeface="Gill Sans MT"/>
              <a:cs typeface="Gill Sans MT"/>
              <a:sym typeface="Gill Sans MT"/>
            </a:endParaRPr>
          </a:p>
          <a:p>
            <a:pPr lvl="1" marL="404813" indent="-377825">
              <a:spcBef>
                <a:spcPts val="600"/>
              </a:spcBef>
              <a:buSzPct val="100000"/>
              <a:buFont typeface="Arial"/>
              <a:buChar char="•"/>
              <a:defRPr sz="2000">
                <a:solidFill>
                  <a:srgbClr val="242424"/>
                </a:solidFill>
                <a:latin typeface="+mj-lt"/>
                <a:ea typeface="+mj-ea"/>
                <a:cs typeface="+mj-cs"/>
                <a:sym typeface="Helvetica"/>
              </a:defRPr>
            </a:pPr>
            <a:r>
              <a:t>This is similar to depreciation but is credited to the intangible asset rather than to a contra account. </a:t>
            </a:r>
          </a:p>
        </p:txBody>
      </p:sp>
      <p:sp>
        <p:nvSpPr>
          <p:cNvPr id="685" name="Rectangle 5"/>
          <p:cNvSpPr/>
          <p:nvPr/>
        </p:nvSpPr>
        <p:spPr>
          <a:xfrm>
            <a:off x="6639637" y="2897862"/>
            <a:ext cx="4934784" cy="1396366"/>
          </a:xfrm>
          <a:prstGeom prst="rect">
            <a:avLst/>
          </a:prstGeom>
          <a:ln>
            <a:solidFill>
              <a:srgbClr val="0070C0"/>
            </a:solidFill>
          </a:ln>
          <a:extLst>
            <a:ext uri="{C572A759-6A51-4108-AA02-DFA0A04FC94B}">
              <ma14:wrappingTextBoxFlag xmlns:ma14="http://schemas.microsoft.com/office/mac/drawingml/2011/main" val="1"/>
            </a:ext>
          </a:extLst>
        </p:spPr>
        <p:txBody>
          <a:bodyPr lIns="45719" rIns="45719">
            <a:spAutoFit/>
          </a:bodyPr>
          <a:lstStyle/>
          <a:p>
            <a:pPr lvl="1" marL="404813" indent="-377825">
              <a:spcBef>
                <a:spcPts val="600"/>
              </a:spcBef>
              <a:buSzPct val="100000"/>
              <a:buFont typeface="Arial"/>
              <a:buChar char="•"/>
              <a:defRPr sz="2000">
                <a:solidFill>
                  <a:srgbClr val="242424"/>
                </a:solidFill>
                <a:latin typeface="+mj-lt"/>
                <a:ea typeface="+mj-ea"/>
                <a:cs typeface="+mj-cs"/>
                <a:sym typeface="Helvetica"/>
              </a:defRPr>
            </a:pPr>
            <a:r>
              <a:t>Intangible assets with an indefinite life are not amortized</a:t>
            </a:r>
            <a:endParaRPr>
              <a:latin typeface="Gill Sans MT"/>
              <a:ea typeface="Gill Sans MT"/>
              <a:cs typeface="Gill Sans MT"/>
              <a:sym typeface="Gill Sans MT"/>
            </a:endParaRPr>
          </a:p>
          <a:p>
            <a:pPr lvl="1" marL="404813" indent="-377825">
              <a:spcBef>
                <a:spcPts val="600"/>
              </a:spcBef>
              <a:buSzPct val="100000"/>
              <a:buFont typeface="Arial"/>
              <a:buChar char="•"/>
              <a:defRPr sz="2000">
                <a:solidFill>
                  <a:srgbClr val="242424"/>
                </a:solidFill>
                <a:latin typeface="+mj-lt"/>
                <a:ea typeface="+mj-ea"/>
                <a:cs typeface="+mj-cs"/>
                <a:sym typeface="Helvetica"/>
              </a:defRPr>
            </a:pPr>
            <a:r>
              <a:t>They are assessed yearly for </a:t>
            </a:r>
            <a:r>
              <a:rPr b="1"/>
              <a:t>impairment</a:t>
            </a:r>
            <a:r>
              <a:t>.</a:t>
            </a:r>
          </a:p>
        </p:txBody>
      </p:sp>
      <p:sp>
        <p:nvSpPr>
          <p:cNvPr id="686" name="TextBox 6"/>
          <p:cNvSpPr txBox="1"/>
          <p:nvPr/>
        </p:nvSpPr>
        <p:spPr>
          <a:xfrm>
            <a:off x="626910" y="2456807"/>
            <a:ext cx="1851383" cy="396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000">
                <a:latin typeface="+mj-lt"/>
                <a:ea typeface="+mj-ea"/>
                <a:cs typeface="+mj-cs"/>
                <a:sym typeface="Helvetica"/>
              </a:defRPr>
            </a:lvl1pPr>
          </a:lstStyle>
          <a:p>
            <a:pPr/>
            <a:r>
              <a:t>With finite life:</a:t>
            </a:r>
          </a:p>
        </p:txBody>
      </p:sp>
      <p:sp>
        <p:nvSpPr>
          <p:cNvPr id="687" name="TextBox 7"/>
          <p:cNvSpPr txBox="1"/>
          <p:nvPr/>
        </p:nvSpPr>
        <p:spPr>
          <a:xfrm>
            <a:off x="6679900" y="2456807"/>
            <a:ext cx="2077105" cy="396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000">
                <a:latin typeface="+mj-lt"/>
                <a:ea typeface="+mj-ea"/>
                <a:cs typeface="+mj-cs"/>
                <a:sym typeface="Helvetica"/>
              </a:defRPr>
            </a:lvl1pPr>
          </a:lstStyle>
          <a:p>
            <a:pPr/>
            <a:r>
              <a:t>With infinite life:</a:t>
            </a:r>
          </a:p>
        </p:txBody>
      </p:sp>
      <p:sp>
        <p:nvSpPr>
          <p:cNvPr id="688" name="Title 1"/>
          <p:cNvSpPr txBox="1"/>
          <p:nvPr>
            <p:ph type="title"/>
          </p:nvPr>
        </p:nvSpPr>
        <p:spPr>
          <a:xfrm>
            <a:off x="581190" y="752487"/>
            <a:ext cx="11029616" cy="1188720"/>
          </a:xfrm>
          <a:prstGeom prst="rect">
            <a:avLst/>
          </a:prstGeom>
        </p:spPr>
        <p:txBody>
          <a:bodyPr/>
          <a:lstStyle/>
          <a:p>
            <a:pPr algn="ctr">
              <a:defRPr cap="none">
                <a:latin typeface="+mj-lt"/>
                <a:ea typeface="+mj-ea"/>
                <a:cs typeface="+mj-cs"/>
                <a:sym typeface="Helvetica"/>
              </a:defRPr>
            </a:pPr>
            <a:r>
              <a:t>Summary</a:t>
            </a:r>
            <a:br/>
            <a:r>
              <a:rPr sz="2800"/>
              <a:t>Accounting for Intangible Assets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1" name="Slide Number Placeholder 3"/>
          <p:cNvSpPr txBox="1"/>
          <p:nvPr>
            <p:ph type="sldNum" sz="quarter" idx="2"/>
          </p:nvPr>
        </p:nvSpPr>
        <p:spPr>
          <a:xfrm>
            <a:off x="11421912" y="6471856"/>
            <a:ext cx="188898"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52" name="Picture 4" descr="Picture 4"/>
          <p:cNvPicPr>
            <a:picLocks noChangeAspect="1"/>
          </p:cNvPicPr>
          <p:nvPr/>
        </p:nvPicPr>
        <p:blipFill>
          <a:blip r:embed="rId2">
            <a:extLst/>
          </a:blip>
          <a:stretch>
            <a:fillRect/>
          </a:stretch>
        </p:blipFill>
        <p:spPr>
          <a:xfrm>
            <a:off x="1711793" y="1201038"/>
            <a:ext cx="8483601" cy="5588001"/>
          </a:xfrm>
          <a:prstGeom prst="rect">
            <a:avLst/>
          </a:prstGeom>
          <a:ln w="12700">
            <a:miter lim="400000"/>
          </a:ln>
        </p:spPr>
      </p:pic>
      <p:sp>
        <p:nvSpPr>
          <p:cNvPr id="353" name="Rectangle 5"/>
          <p:cNvSpPr txBox="1"/>
          <p:nvPr/>
        </p:nvSpPr>
        <p:spPr>
          <a:xfrm>
            <a:off x="45719" y="831706"/>
            <a:ext cx="12100561"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a:solidFill>
                  <a:srgbClr val="002060"/>
                </a:solidFill>
                <a:latin typeface="Gill Sans MT"/>
                <a:ea typeface="Gill Sans MT"/>
                <a:cs typeface="Gill Sans MT"/>
                <a:sym typeface="Gill Sans MT"/>
              </a:defRPr>
            </a:lvl1pPr>
          </a:lstStyle>
          <a:p>
            <a:pPr/>
            <a:r>
              <a:t>Differences Between the Income Statements of a Service Company and a Merchandising Company</a:t>
            </a:r>
          </a:p>
        </p:txBody>
      </p:sp>
      <p:sp>
        <p:nvSpPr>
          <p:cNvPr id="354" name="Rectangle 7"/>
          <p:cNvSpPr/>
          <p:nvPr/>
        </p:nvSpPr>
        <p:spPr>
          <a:xfrm>
            <a:off x="1711793" y="6348472"/>
            <a:ext cx="8999751" cy="440567"/>
          </a:xfrm>
          <a:prstGeom prst="rect">
            <a:avLst/>
          </a:prstGeom>
          <a:solidFill>
            <a:srgbClr val="FFFFFF"/>
          </a:solidFill>
          <a:ln w="12700">
            <a:miter lim="400000"/>
          </a:ln>
        </p:spPr>
        <p:txBody>
          <a:bodyPr lIns="45719" rIns="45719" anchor="ctr"/>
          <a:lstStyle/>
          <a:p>
            <a:pPr algn="ctr">
              <a:defRPr>
                <a:latin typeface="Gill Sans MT"/>
                <a:ea typeface="Gill Sans MT"/>
                <a:cs typeface="Gill Sans MT"/>
                <a:sym typeface="Gill Sans MT"/>
              </a:defRPr>
            </a:pP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0" name="Slide Number Placeholder 3"/>
          <p:cNvSpPr txBox="1"/>
          <p:nvPr>
            <p:ph type="sldNum" sz="quarter" idx="2"/>
          </p:nvPr>
        </p:nvSpPr>
        <p:spPr>
          <a:xfrm>
            <a:off x="11337154" y="6471856"/>
            <a:ext cx="273656"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91" name="Rectangle 5"/>
          <p:cNvSpPr/>
          <p:nvPr/>
        </p:nvSpPr>
        <p:spPr>
          <a:xfrm>
            <a:off x="617579" y="2897862"/>
            <a:ext cx="5582499" cy="2615566"/>
          </a:xfrm>
          <a:prstGeom prst="rect">
            <a:avLst/>
          </a:prstGeom>
          <a:ln>
            <a:solidFill>
              <a:srgbClr val="0070C0"/>
            </a:solidFill>
          </a:ln>
          <a:extLst>
            <a:ext uri="{C572A759-6A51-4108-AA02-DFA0A04FC94B}">
              <ma14:wrappingTextBoxFlag xmlns:ma14="http://schemas.microsoft.com/office/mac/drawingml/2011/main" val="1"/>
            </a:ext>
          </a:extLst>
        </p:spPr>
        <p:txBody>
          <a:bodyPr lIns="45719" rIns="45719">
            <a:spAutoFit/>
          </a:bodyPr>
          <a:lstStyle/>
          <a:p>
            <a:pPr lvl="1" marL="404813" indent="-377825">
              <a:spcBef>
                <a:spcPts val="600"/>
              </a:spcBef>
              <a:buSzPct val="100000"/>
              <a:buFont typeface="Arial"/>
              <a:buChar char="•"/>
              <a:defRPr sz="2000">
                <a:solidFill>
                  <a:srgbClr val="242424"/>
                </a:solidFill>
                <a:latin typeface="+mj-lt"/>
                <a:ea typeface="+mj-ea"/>
                <a:cs typeface="+mj-cs"/>
                <a:sym typeface="Helvetica"/>
              </a:defRPr>
            </a:pPr>
            <a:r>
              <a:t>Because estimates are used to calculate depreciation of fixed assets, sometimes adjustments may need to be made to the asset’s useful life or to its salvage value.</a:t>
            </a:r>
            <a:endParaRPr>
              <a:latin typeface="Gill Sans MT"/>
              <a:ea typeface="Gill Sans MT"/>
              <a:cs typeface="Gill Sans MT"/>
              <a:sym typeface="Gill Sans MT"/>
            </a:endParaRPr>
          </a:p>
          <a:p>
            <a:pPr lvl="1" marL="404813" indent="-377825">
              <a:spcBef>
                <a:spcPts val="600"/>
              </a:spcBef>
              <a:buSzPct val="100000"/>
              <a:buFont typeface="Arial"/>
              <a:buChar char="•"/>
              <a:defRPr sz="2000">
                <a:solidFill>
                  <a:srgbClr val="242424"/>
                </a:solidFill>
                <a:latin typeface="+mj-lt"/>
                <a:ea typeface="+mj-ea"/>
                <a:cs typeface="+mj-cs"/>
                <a:sym typeface="Helvetica"/>
              </a:defRPr>
            </a:pPr>
            <a:r>
              <a:t>To make these adjustments, the asset’s net book value is updated, and then the adjustments are made for the remaining years. </a:t>
            </a:r>
          </a:p>
        </p:txBody>
      </p:sp>
      <p:sp>
        <p:nvSpPr>
          <p:cNvPr id="692" name="Rectangle 6"/>
          <p:cNvSpPr/>
          <p:nvPr/>
        </p:nvSpPr>
        <p:spPr>
          <a:xfrm>
            <a:off x="6639637" y="2856918"/>
            <a:ext cx="4934784" cy="2005966"/>
          </a:xfrm>
          <a:prstGeom prst="rect">
            <a:avLst/>
          </a:prstGeom>
          <a:ln>
            <a:solidFill>
              <a:srgbClr val="0070C0"/>
            </a:solidFill>
          </a:ln>
          <a:extLst>
            <a:ext uri="{C572A759-6A51-4108-AA02-DFA0A04FC94B}">
              <ma14:wrappingTextBoxFlag xmlns:ma14="http://schemas.microsoft.com/office/mac/drawingml/2011/main" val="1"/>
            </a:ext>
          </a:extLst>
        </p:spPr>
        <p:txBody>
          <a:bodyPr lIns="45719" rIns="45719">
            <a:spAutoFit/>
          </a:bodyPr>
          <a:lstStyle/>
          <a:p>
            <a:pPr lvl="1" marL="404813" indent="-377825">
              <a:spcBef>
                <a:spcPts val="600"/>
              </a:spcBef>
              <a:buSzPct val="100000"/>
              <a:buFont typeface="Arial"/>
              <a:buChar char="•"/>
              <a:defRPr sz="2000">
                <a:solidFill>
                  <a:srgbClr val="242424"/>
                </a:solidFill>
                <a:latin typeface="+mj-lt"/>
                <a:ea typeface="+mj-ea"/>
                <a:cs typeface="+mj-cs"/>
                <a:sym typeface="Helvetica"/>
              </a:defRPr>
            </a:pPr>
            <a:r>
              <a:t>Assets are sometimes sold before the end of their useful life.</a:t>
            </a:r>
            <a:endParaRPr>
              <a:latin typeface="Gill Sans MT"/>
              <a:ea typeface="Gill Sans MT"/>
              <a:cs typeface="Gill Sans MT"/>
              <a:sym typeface="Gill Sans MT"/>
            </a:endParaRPr>
          </a:p>
          <a:p>
            <a:pPr lvl="1" marL="404813" indent="-377825">
              <a:spcBef>
                <a:spcPts val="600"/>
              </a:spcBef>
              <a:buSzPct val="100000"/>
              <a:buFont typeface="Arial"/>
              <a:buChar char="•"/>
              <a:defRPr sz="2000">
                <a:solidFill>
                  <a:srgbClr val="242424"/>
                </a:solidFill>
                <a:latin typeface="+mj-lt"/>
                <a:ea typeface="+mj-ea"/>
                <a:cs typeface="+mj-cs"/>
                <a:sym typeface="Helvetica"/>
              </a:defRPr>
            </a:pPr>
            <a:r>
              <a:t>These sales can result in a gain, a loss, or neither, depending on the cash received and the asset’s net book value.</a:t>
            </a:r>
          </a:p>
        </p:txBody>
      </p:sp>
      <p:sp>
        <p:nvSpPr>
          <p:cNvPr id="693" name="TextBox 7"/>
          <p:cNvSpPr txBox="1"/>
          <p:nvPr/>
        </p:nvSpPr>
        <p:spPr>
          <a:xfrm>
            <a:off x="626909" y="2456807"/>
            <a:ext cx="5613511" cy="396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000">
                <a:latin typeface="+mj-lt"/>
                <a:ea typeface="+mj-ea"/>
                <a:cs typeface="+mj-cs"/>
                <a:sym typeface="Helvetica"/>
              </a:defRPr>
            </a:lvl1pPr>
          </a:lstStyle>
          <a:p>
            <a:pPr/>
            <a:r>
              <a:t>Adjustments to asset’s useful life or to its SV:</a:t>
            </a:r>
          </a:p>
        </p:txBody>
      </p:sp>
      <p:sp>
        <p:nvSpPr>
          <p:cNvPr id="694" name="TextBox 8"/>
          <p:cNvSpPr txBox="1"/>
          <p:nvPr/>
        </p:nvSpPr>
        <p:spPr>
          <a:xfrm>
            <a:off x="6679900" y="2456807"/>
            <a:ext cx="2141598" cy="396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000">
                <a:latin typeface="+mj-lt"/>
                <a:ea typeface="+mj-ea"/>
                <a:cs typeface="+mj-cs"/>
                <a:sym typeface="Helvetica"/>
              </a:defRPr>
            </a:lvl1pPr>
          </a:lstStyle>
          <a:p>
            <a:pPr/>
            <a:r>
              <a:t>Sale of an Asset:</a:t>
            </a:r>
          </a:p>
        </p:txBody>
      </p:sp>
      <p:sp>
        <p:nvSpPr>
          <p:cNvPr id="695" name="Title 1"/>
          <p:cNvSpPr txBox="1"/>
          <p:nvPr>
            <p:ph type="title"/>
          </p:nvPr>
        </p:nvSpPr>
        <p:spPr>
          <a:xfrm>
            <a:off x="581190" y="752487"/>
            <a:ext cx="11029616" cy="1188720"/>
          </a:xfrm>
          <a:prstGeom prst="rect">
            <a:avLst/>
          </a:prstGeom>
        </p:spPr>
        <p:txBody>
          <a:bodyPr/>
          <a:lstStyle/>
          <a:p>
            <a:pPr algn="ctr">
              <a:defRPr cap="none">
                <a:latin typeface="+mj-lt"/>
                <a:ea typeface="+mj-ea"/>
                <a:cs typeface="+mj-cs"/>
                <a:sym typeface="Helvetica"/>
              </a:defRPr>
            </a:pPr>
            <a:r>
              <a:t>Summary</a:t>
            </a:r>
            <a:br/>
            <a:r>
              <a:rPr sz="2800"/>
              <a:t>Some Special Issues in Accounting for Long-Term Assets</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7" name="Title 1"/>
          <p:cNvSpPr txBox="1"/>
          <p:nvPr>
            <p:ph type="title"/>
          </p:nvPr>
        </p:nvSpPr>
        <p:spPr>
          <a:xfrm>
            <a:off x="1009649" y="702155"/>
            <a:ext cx="10601160" cy="1188721"/>
          </a:xfrm>
          <a:prstGeom prst="rect">
            <a:avLst/>
          </a:prstGeom>
        </p:spPr>
        <p:txBody>
          <a:bodyPr/>
          <a:lstStyle>
            <a:lvl1pPr>
              <a:defRPr sz="4000">
                <a:latin typeface="+mj-lt"/>
                <a:ea typeface="+mj-ea"/>
                <a:cs typeface="+mj-cs"/>
                <a:sym typeface="Helvetica"/>
              </a:defRPr>
            </a:lvl1pPr>
          </a:lstStyle>
          <a:p>
            <a:pPr/>
            <a:r>
              <a:t>Learning objectives</a:t>
            </a:r>
          </a:p>
        </p:txBody>
      </p:sp>
      <p:sp>
        <p:nvSpPr>
          <p:cNvPr id="698" name="Slide Number Placeholder 3"/>
          <p:cNvSpPr txBox="1"/>
          <p:nvPr>
            <p:ph type="sldNum" sz="quarter" idx="2"/>
          </p:nvPr>
        </p:nvSpPr>
        <p:spPr>
          <a:xfrm>
            <a:off x="11337154" y="6471856"/>
            <a:ext cx="273656"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99" name="Rectangle 6"/>
          <p:cNvSpPr txBox="1"/>
          <p:nvPr/>
        </p:nvSpPr>
        <p:spPr>
          <a:xfrm>
            <a:off x="1055369" y="1890876"/>
            <a:ext cx="10509717" cy="3050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600"/>
              </a:spcBef>
              <a:defRPr b="1" sz="2400">
                <a:solidFill>
                  <a:srgbClr val="404040"/>
                </a:solidFill>
                <a:latin typeface="+mj-lt"/>
                <a:ea typeface="+mj-ea"/>
                <a:cs typeface="+mj-cs"/>
                <a:sym typeface="Helvetica"/>
              </a:defRPr>
            </a:pPr>
            <a:r>
              <a:t>After this class, you should be able to</a:t>
            </a:r>
            <a:endParaRPr>
              <a:latin typeface="Gill Sans MT"/>
              <a:ea typeface="Gill Sans MT"/>
              <a:cs typeface="Gill Sans MT"/>
              <a:sym typeface="Gill Sans MT"/>
            </a:endParaRPr>
          </a:p>
          <a:p>
            <a:pPr marL="342900" indent="-342900">
              <a:spcBef>
                <a:spcPts val="600"/>
              </a:spcBef>
              <a:buSzPct val="100000"/>
              <a:buAutoNum type="arabicPeriod" startAt="1"/>
              <a:defRPr b="1" sz="2400">
                <a:solidFill>
                  <a:srgbClr val="404040"/>
                </a:solidFill>
                <a:latin typeface="+mj-lt"/>
                <a:ea typeface="+mj-ea"/>
                <a:cs typeface="+mj-cs"/>
                <a:sym typeface="Helvetica"/>
              </a:defRPr>
            </a:pPr>
            <a:r>
              <a:t>Distinguish between tangible and intangible assets;</a:t>
            </a:r>
            <a:endParaRPr>
              <a:latin typeface="Gill Sans MT"/>
              <a:ea typeface="Gill Sans MT"/>
              <a:cs typeface="Gill Sans MT"/>
              <a:sym typeface="Gill Sans MT"/>
            </a:endParaRPr>
          </a:p>
          <a:p>
            <a:pPr marL="342900" indent="-342900">
              <a:spcBef>
                <a:spcPts val="600"/>
              </a:spcBef>
              <a:buSzPct val="100000"/>
              <a:buAutoNum type="arabicPeriod" startAt="1"/>
              <a:defRPr b="1" sz="2400">
                <a:solidFill>
                  <a:srgbClr val="404040"/>
                </a:solidFill>
                <a:latin typeface="+mj-lt"/>
                <a:ea typeface="+mj-ea"/>
                <a:cs typeface="+mj-cs"/>
                <a:sym typeface="Helvetica"/>
              </a:defRPr>
            </a:pPr>
            <a:r>
              <a:t>Analyze and classify capitalized costs versus expenses;</a:t>
            </a:r>
            <a:endParaRPr>
              <a:latin typeface="Gill Sans MT"/>
              <a:ea typeface="Gill Sans MT"/>
              <a:cs typeface="Gill Sans MT"/>
              <a:sym typeface="Gill Sans MT"/>
            </a:endParaRPr>
          </a:p>
          <a:p>
            <a:pPr marL="342900" indent="-342900">
              <a:spcBef>
                <a:spcPts val="600"/>
              </a:spcBef>
              <a:buSzPct val="100000"/>
              <a:buAutoNum type="arabicPeriod" startAt="1"/>
              <a:defRPr b="1" sz="2400">
                <a:solidFill>
                  <a:srgbClr val="404040"/>
                </a:solidFill>
                <a:latin typeface="+mj-lt"/>
                <a:ea typeface="+mj-ea"/>
                <a:cs typeface="+mj-cs"/>
                <a:sym typeface="Helvetica"/>
              </a:defRPr>
            </a:pPr>
            <a:r>
              <a:t>Explain and apply depreciation methods to allocate capitalized costs;</a:t>
            </a:r>
            <a:endParaRPr>
              <a:latin typeface="Gill Sans MT"/>
              <a:ea typeface="Gill Sans MT"/>
              <a:cs typeface="Gill Sans MT"/>
              <a:sym typeface="Gill Sans MT"/>
            </a:endParaRPr>
          </a:p>
          <a:p>
            <a:pPr marL="342900" indent="-342900">
              <a:spcBef>
                <a:spcPts val="600"/>
              </a:spcBef>
              <a:buSzPct val="100000"/>
              <a:buAutoNum type="arabicPeriod" startAt="1"/>
              <a:defRPr b="1" sz="2400">
                <a:solidFill>
                  <a:srgbClr val="404040"/>
                </a:solidFill>
                <a:latin typeface="+mj-lt"/>
                <a:ea typeface="+mj-ea"/>
                <a:cs typeface="+mj-cs"/>
                <a:sym typeface="Helvetica"/>
              </a:defRPr>
            </a:pPr>
            <a:r>
              <a:t>Describe accounting for intangible assets and record related transactions;</a:t>
            </a:r>
            <a:endParaRPr>
              <a:latin typeface="Gill Sans MT"/>
              <a:ea typeface="Gill Sans MT"/>
              <a:cs typeface="Gill Sans MT"/>
              <a:sym typeface="Gill Sans MT"/>
            </a:endParaRPr>
          </a:p>
          <a:p>
            <a:pPr marL="342900" indent="-342900">
              <a:spcBef>
                <a:spcPts val="600"/>
              </a:spcBef>
              <a:buSzPct val="100000"/>
              <a:buAutoNum type="arabicPeriod" startAt="1"/>
              <a:defRPr b="1" sz="2400">
                <a:solidFill>
                  <a:srgbClr val="404040"/>
                </a:solidFill>
                <a:latin typeface="+mj-lt"/>
                <a:ea typeface="+mj-ea"/>
                <a:cs typeface="+mj-cs"/>
                <a:sym typeface="Helvetica"/>
              </a:defRPr>
            </a:pPr>
            <a:r>
              <a:t>Describe some special issues in accounting for long-term assets.</a:t>
            </a:r>
          </a:p>
        </p:txBody>
      </p:sp>
      <p:sp>
        <p:nvSpPr>
          <p:cNvPr id="700" name="TextBox 4"/>
          <p:cNvSpPr txBox="1"/>
          <p:nvPr/>
        </p:nvSpPr>
        <p:spPr>
          <a:xfrm>
            <a:off x="460334" y="2140672"/>
            <a:ext cx="510541" cy="624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3200">
                <a:latin typeface="Gill Sans MT"/>
                <a:ea typeface="Gill Sans MT"/>
                <a:cs typeface="Gill Sans MT"/>
                <a:sym typeface="Gill Sans MT"/>
              </a:defRPr>
            </a:lvl1pPr>
          </a:lstStyle>
          <a:p>
            <a:pPr/>
            <a:r>
              <a:t>✅</a:t>
            </a:r>
          </a:p>
        </p:txBody>
      </p:sp>
      <p:sp>
        <p:nvSpPr>
          <p:cNvPr id="701" name="TextBox 5"/>
          <p:cNvSpPr txBox="1"/>
          <p:nvPr/>
        </p:nvSpPr>
        <p:spPr>
          <a:xfrm>
            <a:off x="460334" y="2624148"/>
            <a:ext cx="510541" cy="624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3200">
                <a:latin typeface="Gill Sans MT"/>
                <a:ea typeface="Gill Sans MT"/>
                <a:cs typeface="Gill Sans MT"/>
                <a:sym typeface="Gill Sans MT"/>
              </a:defRPr>
            </a:lvl1pPr>
          </a:lstStyle>
          <a:p>
            <a:pPr/>
            <a:r>
              <a:t>✅</a:t>
            </a:r>
          </a:p>
        </p:txBody>
      </p:sp>
      <p:sp>
        <p:nvSpPr>
          <p:cNvPr id="702" name="TextBox 7"/>
          <p:cNvSpPr txBox="1"/>
          <p:nvPr/>
        </p:nvSpPr>
        <p:spPr>
          <a:xfrm>
            <a:off x="460334" y="3133535"/>
            <a:ext cx="510541" cy="624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3200">
                <a:latin typeface="Gill Sans MT"/>
                <a:ea typeface="Gill Sans MT"/>
                <a:cs typeface="Gill Sans MT"/>
                <a:sym typeface="Gill Sans MT"/>
              </a:defRPr>
            </a:lvl1pPr>
          </a:lstStyle>
          <a:p>
            <a:pPr/>
            <a:r>
              <a:t>✅</a:t>
            </a:r>
          </a:p>
        </p:txBody>
      </p:sp>
      <p:sp>
        <p:nvSpPr>
          <p:cNvPr id="703" name="TextBox 8"/>
          <p:cNvSpPr txBox="1"/>
          <p:nvPr/>
        </p:nvSpPr>
        <p:spPr>
          <a:xfrm>
            <a:off x="460332" y="3676503"/>
            <a:ext cx="510541" cy="624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3200">
                <a:latin typeface="Gill Sans MT"/>
                <a:ea typeface="Gill Sans MT"/>
                <a:cs typeface="Gill Sans MT"/>
                <a:sym typeface="Gill Sans MT"/>
              </a:defRPr>
            </a:lvl1pPr>
          </a:lstStyle>
          <a:p>
            <a:pPr/>
            <a:r>
              <a:t>✅</a:t>
            </a:r>
          </a:p>
        </p:txBody>
      </p:sp>
      <p:sp>
        <p:nvSpPr>
          <p:cNvPr id="704" name="TextBox 9"/>
          <p:cNvSpPr txBox="1"/>
          <p:nvPr/>
        </p:nvSpPr>
        <p:spPr>
          <a:xfrm>
            <a:off x="460334" y="4353986"/>
            <a:ext cx="510541" cy="624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3200">
                <a:latin typeface="Gill Sans MT"/>
                <a:ea typeface="Gill Sans MT"/>
                <a:cs typeface="Gill Sans MT"/>
                <a:sym typeface="Gill Sans MT"/>
              </a:defRPr>
            </a:lvl1pPr>
          </a:lstStyle>
          <a:p>
            <a:pPr/>
            <a:r>
              <a:t>✅</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6" name="Rectangle 1"/>
          <p:cNvSpPr txBox="1"/>
          <p:nvPr/>
        </p:nvSpPr>
        <p:spPr>
          <a:xfrm>
            <a:off x="149002" y="422574"/>
            <a:ext cx="2994661" cy="6212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spcBef>
                <a:spcPts val="600"/>
              </a:spcBef>
              <a:buSzPct val="100000"/>
              <a:buAutoNum type="arabicPeriod" startAt="1"/>
              <a:defRPr sz="1100">
                <a:solidFill>
                  <a:srgbClr val="242424"/>
                </a:solidFill>
                <a:latin typeface="+mj-lt"/>
                <a:ea typeface="+mj-ea"/>
                <a:cs typeface="+mj-cs"/>
                <a:sym typeface="Helvetica"/>
              </a:defRPr>
            </a:pPr>
            <a:r>
              <a:t>accumulated depletion</a:t>
            </a:r>
          </a:p>
          <a:p>
            <a:pPr marL="285750" indent="-285750">
              <a:spcBef>
                <a:spcPts val="600"/>
              </a:spcBef>
              <a:buSzPct val="100000"/>
              <a:buAutoNum type="arabicPeriod" startAt="1"/>
              <a:defRPr sz="1100">
                <a:solidFill>
                  <a:srgbClr val="242424"/>
                </a:solidFill>
                <a:latin typeface="+mj-lt"/>
                <a:ea typeface="+mj-ea"/>
                <a:cs typeface="+mj-cs"/>
                <a:sym typeface="Helvetica"/>
              </a:defRPr>
            </a:pPr>
            <a:r>
              <a:t>accumulated depreciation</a:t>
            </a:r>
          </a:p>
          <a:p>
            <a:pPr marL="285750" indent="-285750">
              <a:spcBef>
                <a:spcPts val="600"/>
              </a:spcBef>
              <a:buSzPct val="100000"/>
              <a:buAutoNum type="arabicPeriod" startAt="1"/>
              <a:defRPr sz="1100">
                <a:solidFill>
                  <a:srgbClr val="242424"/>
                </a:solidFill>
                <a:latin typeface="+mj-lt"/>
                <a:ea typeface="+mj-ea"/>
                <a:cs typeface="+mj-cs"/>
                <a:sym typeface="Helvetica"/>
              </a:defRPr>
            </a:pPr>
            <a:r>
              <a:t>amortization</a:t>
            </a:r>
          </a:p>
          <a:p>
            <a:pPr marL="285750" indent="-285750">
              <a:spcBef>
                <a:spcPts val="600"/>
              </a:spcBef>
              <a:buSzPct val="100000"/>
              <a:buAutoNum type="arabicPeriod" startAt="1"/>
              <a:defRPr sz="1100">
                <a:solidFill>
                  <a:srgbClr val="242424"/>
                </a:solidFill>
                <a:latin typeface="+mj-lt"/>
                <a:ea typeface="+mj-ea"/>
                <a:cs typeface="+mj-cs"/>
                <a:sym typeface="Helvetica"/>
              </a:defRPr>
            </a:pPr>
            <a:r>
              <a:t>capitalization</a:t>
            </a:r>
          </a:p>
          <a:p>
            <a:pPr marL="285750" indent="-285750">
              <a:spcBef>
                <a:spcPts val="600"/>
              </a:spcBef>
              <a:buSzPct val="100000"/>
              <a:buAutoNum type="arabicPeriod" startAt="1"/>
              <a:defRPr sz="1100">
                <a:solidFill>
                  <a:srgbClr val="242424"/>
                </a:solidFill>
                <a:latin typeface="+mj-lt"/>
                <a:ea typeface="+mj-ea"/>
                <a:cs typeface="+mj-cs"/>
                <a:sym typeface="Helvetica"/>
              </a:defRPr>
            </a:pPr>
            <a:r>
              <a:t>contra account</a:t>
            </a:r>
          </a:p>
          <a:p>
            <a:pPr marL="285750" indent="-285750">
              <a:spcBef>
                <a:spcPts val="600"/>
              </a:spcBef>
              <a:buSzPct val="100000"/>
              <a:buAutoNum type="arabicPeriod" startAt="1"/>
              <a:defRPr sz="1100">
                <a:solidFill>
                  <a:srgbClr val="242424"/>
                </a:solidFill>
                <a:latin typeface="+mj-lt"/>
                <a:ea typeface="+mj-ea"/>
                <a:cs typeface="+mj-cs"/>
                <a:sym typeface="Helvetica"/>
              </a:defRPr>
            </a:pPr>
            <a:r>
              <a:t>copyright</a:t>
            </a:r>
          </a:p>
          <a:p>
            <a:pPr marL="285750" indent="-285750">
              <a:spcBef>
                <a:spcPts val="600"/>
              </a:spcBef>
              <a:buSzPct val="100000"/>
              <a:buAutoNum type="arabicPeriod" startAt="1"/>
              <a:defRPr sz="1100">
                <a:solidFill>
                  <a:srgbClr val="242424"/>
                </a:solidFill>
                <a:latin typeface="+mj-lt"/>
                <a:ea typeface="+mj-ea"/>
                <a:cs typeface="+mj-cs"/>
                <a:sym typeface="Helvetica"/>
              </a:defRPr>
            </a:pPr>
            <a:r>
              <a:t>current expense</a:t>
            </a:r>
          </a:p>
          <a:p>
            <a:pPr marL="285750" indent="-285750">
              <a:spcBef>
                <a:spcPts val="600"/>
              </a:spcBef>
              <a:buSzPct val="100000"/>
              <a:buAutoNum type="arabicPeriod" startAt="1"/>
              <a:defRPr sz="1100">
                <a:solidFill>
                  <a:srgbClr val="242424"/>
                </a:solidFill>
                <a:latin typeface="+mj-lt"/>
                <a:ea typeface="+mj-ea"/>
                <a:cs typeface="+mj-cs"/>
                <a:sym typeface="Helvetica"/>
              </a:defRPr>
            </a:pPr>
            <a:r>
              <a:t>depletion</a:t>
            </a:r>
          </a:p>
          <a:p>
            <a:pPr marL="285750" indent="-285750">
              <a:spcBef>
                <a:spcPts val="600"/>
              </a:spcBef>
              <a:buSzPct val="100000"/>
              <a:buAutoNum type="arabicPeriod" startAt="1"/>
              <a:defRPr sz="1100">
                <a:solidFill>
                  <a:srgbClr val="242424"/>
                </a:solidFill>
                <a:latin typeface="+mj-lt"/>
                <a:ea typeface="+mj-ea"/>
                <a:cs typeface="+mj-cs"/>
                <a:sym typeface="Helvetica"/>
              </a:defRPr>
            </a:pPr>
            <a:r>
              <a:t>depreciation</a:t>
            </a:r>
          </a:p>
          <a:p>
            <a:pPr marL="285750" indent="-285750">
              <a:spcBef>
                <a:spcPts val="600"/>
              </a:spcBef>
              <a:buSzPct val="100000"/>
              <a:buAutoNum type="arabicPeriod" startAt="1"/>
              <a:defRPr sz="1100">
                <a:solidFill>
                  <a:srgbClr val="242424"/>
                </a:solidFill>
                <a:latin typeface="+mj-lt"/>
                <a:ea typeface="+mj-ea"/>
                <a:cs typeface="+mj-cs"/>
                <a:sym typeface="Helvetica"/>
              </a:defRPr>
            </a:pPr>
            <a:r>
              <a:t>double-declining-balance depreciation method</a:t>
            </a:r>
          </a:p>
          <a:p>
            <a:pPr marL="285750" indent="-285750">
              <a:spcBef>
                <a:spcPts val="600"/>
              </a:spcBef>
              <a:buSzPct val="100000"/>
              <a:buAutoNum type="arabicPeriod" startAt="1"/>
              <a:defRPr sz="1100">
                <a:solidFill>
                  <a:srgbClr val="242424"/>
                </a:solidFill>
                <a:latin typeface="+mj-lt"/>
                <a:ea typeface="+mj-ea"/>
                <a:cs typeface="+mj-cs"/>
                <a:sym typeface="Helvetica"/>
              </a:defRPr>
            </a:pPr>
            <a:r>
              <a:t>fixed asset</a:t>
            </a:r>
          </a:p>
          <a:p>
            <a:pPr marL="285750" indent="-285750">
              <a:spcBef>
                <a:spcPts val="600"/>
              </a:spcBef>
              <a:buSzPct val="100000"/>
              <a:buAutoNum type="arabicPeriod" startAt="1"/>
              <a:defRPr sz="1100">
                <a:solidFill>
                  <a:srgbClr val="242424"/>
                </a:solidFill>
                <a:latin typeface="+mj-lt"/>
                <a:ea typeface="+mj-ea"/>
                <a:cs typeface="+mj-cs"/>
                <a:sym typeface="Helvetica"/>
              </a:defRPr>
            </a:pPr>
            <a:r>
              <a:t>functional obsolescence</a:t>
            </a:r>
          </a:p>
          <a:p>
            <a:pPr marL="285750" indent="-285750">
              <a:spcBef>
                <a:spcPts val="600"/>
              </a:spcBef>
              <a:buSzPct val="100000"/>
              <a:buAutoNum type="arabicPeriod" startAt="1"/>
              <a:defRPr sz="1100">
                <a:solidFill>
                  <a:srgbClr val="242424"/>
                </a:solidFill>
                <a:latin typeface="+mj-lt"/>
                <a:ea typeface="+mj-ea"/>
                <a:cs typeface="+mj-cs"/>
                <a:sym typeface="Helvetica"/>
              </a:defRPr>
            </a:pPr>
            <a:r>
              <a:t>goodwill</a:t>
            </a:r>
          </a:p>
          <a:p>
            <a:pPr marL="285750" indent="-285750">
              <a:spcBef>
                <a:spcPts val="600"/>
              </a:spcBef>
              <a:buSzPct val="100000"/>
              <a:buAutoNum type="arabicPeriod" startAt="1"/>
              <a:defRPr sz="1100">
                <a:solidFill>
                  <a:srgbClr val="242424"/>
                </a:solidFill>
                <a:latin typeface="+mj-lt"/>
                <a:ea typeface="+mj-ea"/>
                <a:cs typeface="+mj-cs"/>
                <a:sym typeface="Helvetica"/>
              </a:defRPr>
            </a:pPr>
            <a:r>
              <a:t>intangible asset</a:t>
            </a:r>
          </a:p>
          <a:p>
            <a:pPr marL="285750" indent="-285750">
              <a:spcBef>
                <a:spcPts val="600"/>
              </a:spcBef>
              <a:buSzPct val="100000"/>
              <a:buAutoNum type="arabicPeriod" startAt="1"/>
              <a:defRPr sz="1100">
                <a:solidFill>
                  <a:srgbClr val="242424"/>
                </a:solidFill>
                <a:latin typeface="+mj-lt"/>
                <a:ea typeface="+mj-ea"/>
                <a:cs typeface="+mj-cs"/>
                <a:sym typeface="Helvetica"/>
              </a:defRPr>
            </a:pPr>
            <a:r>
              <a:t>investment</a:t>
            </a:r>
          </a:p>
          <a:p>
            <a:pPr marL="285750" indent="-285750">
              <a:spcBef>
                <a:spcPts val="600"/>
              </a:spcBef>
              <a:buSzPct val="100000"/>
              <a:buAutoNum type="arabicPeriod" startAt="1"/>
              <a:defRPr sz="1100">
                <a:solidFill>
                  <a:srgbClr val="242424"/>
                </a:solidFill>
                <a:latin typeface="+mj-lt"/>
                <a:ea typeface="+mj-ea"/>
                <a:cs typeface="+mj-cs"/>
                <a:sym typeface="Helvetica"/>
              </a:defRPr>
            </a:pPr>
            <a:r>
              <a:t>long-term asset</a:t>
            </a:r>
          </a:p>
          <a:p>
            <a:pPr marL="285750" indent="-285750">
              <a:spcBef>
                <a:spcPts val="600"/>
              </a:spcBef>
              <a:buSzPct val="100000"/>
              <a:buAutoNum type="arabicPeriod" startAt="1"/>
              <a:defRPr sz="1100">
                <a:solidFill>
                  <a:srgbClr val="242424"/>
                </a:solidFill>
                <a:latin typeface="+mj-lt"/>
                <a:ea typeface="+mj-ea"/>
                <a:cs typeface="+mj-cs"/>
                <a:sym typeface="Helvetica"/>
              </a:defRPr>
            </a:pPr>
            <a:r>
              <a:t>natural resources</a:t>
            </a:r>
          </a:p>
          <a:p>
            <a:pPr marL="285750" indent="-285750">
              <a:spcBef>
                <a:spcPts val="600"/>
              </a:spcBef>
              <a:buSzPct val="100000"/>
              <a:buAutoNum type="arabicPeriod" startAt="1"/>
              <a:defRPr sz="1100">
                <a:solidFill>
                  <a:srgbClr val="242424"/>
                </a:solidFill>
                <a:latin typeface="+mj-lt"/>
                <a:ea typeface="+mj-ea"/>
                <a:cs typeface="+mj-cs"/>
                <a:sym typeface="Helvetica"/>
              </a:defRPr>
            </a:pPr>
            <a:r>
              <a:t>patent</a:t>
            </a:r>
          </a:p>
          <a:p>
            <a:pPr marL="285750" indent="-285750">
              <a:spcBef>
                <a:spcPts val="600"/>
              </a:spcBef>
              <a:buSzPct val="100000"/>
              <a:buAutoNum type="arabicPeriod" startAt="1"/>
              <a:defRPr sz="1100">
                <a:solidFill>
                  <a:srgbClr val="242424"/>
                </a:solidFill>
                <a:latin typeface="+mj-lt"/>
                <a:ea typeface="+mj-ea"/>
                <a:cs typeface="+mj-cs"/>
                <a:sym typeface="Helvetica"/>
              </a:defRPr>
            </a:pPr>
            <a:r>
              <a:t>physical obsolescence</a:t>
            </a:r>
          </a:p>
          <a:p>
            <a:pPr marL="285750" indent="-285750">
              <a:spcBef>
                <a:spcPts val="600"/>
              </a:spcBef>
              <a:buSzPct val="100000"/>
              <a:buAutoNum type="arabicPeriod" startAt="1"/>
              <a:defRPr sz="1100">
                <a:solidFill>
                  <a:srgbClr val="242424"/>
                </a:solidFill>
                <a:latin typeface="+mj-lt"/>
                <a:ea typeface="+mj-ea"/>
                <a:cs typeface="+mj-cs"/>
                <a:sym typeface="Helvetica"/>
              </a:defRPr>
            </a:pPr>
            <a:r>
              <a:t>salvage (residual) value</a:t>
            </a:r>
          </a:p>
          <a:p>
            <a:pPr marL="285750" indent="-285750">
              <a:spcBef>
                <a:spcPts val="600"/>
              </a:spcBef>
              <a:buSzPct val="100000"/>
              <a:buAutoNum type="arabicPeriod" startAt="1"/>
              <a:defRPr sz="1100">
                <a:solidFill>
                  <a:srgbClr val="242424"/>
                </a:solidFill>
                <a:latin typeface="+mj-lt"/>
                <a:ea typeface="+mj-ea"/>
                <a:cs typeface="+mj-cs"/>
                <a:sym typeface="Helvetica"/>
              </a:defRPr>
            </a:pPr>
            <a:r>
              <a:t>straight-line depreciation</a:t>
            </a:r>
          </a:p>
          <a:p>
            <a:pPr marL="285750" indent="-285750">
              <a:spcBef>
                <a:spcPts val="600"/>
              </a:spcBef>
              <a:buSzPct val="100000"/>
              <a:buAutoNum type="arabicPeriod" startAt="1"/>
              <a:defRPr sz="1100">
                <a:solidFill>
                  <a:srgbClr val="242424"/>
                </a:solidFill>
                <a:latin typeface="+mj-lt"/>
                <a:ea typeface="+mj-ea"/>
                <a:cs typeface="+mj-cs"/>
                <a:sym typeface="Helvetica"/>
              </a:defRPr>
            </a:pPr>
            <a:r>
              <a:t>tangible asset</a:t>
            </a:r>
          </a:p>
          <a:p>
            <a:pPr marL="285750" indent="-285750">
              <a:spcBef>
                <a:spcPts val="600"/>
              </a:spcBef>
              <a:buSzPct val="100000"/>
              <a:buAutoNum type="arabicPeriod" startAt="1"/>
              <a:defRPr sz="1100">
                <a:solidFill>
                  <a:srgbClr val="242424"/>
                </a:solidFill>
                <a:latin typeface="+mj-lt"/>
                <a:ea typeface="+mj-ea"/>
                <a:cs typeface="+mj-cs"/>
                <a:sym typeface="Helvetica"/>
              </a:defRPr>
            </a:pPr>
            <a:r>
              <a:t>trademark</a:t>
            </a:r>
          </a:p>
          <a:p>
            <a:pPr marL="285750" indent="-285750">
              <a:spcBef>
                <a:spcPts val="600"/>
              </a:spcBef>
              <a:buSzPct val="100000"/>
              <a:buAutoNum type="arabicPeriod" startAt="1"/>
              <a:defRPr sz="1100">
                <a:solidFill>
                  <a:srgbClr val="242424"/>
                </a:solidFill>
                <a:latin typeface="+mj-lt"/>
                <a:ea typeface="+mj-ea"/>
                <a:cs typeface="+mj-cs"/>
                <a:sym typeface="Helvetica"/>
              </a:defRPr>
            </a:pPr>
            <a:r>
              <a:t>units-of-production depreciation method</a:t>
            </a:r>
          </a:p>
          <a:p>
            <a:pPr marL="285750" indent="-285750">
              <a:spcBef>
                <a:spcPts val="600"/>
              </a:spcBef>
              <a:buSzPct val="100000"/>
              <a:buAutoNum type="arabicPeriod" startAt="1"/>
              <a:defRPr sz="1100">
                <a:solidFill>
                  <a:srgbClr val="242424"/>
                </a:solidFill>
                <a:latin typeface="+mj-lt"/>
                <a:ea typeface="+mj-ea"/>
                <a:cs typeface="+mj-cs"/>
                <a:sym typeface="Helvetica"/>
              </a:defRPr>
            </a:pPr>
            <a:r>
              <a:t>useful life</a:t>
            </a:r>
          </a:p>
        </p:txBody>
      </p:sp>
      <p:sp>
        <p:nvSpPr>
          <p:cNvPr id="707" name="Rectangle 2"/>
          <p:cNvSpPr txBox="1"/>
          <p:nvPr/>
        </p:nvSpPr>
        <p:spPr>
          <a:xfrm>
            <a:off x="3184702" y="158874"/>
            <a:ext cx="8784154" cy="6403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spcBef>
                <a:spcPts val="500"/>
              </a:spcBef>
              <a:buSzPct val="100000"/>
              <a:buAutoNum type="arabicPeriod" startAt="1"/>
              <a:defRPr sz="1100">
                <a:solidFill>
                  <a:srgbClr val="242424"/>
                </a:solidFill>
                <a:latin typeface="+mj-lt"/>
                <a:ea typeface="+mj-ea"/>
                <a:cs typeface="+mj-cs"/>
                <a:sym typeface="Helvetica"/>
              </a:defRPr>
            </a:pPr>
            <a:r>
              <a:t>contra account that records the total depletion expense for a natural resource over its life</a:t>
            </a:r>
          </a:p>
          <a:p>
            <a:pPr marL="285750" indent="-285750">
              <a:spcBef>
                <a:spcPts val="500"/>
              </a:spcBef>
              <a:buSzPct val="100000"/>
              <a:buAutoNum type="arabicPeriod" startAt="1"/>
              <a:defRPr sz="1100">
                <a:solidFill>
                  <a:srgbClr val="242424"/>
                </a:solidFill>
                <a:latin typeface="+mj-lt"/>
                <a:ea typeface="+mj-ea"/>
                <a:cs typeface="+mj-cs"/>
                <a:sym typeface="Helvetica"/>
              </a:defRPr>
            </a:pPr>
            <a:r>
              <a:t>contra account that records the total depreciation expense for a fixed asset over its life</a:t>
            </a:r>
          </a:p>
          <a:p>
            <a:pPr marL="285750" indent="-285750">
              <a:spcBef>
                <a:spcPts val="500"/>
              </a:spcBef>
              <a:buSzPct val="100000"/>
              <a:buAutoNum type="arabicPeriod" startAt="1"/>
              <a:defRPr sz="1100">
                <a:solidFill>
                  <a:srgbClr val="242424"/>
                </a:solidFill>
                <a:latin typeface="+mj-lt"/>
                <a:ea typeface="+mj-ea"/>
                <a:cs typeface="+mj-cs"/>
                <a:sym typeface="Helvetica"/>
              </a:defRPr>
            </a:pPr>
            <a:r>
              <a:t>allocation of the costs of intangible assets over their useful economic lives; also, process of separating the principal and interest in loan payments over the life of a loan</a:t>
            </a:r>
          </a:p>
          <a:p>
            <a:pPr marL="285750" indent="-285750">
              <a:spcBef>
                <a:spcPts val="500"/>
              </a:spcBef>
              <a:buSzPct val="100000"/>
              <a:buAutoNum type="arabicPeriod" startAt="1"/>
              <a:defRPr sz="1100">
                <a:solidFill>
                  <a:srgbClr val="242424"/>
                </a:solidFill>
                <a:latin typeface="+mj-lt"/>
                <a:ea typeface="+mj-ea"/>
                <a:cs typeface="+mj-cs"/>
                <a:sym typeface="Helvetica"/>
              </a:defRPr>
            </a:pPr>
            <a:r>
              <a:t>process in which a long-term asset is recorded on the balance sheet and its allocated costs are expensed on the income statement over the asset’s economic life</a:t>
            </a:r>
          </a:p>
          <a:p>
            <a:pPr marL="285750" indent="-285750">
              <a:spcBef>
                <a:spcPts val="500"/>
              </a:spcBef>
              <a:buSzPct val="100000"/>
              <a:buAutoNum type="arabicPeriod" startAt="1"/>
              <a:defRPr sz="1100">
                <a:solidFill>
                  <a:srgbClr val="242424"/>
                </a:solidFill>
                <a:latin typeface="+mj-lt"/>
                <a:ea typeface="+mj-ea"/>
                <a:cs typeface="+mj-cs"/>
                <a:sym typeface="Helvetica"/>
              </a:defRPr>
            </a:pPr>
            <a:r>
              <a:t>account paired with another account type, has an opposite normal balance to the paired account, and reduces the balance in the paired account at the end of a period</a:t>
            </a:r>
          </a:p>
          <a:p>
            <a:pPr marL="285750" indent="-285750">
              <a:spcBef>
                <a:spcPts val="500"/>
              </a:spcBef>
              <a:buSzPct val="100000"/>
              <a:buAutoNum type="arabicPeriod" startAt="1"/>
              <a:defRPr sz="1100">
                <a:solidFill>
                  <a:srgbClr val="242424"/>
                </a:solidFill>
                <a:latin typeface="+mj-lt"/>
                <a:ea typeface="+mj-ea"/>
                <a:cs typeface="+mj-cs"/>
                <a:sym typeface="Helvetica"/>
              </a:defRPr>
            </a:pPr>
            <a:r>
              <a:t>exclusive rights to reproduce and sell an artistic, literary, or musical asset</a:t>
            </a:r>
          </a:p>
          <a:p>
            <a:pPr marL="285750" indent="-285750">
              <a:spcBef>
                <a:spcPts val="500"/>
              </a:spcBef>
              <a:buSzPct val="100000"/>
              <a:buAutoNum type="arabicPeriod" startAt="1"/>
              <a:defRPr sz="1100">
                <a:solidFill>
                  <a:srgbClr val="242424"/>
                </a:solidFill>
                <a:latin typeface="+mj-lt"/>
                <a:ea typeface="+mj-ea"/>
                <a:cs typeface="+mj-cs"/>
                <a:sym typeface="Helvetica"/>
              </a:defRPr>
            </a:pPr>
            <a:r>
              <a:t>cost to the business that is charged in the current period</a:t>
            </a:r>
          </a:p>
          <a:p>
            <a:pPr marL="285750" indent="-285750">
              <a:spcBef>
                <a:spcPts val="500"/>
              </a:spcBef>
              <a:buSzPct val="100000"/>
              <a:buAutoNum type="arabicPeriod" startAt="1"/>
              <a:defRPr sz="1100">
                <a:solidFill>
                  <a:srgbClr val="242424"/>
                </a:solidFill>
                <a:latin typeface="+mj-lt"/>
                <a:ea typeface="+mj-ea"/>
                <a:cs typeface="+mj-cs"/>
                <a:sym typeface="Helvetica"/>
              </a:defRPr>
            </a:pPr>
            <a:r>
              <a:t>expense associated with consuming a natural resource</a:t>
            </a:r>
          </a:p>
          <a:p>
            <a:pPr marL="285750" indent="-285750">
              <a:spcBef>
                <a:spcPts val="500"/>
              </a:spcBef>
              <a:buSzPct val="100000"/>
              <a:buAutoNum type="arabicPeriod" startAt="1"/>
              <a:defRPr sz="1100">
                <a:solidFill>
                  <a:srgbClr val="242424"/>
                </a:solidFill>
                <a:latin typeface="+mj-lt"/>
                <a:ea typeface="+mj-ea"/>
                <a:cs typeface="+mj-cs"/>
                <a:sym typeface="Helvetica"/>
              </a:defRPr>
            </a:pPr>
            <a:r>
              <a:t>process of allocating the costs of a tangible asset over the asset’s economic life</a:t>
            </a:r>
          </a:p>
          <a:p>
            <a:pPr marL="285750" indent="-285750">
              <a:spcBef>
                <a:spcPts val="500"/>
              </a:spcBef>
              <a:buSzPct val="100000"/>
              <a:buAutoNum type="arabicPeriod" startAt="1"/>
              <a:defRPr sz="1100">
                <a:solidFill>
                  <a:srgbClr val="242424"/>
                </a:solidFill>
                <a:latin typeface="+mj-lt"/>
                <a:ea typeface="+mj-ea"/>
                <a:cs typeface="+mj-cs"/>
                <a:sym typeface="Helvetica"/>
              </a:defRPr>
            </a:pPr>
            <a:r>
              <a:t>accelerated depreciation method that accounts for both time and usage, so it takes more expense in the first few years of the asset’s life</a:t>
            </a:r>
          </a:p>
          <a:p>
            <a:pPr marL="285750" indent="-285750">
              <a:spcBef>
                <a:spcPts val="500"/>
              </a:spcBef>
              <a:buSzPct val="100000"/>
              <a:buAutoNum type="arabicPeriod" startAt="1"/>
              <a:defRPr sz="1100">
                <a:solidFill>
                  <a:srgbClr val="242424"/>
                </a:solidFill>
                <a:latin typeface="+mj-lt"/>
                <a:ea typeface="+mj-ea"/>
                <a:cs typeface="+mj-cs"/>
                <a:sym typeface="Helvetica"/>
              </a:defRPr>
            </a:pPr>
            <a:r>
              <a:t>tangible long-term asset</a:t>
            </a:r>
          </a:p>
          <a:p>
            <a:pPr marL="285750" indent="-285750">
              <a:spcBef>
                <a:spcPts val="500"/>
              </a:spcBef>
              <a:buSzPct val="100000"/>
              <a:buAutoNum type="arabicPeriod" startAt="1"/>
              <a:defRPr sz="1100">
                <a:solidFill>
                  <a:srgbClr val="242424"/>
                </a:solidFill>
                <a:latin typeface="+mj-lt"/>
                <a:ea typeface="+mj-ea"/>
                <a:cs typeface="+mj-cs"/>
                <a:sym typeface="Helvetica"/>
              </a:defRPr>
            </a:pPr>
            <a:r>
              <a:t>reduction of an asset’s value to the company, not including physical obsolescence</a:t>
            </a:r>
          </a:p>
          <a:p>
            <a:pPr marL="285750" indent="-285750">
              <a:spcBef>
                <a:spcPts val="500"/>
              </a:spcBef>
              <a:buSzPct val="100000"/>
              <a:buAutoNum type="arabicPeriod" startAt="1"/>
              <a:defRPr sz="1100">
                <a:solidFill>
                  <a:srgbClr val="242424"/>
                </a:solidFill>
                <a:latin typeface="+mj-lt"/>
                <a:ea typeface="+mj-ea"/>
                <a:cs typeface="+mj-cs"/>
                <a:sym typeface="Helvetica"/>
              </a:defRPr>
            </a:pPr>
            <a:r>
              <a:t>value of certain favorable factors that a business possesses that allows it to generate a greater rate of return or profit; includes price paid for an acquired company above the fair value of its identifiable net assets</a:t>
            </a:r>
          </a:p>
          <a:p>
            <a:pPr marL="285750" indent="-285750">
              <a:spcBef>
                <a:spcPts val="500"/>
              </a:spcBef>
              <a:buSzPct val="100000"/>
              <a:buAutoNum type="arabicPeriod" startAt="1"/>
              <a:defRPr sz="1100">
                <a:solidFill>
                  <a:srgbClr val="242424"/>
                </a:solidFill>
                <a:latin typeface="+mj-lt"/>
                <a:ea typeface="+mj-ea"/>
                <a:cs typeface="+mj-cs"/>
                <a:sym typeface="Helvetica"/>
              </a:defRPr>
            </a:pPr>
            <a:r>
              <a:t>asset with financial value but no physical presence; examples include copyrights, patents, goodwill, and trademarks</a:t>
            </a:r>
          </a:p>
          <a:p>
            <a:pPr marL="285750" indent="-285750">
              <a:spcBef>
                <a:spcPts val="500"/>
              </a:spcBef>
              <a:buSzPct val="100000"/>
              <a:buAutoNum type="arabicPeriod" startAt="1"/>
              <a:defRPr sz="1100">
                <a:solidFill>
                  <a:srgbClr val="242424"/>
                </a:solidFill>
                <a:latin typeface="+mj-lt"/>
                <a:ea typeface="+mj-ea"/>
                <a:cs typeface="+mj-cs"/>
                <a:sym typeface="Helvetica"/>
              </a:defRPr>
            </a:pPr>
            <a:r>
              <a:t>short-term and long-term asset that is not used in the day-to-day operations of the business</a:t>
            </a:r>
          </a:p>
          <a:p>
            <a:pPr marL="285750" indent="-285750">
              <a:spcBef>
                <a:spcPts val="500"/>
              </a:spcBef>
              <a:buSzPct val="100000"/>
              <a:buAutoNum type="arabicPeriod" startAt="1"/>
              <a:defRPr sz="1100">
                <a:solidFill>
                  <a:srgbClr val="242424"/>
                </a:solidFill>
                <a:latin typeface="+mj-lt"/>
                <a:ea typeface="+mj-ea"/>
                <a:cs typeface="+mj-cs"/>
                <a:sym typeface="Helvetica"/>
              </a:defRPr>
            </a:pPr>
            <a:r>
              <a:t>asset used ongoing in the normal course of business for more than one year that is not intended to be resold</a:t>
            </a:r>
          </a:p>
          <a:p>
            <a:pPr marL="285750" indent="-285750">
              <a:spcBef>
                <a:spcPts val="500"/>
              </a:spcBef>
              <a:buSzPct val="100000"/>
              <a:buAutoNum type="arabicPeriod" startAt="1"/>
              <a:defRPr sz="1100">
                <a:solidFill>
                  <a:srgbClr val="242424"/>
                </a:solidFill>
                <a:latin typeface="+mj-lt"/>
                <a:ea typeface="+mj-ea"/>
                <a:cs typeface="+mj-cs"/>
                <a:sym typeface="Helvetica"/>
              </a:defRPr>
            </a:pPr>
            <a:r>
              <a:t>assets a company owns that are consumed when used; they are typically taken out of the earth</a:t>
            </a:r>
          </a:p>
          <a:p>
            <a:pPr marL="285750" indent="-285750">
              <a:spcBef>
                <a:spcPts val="500"/>
              </a:spcBef>
              <a:buSzPct val="100000"/>
              <a:buAutoNum type="arabicPeriod" startAt="1"/>
              <a:defRPr sz="1100">
                <a:solidFill>
                  <a:srgbClr val="242424"/>
                </a:solidFill>
                <a:latin typeface="+mj-lt"/>
                <a:ea typeface="+mj-ea"/>
                <a:cs typeface="+mj-cs"/>
                <a:sym typeface="Helvetica"/>
              </a:defRPr>
            </a:pPr>
            <a:r>
              <a:t>contract providing exclusive rights to produce and sell a unique product without competition for twenty years</a:t>
            </a:r>
          </a:p>
          <a:p>
            <a:pPr marL="285750" indent="-285750">
              <a:spcBef>
                <a:spcPts val="500"/>
              </a:spcBef>
              <a:buSzPct val="100000"/>
              <a:buAutoNum type="arabicPeriod" startAt="1"/>
              <a:defRPr sz="1100">
                <a:solidFill>
                  <a:srgbClr val="242424"/>
                </a:solidFill>
                <a:latin typeface="+mj-lt"/>
                <a:ea typeface="+mj-ea"/>
                <a:cs typeface="+mj-cs"/>
                <a:sym typeface="Helvetica"/>
              </a:defRPr>
            </a:pPr>
            <a:r>
              <a:t>reduction in the value of an asset to the company based on its physical deterioration</a:t>
            </a:r>
          </a:p>
          <a:p>
            <a:pPr marL="285750" indent="-285750">
              <a:spcBef>
                <a:spcPts val="500"/>
              </a:spcBef>
              <a:buSzPct val="100000"/>
              <a:buAutoNum type="arabicPeriod" startAt="1"/>
              <a:defRPr sz="1100">
                <a:solidFill>
                  <a:srgbClr val="242424"/>
                </a:solidFill>
                <a:latin typeface="+mj-lt"/>
                <a:ea typeface="+mj-ea"/>
                <a:cs typeface="+mj-cs"/>
                <a:sym typeface="Helvetica"/>
              </a:defRPr>
            </a:pPr>
            <a:r>
              <a:t>price that the asset will sell for or be worth as a trade-in when the useful life is over</a:t>
            </a:r>
          </a:p>
          <a:p>
            <a:pPr marL="285750" indent="-285750">
              <a:spcBef>
                <a:spcPts val="500"/>
              </a:spcBef>
              <a:buSzPct val="100000"/>
              <a:buAutoNum type="arabicPeriod" startAt="1"/>
              <a:defRPr sz="1100">
                <a:solidFill>
                  <a:srgbClr val="242424"/>
                </a:solidFill>
                <a:latin typeface="+mj-lt"/>
                <a:ea typeface="+mj-ea"/>
                <a:cs typeface="+mj-cs"/>
                <a:sym typeface="Helvetica"/>
              </a:defRPr>
            </a:pPr>
            <a:r>
              <a:t>depreciation method that evenly splits the depreciable amount across the useful life of the asset</a:t>
            </a:r>
          </a:p>
          <a:p>
            <a:pPr marL="285750" indent="-285750">
              <a:spcBef>
                <a:spcPts val="500"/>
              </a:spcBef>
              <a:buSzPct val="100000"/>
              <a:buAutoNum type="arabicPeriod" startAt="1"/>
              <a:defRPr sz="1100">
                <a:solidFill>
                  <a:srgbClr val="242424"/>
                </a:solidFill>
                <a:latin typeface="+mj-lt"/>
                <a:ea typeface="+mj-ea"/>
                <a:cs typeface="+mj-cs"/>
                <a:sym typeface="Helvetica"/>
              </a:defRPr>
            </a:pPr>
            <a:r>
              <a:t>asset that has physical substance</a:t>
            </a:r>
          </a:p>
          <a:p>
            <a:pPr marL="285750" indent="-285750">
              <a:spcBef>
                <a:spcPts val="500"/>
              </a:spcBef>
              <a:buSzPct val="100000"/>
              <a:buAutoNum type="arabicPeriod" startAt="1"/>
              <a:defRPr sz="1100">
                <a:solidFill>
                  <a:srgbClr val="242424"/>
                </a:solidFill>
                <a:latin typeface="+mj-lt"/>
                <a:ea typeface="+mj-ea"/>
                <a:cs typeface="+mj-cs"/>
                <a:sym typeface="Helvetica"/>
              </a:defRPr>
            </a:pPr>
            <a:r>
              <a:t>exclusive right to a name, term, or symbol a company uses to identify itself or its products</a:t>
            </a:r>
          </a:p>
          <a:p>
            <a:pPr marL="285750" indent="-285750">
              <a:spcBef>
                <a:spcPts val="500"/>
              </a:spcBef>
              <a:buSzPct val="100000"/>
              <a:buAutoNum type="arabicPeriod" startAt="1"/>
              <a:defRPr sz="1100">
                <a:solidFill>
                  <a:srgbClr val="242424"/>
                </a:solidFill>
                <a:latin typeface="+mj-lt"/>
                <a:ea typeface="+mj-ea"/>
                <a:cs typeface="+mj-cs"/>
                <a:sym typeface="Helvetica"/>
              </a:defRPr>
            </a:pPr>
            <a:r>
              <a:t>depreciation method that considers the actual usage of the asset to determine the depreciation expense</a:t>
            </a:r>
          </a:p>
          <a:p>
            <a:pPr marL="285750" indent="-285750">
              <a:spcBef>
                <a:spcPts val="500"/>
              </a:spcBef>
              <a:buSzPct val="100000"/>
              <a:buAutoNum type="arabicPeriod" startAt="1"/>
              <a:defRPr sz="1100">
                <a:solidFill>
                  <a:srgbClr val="242424"/>
                </a:solidFill>
                <a:latin typeface="+mj-lt"/>
                <a:ea typeface="+mj-ea"/>
                <a:cs typeface="+mj-cs"/>
                <a:sym typeface="Helvetica"/>
              </a:defRPr>
            </a:pPr>
            <a:r>
              <a:t>time period over which an asset cost is allocated</a:t>
            </a:r>
          </a:p>
        </p:txBody>
      </p:sp>
      <p:sp>
        <p:nvSpPr>
          <p:cNvPr id="708" name="TextBox 3"/>
          <p:cNvSpPr txBox="1"/>
          <p:nvPr/>
        </p:nvSpPr>
        <p:spPr>
          <a:xfrm>
            <a:off x="45719" y="58730"/>
            <a:ext cx="12100561"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latin typeface="+mj-lt"/>
                <a:ea typeface="+mj-ea"/>
                <a:cs typeface="+mj-cs"/>
                <a:sym typeface="Helvetica"/>
              </a:defRPr>
            </a:lvl1pPr>
          </a:lstStyle>
          <a:p>
            <a:pPr/>
            <a:r>
              <a:t>       Key Terms</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0" name="Content Placeholder 2"/>
          <p:cNvSpPr txBox="1"/>
          <p:nvPr>
            <p:ph type="body" idx="1"/>
          </p:nvPr>
        </p:nvSpPr>
        <p:spPr>
          <a:xfrm>
            <a:off x="581191" y="568711"/>
            <a:ext cx="11029617" cy="5855203"/>
          </a:xfrm>
          <a:prstGeom prst="rect">
            <a:avLst/>
          </a:prstGeom>
        </p:spPr>
        <p:txBody>
          <a:bodyPr anchor="ctr"/>
          <a:lstStyle>
            <a:lvl1pPr marL="0" indent="0" algn="ctr">
              <a:spcBef>
                <a:spcPts val="1400"/>
              </a:spcBef>
              <a:buSzTx/>
              <a:buFont typeface="Wingdings 2"/>
              <a:buNone/>
              <a:defRPr b="1" sz="6000"/>
            </a:lvl1pPr>
          </a:lstStyle>
          <a:p>
            <a:pPr/>
            <a:r>
              <a:t>Thank you!</a:t>
            </a:r>
          </a:p>
        </p:txBody>
      </p:sp>
      <p:sp>
        <p:nvSpPr>
          <p:cNvPr id="711" name="Slide Number Placeholder 3"/>
          <p:cNvSpPr txBox="1"/>
          <p:nvPr>
            <p:ph type="sldNum" sz="quarter" idx="2"/>
          </p:nvPr>
        </p:nvSpPr>
        <p:spPr>
          <a:xfrm>
            <a:off x="11337154" y="6471856"/>
            <a:ext cx="273656"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6" name="Rectangle 5"/>
          <p:cNvSpPr txBox="1"/>
          <p:nvPr/>
        </p:nvSpPr>
        <p:spPr>
          <a:xfrm>
            <a:off x="45720" y="181466"/>
            <a:ext cx="12100560" cy="459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2400">
                <a:solidFill>
                  <a:srgbClr val="002060"/>
                </a:solidFill>
                <a:latin typeface="Gill Sans MT"/>
                <a:ea typeface="Gill Sans MT"/>
                <a:cs typeface="Gill Sans MT"/>
                <a:sym typeface="Gill Sans MT"/>
              </a:defRPr>
            </a:lvl1pPr>
          </a:lstStyle>
          <a:p>
            <a:pPr/>
            <a:r>
              <a:t>Merchandise Inventory Accounting: Two Different Systems/Methods </a:t>
            </a:r>
          </a:p>
        </p:txBody>
      </p:sp>
      <p:graphicFrame>
        <p:nvGraphicFramePr>
          <p:cNvPr id="357" name="Table 2"/>
          <p:cNvGraphicFramePr/>
          <p:nvPr/>
        </p:nvGraphicFramePr>
        <p:xfrm>
          <a:off x="569622" y="770374"/>
          <a:ext cx="11065457" cy="5812711"/>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4064162"/>
                <a:gridCol w="3494297"/>
                <a:gridCol w="3494297"/>
              </a:tblGrid>
              <a:tr h="509328">
                <a:tc>
                  <a:txBody>
                    <a:bodyPr/>
                    <a:lstStyle/>
                    <a:p>
                      <a:pPr algn="ctr" defTabSz="457200">
                        <a:defRPr sz="2000">
                          <a:latin typeface="+mj-lt"/>
                          <a:ea typeface="+mj-ea"/>
                          <a:cs typeface="+mj-cs"/>
                          <a:sym typeface="Helvetica"/>
                        </a:defRPr>
                      </a:pPr>
                    </a:p>
                  </a:txBody>
                  <a:tcPr marL="45720" marR="45720" marT="45720" marB="45720" anchor="ctr" anchorCtr="0" horzOverflow="overflow">
                    <a:solidFill>
                      <a:srgbClr val="3B88B1"/>
                    </a:solidFill>
                  </a:tcPr>
                </a:tc>
                <a:tc>
                  <a:txBody>
                    <a:bodyPr/>
                    <a:lstStyle/>
                    <a:p>
                      <a:pPr algn="ctr" defTabSz="457200">
                        <a:defRPr b="0" sz="1800">
                          <a:solidFill>
                            <a:srgbClr val="000000"/>
                          </a:solidFill>
                        </a:defRPr>
                      </a:pPr>
                      <a:r>
                        <a:rPr b="1" sz="2000">
                          <a:solidFill>
                            <a:srgbClr val="FFFFFF"/>
                          </a:solidFill>
                          <a:latin typeface="+mj-lt"/>
                          <a:ea typeface="+mj-ea"/>
                          <a:cs typeface="+mj-cs"/>
                          <a:sym typeface="Helvetica"/>
                        </a:rPr>
                        <a:t>Perpetual System</a:t>
                      </a:r>
                    </a:p>
                  </a:txBody>
                  <a:tcPr marL="45720" marR="45720" marT="45720" marB="45720" anchor="ctr" anchorCtr="0" horzOverflow="overflow">
                    <a:solidFill>
                      <a:srgbClr val="3B88B1"/>
                    </a:solidFill>
                  </a:tcPr>
                </a:tc>
                <a:tc>
                  <a:txBody>
                    <a:bodyPr/>
                    <a:lstStyle/>
                    <a:p>
                      <a:pPr algn="ctr" defTabSz="457200">
                        <a:defRPr b="0" sz="1800">
                          <a:solidFill>
                            <a:srgbClr val="000000"/>
                          </a:solidFill>
                        </a:defRPr>
                      </a:pPr>
                      <a:r>
                        <a:rPr b="1" sz="2000">
                          <a:solidFill>
                            <a:srgbClr val="FFFFFF"/>
                          </a:solidFill>
                          <a:latin typeface="+mj-lt"/>
                          <a:ea typeface="+mj-ea"/>
                          <a:cs typeface="+mj-cs"/>
                          <a:sym typeface="Helvetica"/>
                        </a:rPr>
                        <a:t>Periodic System</a:t>
                      </a:r>
                    </a:p>
                  </a:txBody>
                  <a:tcPr marL="45720" marR="45720" marT="45720" marB="45720" anchor="ctr" anchorCtr="0" horzOverflow="overflow">
                    <a:solidFill>
                      <a:srgbClr val="3B88B1"/>
                    </a:solidFill>
                  </a:tcPr>
                </a:tc>
              </a:tr>
              <a:tr h="908604">
                <a:tc>
                  <a:txBody>
                    <a:bodyPr/>
                    <a:lstStyle/>
                    <a:p>
                      <a:pPr algn="l" defTabSz="457200">
                        <a:defRPr sz="1800"/>
                      </a:pPr>
                      <a:r>
                        <a:rPr b="1" sz="2000">
                          <a:latin typeface="+mj-lt"/>
                          <a:ea typeface="+mj-ea"/>
                          <a:cs typeface="+mj-cs"/>
                          <a:sym typeface="Helvetica"/>
                        </a:rPr>
                        <a:t>Inventory purchase transaction:</a:t>
                      </a:r>
                    </a:p>
                  </a:txBody>
                  <a:tcPr marL="45720" marR="45720" marT="45720" marB="45720" anchor="b" anchorCtr="0" horzOverflow="overflow">
                    <a:solidFill>
                      <a:srgbClr val="CDD9E4"/>
                    </a:solidFill>
                  </a:tcPr>
                </a:tc>
                <a:tc>
                  <a:txBody>
                    <a:bodyPr/>
                    <a:lstStyle/>
                    <a:p>
                      <a:pPr algn="ctr" defTabSz="457200">
                        <a:defRPr b="1" sz="2000">
                          <a:latin typeface="+mj-lt"/>
                          <a:ea typeface="+mj-ea"/>
                          <a:cs typeface="+mj-cs"/>
                          <a:sym typeface="Helvetica"/>
                        </a:defRPr>
                      </a:pPr>
                    </a:p>
                  </a:txBody>
                  <a:tcPr marL="45720" marR="45720" marT="45720" marB="45720" anchor="ctr" anchorCtr="0" horzOverflow="overflow">
                    <a:solidFill>
                      <a:srgbClr val="CDD9E4"/>
                    </a:solidFill>
                  </a:tcPr>
                </a:tc>
                <a:tc>
                  <a:txBody>
                    <a:bodyPr/>
                    <a:lstStyle/>
                    <a:p>
                      <a:pPr algn="ctr" defTabSz="457200">
                        <a:defRPr b="1" sz="2000">
                          <a:latin typeface="+mj-lt"/>
                          <a:ea typeface="+mj-ea"/>
                          <a:cs typeface="+mj-cs"/>
                          <a:sym typeface="Helvetica"/>
                        </a:defRPr>
                      </a:pPr>
                    </a:p>
                  </a:txBody>
                  <a:tcPr marL="45720" marR="45720" marT="45720" marB="45720" anchor="ctr" anchorCtr="0" horzOverflow="overflow">
                    <a:solidFill>
                      <a:srgbClr val="CDD9E4"/>
                    </a:solidFill>
                  </a:tcPr>
                </a:tc>
              </a:tr>
              <a:tr h="1132097">
                <a:tc>
                  <a:txBody>
                    <a:bodyPr/>
                    <a:lstStyle/>
                    <a:p>
                      <a:pPr algn="l" defTabSz="457200">
                        <a:defRPr b="1" sz="2000">
                          <a:latin typeface="+mj-lt"/>
                          <a:ea typeface="+mj-ea"/>
                          <a:cs typeface="+mj-cs"/>
                          <a:sym typeface="Helvetica"/>
                        </a:defRPr>
                      </a:pPr>
                    </a:p>
                  </a:txBody>
                  <a:tcPr marL="45720" marR="45720" marT="45720" marB="45720" anchor="ctr" anchorCtr="0" horzOverflow="overflow">
                    <a:solidFill>
                      <a:srgbClr val="E7EDF2"/>
                    </a:solidFill>
                  </a:tcPr>
                </a:tc>
                <a:tc>
                  <a:txBody>
                    <a:bodyPr/>
                    <a:lstStyle/>
                    <a:p>
                      <a:pPr algn="ctr" defTabSz="457200">
                        <a:defRPr b="1" sz="2000">
                          <a:latin typeface="+mj-lt"/>
                          <a:ea typeface="+mj-ea"/>
                          <a:cs typeface="+mj-cs"/>
                          <a:sym typeface="Helvetica"/>
                        </a:defRPr>
                      </a:pPr>
                    </a:p>
                  </a:txBody>
                  <a:tcPr marL="45720" marR="45720" marT="45720" marB="45720" anchor="ctr" anchorCtr="0" horzOverflow="overflow">
                    <a:solidFill>
                      <a:srgbClr val="E7EDF2"/>
                    </a:solidFill>
                  </a:tcPr>
                </a:tc>
                <a:tc>
                  <a:txBody>
                    <a:bodyPr/>
                    <a:lstStyle/>
                    <a:p>
                      <a:pPr algn="ctr" defTabSz="457200">
                        <a:defRPr b="1" sz="2000">
                          <a:latin typeface="+mj-lt"/>
                          <a:ea typeface="+mj-ea"/>
                          <a:cs typeface="+mj-cs"/>
                          <a:sym typeface="Helvetica"/>
                        </a:defRPr>
                      </a:pPr>
                    </a:p>
                  </a:txBody>
                  <a:tcPr marL="45720" marR="45720" marT="45720" marB="45720" anchor="ctr" anchorCtr="0" horzOverflow="overflow">
                    <a:solidFill>
                      <a:srgbClr val="E7EDF2"/>
                    </a:solidFill>
                  </a:tcPr>
                </a:tc>
              </a:tr>
              <a:tr h="509328">
                <a:tc>
                  <a:txBody>
                    <a:bodyPr/>
                    <a:lstStyle/>
                    <a:p>
                      <a:pPr algn="l" defTabSz="457200">
                        <a:defRPr sz="1800"/>
                      </a:pPr>
                      <a:r>
                        <a:rPr b="1" sz="2000">
                          <a:latin typeface="+mj-lt"/>
                          <a:ea typeface="+mj-ea"/>
                          <a:cs typeface="+mj-cs"/>
                          <a:sym typeface="Helvetica"/>
                        </a:rPr>
                        <a:t>Sales transaction:</a:t>
                      </a:r>
                    </a:p>
                  </a:txBody>
                  <a:tcPr marL="45720" marR="45720" marT="45720" marB="45720" anchor="ctr" anchorCtr="0" horzOverflow="overflow">
                    <a:solidFill>
                      <a:srgbClr val="CDD9E4"/>
                    </a:solidFill>
                  </a:tcPr>
                </a:tc>
                <a:tc>
                  <a:txBody>
                    <a:bodyPr/>
                    <a:lstStyle/>
                    <a:p>
                      <a:pPr algn="ctr" defTabSz="457200">
                        <a:defRPr b="1" sz="2000">
                          <a:latin typeface="+mj-lt"/>
                          <a:ea typeface="+mj-ea"/>
                          <a:cs typeface="+mj-cs"/>
                          <a:sym typeface="Helvetica"/>
                        </a:defRPr>
                      </a:pPr>
                    </a:p>
                  </a:txBody>
                  <a:tcPr marL="45720" marR="45720" marT="45720" marB="45720" anchor="ctr" anchorCtr="0" horzOverflow="overflow">
                    <a:solidFill>
                      <a:srgbClr val="CDD9E4"/>
                    </a:solidFill>
                  </a:tcPr>
                </a:tc>
                <a:tc>
                  <a:txBody>
                    <a:bodyPr/>
                    <a:lstStyle/>
                    <a:p>
                      <a:pPr algn="ctr" defTabSz="457200">
                        <a:defRPr b="1" sz="2000">
                          <a:latin typeface="+mj-lt"/>
                          <a:ea typeface="+mj-ea"/>
                          <a:cs typeface="+mj-cs"/>
                          <a:sym typeface="Helvetica"/>
                        </a:defRPr>
                      </a:pPr>
                    </a:p>
                  </a:txBody>
                  <a:tcPr marL="45720" marR="45720" marT="45720" marB="45720" anchor="ctr" anchorCtr="0" horzOverflow="overflow">
                    <a:solidFill>
                      <a:srgbClr val="CDD9E4"/>
                    </a:solidFill>
                  </a:tcPr>
                </a:tc>
              </a:tr>
              <a:tr h="1173039">
                <a:tc>
                  <a:txBody>
                    <a:bodyPr/>
                    <a:lstStyle/>
                    <a:p>
                      <a:pPr algn="l" defTabSz="457200">
                        <a:defRPr b="1" sz="2800">
                          <a:latin typeface="+mj-lt"/>
                          <a:ea typeface="+mj-ea"/>
                          <a:cs typeface="+mj-cs"/>
                          <a:sym typeface="Helvetica"/>
                        </a:defRPr>
                      </a:pPr>
                    </a:p>
                  </a:txBody>
                  <a:tcPr marL="45720" marR="45720" marT="45720" marB="45720" anchor="ctr" anchorCtr="0" horzOverflow="overflow">
                    <a:solidFill>
                      <a:srgbClr val="E7EDF2"/>
                    </a:solidFill>
                  </a:tcPr>
                </a:tc>
                <a:tc>
                  <a:txBody>
                    <a:bodyPr/>
                    <a:lstStyle/>
                    <a:p>
                      <a:pPr algn="ctr" defTabSz="457200">
                        <a:defRPr b="1" sz="2800">
                          <a:latin typeface="+mj-lt"/>
                          <a:ea typeface="+mj-ea"/>
                          <a:cs typeface="+mj-cs"/>
                          <a:sym typeface="Helvetica"/>
                        </a:defRPr>
                      </a:pPr>
                    </a:p>
                  </a:txBody>
                  <a:tcPr marL="45720" marR="45720" marT="45720" marB="45720" anchor="ctr" anchorCtr="0" horzOverflow="overflow">
                    <a:solidFill>
                      <a:srgbClr val="E7EDF2"/>
                    </a:solidFill>
                  </a:tcPr>
                </a:tc>
                <a:tc>
                  <a:txBody>
                    <a:bodyPr/>
                    <a:lstStyle/>
                    <a:p>
                      <a:pPr algn="ctr" defTabSz="457200">
                        <a:defRPr b="1" sz="2800">
                          <a:latin typeface="+mj-lt"/>
                          <a:ea typeface="+mj-ea"/>
                          <a:cs typeface="+mj-cs"/>
                          <a:sym typeface="Helvetica"/>
                        </a:defRPr>
                      </a:pPr>
                    </a:p>
                  </a:txBody>
                  <a:tcPr marL="45720" marR="45720" marT="45720" marB="45720" anchor="ctr" anchorCtr="0" horzOverflow="overflow">
                    <a:solidFill>
                      <a:srgbClr val="E7EDF2"/>
                    </a:solidFill>
                  </a:tcPr>
                </a:tc>
              </a:tr>
              <a:tr h="320040">
                <a:tc>
                  <a:txBody>
                    <a:bodyPr/>
                    <a:lstStyle/>
                    <a:p>
                      <a:pPr algn="l" defTabSz="457200">
                        <a:defRPr b="1" sz="1400">
                          <a:latin typeface="+mj-lt"/>
                          <a:ea typeface="+mj-ea"/>
                          <a:cs typeface="+mj-cs"/>
                          <a:sym typeface="Helvetica"/>
                        </a:defRPr>
                      </a:pPr>
                    </a:p>
                  </a:txBody>
                  <a:tcPr marL="45720" marR="45720" marT="45720" marB="45720" anchor="ctr" anchorCtr="0" horzOverflow="overflow">
                    <a:solidFill>
                      <a:srgbClr val="F2F2F2"/>
                    </a:solidFill>
                  </a:tcPr>
                </a:tc>
                <a:tc>
                  <a:txBody>
                    <a:bodyPr/>
                    <a:lstStyle/>
                    <a:p>
                      <a:pPr algn="ctr" defTabSz="457200">
                        <a:defRPr b="1" sz="1400">
                          <a:latin typeface="+mj-lt"/>
                          <a:ea typeface="+mj-ea"/>
                          <a:cs typeface="+mj-cs"/>
                          <a:sym typeface="Helvetica"/>
                        </a:defRPr>
                      </a:pPr>
                    </a:p>
                  </a:txBody>
                  <a:tcPr marL="45720" marR="45720" marT="45720" marB="45720" anchor="ctr" anchorCtr="0" horzOverflow="overflow">
                    <a:solidFill>
                      <a:srgbClr val="F2F2F2"/>
                    </a:solidFill>
                  </a:tcPr>
                </a:tc>
                <a:tc>
                  <a:txBody>
                    <a:bodyPr/>
                    <a:lstStyle/>
                    <a:p>
                      <a:pPr algn="ctr" defTabSz="457200">
                        <a:defRPr b="1" sz="1400">
                          <a:latin typeface="+mj-lt"/>
                          <a:ea typeface="+mj-ea"/>
                          <a:cs typeface="+mj-cs"/>
                          <a:sym typeface="Helvetica"/>
                        </a:defRPr>
                      </a:pPr>
                    </a:p>
                  </a:txBody>
                  <a:tcPr marL="45720" marR="45720" marT="45720" marB="45720" anchor="ctr" anchorCtr="0" horzOverflow="overflow">
                    <a:solidFill>
                      <a:srgbClr val="F2F2F2"/>
                    </a:solidFill>
                  </a:tcPr>
                </a:tc>
              </a:tr>
              <a:tr h="1221095">
                <a:tc>
                  <a:txBody>
                    <a:bodyPr/>
                    <a:lstStyle/>
                    <a:p>
                      <a:pPr algn="l" defTabSz="457200">
                        <a:defRPr b="1" sz="2300">
                          <a:latin typeface="+mj-lt"/>
                          <a:ea typeface="+mj-ea"/>
                          <a:cs typeface="+mj-cs"/>
                          <a:sym typeface="Helvetica"/>
                        </a:defRPr>
                      </a:pPr>
                    </a:p>
                  </a:txBody>
                  <a:tcPr marL="45720" marR="45720" marT="45720" marB="45720" anchor="ctr" anchorCtr="0" horzOverflow="overflow">
                    <a:solidFill>
                      <a:srgbClr val="E7EDF2"/>
                    </a:solidFill>
                  </a:tcPr>
                </a:tc>
                <a:tc>
                  <a:txBody>
                    <a:bodyPr/>
                    <a:lstStyle/>
                    <a:p>
                      <a:pPr algn="ctr" defTabSz="457200">
                        <a:defRPr b="1" sz="2300">
                          <a:latin typeface="+mj-lt"/>
                          <a:ea typeface="+mj-ea"/>
                          <a:cs typeface="+mj-cs"/>
                          <a:sym typeface="Helvetica"/>
                        </a:defRPr>
                      </a:pPr>
                    </a:p>
                  </a:txBody>
                  <a:tcPr marL="45720" marR="45720" marT="45720" marB="45720" anchor="ctr" anchorCtr="0" horzOverflow="overflow">
                    <a:solidFill>
                      <a:srgbClr val="E7EDF2"/>
                    </a:solidFill>
                  </a:tcPr>
                </a:tc>
                <a:tc>
                  <a:txBody>
                    <a:bodyPr/>
                    <a:lstStyle/>
                    <a:p>
                      <a:pPr algn="ctr" defTabSz="457200">
                        <a:defRPr b="1" sz="2300">
                          <a:latin typeface="+mj-lt"/>
                          <a:ea typeface="+mj-ea"/>
                          <a:cs typeface="+mj-cs"/>
                          <a:sym typeface="Helvetica"/>
                        </a:defRPr>
                      </a:pPr>
                    </a:p>
                  </a:txBody>
                  <a:tcPr marL="45720" marR="45720" marT="45720" marB="45720" anchor="ctr" anchorCtr="0" horzOverflow="overflow">
                    <a:solidFill>
                      <a:srgbClr val="E7EDF2"/>
                    </a:solidFill>
                  </a:tcPr>
                </a:tc>
              </a:tr>
            </a:tbl>
          </a:graphicData>
        </a:graphic>
      </p:graphicFrame>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9" name="Slide Number"/>
          <p:cNvSpPr txBox="1"/>
          <p:nvPr>
            <p:ph type="sldNum" sz="quarter" idx="4294967295"/>
          </p:nvPr>
        </p:nvSpPr>
        <p:spPr>
          <a:xfrm>
            <a:off x="12010618" y="6260350"/>
            <a:ext cx="181382" cy="248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360" name="Table 5"/>
          <p:cNvGraphicFramePr/>
          <p:nvPr/>
        </p:nvGraphicFramePr>
        <p:xfrm>
          <a:off x="779648" y="463354"/>
          <a:ext cx="11029943" cy="5530089"/>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787853"/>
                <a:gridCol w="787853"/>
                <a:gridCol w="787853"/>
                <a:gridCol w="787853"/>
                <a:gridCol w="787853"/>
                <a:gridCol w="787853"/>
                <a:gridCol w="787853"/>
                <a:gridCol w="787853"/>
                <a:gridCol w="787853"/>
                <a:gridCol w="787853"/>
                <a:gridCol w="787853"/>
                <a:gridCol w="787853"/>
                <a:gridCol w="787853"/>
                <a:gridCol w="787853"/>
              </a:tblGrid>
              <a:tr h="370840">
                <a:tc>
                  <a:txBody>
                    <a:bodyPr/>
                    <a:lstStyle/>
                    <a:p>
                      <a:pPr algn="l" defTabSz="457200">
                        <a:defRPr sz="1800">
                          <a:latin typeface="Gill Sans MT"/>
                          <a:ea typeface="Gill Sans MT"/>
                          <a:cs typeface="Gill Sans MT"/>
                          <a:sym typeface="Gill Sans MT"/>
                        </a:defRPr>
                      </a:pPr>
                    </a:p>
                  </a:txBody>
                  <a:tcPr marL="45720" marR="45720" marT="45720" marB="45720" anchor="ctr" anchorCtr="0" horzOverflow="overflow">
                    <a:noFill/>
                  </a:tcPr>
                </a:tc>
                <a:tc>
                  <a:txBody>
                    <a:bodyPr/>
                    <a:lstStyle/>
                    <a:p>
                      <a:pPr algn="l" defTabSz="457200">
                        <a:defRPr sz="1800">
                          <a:latin typeface="Gill Sans MT"/>
                          <a:ea typeface="Gill Sans MT"/>
                          <a:cs typeface="Gill Sans MT"/>
                          <a:sym typeface="Gill Sans MT"/>
                        </a:defRPr>
                      </a:pPr>
                    </a:p>
                  </a:txBody>
                  <a:tcPr marL="45720" marR="45720" marT="45720" marB="45720" anchor="ctr" anchorCtr="0" horzOverflow="overflow">
                    <a:noFill/>
                  </a:tcPr>
                </a:tc>
                <a:tc>
                  <a:txBody>
                    <a:bodyPr/>
                    <a:lstStyle/>
                    <a:p>
                      <a:pPr algn="l" defTabSz="457200">
                        <a:defRPr sz="1800">
                          <a:latin typeface="Gill Sans MT"/>
                          <a:ea typeface="Gill Sans MT"/>
                          <a:cs typeface="Gill Sans MT"/>
                          <a:sym typeface="Gill Sans MT"/>
                        </a:defRPr>
                      </a:pPr>
                    </a:p>
                  </a:txBody>
                  <a:tcPr marL="45720" marR="45720" marT="45720" marB="45720" anchor="ctr" anchorCtr="0" horzOverflow="overflow">
                    <a:noFill/>
                  </a:tcPr>
                </a:tc>
                <a:tc>
                  <a:txBody>
                    <a:bodyPr/>
                    <a:lstStyle/>
                    <a:p>
                      <a:pPr algn="l" defTabSz="457200">
                        <a:defRPr sz="1800">
                          <a:latin typeface="Gill Sans MT"/>
                          <a:ea typeface="Gill Sans MT"/>
                          <a:cs typeface="Gill Sans MT"/>
                          <a:sym typeface="Gill Sans MT"/>
                        </a:defRPr>
                      </a:pPr>
                    </a:p>
                  </a:txBody>
                  <a:tcPr marL="45720" marR="45720" marT="45720" marB="45720" anchor="ctr" anchorCtr="0" horzOverflow="overflow">
                    <a:noFill/>
                  </a:tcPr>
                </a:tc>
                <a:tc>
                  <a:txBody>
                    <a:bodyPr/>
                    <a:lstStyle/>
                    <a:p>
                      <a:pPr algn="l" defTabSz="457200">
                        <a:defRPr sz="1800">
                          <a:latin typeface="Gill Sans MT"/>
                          <a:ea typeface="Gill Sans MT"/>
                          <a:cs typeface="Gill Sans MT"/>
                          <a:sym typeface="Gill Sans MT"/>
                        </a:defRPr>
                      </a:pPr>
                    </a:p>
                  </a:txBody>
                  <a:tcPr marL="45720" marR="45720" marT="45720" marB="45720" anchor="ctr" anchorCtr="0" horzOverflow="overflow">
                    <a:noFill/>
                  </a:tcPr>
                </a:tc>
                <a:tc>
                  <a:txBody>
                    <a:bodyPr/>
                    <a:lstStyle/>
                    <a:p>
                      <a:pPr algn="l" defTabSz="457200">
                        <a:defRPr sz="1800">
                          <a:latin typeface="Gill Sans MT"/>
                          <a:ea typeface="Gill Sans MT"/>
                          <a:cs typeface="Gill Sans MT"/>
                          <a:sym typeface="Gill Sans MT"/>
                        </a:defRPr>
                      </a:pPr>
                    </a:p>
                  </a:txBody>
                  <a:tcPr marL="45720" marR="45720" marT="45720" marB="45720" anchor="ctr" anchorCtr="0" horzOverflow="overflow">
                    <a:noFill/>
                  </a:tcPr>
                </a:tc>
                <a:tc>
                  <a:txBody>
                    <a:bodyPr/>
                    <a:lstStyle/>
                    <a:p>
                      <a:pPr algn="l" defTabSz="457200">
                        <a:defRPr sz="1800">
                          <a:latin typeface="Gill Sans MT"/>
                          <a:ea typeface="Gill Sans MT"/>
                          <a:cs typeface="Gill Sans MT"/>
                          <a:sym typeface="Gill Sans MT"/>
                        </a:defRPr>
                      </a:pPr>
                    </a:p>
                  </a:txBody>
                  <a:tcPr marL="45720" marR="45720" marT="45720" marB="45720" anchor="ctr" anchorCtr="0" horzOverflow="overflow">
                    <a:noFill/>
                  </a:tcPr>
                </a:tc>
                <a:tc>
                  <a:txBody>
                    <a:bodyPr/>
                    <a:lstStyle/>
                    <a:p>
                      <a:pPr algn="l" defTabSz="457200">
                        <a:defRPr sz="1800">
                          <a:latin typeface="Gill Sans MT"/>
                          <a:ea typeface="Gill Sans MT"/>
                          <a:cs typeface="Gill Sans MT"/>
                          <a:sym typeface="Gill Sans MT"/>
                        </a:defRPr>
                      </a:pPr>
                    </a:p>
                  </a:txBody>
                  <a:tcPr marL="45720" marR="45720" marT="45720" marB="45720" anchor="ctr" anchorCtr="0" horzOverflow="overflow">
                    <a:noFill/>
                  </a:tcPr>
                </a:tc>
                <a:tc>
                  <a:txBody>
                    <a:bodyPr/>
                    <a:lstStyle/>
                    <a:p>
                      <a:pPr algn="l" defTabSz="457200">
                        <a:defRPr sz="1800">
                          <a:latin typeface="Gill Sans MT"/>
                          <a:ea typeface="Gill Sans MT"/>
                          <a:cs typeface="Gill Sans MT"/>
                          <a:sym typeface="Gill Sans MT"/>
                        </a:defRPr>
                      </a:pPr>
                    </a:p>
                  </a:txBody>
                  <a:tcPr marL="45720" marR="45720" marT="45720" marB="45720" anchor="ctr" anchorCtr="0" horzOverflow="overflow">
                    <a:noFill/>
                  </a:tcPr>
                </a:tc>
                <a:tc>
                  <a:txBody>
                    <a:bodyPr/>
                    <a:lstStyle/>
                    <a:p>
                      <a:pPr algn="l" defTabSz="457200">
                        <a:defRPr sz="1800">
                          <a:latin typeface="Gill Sans MT"/>
                          <a:ea typeface="Gill Sans MT"/>
                          <a:cs typeface="Gill Sans MT"/>
                          <a:sym typeface="Gill Sans MT"/>
                        </a:defRPr>
                      </a:pPr>
                    </a:p>
                  </a:txBody>
                  <a:tcPr marL="45720" marR="45720" marT="45720" marB="45720" anchor="ctr" anchorCtr="0" horzOverflow="overflow">
                    <a:noFill/>
                  </a:tcPr>
                </a:tc>
                <a:tc>
                  <a:txBody>
                    <a:bodyPr/>
                    <a:lstStyle/>
                    <a:p>
                      <a:pPr algn="l" defTabSz="457200">
                        <a:defRPr sz="1800">
                          <a:latin typeface="Gill Sans MT"/>
                          <a:ea typeface="Gill Sans MT"/>
                          <a:cs typeface="Gill Sans MT"/>
                          <a:sym typeface="Gill Sans MT"/>
                        </a:defRPr>
                      </a:pPr>
                    </a:p>
                  </a:txBody>
                  <a:tcPr marL="45720" marR="45720" marT="45720" marB="45720" anchor="ctr" anchorCtr="0" horzOverflow="overflow">
                    <a:noFill/>
                  </a:tcPr>
                </a:tc>
                <a:tc>
                  <a:txBody>
                    <a:bodyPr/>
                    <a:lstStyle/>
                    <a:p>
                      <a:pPr algn="l" defTabSz="457200">
                        <a:defRPr sz="1800">
                          <a:latin typeface="Gill Sans MT"/>
                          <a:ea typeface="Gill Sans MT"/>
                          <a:cs typeface="Gill Sans MT"/>
                          <a:sym typeface="Gill Sans MT"/>
                        </a:defRPr>
                      </a:pPr>
                    </a:p>
                  </a:txBody>
                  <a:tcPr marL="45720" marR="45720" marT="45720" marB="45720" anchor="ctr" anchorCtr="0" horzOverflow="overflow">
                    <a:noFill/>
                  </a:tcPr>
                </a:tc>
                <a:tc>
                  <a:txBody>
                    <a:bodyPr/>
                    <a:lstStyle/>
                    <a:p>
                      <a:pPr algn="l" defTabSz="457200">
                        <a:defRPr sz="1800">
                          <a:latin typeface="Gill Sans MT"/>
                          <a:ea typeface="Gill Sans MT"/>
                          <a:cs typeface="Gill Sans MT"/>
                          <a:sym typeface="Gill Sans MT"/>
                        </a:defRPr>
                      </a:pPr>
                    </a:p>
                  </a:txBody>
                  <a:tcPr marL="45720" marR="45720" marT="45720" marB="45720" anchor="ctr" anchorCtr="0" horzOverflow="overflow">
                    <a:noFill/>
                  </a:tcPr>
                </a:tc>
                <a:tc>
                  <a:txBody>
                    <a:bodyPr/>
                    <a:lstStyle/>
                    <a:p>
                      <a:pPr algn="l" defTabSz="457200">
                        <a:defRPr sz="1800">
                          <a:latin typeface="Gill Sans MT"/>
                          <a:ea typeface="Gill Sans MT"/>
                          <a:cs typeface="Gill Sans MT"/>
                          <a:sym typeface="Gill Sans MT"/>
                        </a:defRPr>
                      </a:pPr>
                    </a:p>
                  </a:txBody>
                  <a:tcPr marL="45720" marR="45720" marT="45720" marB="45720" anchor="ctr" anchorCtr="0" horzOverflow="overflow">
                    <a:noFill/>
                  </a:tcPr>
                </a:tc>
              </a:tr>
              <a:tr h="370840">
                <a:tc>
                  <a:txBody>
                    <a:bodyPr/>
                    <a:lstStyle/>
                    <a:p>
                      <a:pPr algn="l" defTabSz="457200">
                        <a:defRPr sz="1800">
                          <a:latin typeface="+mj-lt"/>
                          <a:ea typeface="+mj-ea"/>
                          <a:cs typeface="+mj-cs"/>
                          <a:sym typeface="Helvetica"/>
                        </a:defRPr>
                      </a:pPr>
                    </a:p>
                  </a:txBody>
                  <a:tcPr marL="45720" marR="45720" marT="45720" marB="45720" anchor="ctr" anchorCtr="0" horzOverflow="overflow">
                    <a:solidFill>
                      <a:srgbClr val="CDD9E4"/>
                    </a:solidFill>
                  </a:tcPr>
                </a:tc>
                <a:tc>
                  <a:txBody>
                    <a:bodyPr/>
                    <a:lstStyle/>
                    <a:p>
                      <a:pPr algn="l" defTabSz="457200">
                        <a:defRPr sz="1800"/>
                      </a:pPr>
                      <a:r>
                        <a:rPr b="1">
                          <a:solidFill>
                            <a:srgbClr val="0433FF"/>
                          </a:solidFill>
                          <a:latin typeface="+mj-lt"/>
                          <a:ea typeface="+mj-ea"/>
                          <a:cs typeface="+mj-cs"/>
                          <a:sym typeface="Helvetica"/>
                        </a:rPr>
                        <a:t>Buy</a:t>
                      </a:r>
                    </a:p>
                  </a:txBody>
                  <a:tcPr marL="45720" marR="45720" marT="45720" marB="45720" anchor="ctr" anchorCtr="0" horzOverflow="overflow">
                    <a:solidFill>
                      <a:srgbClr val="CDD9E4"/>
                    </a:solidFill>
                  </a:tcPr>
                </a:tc>
                <a:tc>
                  <a:txBody>
                    <a:bodyPr/>
                    <a:lstStyle/>
                    <a:p>
                      <a:pPr algn="l" defTabSz="457200">
                        <a:defRPr b="1" sz="1800">
                          <a:solidFill>
                            <a:srgbClr val="0433FF"/>
                          </a:solidFill>
                          <a:latin typeface="Gill Sans MT"/>
                          <a:ea typeface="Gill Sans MT"/>
                          <a:cs typeface="Gill Sans MT"/>
                          <a:sym typeface="Gill Sans MT"/>
                        </a:defRPr>
                      </a:pPr>
                    </a:p>
                  </a:txBody>
                  <a:tcPr marL="45720" marR="45720" marT="45720" marB="45720" anchor="ctr" anchorCtr="0" horzOverflow="overflow">
                    <a:solidFill>
                      <a:srgbClr val="CDD9E4"/>
                    </a:solidFill>
                  </a:tcPr>
                </a:tc>
                <a:tc>
                  <a:txBody>
                    <a:bodyPr/>
                    <a:lstStyle/>
                    <a:p>
                      <a:pPr algn="l" defTabSz="457200">
                        <a:defRPr b="1" sz="1800">
                          <a:solidFill>
                            <a:srgbClr val="0433FF"/>
                          </a:solidFill>
                          <a:latin typeface="Gill Sans MT"/>
                          <a:ea typeface="Gill Sans MT"/>
                          <a:cs typeface="Gill Sans MT"/>
                          <a:sym typeface="Gill Sans MT"/>
                        </a:defRPr>
                      </a:pPr>
                    </a:p>
                  </a:txBody>
                  <a:tcPr marL="45720" marR="45720" marT="45720" marB="45720" anchor="ctr" anchorCtr="0" horzOverflow="overflow">
                    <a:solidFill>
                      <a:srgbClr val="CDD9E4"/>
                    </a:solidFill>
                  </a:tcPr>
                </a:tc>
                <a:tc>
                  <a:txBody>
                    <a:bodyPr/>
                    <a:lstStyle/>
                    <a:p>
                      <a:pPr algn="l" defTabSz="457200">
                        <a:defRPr sz="1800"/>
                      </a:pPr>
                      <a:r>
                        <a:rPr b="1">
                          <a:solidFill>
                            <a:srgbClr val="0433FF"/>
                          </a:solidFill>
                          <a:latin typeface="+mj-lt"/>
                          <a:ea typeface="+mj-ea"/>
                          <a:cs typeface="+mj-cs"/>
                          <a:sym typeface="Helvetica"/>
                        </a:rPr>
                        <a:t>Buy</a:t>
                      </a:r>
                    </a:p>
                  </a:txBody>
                  <a:tcPr marL="45720" marR="45720" marT="45720" marB="45720" anchor="ctr" anchorCtr="0" horzOverflow="overflow">
                    <a:solidFill>
                      <a:srgbClr val="CDD9E4"/>
                    </a:solidFill>
                  </a:tcPr>
                </a:tc>
                <a:tc>
                  <a:txBody>
                    <a:bodyPr/>
                    <a:lstStyle/>
                    <a:p>
                      <a:pPr algn="l" defTabSz="457200">
                        <a:defRPr b="1" sz="1800">
                          <a:solidFill>
                            <a:srgbClr val="0433FF"/>
                          </a:solidFill>
                          <a:latin typeface="Gill Sans MT"/>
                          <a:ea typeface="Gill Sans MT"/>
                          <a:cs typeface="Gill Sans MT"/>
                          <a:sym typeface="Gill Sans MT"/>
                        </a:defRPr>
                      </a:pPr>
                    </a:p>
                  </a:txBody>
                  <a:tcPr marL="45720" marR="45720" marT="45720" marB="45720" anchor="ctr" anchorCtr="0" horzOverflow="overflow">
                    <a:solidFill>
                      <a:srgbClr val="CDD9E4"/>
                    </a:solidFill>
                  </a:tcPr>
                </a:tc>
                <a:tc>
                  <a:txBody>
                    <a:bodyPr/>
                    <a:lstStyle/>
                    <a:p>
                      <a:pPr algn="l" defTabSz="457200">
                        <a:defRPr b="1" sz="1800">
                          <a:solidFill>
                            <a:srgbClr val="0433FF"/>
                          </a:solidFill>
                          <a:latin typeface="Gill Sans MT"/>
                          <a:ea typeface="Gill Sans MT"/>
                          <a:cs typeface="Gill Sans MT"/>
                          <a:sym typeface="Gill Sans MT"/>
                        </a:defRPr>
                      </a:pPr>
                    </a:p>
                  </a:txBody>
                  <a:tcPr marL="45720" marR="45720" marT="45720" marB="45720" anchor="ctr" anchorCtr="0" horzOverflow="overflow">
                    <a:solidFill>
                      <a:srgbClr val="CDD9E4"/>
                    </a:solidFill>
                  </a:tcPr>
                </a:tc>
                <a:tc>
                  <a:txBody>
                    <a:bodyPr/>
                    <a:lstStyle/>
                    <a:p>
                      <a:pPr algn="l" defTabSz="457200">
                        <a:defRPr sz="1800"/>
                      </a:pPr>
                      <a:r>
                        <a:rPr b="1">
                          <a:solidFill>
                            <a:srgbClr val="0433FF"/>
                          </a:solidFill>
                          <a:latin typeface="+mj-lt"/>
                          <a:ea typeface="+mj-ea"/>
                          <a:cs typeface="+mj-cs"/>
                          <a:sym typeface="Helvetica"/>
                        </a:rPr>
                        <a:t>Buy</a:t>
                      </a:r>
                    </a:p>
                  </a:txBody>
                  <a:tcPr marL="45720" marR="45720" marT="45720" marB="45720" anchor="ctr" anchorCtr="0" horzOverflow="overflow">
                    <a:solidFill>
                      <a:srgbClr val="CDD9E4"/>
                    </a:solidFill>
                  </a:tcPr>
                </a:tc>
                <a:tc>
                  <a:txBody>
                    <a:bodyPr/>
                    <a:lstStyle/>
                    <a:p>
                      <a:pPr algn="l" defTabSz="457200">
                        <a:defRPr b="1" sz="1800">
                          <a:solidFill>
                            <a:srgbClr val="0433FF"/>
                          </a:solidFill>
                          <a:latin typeface="Gill Sans MT"/>
                          <a:ea typeface="Gill Sans MT"/>
                          <a:cs typeface="Gill Sans MT"/>
                          <a:sym typeface="Gill Sans MT"/>
                        </a:defRPr>
                      </a:pPr>
                    </a:p>
                  </a:txBody>
                  <a:tcPr marL="45720" marR="45720" marT="45720" marB="45720" anchor="ctr" anchorCtr="0" horzOverflow="overflow">
                    <a:solidFill>
                      <a:srgbClr val="CDD9E4"/>
                    </a:solidFill>
                  </a:tcPr>
                </a:tc>
                <a:tc>
                  <a:txBody>
                    <a:bodyPr/>
                    <a:lstStyle/>
                    <a:p>
                      <a:pPr algn="l" defTabSz="457200">
                        <a:defRPr b="1" sz="1800">
                          <a:solidFill>
                            <a:srgbClr val="0433FF"/>
                          </a:solidFill>
                          <a:latin typeface="Gill Sans MT"/>
                          <a:ea typeface="Gill Sans MT"/>
                          <a:cs typeface="Gill Sans MT"/>
                          <a:sym typeface="Gill Sans MT"/>
                        </a:defRPr>
                      </a:pPr>
                    </a:p>
                  </a:txBody>
                  <a:tcPr marL="45720" marR="45720" marT="45720" marB="45720" anchor="ctr" anchorCtr="0" horzOverflow="overflow">
                    <a:solidFill>
                      <a:srgbClr val="CDD9E4"/>
                    </a:solidFill>
                  </a:tcPr>
                </a:tc>
                <a:tc>
                  <a:txBody>
                    <a:bodyPr/>
                    <a:lstStyle/>
                    <a:p>
                      <a:pPr algn="l" defTabSz="457200">
                        <a:defRPr sz="1800"/>
                      </a:pPr>
                      <a:r>
                        <a:rPr b="1">
                          <a:solidFill>
                            <a:srgbClr val="0433FF"/>
                          </a:solidFill>
                          <a:latin typeface="+mj-lt"/>
                          <a:ea typeface="+mj-ea"/>
                          <a:cs typeface="+mj-cs"/>
                          <a:sym typeface="Helvetica"/>
                        </a:rPr>
                        <a:t>Buy</a:t>
                      </a:r>
                    </a:p>
                  </a:txBody>
                  <a:tcPr marL="45720" marR="45720" marT="45720" marB="45720" anchor="ctr" anchorCtr="0" horzOverflow="overflow">
                    <a:solidFill>
                      <a:srgbClr val="CDD9E4"/>
                    </a:solidFill>
                  </a:tcPr>
                </a:tc>
                <a:tc>
                  <a:txBody>
                    <a:bodyPr/>
                    <a:lstStyle/>
                    <a:p>
                      <a:pPr algn="l" defTabSz="457200">
                        <a:defRPr b="1" sz="1800">
                          <a:solidFill>
                            <a:srgbClr val="0433FF"/>
                          </a:solidFill>
                          <a:latin typeface="Gill Sans MT"/>
                          <a:ea typeface="Gill Sans MT"/>
                          <a:cs typeface="Gill Sans MT"/>
                          <a:sym typeface="Gill Sans MT"/>
                        </a:defRPr>
                      </a:pPr>
                    </a:p>
                  </a:txBody>
                  <a:tcPr marL="45720" marR="45720" marT="45720" marB="45720" anchor="ctr" anchorCtr="0" horzOverflow="overflow">
                    <a:solidFill>
                      <a:srgbClr val="CDD9E4"/>
                    </a:solidFill>
                  </a:tcPr>
                </a:tc>
                <a:tc>
                  <a:txBody>
                    <a:bodyPr/>
                    <a:lstStyle/>
                    <a:p>
                      <a:pPr algn="l" defTabSz="457200">
                        <a:defRPr sz="1800">
                          <a:latin typeface="Gill Sans MT"/>
                          <a:ea typeface="Gill Sans MT"/>
                          <a:cs typeface="Gill Sans MT"/>
                          <a:sym typeface="Gill Sans MT"/>
                        </a:defRPr>
                      </a:pPr>
                    </a:p>
                  </a:txBody>
                  <a:tcPr marL="45720" marR="45720" marT="45720" marB="45720" anchor="ctr" anchorCtr="0" horzOverflow="overflow">
                    <a:solidFill>
                      <a:srgbClr val="CDD9E4"/>
                    </a:solidFill>
                  </a:tcPr>
                </a:tc>
                <a:tc>
                  <a:txBody>
                    <a:bodyPr/>
                    <a:lstStyle/>
                    <a:p>
                      <a:pPr algn="l" defTabSz="457200">
                        <a:defRPr sz="1800">
                          <a:latin typeface="Gill Sans MT"/>
                          <a:ea typeface="Gill Sans MT"/>
                          <a:cs typeface="Gill Sans MT"/>
                          <a:sym typeface="Gill Sans MT"/>
                        </a:defRPr>
                      </a:pPr>
                    </a:p>
                  </a:txBody>
                  <a:tcPr marL="45720" marR="45720" marT="45720" marB="45720" anchor="ctr" anchorCtr="0" horzOverflow="overflow">
                    <a:solidFill>
                      <a:srgbClr val="CDD9E4"/>
                    </a:solidFill>
                  </a:tcPr>
                </a:tc>
              </a:tr>
              <a:tr h="370840">
                <a:tc>
                  <a:txBody>
                    <a:bodyPr/>
                    <a:lstStyle/>
                    <a:p>
                      <a:pPr algn="l" defTabSz="457200">
                        <a:defRPr sz="1800">
                          <a:latin typeface="+mj-lt"/>
                          <a:ea typeface="+mj-ea"/>
                          <a:cs typeface="+mj-cs"/>
                          <a:sym typeface="Helvetica"/>
                        </a:defRPr>
                      </a:pPr>
                    </a:p>
                  </a:txBody>
                  <a:tcPr marL="45720" marR="45720" marT="45720" marB="45720" anchor="ctr" anchorCtr="0" horzOverflow="overflow">
                    <a:solidFill>
                      <a:srgbClr val="E7EDF2"/>
                    </a:solidFill>
                  </a:tcPr>
                </a:tc>
                <a:tc>
                  <a:txBody>
                    <a:bodyPr/>
                    <a:lstStyle/>
                    <a:p>
                      <a:pPr algn="l" defTabSz="457200">
                        <a:defRPr sz="1800"/>
                      </a:pPr>
                      <a:r>
                        <a:rPr b="1">
                          <a:solidFill>
                            <a:srgbClr val="0433FF"/>
                          </a:solidFill>
                          <a:latin typeface="+mj-lt"/>
                          <a:ea typeface="+mj-ea"/>
                          <a:cs typeface="+mj-cs"/>
                          <a:sym typeface="Helvetica"/>
                        </a:rPr>
                        <a:t>10</a:t>
                      </a:r>
                    </a:p>
                  </a:txBody>
                  <a:tcPr marL="45720" marR="45720" marT="45720" marB="45720" anchor="ctr" anchorCtr="0" horzOverflow="overflow">
                    <a:solidFill>
                      <a:srgbClr val="E7EDF2"/>
                    </a:solidFill>
                  </a:tcPr>
                </a:tc>
                <a:tc>
                  <a:txBody>
                    <a:bodyPr/>
                    <a:lstStyle/>
                    <a:p>
                      <a:pPr algn="l" defTabSz="457200">
                        <a:defRPr b="1" sz="1800">
                          <a:solidFill>
                            <a:srgbClr val="0433FF"/>
                          </a:solidFill>
                          <a:latin typeface="+mj-lt"/>
                          <a:ea typeface="+mj-ea"/>
                          <a:cs typeface="+mj-cs"/>
                          <a:sym typeface="Helvetica"/>
                        </a:defRPr>
                      </a:pPr>
                    </a:p>
                  </a:txBody>
                  <a:tcPr marL="45720" marR="45720" marT="45720" marB="45720" anchor="ctr" anchorCtr="0" horzOverflow="overflow">
                    <a:solidFill>
                      <a:srgbClr val="E7EDF2"/>
                    </a:solidFill>
                  </a:tcPr>
                </a:tc>
                <a:tc>
                  <a:txBody>
                    <a:bodyPr/>
                    <a:lstStyle/>
                    <a:p>
                      <a:pPr algn="l" defTabSz="457200">
                        <a:defRPr b="1" sz="1800">
                          <a:solidFill>
                            <a:srgbClr val="0433FF"/>
                          </a:solidFill>
                          <a:latin typeface="+mj-lt"/>
                          <a:ea typeface="+mj-ea"/>
                          <a:cs typeface="+mj-cs"/>
                          <a:sym typeface="Helvetica"/>
                        </a:defRPr>
                      </a:pPr>
                    </a:p>
                  </a:txBody>
                  <a:tcPr marL="45720" marR="45720" marT="45720" marB="45720" anchor="ctr" anchorCtr="0" horzOverflow="overflow">
                    <a:solidFill>
                      <a:srgbClr val="E7EDF2"/>
                    </a:solidFill>
                  </a:tcPr>
                </a:tc>
                <a:tc>
                  <a:txBody>
                    <a:bodyPr/>
                    <a:lstStyle/>
                    <a:p>
                      <a:pPr algn="l" defTabSz="457200">
                        <a:defRPr sz="1800"/>
                      </a:pPr>
                      <a:r>
                        <a:rPr b="1">
                          <a:solidFill>
                            <a:srgbClr val="0433FF"/>
                          </a:solidFill>
                          <a:latin typeface="+mj-lt"/>
                          <a:ea typeface="+mj-ea"/>
                          <a:cs typeface="+mj-cs"/>
                          <a:sym typeface="Helvetica"/>
                        </a:rPr>
                        <a:t>10</a:t>
                      </a:r>
                    </a:p>
                  </a:txBody>
                  <a:tcPr marL="45720" marR="45720" marT="45720" marB="45720" anchor="ctr" anchorCtr="0" horzOverflow="overflow">
                    <a:solidFill>
                      <a:srgbClr val="E7EDF2"/>
                    </a:solidFill>
                  </a:tcPr>
                </a:tc>
                <a:tc>
                  <a:txBody>
                    <a:bodyPr/>
                    <a:lstStyle/>
                    <a:p>
                      <a:pPr algn="l" defTabSz="457200">
                        <a:defRPr b="1" sz="1800">
                          <a:solidFill>
                            <a:srgbClr val="0433FF"/>
                          </a:solidFill>
                          <a:latin typeface="+mj-lt"/>
                          <a:ea typeface="+mj-ea"/>
                          <a:cs typeface="+mj-cs"/>
                          <a:sym typeface="Helvetica"/>
                        </a:defRPr>
                      </a:pPr>
                    </a:p>
                  </a:txBody>
                  <a:tcPr marL="45720" marR="45720" marT="45720" marB="45720" anchor="ctr" anchorCtr="0" horzOverflow="overflow">
                    <a:solidFill>
                      <a:srgbClr val="E7EDF2"/>
                    </a:solidFill>
                  </a:tcPr>
                </a:tc>
                <a:tc>
                  <a:txBody>
                    <a:bodyPr/>
                    <a:lstStyle/>
                    <a:p>
                      <a:pPr algn="l" defTabSz="457200">
                        <a:defRPr b="1" sz="1800">
                          <a:solidFill>
                            <a:srgbClr val="0433FF"/>
                          </a:solidFill>
                          <a:latin typeface="+mj-lt"/>
                          <a:ea typeface="+mj-ea"/>
                          <a:cs typeface="+mj-cs"/>
                          <a:sym typeface="Helvetica"/>
                        </a:defRPr>
                      </a:pPr>
                    </a:p>
                  </a:txBody>
                  <a:tcPr marL="45720" marR="45720" marT="45720" marB="45720" anchor="ctr" anchorCtr="0" horzOverflow="overflow">
                    <a:solidFill>
                      <a:srgbClr val="E7EDF2"/>
                    </a:solidFill>
                  </a:tcPr>
                </a:tc>
                <a:tc>
                  <a:txBody>
                    <a:bodyPr/>
                    <a:lstStyle/>
                    <a:p>
                      <a:pPr algn="l" defTabSz="457200">
                        <a:defRPr sz="1800"/>
                      </a:pPr>
                      <a:r>
                        <a:rPr b="1">
                          <a:solidFill>
                            <a:srgbClr val="0433FF"/>
                          </a:solidFill>
                          <a:latin typeface="+mj-lt"/>
                          <a:ea typeface="+mj-ea"/>
                          <a:cs typeface="+mj-cs"/>
                          <a:sym typeface="Helvetica"/>
                        </a:rPr>
                        <a:t>10</a:t>
                      </a:r>
                    </a:p>
                  </a:txBody>
                  <a:tcPr marL="45720" marR="45720" marT="45720" marB="45720" anchor="ctr" anchorCtr="0" horzOverflow="overflow">
                    <a:solidFill>
                      <a:srgbClr val="E7EDF2"/>
                    </a:solidFill>
                  </a:tcPr>
                </a:tc>
                <a:tc>
                  <a:txBody>
                    <a:bodyPr/>
                    <a:lstStyle/>
                    <a:p>
                      <a:pPr algn="l" defTabSz="457200">
                        <a:defRPr b="1" sz="1800">
                          <a:solidFill>
                            <a:srgbClr val="0433FF"/>
                          </a:solidFill>
                          <a:latin typeface="+mj-lt"/>
                          <a:ea typeface="+mj-ea"/>
                          <a:cs typeface="+mj-cs"/>
                          <a:sym typeface="Helvetica"/>
                        </a:defRPr>
                      </a:pPr>
                    </a:p>
                  </a:txBody>
                  <a:tcPr marL="45720" marR="45720" marT="45720" marB="45720" anchor="ctr" anchorCtr="0" horzOverflow="overflow">
                    <a:solidFill>
                      <a:srgbClr val="E7EDF2"/>
                    </a:solidFill>
                  </a:tcPr>
                </a:tc>
                <a:tc>
                  <a:txBody>
                    <a:bodyPr/>
                    <a:lstStyle/>
                    <a:p>
                      <a:pPr algn="l" defTabSz="457200">
                        <a:defRPr b="1" sz="1800">
                          <a:solidFill>
                            <a:srgbClr val="0433FF"/>
                          </a:solidFill>
                          <a:latin typeface="+mj-lt"/>
                          <a:ea typeface="+mj-ea"/>
                          <a:cs typeface="+mj-cs"/>
                          <a:sym typeface="Helvetica"/>
                        </a:defRPr>
                      </a:pPr>
                    </a:p>
                  </a:txBody>
                  <a:tcPr marL="45720" marR="45720" marT="45720" marB="45720" anchor="ctr" anchorCtr="0" horzOverflow="overflow">
                    <a:solidFill>
                      <a:srgbClr val="E7EDF2"/>
                    </a:solidFill>
                  </a:tcPr>
                </a:tc>
                <a:tc>
                  <a:txBody>
                    <a:bodyPr/>
                    <a:lstStyle/>
                    <a:p>
                      <a:pPr algn="l" defTabSz="457200">
                        <a:defRPr sz="1800"/>
                      </a:pPr>
                      <a:r>
                        <a:rPr b="1">
                          <a:solidFill>
                            <a:srgbClr val="0433FF"/>
                          </a:solidFill>
                          <a:latin typeface="+mj-lt"/>
                          <a:ea typeface="+mj-ea"/>
                          <a:cs typeface="+mj-cs"/>
                          <a:sym typeface="Helvetica"/>
                        </a:rPr>
                        <a:t>10</a:t>
                      </a:r>
                    </a:p>
                  </a:txBody>
                  <a:tcPr marL="45720" marR="45720" marT="45720" marB="45720" anchor="ctr" anchorCtr="0" horzOverflow="overflow">
                    <a:solidFill>
                      <a:srgbClr val="E7EDF2"/>
                    </a:solidFill>
                  </a:tcPr>
                </a:tc>
                <a:tc>
                  <a:txBody>
                    <a:bodyPr/>
                    <a:lstStyle/>
                    <a:p>
                      <a:pPr algn="l" defTabSz="457200">
                        <a:defRPr sz="1800"/>
                      </a:pPr>
                      <a:r>
                        <a:rPr b="1">
                          <a:solidFill>
                            <a:srgbClr val="0433FF"/>
                          </a:solidFill>
                          <a:latin typeface="+mj-lt"/>
                          <a:ea typeface="+mj-ea"/>
                          <a:cs typeface="+mj-cs"/>
                          <a:sym typeface="Helvetica"/>
                        </a:rPr>
                        <a:t>units</a:t>
                      </a:r>
                    </a:p>
                  </a:txBody>
                  <a:tcPr marL="45720" marR="45720" marT="45720" marB="45720" anchor="ctr" anchorCtr="0" horzOverflow="overflow">
                    <a:solidFill>
                      <a:srgbClr val="E7EDF2"/>
                    </a:solidFill>
                  </a:tcPr>
                </a:tc>
                <a:tc>
                  <a:txBody>
                    <a:bodyPr/>
                    <a:lstStyle/>
                    <a:p>
                      <a:pPr algn="l" defTabSz="457200">
                        <a:defRPr sz="1800">
                          <a:latin typeface="+mj-lt"/>
                          <a:ea typeface="+mj-ea"/>
                          <a:cs typeface="+mj-cs"/>
                          <a:sym typeface="Helvetica"/>
                        </a:defRPr>
                      </a:pPr>
                    </a:p>
                  </a:txBody>
                  <a:tcPr marL="45720" marR="45720" marT="45720" marB="45720" anchor="ctr" anchorCtr="0" horzOverflow="overflow">
                    <a:solidFill>
                      <a:srgbClr val="E7EDF2"/>
                    </a:solidFill>
                  </a:tcPr>
                </a:tc>
                <a:tc>
                  <a:txBody>
                    <a:bodyPr/>
                    <a:lstStyle/>
                    <a:p>
                      <a:pPr algn="l" defTabSz="457200">
                        <a:defRPr sz="1800">
                          <a:latin typeface="+mj-lt"/>
                          <a:ea typeface="+mj-ea"/>
                          <a:cs typeface="+mj-cs"/>
                          <a:sym typeface="Helvetica"/>
                        </a:defRPr>
                      </a:pPr>
                    </a:p>
                  </a:txBody>
                  <a:tcPr marL="45720" marR="45720" marT="45720" marB="45720" anchor="ctr" anchorCtr="0" horzOverflow="overflow">
                    <a:solidFill>
                      <a:srgbClr val="E7EDF2"/>
                    </a:solidFill>
                  </a:tcPr>
                </a:tc>
              </a:tr>
              <a:tr h="370840">
                <a:tc>
                  <a:txBody>
                    <a:bodyPr/>
                    <a:lstStyle/>
                    <a:p>
                      <a:pPr algn="l" defTabSz="457200">
                        <a:defRPr sz="1800">
                          <a:latin typeface="+mj-lt"/>
                          <a:ea typeface="+mj-ea"/>
                          <a:cs typeface="+mj-cs"/>
                          <a:sym typeface="Helvetica"/>
                        </a:defRPr>
                      </a:pPr>
                    </a:p>
                  </a:txBody>
                  <a:tcPr marL="45720" marR="45720" marT="45720" marB="45720" anchor="ctr" anchorCtr="0" horzOverflow="overflow">
                    <a:lnL w="38100">
                      <a:solidFill>
                        <a:srgbClr val="000000"/>
                      </a:solidFill>
                    </a:lnL>
                    <a:solidFill>
                      <a:srgbClr val="CDD9E4"/>
                    </a:solidFill>
                  </a:tcPr>
                </a:tc>
                <a:tc>
                  <a:txBody>
                    <a:bodyPr/>
                    <a:lstStyle/>
                    <a:p>
                      <a:pPr algn="l" defTabSz="457200">
                        <a:defRPr sz="1800"/>
                      </a:pPr>
                      <a:r>
                        <a:rPr b="1">
                          <a:solidFill>
                            <a:srgbClr val="0433FF"/>
                          </a:solidFill>
                          <a:latin typeface="+mj-lt"/>
                          <a:ea typeface="+mj-ea"/>
                          <a:cs typeface="+mj-cs"/>
                          <a:sym typeface="Helvetica"/>
                        </a:rPr>
                        <a:t>$110</a:t>
                      </a:r>
                    </a:p>
                  </a:txBody>
                  <a:tcPr marL="45720" marR="45720" marT="45720" marB="45720" anchor="ctr" anchorCtr="0" horzOverflow="overflow">
                    <a:solidFill>
                      <a:srgbClr val="CDD9E4"/>
                    </a:solidFill>
                  </a:tcPr>
                </a:tc>
                <a:tc>
                  <a:txBody>
                    <a:bodyPr/>
                    <a:lstStyle/>
                    <a:p>
                      <a:pPr algn="l" defTabSz="457200">
                        <a:defRPr b="1" sz="1800">
                          <a:solidFill>
                            <a:srgbClr val="0433FF"/>
                          </a:solidFill>
                          <a:latin typeface="+mj-lt"/>
                          <a:ea typeface="+mj-ea"/>
                          <a:cs typeface="+mj-cs"/>
                          <a:sym typeface="Helvetica"/>
                        </a:defRPr>
                      </a:pPr>
                    </a:p>
                  </a:txBody>
                  <a:tcPr marL="45720" marR="45720" marT="45720" marB="45720" anchor="ctr" anchorCtr="0" horzOverflow="overflow">
                    <a:lnR w="38100">
                      <a:solidFill>
                        <a:srgbClr val="000000"/>
                      </a:solidFill>
                    </a:lnR>
                    <a:solidFill>
                      <a:srgbClr val="CDD9E4"/>
                    </a:solidFill>
                  </a:tcPr>
                </a:tc>
                <a:tc>
                  <a:txBody>
                    <a:bodyPr/>
                    <a:lstStyle/>
                    <a:p>
                      <a:pPr algn="l" defTabSz="457200">
                        <a:defRPr b="1" sz="1800">
                          <a:solidFill>
                            <a:srgbClr val="0433FF"/>
                          </a:solidFill>
                          <a:latin typeface="+mj-lt"/>
                          <a:ea typeface="+mj-ea"/>
                          <a:cs typeface="+mj-cs"/>
                          <a:sym typeface="Helvetica"/>
                        </a:defRPr>
                      </a:pPr>
                    </a:p>
                  </a:txBody>
                  <a:tcPr marL="45720" marR="45720" marT="45720" marB="45720" anchor="ctr" anchorCtr="0" horzOverflow="overflow">
                    <a:lnL w="38100">
                      <a:solidFill>
                        <a:srgbClr val="000000"/>
                      </a:solidFill>
                    </a:lnL>
                    <a:solidFill>
                      <a:srgbClr val="CDD9E4"/>
                    </a:solidFill>
                  </a:tcPr>
                </a:tc>
                <a:tc>
                  <a:txBody>
                    <a:bodyPr/>
                    <a:lstStyle/>
                    <a:p>
                      <a:pPr algn="l" defTabSz="457200">
                        <a:defRPr sz="1800"/>
                      </a:pPr>
                      <a:r>
                        <a:rPr b="1">
                          <a:solidFill>
                            <a:srgbClr val="0433FF"/>
                          </a:solidFill>
                          <a:latin typeface="+mj-lt"/>
                          <a:ea typeface="+mj-ea"/>
                          <a:cs typeface="+mj-cs"/>
                          <a:sym typeface="Helvetica"/>
                        </a:rPr>
                        <a:t>$120</a:t>
                      </a:r>
                    </a:p>
                  </a:txBody>
                  <a:tcPr marL="45720" marR="45720" marT="45720" marB="45720" anchor="ctr" anchorCtr="0" horzOverflow="overflow">
                    <a:solidFill>
                      <a:srgbClr val="CDD9E4"/>
                    </a:solidFill>
                  </a:tcPr>
                </a:tc>
                <a:tc>
                  <a:txBody>
                    <a:bodyPr/>
                    <a:lstStyle/>
                    <a:p>
                      <a:pPr algn="l" defTabSz="457200">
                        <a:defRPr b="1" sz="1800">
                          <a:solidFill>
                            <a:srgbClr val="0433FF"/>
                          </a:solidFill>
                          <a:latin typeface="+mj-lt"/>
                          <a:ea typeface="+mj-ea"/>
                          <a:cs typeface="+mj-cs"/>
                          <a:sym typeface="Helvetica"/>
                        </a:defRPr>
                      </a:pPr>
                    </a:p>
                  </a:txBody>
                  <a:tcPr marL="45720" marR="45720" marT="45720" marB="45720" anchor="ctr" anchorCtr="0" horzOverflow="overflow">
                    <a:lnR w="38100">
                      <a:solidFill>
                        <a:srgbClr val="000000"/>
                      </a:solidFill>
                    </a:lnR>
                    <a:solidFill>
                      <a:srgbClr val="CDD9E4"/>
                    </a:solidFill>
                  </a:tcPr>
                </a:tc>
                <a:tc>
                  <a:txBody>
                    <a:bodyPr/>
                    <a:lstStyle/>
                    <a:p>
                      <a:pPr algn="l" defTabSz="457200">
                        <a:defRPr b="1" sz="1800">
                          <a:solidFill>
                            <a:srgbClr val="0433FF"/>
                          </a:solidFill>
                          <a:latin typeface="+mj-lt"/>
                          <a:ea typeface="+mj-ea"/>
                          <a:cs typeface="+mj-cs"/>
                          <a:sym typeface="Helvetica"/>
                        </a:defRPr>
                      </a:pPr>
                    </a:p>
                  </a:txBody>
                  <a:tcPr marL="45720" marR="45720" marT="45720" marB="45720" anchor="ctr" anchorCtr="0" horzOverflow="overflow">
                    <a:lnL w="38100">
                      <a:solidFill>
                        <a:srgbClr val="000000"/>
                      </a:solidFill>
                    </a:lnL>
                    <a:solidFill>
                      <a:srgbClr val="CDD9E4"/>
                    </a:solidFill>
                  </a:tcPr>
                </a:tc>
                <a:tc>
                  <a:txBody>
                    <a:bodyPr/>
                    <a:lstStyle/>
                    <a:p>
                      <a:pPr algn="l" defTabSz="457200">
                        <a:defRPr sz="1800"/>
                      </a:pPr>
                      <a:r>
                        <a:rPr b="1">
                          <a:solidFill>
                            <a:srgbClr val="0433FF"/>
                          </a:solidFill>
                          <a:latin typeface="+mj-lt"/>
                          <a:ea typeface="+mj-ea"/>
                          <a:cs typeface="+mj-cs"/>
                          <a:sym typeface="Helvetica"/>
                        </a:rPr>
                        <a:t>$130</a:t>
                      </a:r>
                    </a:p>
                  </a:txBody>
                  <a:tcPr marL="45720" marR="45720" marT="45720" marB="45720" anchor="ctr" anchorCtr="0" horzOverflow="overflow">
                    <a:solidFill>
                      <a:srgbClr val="CDD9E4"/>
                    </a:solidFill>
                  </a:tcPr>
                </a:tc>
                <a:tc>
                  <a:txBody>
                    <a:bodyPr/>
                    <a:lstStyle/>
                    <a:p>
                      <a:pPr algn="l" defTabSz="457200">
                        <a:defRPr b="1" sz="1800">
                          <a:solidFill>
                            <a:srgbClr val="0433FF"/>
                          </a:solidFill>
                          <a:latin typeface="+mj-lt"/>
                          <a:ea typeface="+mj-ea"/>
                          <a:cs typeface="+mj-cs"/>
                          <a:sym typeface="Helvetica"/>
                        </a:defRPr>
                      </a:pPr>
                    </a:p>
                  </a:txBody>
                  <a:tcPr marL="45720" marR="45720" marT="45720" marB="45720" anchor="ctr" anchorCtr="0" horzOverflow="overflow">
                    <a:lnR w="38100">
                      <a:solidFill>
                        <a:srgbClr val="000000"/>
                      </a:solidFill>
                    </a:lnR>
                    <a:solidFill>
                      <a:srgbClr val="CDD9E4"/>
                    </a:solidFill>
                  </a:tcPr>
                </a:tc>
                <a:tc>
                  <a:txBody>
                    <a:bodyPr/>
                    <a:lstStyle/>
                    <a:p>
                      <a:pPr algn="l" defTabSz="457200">
                        <a:defRPr b="1" sz="1800">
                          <a:solidFill>
                            <a:srgbClr val="0433FF"/>
                          </a:solidFill>
                          <a:latin typeface="+mj-lt"/>
                          <a:ea typeface="+mj-ea"/>
                          <a:cs typeface="+mj-cs"/>
                          <a:sym typeface="Helvetica"/>
                        </a:defRPr>
                      </a:pPr>
                    </a:p>
                  </a:txBody>
                  <a:tcPr marL="45720" marR="45720" marT="45720" marB="45720" anchor="ctr" anchorCtr="0" horzOverflow="overflow">
                    <a:lnL w="38100">
                      <a:solidFill>
                        <a:srgbClr val="000000"/>
                      </a:solidFill>
                    </a:lnL>
                    <a:solidFill>
                      <a:srgbClr val="CDD9E4"/>
                    </a:solidFill>
                  </a:tcPr>
                </a:tc>
                <a:tc>
                  <a:txBody>
                    <a:bodyPr/>
                    <a:lstStyle/>
                    <a:p>
                      <a:pPr algn="l" defTabSz="457200">
                        <a:defRPr sz="1800"/>
                      </a:pPr>
                      <a:r>
                        <a:rPr b="1">
                          <a:solidFill>
                            <a:srgbClr val="0433FF"/>
                          </a:solidFill>
                          <a:latin typeface="+mj-lt"/>
                          <a:ea typeface="+mj-ea"/>
                          <a:cs typeface="+mj-cs"/>
                          <a:sym typeface="Helvetica"/>
                        </a:rPr>
                        <a:t>$140</a:t>
                      </a:r>
                    </a:p>
                  </a:txBody>
                  <a:tcPr marL="45720" marR="45720" marT="45720" marB="45720" anchor="ctr" anchorCtr="0" horzOverflow="overflow">
                    <a:solidFill>
                      <a:srgbClr val="CDD9E4"/>
                    </a:solidFill>
                  </a:tcPr>
                </a:tc>
                <a:tc>
                  <a:txBody>
                    <a:bodyPr/>
                    <a:lstStyle/>
                    <a:p>
                      <a:pPr algn="l" defTabSz="457200">
                        <a:defRPr sz="1800"/>
                      </a:pPr>
                      <a:r>
                        <a:rPr b="1">
                          <a:solidFill>
                            <a:srgbClr val="0433FF"/>
                          </a:solidFill>
                          <a:latin typeface="+mj-lt"/>
                          <a:ea typeface="+mj-ea"/>
                          <a:cs typeface="+mj-cs"/>
                          <a:sym typeface="Helvetica"/>
                        </a:rPr>
                        <a:t>/unit</a:t>
                      </a:r>
                    </a:p>
                  </a:txBody>
                  <a:tcPr marL="45720" marR="45720" marT="45720" marB="45720" anchor="ctr" anchorCtr="0" horzOverflow="overflow">
                    <a:lnR w="38100">
                      <a:solidFill>
                        <a:srgbClr val="000000"/>
                      </a:solidFill>
                    </a:lnR>
                    <a:solidFill>
                      <a:srgbClr val="CDD9E4"/>
                    </a:solidFill>
                  </a:tcPr>
                </a:tc>
                <a:tc>
                  <a:txBody>
                    <a:bodyPr/>
                    <a:lstStyle/>
                    <a:p>
                      <a:pPr algn="l" defTabSz="457200">
                        <a:defRPr sz="1800">
                          <a:latin typeface="+mj-lt"/>
                          <a:ea typeface="+mj-ea"/>
                          <a:cs typeface="+mj-cs"/>
                          <a:sym typeface="Helvetica"/>
                        </a:defRPr>
                      </a:pPr>
                    </a:p>
                  </a:txBody>
                  <a:tcPr marL="45720" marR="45720" marT="45720" marB="45720" anchor="ctr" anchorCtr="0" horzOverflow="overflow">
                    <a:lnL w="38100">
                      <a:solidFill>
                        <a:srgbClr val="000000"/>
                      </a:solidFill>
                    </a:lnL>
                    <a:solidFill>
                      <a:srgbClr val="CDD9E4"/>
                    </a:solidFill>
                  </a:tcPr>
                </a:tc>
                <a:tc>
                  <a:txBody>
                    <a:bodyPr/>
                    <a:lstStyle/>
                    <a:p>
                      <a:pPr algn="l" defTabSz="457200">
                        <a:defRPr sz="1800">
                          <a:latin typeface="+mj-lt"/>
                          <a:ea typeface="+mj-ea"/>
                          <a:cs typeface="+mj-cs"/>
                          <a:sym typeface="Helvetica"/>
                        </a:defRPr>
                      </a:pPr>
                    </a:p>
                  </a:txBody>
                  <a:tcPr marL="45720" marR="45720" marT="45720" marB="45720" anchor="ctr" anchorCtr="0" horzOverflow="overflow">
                    <a:solidFill>
                      <a:srgbClr val="CDD9E4"/>
                    </a:solidFill>
                  </a:tcPr>
                </a:tc>
              </a:tr>
              <a:tr h="370840">
                <a:tc gridSpan="3">
                  <a:txBody>
                    <a:bodyPr/>
                    <a:lstStyle/>
                    <a:p>
                      <a:pPr algn="l" defTabSz="457200">
                        <a:defRPr sz="1800">
                          <a:latin typeface="+mj-lt"/>
                          <a:ea typeface="+mj-ea"/>
                          <a:cs typeface="+mj-cs"/>
                          <a:sym typeface="Helvetica"/>
                        </a:defRPr>
                      </a:pPr>
                    </a:p>
                  </a:txBody>
                  <a:tcPr marL="45720" marR="45720" marT="45720" marB="45720" anchor="ctr" anchorCtr="0" horzOverflow="overflow">
                    <a:solidFill>
                      <a:srgbClr val="E7EDF2"/>
                    </a:solidFill>
                  </a:tcPr>
                </a:tc>
                <a:tc hMerge="1">
                  <a:tcPr/>
                </a:tc>
                <a:tc hMerge="1">
                  <a:tcPr/>
                </a:tc>
                <a:tc gridSpan="3">
                  <a:txBody>
                    <a:bodyPr/>
                    <a:lstStyle/>
                    <a:p>
                      <a:pPr algn="l" defTabSz="457200">
                        <a:defRPr sz="1800">
                          <a:latin typeface="+mj-lt"/>
                          <a:ea typeface="+mj-ea"/>
                          <a:cs typeface="+mj-cs"/>
                          <a:sym typeface="Helvetica"/>
                        </a:defRPr>
                      </a:pPr>
                    </a:p>
                  </a:txBody>
                  <a:tcPr marL="45720" marR="45720" marT="45720" marB="45720" anchor="ctr" anchorCtr="0" horzOverflow="overflow">
                    <a:solidFill>
                      <a:srgbClr val="E7EDF2"/>
                    </a:solidFill>
                  </a:tcPr>
                </a:tc>
                <a:tc hMerge="1">
                  <a:tcPr/>
                </a:tc>
                <a:tc hMerge="1">
                  <a:tcPr/>
                </a:tc>
                <a:tc gridSpan="3">
                  <a:txBody>
                    <a:bodyPr/>
                    <a:lstStyle/>
                    <a:p>
                      <a:pPr algn="l" defTabSz="457200">
                        <a:defRPr sz="1800">
                          <a:latin typeface="+mj-lt"/>
                          <a:ea typeface="+mj-ea"/>
                          <a:cs typeface="+mj-cs"/>
                          <a:sym typeface="Helvetica"/>
                        </a:defRPr>
                      </a:pPr>
                    </a:p>
                  </a:txBody>
                  <a:tcPr marL="45720" marR="45720" marT="45720" marB="45720" anchor="ctr" anchorCtr="0" horzOverflow="overflow">
                    <a:solidFill>
                      <a:srgbClr val="E7EDF2"/>
                    </a:solidFill>
                  </a:tcPr>
                </a:tc>
                <a:tc hMerge="1">
                  <a:tcPr/>
                </a:tc>
                <a:tc hMerge="1">
                  <a:tcPr/>
                </a:tc>
                <a:tc gridSpan="3">
                  <a:txBody>
                    <a:bodyPr/>
                    <a:lstStyle/>
                    <a:p>
                      <a:pPr algn="l" defTabSz="457200">
                        <a:defRPr sz="1800">
                          <a:latin typeface="+mj-lt"/>
                          <a:ea typeface="+mj-ea"/>
                          <a:cs typeface="+mj-cs"/>
                          <a:sym typeface="Helvetica"/>
                        </a:defRPr>
                      </a:pPr>
                    </a:p>
                  </a:txBody>
                  <a:tcPr marL="45720" marR="45720" marT="45720" marB="45720" anchor="ctr" anchorCtr="0" horzOverflow="overflow">
                    <a:solidFill>
                      <a:srgbClr val="E7EDF2"/>
                    </a:solidFill>
                  </a:tcPr>
                </a:tc>
                <a:tc hMerge="1">
                  <a:tcPr/>
                </a:tc>
                <a:tc hMerge="1">
                  <a:tcPr/>
                </a:tc>
                <a:tc>
                  <a:txBody>
                    <a:bodyPr/>
                    <a:lstStyle/>
                    <a:p>
                      <a:pPr algn="l" defTabSz="457200">
                        <a:defRPr sz="1800">
                          <a:latin typeface="+mj-lt"/>
                          <a:ea typeface="+mj-ea"/>
                          <a:cs typeface="+mj-cs"/>
                          <a:sym typeface="Helvetica"/>
                        </a:defRPr>
                      </a:pPr>
                    </a:p>
                  </a:txBody>
                  <a:tcPr marL="45720" marR="45720" marT="45720" marB="45720" anchor="ctr" anchorCtr="0" horzOverflow="overflow">
                    <a:solidFill>
                      <a:srgbClr val="E7EDF2"/>
                    </a:solidFill>
                  </a:tcPr>
                </a:tc>
                <a:tc>
                  <a:txBody>
                    <a:bodyPr/>
                    <a:lstStyle/>
                    <a:p>
                      <a:pPr algn="l" defTabSz="457200">
                        <a:defRPr sz="1800">
                          <a:latin typeface="+mj-lt"/>
                          <a:ea typeface="+mj-ea"/>
                          <a:cs typeface="+mj-cs"/>
                          <a:sym typeface="Helvetica"/>
                        </a:defRPr>
                      </a:pPr>
                    </a:p>
                  </a:txBody>
                  <a:tcPr marL="45720" marR="45720" marT="45720" marB="45720" anchor="ctr" anchorCtr="0" horzOverflow="overflow">
                    <a:solidFill>
                      <a:srgbClr val="E7EDF2"/>
                    </a:solidFill>
                  </a:tcPr>
                </a:tc>
              </a:tr>
              <a:tr h="370840">
                <a:tc>
                  <a:txBody>
                    <a:bodyPr/>
                    <a:lstStyle/>
                    <a:p>
                      <a:pPr algn="l" defTabSz="457200">
                        <a:defRPr sz="1800">
                          <a:solidFill>
                            <a:srgbClr val="C00000"/>
                          </a:solidFill>
                          <a:latin typeface="+mj-lt"/>
                          <a:ea typeface="+mj-ea"/>
                          <a:cs typeface="+mj-cs"/>
                          <a:sym typeface="Helvetica"/>
                        </a:defRPr>
                      </a:pPr>
                    </a:p>
                  </a:txBody>
                  <a:tcPr marL="45720" marR="45720" marT="45720" marB="45720" anchor="ctr" anchorCtr="0" horzOverflow="overflow">
                    <a:solidFill>
                      <a:srgbClr val="CDD9E4"/>
                    </a:solidFill>
                  </a:tcPr>
                </a:tc>
                <a:tc>
                  <a:txBody>
                    <a:bodyPr/>
                    <a:lstStyle/>
                    <a:p>
                      <a:pPr algn="l" defTabSz="457200">
                        <a:defRPr sz="1800">
                          <a:solidFill>
                            <a:srgbClr val="C00000"/>
                          </a:solidFill>
                          <a:latin typeface="+mj-lt"/>
                          <a:ea typeface="+mj-ea"/>
                          <a:cs typeface="+mj-cs"/>
                          <a:sym typeface="Helvetica"/>
                        </a:defRPr>
                      </a:pPr>
                    </a:p>
                  </a:txBody>
                  <a:tcPr marL="45720" marR="45720" marT="45720" marB="45720" anchor="ctr" anchorCtr="0" horzOverflow="overflow">
                    <a:solidFill>
                      <a:srgbClr val="CDD9E4"/>
                    </a:solidFill>
                  </a:tcPr>
                </a:tc>
                <a:tc>
                  <a:txBody>
                    <a:bodyPr/>
                    <a:lstStyle/>
                    <a:p>
                      <a:pPr algn="l" defTabSz="457200">
                        <a:defRPr sz="1800"/>
                      </a:pPr>
                      <a:r>
                        <a:rPr b="1">
                          <a:solidFill>
                            <a:srgbClr val="942192"/>
                          </a:solidFill>
                          <a:latin typeface="+mj-lt"/>
                          <a:ea typeface="+mj-ea"/>
                          <a:cs typeface="+mj-cs"/>
                          <a:sym typeface="Helvetica"/>
                        </a:rPr>
                        <a:t>Sold</a:t>
                      </a:r>
                    </a:p>
                  </a:txBody>
                  <a:tcPr marL="45720" marR="45720" marT="45720" marB="45720" anchor="ctr" anchorCtr="0" horzOverflow="overflow">
                    <a:solidFill>
                      <a:srgbClr val="CDD9E4"/>
                    </a:solidFill>
                  </a:tcPr>
                </a:tc>
                <a:tc>
                  <a:txBody>
                    <a:bodyPr/>
                    <a:lstStyle/>
                    <a:p>
                      <a:pPr algn="l" defTabSz="457200">
                        <a:defRPr b="1" sz="1800">
                          <a:solidFill>
                            <a:srgbClr val="942192"/>
                          </a:solidFill>
                          <a:latin typeface="+mj-lt"/>
                          <a:ea typeface="+mj-ea"/>
                          <a:cs typeface="+mj-cs"/>
                          <a:sym typeface="Helvetica"/>
                        </a:defRPr>
                      </a:pPr>
                    </a:p>
                  </a:txBody>
                  <a:tcPr marL="45720" marR="45720" marT="45720" marB="45720" anchor="ctr" anchorCtr="0" horzOverflow="overflow">
                    <a:solidFill>
                      <a:srgbClr val="CDD9E4"/>
                    </a:solidFill>
                  </a:tcPr>
                </a:tc>
                <a:tc>
                  <a:txBody>
                    <a:bodyPr/>
                    <a:lstStyle/>
                    <a:p>
                      <a:pPr algn="l" defTabSz="457200">
                        <a:defRPr b="1" sz="1800">
                          <a:solidFill>
                            <a:srgbClr val="942192"/>
                          </a:solidFill>
                          <a:latin typeface="+mj-lt"/>
                          <a:ea typeface="+mj-ea"/>
                          <a:cs typeface="+mj-cs"/>
                          <a:sym typeface="Helvetica"/>
                        </a:defRPr>
                      </a:pPr>
                    </a:p>
                  </a:txBody>
                  <a:tcPr marL="45720" marR="45720" marT="45720" marB="45720" anchor="ctr" anchorCtr="0" horzOverflow="overflow">
                    <a:solidFill>
                      <a:srgbClr val="CDD9E4"/>
                    </a:solidFill>
                  </a:tcPr>
                </a:tc>
                <a:tc>
                  <a:txBody>
                    <a:bodyPr/>
                    <a:lstStyle/>
                    <a:p>
                      <a:pPr algn="l" defTabSz="457200">
                        <a:defRPr sz="1800"/>
                      </a:pPr>
                      <a:r>
                        <a:rPr b="1">
                          <a:solidFill>
                            <a:srgbClr val="942192"/>
                          </a:solidFill>
                          <a:latin typeface="+mj-lt"/>
                          <a:ea typeface="+mj-ea"/>
                          <a:cs typeface="+mj-cs"/>
                          <a:sym typeface="Helvetica"/>
                        </a:rPr>
                        <a:t>Sold</a:t>
                      </a:r>
                    </a:p>
                  </a:txBody>
                  <a:tcPr marL="45720" marR="45720" marT="45720" marB="45720" anchor="ctr" anchorCtr="0" horzOverflow="overflow">
                    <a:solidFill>
                      <a:srgbClr val="CDD9E4"/>
                    </a:solidFill>
                  </a:tcPr>
                </a:tc>
                <a:tc>
                  <a:txBody>
                    <a:bodyPr/>
                    <a:lstStyle/>
                    <a:p>
                      <a:pPr algn="l" defTabSz="457200">
                        <a:defRPr b="1" sz="1800">
                          <a:solidFill>
                            <a:srgbClr val="942192"/>
                          </a:solidFill>
                          <a:latin typeface="+mj-lt"/>
                          <a:ea typeface="+mj-ea"/>
                          <a:cs typeface="+mj-cs"/>
                          <a:sym typeface="Helvetica"/>
                        </a:defRPr>
                      </a:pPr>
                    </a:p>
                  </a:txBody>
                  <a:tcPr marL="45720" marR="45720" marT="45720" marB="45720" anchor="ctr" anchorCtr="0" horzOverflow="overflow">
                    <a:solidFill>
                      <a:srgbClr val="CDD9E4"/>
                    </a:solidFill>
                  </a:tcPr>
                </a:tc>
                <a:tc>
                  <a:txBody>
                    <a:bodyPr/>
                    <a:lstStyle/>
                    <a:p>
                      <a:pPr algn="l" defTabSz="457200">
                        <a:defRPr b="1" sz="1800">
                          <a:solidFill>
                            <a:srgbClr val="942192"/>
                          </a:solidFill>
                          <a:latin typeface="+mj-lt"/>
                          <a:ea typeface="+mj-ea"/>
                          <a:cs typeface="+mj-cs"/>
                          <a:sym typeface="Helvetica"/>
                        </a:defRPr>
                      </a:pPr>
                    </a:p>
                  </a:txBody>
                  <a:tcPr marL="45720" marR="45720" marT="45720" marB="45720" anchor="ctr" anchorCtr="0" horzOverflow="overflow">
                    <a:solidFill>
                      <a:srgbClr val="CDD9E4"/>
                    </a:solidFill>
                  </a:tcPr>
                </a:tc>
                <a:tc>
                  <a:txBody>
                    <a:bodyPr/>
                    <a:lstStyle/>
                    <a:p>
                      <a:pPr algn="l" defTabSz="457200">
                        <a:defRPr sz="1800"/>
                      </a:pPr>
                      <a:r>
                        <a:rPr b="1">
                          <a:solidFill>
                            <a:srgbClr val="942192"/>
                          </a:solidFill>
                          <a:latin typeface="+mj-lt"/>
                          <a:ea typeface="+mj-ea"/>
                          <a:cs typeface="+mj-cs"/>
                          <a:sym typeface="Helvetica"/>
                        </a:rPr>
                        <a:t>Sold</a:t>
                      </a:r>
                    </a:p>
                  </a:txBody>
                  <a:tcPr marL="45720" marR="45720" marT="45720" marB="45720" anchor="ctr" anchorCtr="0" horzOverflow="overflow">
                    <a:solidFill>
                      <a:srgbClr val="CDD9E4"/>
                    </a:solidFill>
                  </a:tcPr>
                </a:tc>
                <a:tc>
                  <a:txBody>
                    <a:bodyPr/>
                    <a:lstStyle/>
                    <a:p>
                      <a:pPr algn="l" defTabSz="457200">
                        <a:defRPr b="1" sz="1800">
                          <a:solidFill>
                            <a:srgbClr val="942192"/>
                          </a:solidFill>
                          <a:latin typeface="+mj-lt"/>
                          <a:ea typeface="+mj-ea"/>
                          <a:cs typeface="+mj-cs"/>
                          <a:sym typeface="Helvetica"/>
                        </a:defRPr>
                      </a:pPr>
                    </a:p>
                  </a:txBody>
                  <a:tcPr marL="45720" marR="45720" marT="45720" marB="45720" anchor="ctr" anchorCtr="0" horzOverflow="overflow">
                    <a:solidFill>
                      <a:srgbClr val="CDD9E4"/>
                    </a:solidFill>
                  </a:tcPr>
                </a:tc>
                <a:tc>
                  <a:txBody>
                    <a:bodyPr/>
                    <a:lstStyle/>
                    <a:p>
                      <a:pPr algn="l" defTabSz="457200">
                        <a:defRPr b="1" sz="1800">
                          <a:solidFill>
                            <a:srgbClr val="942192"/>
                          </a:solidFill>
                          <a:latin typeface="+mj-lt"/>
                          <a:ea typeface="+mj-ea"/>
                          <a:cs typeface="+mj-cs"/>
                          <a:sym typeface="Helvetica"/>
                        </a:defRPr>
                      </a:pPr>
                    </a:p>
                  </a:txBody>
                  <a:tcPr marL="45720" marR="45720" marT="45720" marB="45720" anchor="ctr" anchorCtr="0" horzOverflow="overflow">
                    <a:solidFill>
                      <a:srgbClr val="CDD9E4"/>
                    </a:solidFill>
                  </a:tcPr>
                </a:tc>
                <a:tc>
                  <a:txBody>
                    <a:bodyPr/>
                    <a:lstStyle/>
                    <a:p>
                      <a:pPr algn="l" defTabSz="457200">
                        <a:defRPr sz="1800"/>
                      </a:pPr>
                      <a:r>
                        <a:rPr b="1">
                          <a:solidFill>
                            <a:srgbClr val="942192"/>
                          </a:solidFill>
                          <a:latin typeface="+mj-lt"/>
                          <a:ea typeface="+mj-ea"/>
                          <a:cs typeface="+mj-cs"/>
                          <a:sym typeface="Helvetica"/>
                        </a:rPr>
                        <a:t>Sold</a:t>
                      </a:r>
                    </a:p>
                  </a:txBody>
                  <a:tcPr marL="45720" marR="45720" marT="45720" marB="45720" anchor="ctr" anchorCtr="0" horzOverflow="overflow">
                    <a:solidFill>
                      <a:srgbClr val="CDD9E4"/>
                    </a:solidFill>
                  </a:tcPr>
                </a:tc>
                <a:tc>
                  <a:txBody>
                    <a:bodyPr/>
                    <a:lstStyle/>
                    <a:p>
                      <a:pPr algn="l" defTabSz="457200">
                        <a:defRPr b="1" sz="1800">
                          <a:solidFill>
                            <a:srgbClr val="942192"/>
                          </a:solidFill>
                          <a:latin typeface="+mj-lt"/>
                          <a:ea typeface="+mj-ea"/>
                          <a:cs typeface="+mj-cs"/>
                          <a:sym typeface="Helvetica"/>
                        </a:defRPr>
                      </a:pPr>
                    </a:p>
                  </a:txBody>
                  <a:tcPr marL="45720" marR="45720" marT="45720" marB="45720" anchor="ctr" anchorCtr="0" horzOverflow="overflow">
                    <a:solidFill>
                      <a:srgbClr val="CDD9E4"/>
                    </a:solidFill>
                  </a:tcPr>
                </a:tc>
                <a:tc>
                  <a:txBody>
                    <a:bodyPr/>
                    <a:lstStyle/>
                    <a:p>
                      <a:pPr algn="l" defTabSz="457200">
                        <a:defRPr sz="1800">
                          <a:solidFill>
                            <a:srgbClr val="C00000"/>
                          </a:solidFill>
                          <a:latin typeface="+mj-lt"/>
                          <a:ea typeface="+mj-ea"/>
                          <a:cs typeface="+mj-cs"/>
                          <a:sym typeface="Helvetica"/>
                        </a:defRPr>
                      </a:pPr>
                    </a:p>
                  </a:txBody>
                  <a:tcPr marL="45720" marR="45720" marT="45720" marB="45720" anchor="ctr" anchorCtr="0" horzOverflow="overflow">
                    <a:solidFill>
                      <a:srgbClr val="CDD9E4"/>
                    </a:solidFill>
                  </a:tcPr>
                </a:tc>
              </a:tr>
              <a:tr h="370840">
                <a:tc>
                  <a:txBody>
                    <a:bodyPr/>
                    <a:lstStyle/>
                    <a:p>
                      <a:pPr algn="l" defTabSz="457200">
                        <a:defRPr sz="1800">
                          <a:solidFill>
                            <a:srgbClr val="C00000"/>
                          </a:solidFill>
                          <a:latin typeface="+mj-lt"/>
                          <a:ea typeface="+mj-ea"/>
                          <a:cs typeface="+mj-cs"/>
                          <a:sym typeface="Helvetica"/>
                        </a:defRPr>
                      </a:pPr>
                    </a:p>
                  </a:txBody>
                  <a:tcPr marL="45720" marR="45720" marT="45720" marB="45720" anchor="ctr" anchorCtr="0" horzOverflow="overflow">
                    <a:solidFill>
                      <a:srgbClr val="E7EDF2"/>
                    </a:solidFill>
                  </a:tcPr>
                </a:tc>
                <a:tc>
                  <a:txBody>
                    <a:bodyPr/>
                    <a:lstStyle/>
                    <a:p>
                      <a:pPr algn="l" defTabSz="457200">
                        <a:defRPr sz="1800">
                          <a:solidFill>
                            <a:srgbClr val="C00000"/>
                          </a:solidFill>
                          <a:latin typeface="+mj-lt"/>
                          <a:ea typeface="+mj-ea"/>
                          <a:cs typeface="+mj-cs"/>
                          <a:sym typeface="Helvetica"/>
                        </a:defRPr>
                      </a:pPr>
                    </a:p>
                  </a:txBody>
                  <a:tcPr marL="45720" marR="45720" marT="45720" marB="45720" anchor="ctr" anchorCtr="0" horzOverflow="overflow">
                    <a:solidFill>
                      <a:srgbClr val="E7EDF2"/>
                    </a:solidFill>
                  </a:tcPr>
                </a:tc>
                <a:tc>
                  <a:txBody>
                    <a:bodyPr/>
                    <a:lstStyle/>
                    <a:p>
                      <a:pPr algn="l" defTabSz="457200">
                        <a:defRPr sz="1800"/>
                      </a:pPr>
                      <a:r>
                        <a:rPr b="1">
                          <a:solidFill>
                            <a:srgbClr val="942192"/>
                          </a:solidFill>
                          <a:latin typeface="+mj-lt"/>
                          <a:ea typeface="+mj-ea"/>
                          <a:cs typeface="+mj-cs"/>
                          <a:sym typeface="Helvetica"/>
                        </a:rPr>
                        <a:t>10</a:t>
                      </a:r>
                    </a:p>
                  </a:txBody>
                  <a:tcPr marL="45720" marR="45720" marT="45720" marB="45720" anchor="ctr" anchorCtr="0" horzOverflow="overflow">
                    <a:solidFill>
                      <a:srgbClr val="E7EDF2"/>
                    </a:solidFill>
                  </a:tcPr>
                </a:tc>
                <a:tc>
                  <a:txBody>
                    <a:bodyPr/>
                    <a:lstStyle/>
                    <a:p>
                      <a:pPr algn="l" defTabSz="457200">
                        <a:defRPr b="1" sz="1800">
                          <a:solidFill>
                            <a:srgbClr val="942192"/>
                          </a:solidFill>
                          <a:latin typeface="+mj-lt"/>
                          <a:ea typeface="+mj-ea"/>
                          <a:cs typeface="+mj-cs"/>
                          <a:sym typeface="Helvetica"/>
                        </a:defRPr>
                      </a:pPr>
                    </a:p>
                  </a:txBody>
                  <a:tcPr marL="45720" marR="45720" marT="45720" marB="45720" anchor="ctr" anchorCtr="0" horzOverflow="overflow">
                    <a:solidFill>
                      <a:srgbClr val="E7EDF2"/>
                    </a:solidFill>
                  </a:tcPr>
                </a:tc>
                <a:tc>
                  <a:txBody>
                    <a:bodyPr/>
                    <a:lstStyle/>
                    <a:p>
                      <a:pPr algn="l" defTabSz="457200">
                        <a:defRPr b="1" sz="1800">
                          <a:solidFill>
                            <a:srgbClr val="942192"/>
                          </a:solidFill>
                          <a:latin typeface="+mj-lt"/>
                          <a:ea typeface="+mj-ea"/>
                          <a:cs typeface="+mj-cs"/>
                          <a:sym typeface="Helvetica"/>
                        </a:defRPr>
                      </a:pPr>
                    </a:p>
                  </a:txBody>
                  <a:tcPr marL="45720" marR="45720" marT="45720" marB="45720" anchor="ctr" anchorCtr="0" horzOverflow="overflow">
                    <a:solidFill>
                      <a:srgbClr val="E7EDF2"/>
                    </a:solidFill>
                  </a:tcPr>
                </a:tc>
                <a:tc>
                  <a:txBody>
                    <a:bodyPr/>
                    <a:lstStyle/>
                    <a:p>
                      <a:pPr algn="l" defTabSz="457200">
                        <a:defRPr sz="1800"/>
                      </a:pPr>
                      <a:r>
                        <a:rPr b="1">
                          <a:solidFill>
                            <a:srgbClr val="942192"/>
                          </a:solidFill>
                          <a:latin typeface="+mj-lt"/>
                          <a:ea typeface="+mj-ea"/>
                          <a:cs typeface="+mj-cs"/>
                          <a:sym typeface="Helvetica"/>
                        </a:rPr>
                        <a:t>10</a:t>
                      </a:r>
                    </a:p>
                  </a:txBody>
                  <a:tcPr marL="45720" marR="45720" marT="45720" marB="45720" anchor="ctr" anchorCtr="0" horzOverflow="overflow">
                    <a:solidFill>
                      <a:srgbClr val="E7EDF2"/>
                    </a:solidFill>
                  </a:tcPr>
                </a:tc>
                <a:tc>
                  <a:txBody>
                    <a:bodyPr/>
                    <a:lstStyle/>
                    <a:p>
                      <a:pPr algn="l" defTabSz="457200">
                        <a:defRPr b="1" sz="1800">
                          <a:solidFill>
                            <a:srgbClr val="942192"/>
                          </a:solidFill>
                          <a:latin typeface="+mj-lt"/>
                          <a:ea typeface="+mj-ea"/>
                          <a:cs typeface="+mj-cs"/>
                          <a:sym typeface="Helvetica"/>
                        </a:defRPr>
                      </a:pPr>
                    </a:p>
                  </a:txBody>
                  <a:tcPr marL="45720" marR="45720" marT="45720" marB="45720" anchor="ctr" anchorCtr="0" horzOverflow="overflow">
                    <a:solidFill>
                      <a:srgbClr val="E7EDF2"/>
                    </a:solidFill>
                  </a:tcPr>
                </a:tc>
                <a:tc>
                  <a:txBody>
                    <a:bodyPr/>
                    <a:lstStyle/>
                    <a:p>
                      <a:pPr algn="l" defTabSz="457200">
                        <a:defRPr b="1" sz="1800">
                          <a:solidFill>
                            <a:srgbClr val="942192"/>
                          </a:solidFill>
                          <a:latin typeface="+mj-lt"/>
                          <a:ea typeface="+mj-ea"/>
                          <a:cs typeface="+mj-cs"/>
                          <a:sym typeface="Helvetica"/>
                        </a:defRPr>
                      </a:pPr>
                    </a:p>
                  </a:txBody>
                  <a:tcPr marL="45720" marR="45720" marT="45720" marB="45720" anchor="ctr" anchorCtr="0" horzOverflow="overflow">
                    <a:solidFill>
                      <a:srgbClr val="E7EDF2"/>
                    </a:solidFill>
                  </a:tcPr>
                </a:tc>
                <a:tc>
                  <a:txBody>
                    <a:bodyPr/>
                    <a:lstStyle/>
                    <a:p>
                      <a:pPr algn="l" defTabSz="457200">
                        <a:defRPr sz="1800"/>
                      </a:pPr>
                      <a:r>
                        <a:rPr b="1">
                          <a:solidFill>
                            <a:srgbClr val="942192"/>
                          </a:solidFill>
                          <a:latin typeface="+mj-lt"/>
                          <a:ea typeface="+mj-ea"/>
                          <a:cs typeface="+mj-cs"/>
                          <a:sym typeface="Helvetica"/>
                        </a:rPr>
                        <a:t>10</a:t>
                      </a:r>
                    </a:p>
                  </a:txBody>
                  <a:tcPr marL="45720" marR="45720" marT="45720" marB="45720" anchor="ctr" anchorCtr="0" horzOverflow="overflow">
                    <a:solidFill>
                      <a:srgbClr val="E7EDF2"/>
                    </a:solidFill>
                  </a:tcPr>
                </a:tc>
                <a:tc>
                  <a:txBody>
                    <a:bodyPr/>
                    <a:lstStyle/>
                    <a:p>
                      <a:pPr algn="l" defTabSz="457200">
                        <a:defRPr b="1" sz="1800">
                          <a:solidFill>
                            <a:srgbClr val="942192"/>
                          </a:solidFill>
                          <a:latin typeface="+mj-lt"/>
                          <a:ea typeface="+mj-ea"/>
                          <a:cs typeface="+mj-cs"/>
                          <a:sym typeface="Helvetica"/>
                        </a:defRPr>
                      </a:pPr>
                    </a:p>
                  </a:txBody>
                  <a:tcPr marL="45720" marR="45720" marT="45720" marB="45720" anchor="ctr" anchorCtr="0" horzOverflow="overflow">
                    <a:solidFill>
                      <a:srgbClr val="E7EDF2"/>
                    </a:solidFill>
                  </a:tcPr>
                </a:tc>
                <a:tc>
                  <a:txBody>
                    <a:bodyPr/>
                    <a:lstStyle/>
                    <a:p>
                      <a:pPr algn="l" defTabSz="457200">
                        <a:defRPr b="1" sz="1800">
                          <a:solidFill>
                            <a:srgbClr val="942192"/>
                          </a:solidFill>
                          <a:latin typeface="+mj-lt"/>
                          <a:ea typeface="+mj-ea"/>
                          <a:cs typeface="+mj-cs"/>
                          <a:sym typeface="Helvetica"/>
                        </a:defRPr>
                      </a:pPr>
                    </a:p>
                  </a:txBody>
                  <a:tcPr marL="45720" marR="45720" marT="45720" marB="45720" anchor="ctr" anchorCtr="0" horzOverflow="overflow">
                    <a:solidFill>
                      <a:srgbClr val="E7EDF2"/>
                    </a:solidFill>
                  </a:tcPr>
                </a:tc>
                <a:tc>
                  <a:txBody>
                    <a:bodyPr/>
                    <a:lstStyle/>
                    <a:p>
                      <a:pPr algn="l" defTabSz="457200">
                        <a:defRPr sz="1800"/>
                      </a:pPr>
                      <a:r>
                        <a:rPr b="1">
                          <a:solidFill>
                            <a:srgbClr val="942192"/>
                          </a:solidFill>
                          <a:latin typeface="+mj-lt"/>
                          <a:ea typeface="+mj-ea"/>
                          <a:cs typeface="+mj-cs"/>
                          <a:sym typeface="Helvetica"/>
                        </a:rPr>
                        <a:t>5</a:t>
                      </a:r>
                    </a:p>
                  </a:txBody>
                  <a:tcPr marL="45720" marR="45720" marT="45720" marB="45720" anchor="ctr" anchorCtr="0" horzOverflow="overflow">
                    <a:solidFill>
                      <a:srgbClr val="E7EDF2"/>
                    </a:solidFill>
                  </a:tcPr>
                </a:tc>
                <a:tc>
                  <a:txBody>
                    <a:bodyPr/>
                    <a:lstStyle/>
                    <a:p>
                      <a:pPr algn="l" defTabSz="457200">
                        <a:defRPr sz="1800"/>
                      </a:pPr>
                      <a:r>
                        <a:rPr b="1">
                          <a:solidFill>
                            <a:srgbClr val="942192"/>
                          </a:solidFill>
                          <a:latin typeface="+mj-lt"/>
                          <a:ea typeface="+mj-ea"/>
                          <a:cs typeface="+mj-cs"/>
                          <a:sym typeface="Helvetica"/>
                        </a:rPr>
                        <a:t>units</a:t>
                      </a:r>
                    </a:p>
                  </a:txBody>
                  <a:tcPr marL="45720" marR="45720" marT="45720" marB="45720" anchor="ctr" anchorCtr="0" horzOverflow="overflow">
                    <a:solidFill>
                      <a:srgbClr val="E7EDF2"/>
                    </a:solidFill>
                  </a:tcPr>
                </a:tc>
                <a:tc>
                  <a:txBody>
                    <a:bodyPr/>
                    <a:lstStyle/>
                    <a:p>
                      <a:pPr algn="l" defTabSz="457200">
                        <a:defRPr sz="1800">
                          <a:solidFill>
                            <a:srgbClr val="C00000"/>
                          </a:solidFill>
                          <a:latin typeface="+mj-lt"/>
                          <a:ea typeface="+mj-ea"/>
                          <a:cs typeface="+mj-cs"/>
                          <a:sym typeface="Helvetica"/>
                        </a:defRPr>
                      </a:pPr>
                    </a:p>
                  </a:txBody>
                  <a:tcPr marL="45720" marR="45720" marT="45720" marB="45720" anchor="ctr" anchorCtr="0" horzOverflow="overflow">
                    <a:solidFill>
                      <a:srgbClr val="E7EDF2"/>
                    </a:solidFill>
                  </a:tcPr>
                </a:tc>
              </a:tr>
              <a:tr h="370840">
                <a:tc>
                  <a:txBody>
                    <a:bodyPr/>
                    <a:lstStyle/>
                    <a:p>
                      <a:pPr algn="l" defTabSz="457200">
                        <a:defRPr sz="1800">
                          <a:solidFill>
                            <a:srgbClr val="C00000"/>
                          </a:solidFill>
                          <a:latin typeface="+mj-lt"/>
                          <a:ea typeface="+mj-ea"/>
                          <a:cs typeface="+mj-cs"/>
                          <a:sym typeface="Helvetica"/>
                        </a:defRPr>
                      </a:pPr>
                    </a:p>
                  </a:txBody>
                  <a:tcPr marL="45720" marR="45720" marT="45720" marB="45720" anchor="ctr" anchorCtr="0" horzOverflow="overflow">
                    <a:solidFill>
                      <a:srgbClr val="CDD9E4"/>
                    </a:solidFill>
                  </a:tcPr>
                </a:tc>
                <a:tc>
                  <a:txBody>
                    <a:bodyPr/>
                    <a:lstStyle/>
                    <a:p>
                      <a:pPr algn="l" defTabSz="457200">
                        <a:defRPr sz="1800">
                          <a:solidFill>
                            <a:srgbClr val="C00000"/>
                          </a:solidFill>
                          <a:latin typeface="+mj-lt"/>
                          <a:ea typeface="+mj-ea"/>
                          <a:cs typeface="+mj-cs"/>
                          <a:sym typeface="Helvetica"/>
                        </a:defRPr>
                      </a:pPr>
                    </a:p>
                  </a:txBody>
                  <a:tcPr marL="45720" marR="45720" marT="45720" marB="45720" anchor="ctr" anchorCtr="0" horzOverflow="overflow">
                    <a:solidFill>
                      <a:srgbClr val="CDD9E4"/>
                    </a:solidFill>
                  </a:tcPr>
                </a:tc>
                <a:tc>
                  <a:txBody>
                    <a:bodyPr/>
                    <a:lstStyle/>
                    <a:p>
                      <a:pPr algn="l" defTabSz="457200">
                        <a:defRPr sz="1800"/>
                      </a:pPr>
                      <a:r>
                        <a:rPr b="1">
                          <a:solidFill>
                            <a:srgbClr val="942192"/>
                          </a:solidFill>
                          <a:latin typeface="+mj-lt"/>
                          <a:ea typeface="+mj-ea"/>
                          <a:cs typeface="+mj-cs"/>
                          <a:sym typeface="Helvetica"/>
                        </a:rPr>
                        <a:t>$150</a:t>
                      </a:r>
                    </a:p>
                  </a:txBody>
                  <a:tcPr marL="45720" marR="45720" marT="45720" marB="45720" anchor="ctr" anchorCtr="0" horzOverflow="overflow">
                    <a:solidFill>
                      <a:srgbClr val="CDD9E4"/>
                    </a:solidFill>
                  </a:tcPr>
                </a:tc>
                <a:tc>
                  <a:txBody>
                    <a:bodyPr/>
                    <a:lstStyle/>
                    <a:p>
                      <a:pPr algn="l" defTabSz="457200">
                        <a:defRPr b="1" sz="1800">
                          <a:solidFill>
                            <a:srgbClr val="942192"/>
                          </a:solidFill>
                          <a:latin typeface="+mj-lt"/>
                          <a:ea typeface="+mj-ea"/>
                          <a:cs typeface="+mj-cs"/>
                          <a:sym typeface="Helvetica"/>
                        </a:defRPr>
                      </a:pPr>
                    </a:p>
                  </a:txBody>
                  <a:tcPr marL="45720" marR="45720" marT="45720" marB="45720" anchor="ctr" anchorCtr="0" horzOverflow="overflow">
                    <a:solidFill>
                      <a:srgbClr val="CDD9E4"/>
                    </a:solidFill>
                  </a:tcPr>
                </a:tc>
                <a:tc>
                  <a:txBody>
                    <a:bodyPr/>
                    <a:lstStyle/>
                    <a:p>
                      <a:pPr algn="l" defTabSz="457200">
                        <a:defRPr b="1" sz="1800">
                          <a:solidFill>
                            <a:srgbClr val="942192"/>
                          </a:solidFill>
                          <a:latin typeface="+mj-lt"/>
                          <a:ea typeface="+mj-ea"/>
                          <a:cs typeface="+mj-cs"/>
                          <a:sym typeface="Helvetica"/>
                        </a:defRPr>
                      </a:pPr>
                    </a:p>
                  </a:txBody>
                  <a:tcPr marL="45720" marR="45720" marT="45720" marB="45720" anchor="ctr" anchorCtr="0" horzOverflow="overflow">
                    <a:solidFill>
                      <a:srgbClr val="CDD9E4"/>
                    </a:solidFill>
                  </a:tcPr>
                </a:tc>
                <a:tc>
                  <a:txBody>
                    <a:bodyPr/>
                    <a:lstStyle/>
                    <a:p>
                      <a:pPr algn="l" defTabSz="457200">
                        <a:defRPr sz="1800"/>
                      </a:pPr>
                      <a:r>
                        <a:rPr b="1">
                          <a:solidFill>
                            <a:srgbClr val="942192"/>
                          </a:solidFill>
                          <a:latin typeface="+mj-lt"/>
                          <a:ea typeface="+mj-ea"/>
                          <a:cs typeface="+mj-cs"/>
                          <a:sym typeface="Helvetica"/>
                        </a:rPr>
                        <a:t>$160</a:t>
                      </a:r>
                    </a:p>
                  </a:txBody>
                  <a:tcPr marL="45720" marR="45720" marT="45720" marB="45720" anchor="ctr" anchorCtr="0" horzOverflow="overflow">
                    <a:solidFill>
                      <a:srgbClr val="CDD9E4"/>
                    </a:solidFill>
                  </a:tcPr>
                </a:tc>
                <a:tc>
                  <a:txBody>
                    <a:bodyPr/>
                    <a:lstStyle/>
                    <a:p>
                      <a:pPr algn="l" defTabSz="457200">
                        <a:defRPr b="1" sz="1800">
                          <a:solidFill>
                            <a:srgbClr val="942192"/>
                          </a:solidFill>
                          <a:latin typeface="+mj-lt"/>
                          <a:ea typeface="+mj-ea"/>
                          <a:cs typeface="+mj-cs"/>
                          <a:sym typeface="Helvetica"/>
                        </a:defRPr>
                      </a:pPr>
                    </a:p>
                  </a:txBody>
                  <a:tcPr marL="45720" marR="45720" marT="45720" marB="45720" anchor="ctr" anchorCtr="0" horzOverflow="overflow">
                    <a:solidFill>
                      <a:srgbClr val="CDD9E4"/>
                    </a:solidFill>
                  </a:tcPr>
                </a:tc>
                <a:tc>
                  <a:txBody>
                    <a:bodyPr/>
                    <a:lstStyle/>
                    <a:p>
                      <a:pPr algn="l" defTabSz="457200">
                        <a:defRPr b="1" sz="1800">
                          <a:solidFill>
                            <a:srgbClr val="942192"/>
                          </a:solidFill>
                          <a:latin typeface="+mj-lt"/>
                          <a:ea typeface="+mj-ea"/>
                          <a:cs typeface="+mj-cs"/>
                          <a:sym typeface="Helvetica"/>
                        </a:defRPr>
                      </a:pPr>
                    </a:p>
                  </a:txBody>
                  <a:tcPr marL="45720" marR="45720" marT="45720" marB="45720" anchor="ctr" anchorCtr="0" horzOverflow="overflow">
                    <a:solidFill>
                      <a:srgbClr val="CDD9E4"/>
                    </a:solidFill>
                  </a:tcPr>
                </a:tc>
                <a:tc>
                  <a:txBody>
                    <a:bodyPr/>
                    <a:lstStyle/>
                    <a:p>
                      <a:pPr algn="l" defTabSz="457200">
                        <a:defRPr sz="1800"/>
                      </a:pPr>
                      <a:r>
                        <a:rPr b="1">
                          <a:solidFill>
                            <a:srgbClr val="942192"/>
                          </a:solidFill>
                          <a:latin typeface="+mj-lt"/>
                          <a:ea typeface="+mj-ea"/>
                          <a:cs typeface="+mj-cs"/>
                          <a:sym typeface="Helvetica"/>
                        </a:rPr>
                        <a:t>$170</a:t>
                      </a:r>
                    </a:p>
                  </a:txBody>
                  <a:tcPr marL="45720" marR="45720" marT="45720" marB="45720" anchor="ctr" anchorCtr="0" horzOverflow="overflow">
                    <a:solidFill>
                      <a:srgbClr val="CDD9E4"/>
                    </a:solidFill>
                  </a:tcPr>
                </a:tc>
                <a:tc>
                  <a:txBody>
                    <a:bodyPr/>
                    <a:lstStyle/>
                    <a:p>
                      <a:pPr algn="l" defTabSz="457200">
                        <a:defRPr b="1" sz="1800">
                          <a:solidFill>
                            <a:srgbClr val="942192"/>
                          </a:solidFill>
                          <a:latin typeface="+mj-lt"/>
                          <a:ea typeface="+mj-ea"/>
                          <a:cs typeface="+mj-cs"/>
                          <a:sym typeface="Helvetica"/>
                        </a:defRPr>
                      </a:pPr>
                    </a:p>
                  </a:txBody>
                  <a:tcPr marL="45720" marR="45720" marT="45720" marB="45720" anchor="ctr" anchorCtr="0" horzOverflow="overflow">
                    <a:solidFill>
                      <a:srgbClr val="CDD9E4"/>
                    </a:solidFill>
                  </a:tcPr>
                </a:tc>
                <a:tc>
                  <a:txBody>
                    <a:bodyPr/>
                    <a:lstStyle/>
                    <a:p>
                      <a:pPr algn="l" defTabSz="457200">
                        <a:defRPr b="1" sz="1800">
                          <a:solidFill>
                            <a:srgbClr val="942192"/>
                          </a:solidFill>
                          <a:latin typeface="+mj-lt"/>
                          <a:ea typeface="+mj-ea"/>
                          <a:cs typeface="+mj-cs"/>
                          <a:sym typeface="Helvetica"/>
                        </a:defRPr>
                      </a:pPr>
                    </a:p>
                  </a:txBody>
                  <a:tcPr marL="45720" marR="45720" marT="45720" marB="45720" anchor="ctr" anchorCtr="0" horzOverflow="overflow">
                    <a:solidFill>
                      <a:srgbClr val="CDD9E4"/>
                    </a:solidFill>
                  </a:tcPr>
                </a:tc>
                <a:tc>
                  <a:txBody>
                    <a:bodyPr/>
                    <a:lstStyle/>
                    <a:p>
                      <a:pPr algn="l" defTabSz="457200">
                        <a:defRPr sz="1800"/>
                      </a:pPr>
                      <a:r>
                        <a:rPr b="1">
                          <a:solidFill>
                            <a:srgbClr val="942192"/>
                          </a:solidFill>
                          <a:latin typeface="+mj-lt"/>
                          <a:ea typeface="+mj-ea"/>
                          <a:cs typeface="+mj-cs"/>
                          <a:sym typeface="Helvetica"/>
                        </a:rPr>
                        <a:t>$180</a:t>
                      </a:r>
                    </a:p>
                  </a:txBody>
                  <a:tcPr marL="45720" marR="45720" marT="45720" marB="45720" anchor="ctr" anchorCtr="0" horzOverflow="overflow">
                    <a:solidFill>
                      <a:srgbClr val="CDD9E4"/>
                    </a:solidFill>
                  </a:tcPr>
                </a:tc>
                <a:tc>
                  <a:txBody>
                    <a:bodyPr/>
                    <a:lstStyle/>
                    <a:p>
                      <a:pPr algn="l" defTabSz="457200">
                        <a:defRPr sz="1800"/>
                      </a:pPr>
                      <a:r>
                        <a:rPr b="1">
                          <a:solidFill>
                            <a:srgbClr val="942192"/>
                          </a:solidFill>
                          <a:latin typeface="+mj-lt"/>
                          <a:ea typeface="+mj-ea"/>
                          <a:cs typeface="+mj-cs"/>
                          <a:sym typeface="Helvetica"/>
                        </a:rPr>
                        <a:t>/unit</a:t>
                      </a:r>
                    </a:p>
                  </a:txBody>
                  <a:tcPr marL="45720" marR="45720" marT="45720" marB="45720" anchor="ctr" anchorCtr="0" horzOverflow="overflow">
                    <a:solidFill>
                      <a:srgbClr val="CDD9E4"/>
                    </a:solidFill>
                  </a:tcPr>
                </a:tc>
                <a:tc>
                  <a:txBody>
                    <a:bodyPr/>
                    <a:lstStyle/>
                    <a:p>
                      <a:pPr algn="l" defTabSz="457200">
                        <a:defRPr sz="1800">
                          <a:solidFill>
                            <a:srgbClr val="C00000"/>
                          </a:solidFill>
                          <a:latin typeface="+mj-lt"/>
                          <a:ea typeface="+mj-ea"/>
                          <a:cs typeface="+mj-cs"/>
                          <a:sym typeface="Helvetica"/>
                        </a:defRPr>
                      </a:pPr>
                    </a:p>
                  </a:txBody>
                  <a:tcPr marL="45720" marR="45720" marT="45720" marB="45720" anchor="ctr" anchorCtr="0" horzOverflow="overflow">
                    <a:solidFill>
                      <a:srgbClr val="CDD9E4"/>
                    </a:solidFill>
                  </a:tcPr>
                </a:tc>
              </a:tr>
              <a:tr h="370840">
                <a:tc>
                  <a:txBody>
                    <a:bodyPr/>
                    <a:lstStyle/>
                    <a:p>
                      <a:pPr algn="l" defTabSz="457200">
                        <a:defRPr sz="1800"/>
                      </a:pPr>
                      <a:r>
                        <a:rPr b="1">
                          <a:solidFill>
                            <a:srgbClr val="2C855A"/>
                          </a:solidFill>
                          <a:latin typeface="+mj-lt"/>
                          <a:ea typeface="+mj-ea"/>
                          <a:cs typeface="+mj-cs"/>
                          <a:sym typeface="Helvetica"/>
                        </a:rPr>
                        <a:t>Rev.</a:t>
                      </a:r>
                    </a:p>
                  </a:txBody>
                  <a:tcPr marL="45720" marR="45720" marT="45720" marB="45720" anchor="ctr" anchorCtr="0" horzOverflow="overflow">
                    <a:solidFill>
                      <a:srgbClr val="E7EDF2"/>
                    </a:solidFill>
                  </a:tcPr>
                </a:tc>
                <a:tc>
                  <a:txBody>
                    <a:bodyPr/>
                    <a:lstStyle/>
                    <a:p>
                      <a:pPr algn="l" defTabSz="457200">
                        <a:defRPr b="1" sz="1800">
                          <a:solidFill>
                            <a:srgbClr val="2C855A"/>
                          </a:solidFill>
                          <a:latin typeface="+mj-lt"/>
                          <a:ea typeface="+mj-ea"/>
                          <a:cs typeface="+mj-cs"/>
                          <a:sym typeface="Helvetica"/>
                        </a:defRPr>
                      </a:pPr>
                    </a:p>
                  </a:txBody>
                  <a:tcPr marL="45720" marR="45720" marT="45720" marB="45720" anchor="ctr" anchorCtr="0" horzOverflow="overflow">
                    <a:solidFill>
                      <a:srgbClr val="E7EDF2"/>
                    </a:solidFill>
                  </a:tcPr>
                </a:tc>
                <a:tc>
                  <a:txBody>
                    <a:bodyPr/>
                    <a:lstStyle/>
                    <a:p>
                      <a:pPr algn="l" defTabSz="457200">
                        <a:defRPr sz="1800"/>
                      </a:pPr>
                      <a:r>
                        <a:rPr b="1">
                          <a:solidFill>
                            <a:srgbClr val="2C855A"/>
                          </a:solidFill>
                          <a:latin typeface="+mj-lt"/>
                          <a:ea typeface="+mj-ea"/>
                          <a:cs typeface="+mj-cs"/>
                          <a:sym typeface="Helvetica"/>
                        </a:rPr>
                        <a:t>= $</a:t>
                      </a:r>
                    </a:p>
                  </a:txBody>
                  <a:tcPr marL="45720" marR="45720" marT="45720" marB="45720" anchor="ctr" anchorCtr="0" horzOverflow="overflow">
                    <a:solidFill>
                      <a:srgbClr val="E7EDF2"/>
                    </a:solidFill>
                  </a:tcPr>
                </a:tc>
                <a:tc>
                  <a:txBody>
                    <a:bodyPr/>
                    <a:lstStyle/>
                    <a:p>
                      <a:pPr algn="l" defTabSz="457200">
                        <a:defRPr b="1" sz="1800">
                          <a:solidFill>
                            <a:srgbClr val="2C855A"/>
                          </a:solidFill>
                          <a:latin typeface="+mj-lt"/>
                          <a:ea typeface="+mj-ea"/>
                          <a:cs typeface="+mj-cs"/>
                          <a:sym typeface="Helvetica"/>
                        </a:defRPr>
                      </a:pPr>
                    </a:p>
                  </a:txBody>
                  <a:tcPr marL="45720" marR="45720" marT="45720" marB="45720" anchor="ctr" anchorCtr="0" horzOverflow="overflow">
                    <a:solidFill>
                      <a:srgbClr val="E7EDF2"/>
                    </a:solidFill>
                  </a:tcPr>
                </a:tc>
                <a:tc>
                  <a:txBody>
                    <a:bodyPr/>
                    <a:lstStyle/>
                    <a:p>
                      <a:pPr algn="l" defTabSz="457200">
                        <a:defRPr b="1" sz="1800">
                          <a:solidFill>
                            <a:srgbClr val="2C855A"/>
                          </a:solidFill>
                          <a:latin typeface="+mj-lt"/>
                          <a:ea typeface="+mj-ea"/>
                          <a:cs typeface="+mj-cs"/>
                          <a:sym typeface="Helvetica"/>
                        </a:defRPr>
                      </a:pPr>
                    </a:p>
                  </a:txBody>
                  <a:tcPr marL="45720" marR="45720" marT="45720" marB="45720" anchor="ctr" anchorCtr="0" horzOverflow="overflow">
                    <a:solidFill>
                      <a:srgbClr val="E7EDF2"/>
                    </a:solidFill>
                  </a:tcPr>
                </a:tc>
                <a:tc>
                  <a:txBody>
                    <a:bodyPr/>
                    <a:lstStyle/>
                    <a:p>
                      <a:pPr algn="l" defTabSz="457200">
                        <a:defRPr sz="1800"/>
                      </a:pPr>
                      <a:r>
                        <a:rPr b="1">
                          <a:solidFill>
                            <a:srgbClr val="2C855A"/>
                          </a:solidFill>
                          <a:latin typeface="+mj-lt"/>
                          <a:ea typeface="+mj-ea"/>
                          <a:cs typeface="+mj-cs"/>
                          <a:sym typeface="Helvetica"/>
                        </a:rPr>
                        <a:t>= $</a:t>
                      </a:r>
                    </a:p>
                  </a:txBody>
                  <a:tcPr marL="45720" marR="45720" marT="45720" marB="45720" anchor="ctr" anchorCtr="0" horzOverflow="overflow">
                    <a:solidFill>
                      <a:srgbClr val="E7EDF2"/>
                    </a:solidFill>
                  </a:tcPr>
                </a:tc>
                <a:tc>
                  <a:txBody>
                    <a:bodyPr/>
                    <a:lstStyle/>
                    <a:p>
                      <a:pPr algn="l" defTabSz="457200">
                        <a:defRPr b="1" sz="1800">
                          <a:solidFill>
                            <a:srgbClr val="2C855A"/>
                          </a:solidFill>
                          <a:latin typeface="+mj-lt"/>
                          <a:ea typeface="+mj-ea"/>
                          <a:cs typeface="+mj-cs"/>
                          <a:sym typeface="Helvetica"/>
                        </a:defRPr>
                      </a:pPr>
                    </a:p>
                  </a:txBody>
                  <a:tcPr marL="45720" marR="45720" marT="45720" marB="45720" anchor="ctr" anchorCtr="0" horzOverflow="overflow">
                    <a:solidFill>
                      <a:srgbClr val="E7EDF2"/>
                    </a:solidFill>
                  </a:tcPr>
                </a:tc>
                <a:tc>
                  <a:txBody>
                    <a:bodyPr/>
                    <a:lstStyle/>
                    <a:p>
                      <a:pPr algn="l" defTabSz="457200">
                        <a:defRPr b="1" sz="1800">
                          <a:solidFill>
                            <a:srgbClr val="2C855A"/>
                          </a:solidFill>
                          <a:latin typeface="+mj-lt"/>
                          <a:ea typeface="+mj-ea"/>
                          <a:cs typeface="+mj-cs"/>
                          <a:sym typeface="Helvetica"/>
                        </a:defRPr>
                      </a:pPr>
                    </a:p>
                  </a:txBody>
                  <a:tcPr marL="45720" marR="45720" marT="45720" marB="45720" anchor="ctr" anchorCtr="0" horzOverflow="overflow">
                    <a:solidFill>
                      <a:srgbClr val="E7EDF2"/>
                    </a:solidFill>
                  </a:tcPr>
                </a:tc>
                <a:tc>
                  <a:txBody>
                    <a:bodyPr/>
                    <a:lstStyle/>
                    <a:p>
                      <a:pPr algn="l" defTabSz="457200">
                        <a:defRPr sz="1800"/>
                      </a:pPr>
                      <a:r>
                        <a:rPr b="1">
                          <a:solidFill>
                            <a:srgbClr val="2C855A"/>
                          </a:solidFill>
                          <a:latin typeface="+mj-lt"/>
                          <a:ea typeface="+mj-ea"/>
                          <a:cs typeface="+mj-cs"/>
                          <a:sym typeface="Helvetica"/>
                        </a:rPr>
                        <a:t>= $</a:t>
                      </a:r>
                    </a:p>
                  </a:txBody>
                  <a:tcPr marL="45720" marR="45720" marT="45720" marB="45720" anchor="ctr" anchorCtr="0" horzOverflow="overflow">
                    <a:solidFill>
                      <a:srgbClr val="E7EDF2"/>
                    </a:solidFill>
                  </a:tcPr>
                </a:tc>
                <a:tc>
                  <a:txBody>
                    <a:bodyPr/>
                    <a:lstStyle/>
                    <a:p>
                      <a:pPr algn="l" defTabSz="457200">
                        <a:defRPr b="1" sz="1800">
                          <a:solidFill>
                            <a:srgbClr val="2C855A"/>
                          </a:solidFill>
                          <a:latin typeface="+mj-lt"/>
                          <a:ea typeface="+mj-ea"/>
                          <a:cs typeface="+mj-cs"/>
                          <a:sym typeface="Helvetica"/>
                        </a:defRPr>
                      </a:pPr>
                    </a:p>
                  </a:txBody>
                  <a:tcPr marL="45720" marR="45720" marT="45720" marB="45720" anchor="ctr" anchorCtr="0" horzOverflow="overflow">
                    <a:solidFill>
                      <a:srgbClr val="E7EDF2"/>
                    </a:solidFill>
                  </a:tcPr>
                </a:tc>
                <a:tc>
                  <a:txBody>
                    <a:bodyPr/>
                    <a:lstStyle/>
                    <a:p>
                      <a:pPr algn="l" defTabSz="457200">
                        <a:defRPr b="1" sz="1800">
                          <a:solidFill>
                            <a:srgbClr val="2C855A"/>
                          </a:solidFill>
                          <a:latin typeface="+mj-lt"/>
                          <a:ea typeface="+mj-ea"/>
                          <a:cs typeface="+mj-cs"/>
                          <a:sym typeface="Helvetica"/>
                        </a:defRPr>
                      </a:pPr>
                    </a:p>
                  </a:txBody>
                  <a:tcPr marL="45720" marR="45720" marT="45720" marB="45720" anchor="ctr" anchorCtr="0" horzOverflow="overflow">
                    <a:solidFill>
                      <a:srgbClr val="E7EDF2"/>
                    </a:solidFill>
                  </a:tcPr>
                </a:tc>
                <a:tc>
                  <a:txBody>
                    <a:bodyPr/>
                    <a:lstStyle/>
                    <a:p>
                      <a:pPr algn="l" defTabSz="457200">
                        <a:defRPr sz="1800"/>
                      </a:pPr>
                      <a:r>
                        <a:rPr b="1">
                          <a:solidFill>
                            <a:srgbClr val="2C855A"/>
                          </a:solidFill>
                          <a:latin typeface="+mj-lt"/>
                          <a:ea typeface="+mj-ea"/>
                          <a:cs typeface="+mj-cs"/>
                          <a:sym typeface="Helvetica"/>
                        </a:rPr>
                        <a:t>= $</a:t>
                      </a:r>
                    </a:p>
                  </a:txBody>
                  <a:tcPr marL="45720" marR="45720" marT="45720" marB="45720" anchor="ctr" anchorCtr="0" horzOverflow="overflow">
                    <a:solidFill>
                      <a:srgbClr val="E7EDF2"/>
                    </a:solidFill>
                  </a:tcPr>
                </a:tc>
                <a:tc>
                  <a:txBody>
                    <a:bodyPr/>
                    <a:lstStyle/>
                    <a:p>
                      <a:pPr algn="l" defTabSz="457200">
                        <a:defRPr b="1" sz="1800">
                          <a:solidFill>
                            <a:srgbClr val="2C855A"/>
                          </a:solidFill>
                          <a:latin typeface="+mj-lt"/>
                          <a:ea typeface="+mj-ea"/>
                          <a:cs typeface="+mj-cs"/>
                          <a:sym typeface="Helvetica"/>
                        </a:defRPr>
                      </a:pPr>
                    </a:p>
                  </a:txBody>
                  <a:tcPr marL="45720" marR="45720" marT="45720" marB="45720" anchor="ctr" anchorCtr="0" horzOverflow="overflow">
                    <a:solidFill>
                      <a:srgbClr val="E7EDF2"/>
                    </a:solidFill>
                  </a:tcPr>
                </a:tc>
                <a:tc>
                  <a:txBody>
                    <a:bodyPr/>
                    <a:lstStyle/>
                    <a:p>
                      <a:pPr algn="l" defTabSz="457200">
                        <a:defRPr b="1" sz="1800">
                          <a:solidFill>
                            <a:srgbClr val="2C855A"/>
                          </a:solidFill>
                          <a:latin typeface="+mj-lt"/>
                          <a:ea typeface="+mj-ea"/>
                          <a:cs typeface="+mj-cs"/>
                          <a:sym typeface="Helvetica"/>
                        </a:defRPr>
                      </a:pPr>
                    </a:p>
                  </a:txBody>
                  <a:tcPr marL="45720" marR="45720" marT="45720" marB="45720" anchor="ctr" anchorCtr="0" horzOverflow="overflow">
                    <a:solidFill>
                      <a:srgbClr val="E7EDF2"/>
                    </a:solidFill>
                  </a:tcPr>
                </a:tc>
              </a:tr>
              <a:tr h="338328">
                <a:tc>
                  <a:txBody>
                    <a:bodyPr/>
                    <a:lstStyle/>
                    <a:p>
                      <a:pPr algn="ctr" defTabSz="457200">
                        <a:defRPr sz="1600">
                          <a:solidFill>
                            <a:srgbClr val="C00000"/>
                          </a:solidFill>
                          <a:latin typeface="+mj-lt"/>
                          <a:ea typeface="+mj-ea"/>
                          <a:cs typeface="+mj-cs"/>
                          <a:sym typeface="Helvetica"/>
                        </a:defRPr>
                      </a:pPr>
                    </a:p>
                  </a:txBody>
                  <a:tcPr marL="45720" marR="45720" marT="45720" marB="45720" anchor="ctr" anchorCtr="0" horzOverflow="overflow">
                    <a:solidFill>
                      <a:srgbClr val="CDD9E4"/>
                    </a:solidFill>
                  </a:tcPr>
                </a:tc>
                <a:tc>
                  <a:txBody>
                    <a:bodyPr/>
                    <a:lstStyle/>
                    <a:p>
                      <a:pPr algn="ctr" defTabSz="457200">
                        <a:defRPr sz="1600">
                          <a:solidFill>
                            <a:srgbClr val="C00000"/>
                          </a:solidFill>
                          <a:latin typeface="+mj-lt"/>
                          <a:ea typeface="+mj-ea"/>
                          <a:cs typeface="+mj-cs"/>
                          <a:sym typeface="Helvetica"/>
                        </a:defRPr>
                      </a:pPr>
                    </a:p>
                  </a:txBody>
                  <a:tcPr marL="45720" marR="45720" marT="45720" marB="45720" anchor="ctr" anchorCtr="0" horzOverflow="overflow">
                    <a:solidFill>
                      <a:srgbClr val="CDD9E4"/>
                    </a:solidFill>
                  </a:tcPr>
                </a:tc>
                <a:tc>
                  <a:txBody>
                    <a:bodyPr/>
                    <a:lstStyle/>
                    <a:p>
                      <a:pPr algn="ctr" defTabSz="457200">
                        <a:defRPr sz="1600">
                          <a:solidFill>
                            <a:srgbClr val="C00000"/>
                          </a:solidFill>
                          <a:latin typeface="+mj-lt"/>
                          <a:ea typeface="+mj-ea"/>
                          <a:cs typeface="+mj-cs"/>
                          <a:sym typeface="Helvetica"/>
                        </a:defRPr>
                      </a:pPr>
                    </a:p>
                  </a:txBody>
                  <a:tcPr marL="45720" marR="45720" marT="45720" marB="45720" anchor="ctr" anchorCtr="0" horzOverflow="overflow">
                    <a:solidFill>
                      <a:srgbClr val="CDD9E4"/>
                    </a:solidFill>
                  </a:tcPr>
                </a:tc>
                <a:tc>
                  <a:txBody>
                    <a:bodyPr/>
                    <a:lstStyle/>
                    <a:p>
                      <a:pPr algn="ctr" defTabSz="457200">
                        <a:defRPr sz="1600">
                          <a:solidFill>
                            <a:srgbClr val="C00000"/>
                          </a:solidFill>
                          <a:latin typeface="+mj-lt"/>
                          <a:ea typeface="+mj-ea"/>
                          <a:cs typeface="+mj-cs"/>
                          <a:sym typeface="Helvetica"/>
                        </a:defRPr>
                      </a:pPr>
                    </a:p>
                  </a:txBody>
                  <a:tcPr marL="45720" marR="45720" marT="45720" marB="45720" anchor="ctr" anchorCtr="0" horzOverflow="overflow">
                    <a:solidFill>
                      <a:srgbClr val="CDD9E4"/>
                    </a:solidFill>
                  </a:tcPr>
                </a:tc>
                <a:tc>
                  <a:txBody>
                    <a:bodyPr/>
                    <a:lstStyle/>
                    <a:p>
                      <a:pPr algn="ctr" defTabSz="457200">
                        <a:defRPr sz="1600">
                          <a:solidFill>
                            <a:srgbClr val="C00000"/>
                          </a:solidFill>
                          <a:latin typeface="+mj-lt"/>
                          <a:ea typeface="+mj-ea"/>
                          <a:cs typeface="+mj-cs"/>
                          <a:sym typeface="Helvetica"/>
                        </a:defRPr>
                      </a:pPr>
                    </a:p>
                  </a:txBody>
                  <a:tcPr marL="45720" marR="45720" marT="45720" marB="45720" anchor="ctr" anchorCtr="0" horzOverflow="overflow">
                    <a:solidFill>
                      <a:srgbClr val="CDD9E4"/>
                    </a:solidFill>
                  </a:tcPr>
                </a:tc>
                <a:tc>
                  <a:txBody>
                    <a:bodyPr/>
                    <a:lstStyle/>
                    <a:p>
                      <a:pPr algn="ctr" defTabSz="457200">
                        <a:defRPr sz="1600">
                          <a:solidFill>
                            <a:srgbClr val="C00000"/>
                          </a:solidFill>
                          <a:latin typeface="+mj-lt"/>
                          <a:ea typeface="+mj-ea"/>
                          <a:cs typeface="+mj-cs"/>
                          <a:sym typeface="Helvetica"/>
                        </a:defRPr>
                      </a:pPr>
                    </a:p>
                  </a:txBody>
                  <a:tcPr marL="45720" marR="45720" marT="45720" marB="45720" anchor="ctr" anchorCtr="0" horzOverflow="overflow">
                    <a:solidFill>
                      <a:srgbClr val="CDD9E4"/>
                    </a:solidFill>
                  </a:tcPr>
                </a:tc>
                <a:tc>
                  <a:txBody>
                    <a:bodyPr/>
                    <a:lstStyle/>
                    <a:p>
                      <a:pPr algn="ctr" defTabSz="457200">
                        <a:defRPr sz="1600">
                          <a:solidFill>
                            <a:srgbClr val="C00000"/>
                          </a:solidFill>
                          <a:latin typeface="+mj-lt"/>
                          <a:ea typeface="+mj-ea"/>
                          <a:cs typeface="+mj-cs"/>
                          <a:sym typeface="Helvetica"/>
                        </a:defRPr>
                      </a:pPr>
                    </a:p>
                  </a:txBody>
                  <a:tcPr marL="45720" marR="45720" marT="45720" marB="45720" anchor="ctr" anchorCtr="0" horzOverflow="overflow">
                    <a:solidFill>
                      <a:srgbClr val="CDD9E4"/>
                    </a:solidFill>
                  </a:tcPr>
                </a:tc>
                <a:tc>
                  <a:txBody>
                    <a:bodyPr/>
                    <a:lstStyle/>
                    <a:p>
                      <a:pPr algn="ctr" defTabSz="457200">
                        <a:defRPr sz="1600">
                          <a:solidFill>
                            <a:srgbClr val="C00000"/>
                          </a:solidFill>
                          <a:latin typeface="+mj-lt"/>
                          <a:ea typeface="+mj-ea"/>
                          <a:cs typeface="+mj-cs"/>
                          <a:sym typeface="Helvetica"/>
                        </a:defRPr>
                      </a:pPr>
                    </a:p>
                  </a:txBody>
                  <a:tcPr marL="45720" marR="45720" marT="45720" marB="45720" anchor="ctr" anchorCtr="0" horzOverflow="overflow">
                    <a:solidFill>
                      <a:srgbClr val="CDD9E4"/>
                    </a:solidFill>
                  </a:tcPr>
                </a:tc>
                <a:tc>
                  <a:txBody>
                    <a:bodyPr/>
                    <a:lstStyle/>
                    <a:p>
                      <a:pPr algn="ctr" defTabSz="457200">
                        <a:defRPr sz="1600">
                          <a:solidFill>
                            <a:srgbClr val="C00000"/>
                          </a:solidFill>
                          <a:latin typeface="+mj-lt"/>
                          <a:ea typeface="+mj-ea"/>
                          <a:cs typeface="+mj-cs"/>
                          <a:sym typeface="Helvetica"/>
                        </a:defRPr>
                      </a:pPr>
                    </a:p>
                  </a:txBody>
                  <a:tcPr marL="45720" marR="45720" marT="45720" marB="45720" anchor="ctr" anchorCtr="0" horzOverflow="overflow">
                    <a:solidFill>
                      <a:srgbClr val="CDD9E4"/>
                    </a:solidFill>
                  </a:tcPr>
                </a:tc>
                <a:tc>
                  <a:txBody>
                    <a:bodyPr/>
                    <a:lstStyle/>
                    <a:p>
                      <a:pPr algn="ctr" defTabSz="457200">
                        <a:defRPr sz="1600">
                          <a:solidFill>
                            <a:srgbClr val="C00000"/>
                          </a:solidFill>
                          <a:latin typeface="+mj-lt"/>
                          <a:ea typeface="+mj-ea"/>
                          <a:cs typeface="+mj-cs"/>
                          <a:sym typeface="Helvetica"/>
                        </a:defRPr>
                      </a:pPr>
                    </a:p>
                  </a:txBody>
                  <a:tcPr marL="45720" marR="45720" marT="45720" marB="45720" anchor="ctr" anchorCtr="0" horzOverflow="overflow">
                    <a:solidFill>
                      <a:srgbClr val="CDD9E4"/>
                    </a:solidFill>
                  </a:tcPr>
                </a:tc>
                <a:tc>
                  <a:txBody>
                    <a:bodyPr/>
                    <a:lstStyle/>
                    <a:p>
                      <a:pPr algn="ctr" defTabSz="457200">
                        <a:defRPr sz="1600">
                          <a:solidFill>
                            <a:srgbClr val="C00000"/>
                          </a:solidFill>
                          <a:latin typeface="+mj-lt"/>
                          <a:ea typeface="+mj-ea"/>
                          <a:cs typeface="+mj-cs"/>
                          <a:sym typeface="Helvetica"/>
                        </a:defRPr>
                      </a:pPr>
                    </a:p>
                  </a:txBody>
                  <a:tcPr marL="45720" marR="45720" marT="45720" marB="45720" anchor="ctr" anchorCtr="0" horzOverflow="overflow">
                    <a:solidFill>
                      <a:srgbClr val="CDD9E4"/>
                    </a:solidFill>
                  </a:tcPr>
                </a:tc>
                <a:tc>
                  <a:txBody>
                    <a:bodyPr/>
                    <a:lstStyle/>
                    <a:p>
                      <a:pPr algn="ctr" defTabSz="457200">
                        <a:defRPr sz="1600">
                          <a:solidFill>
                            <a:srgbClr val="C00000"/>
                          </a:solidFill>
                          <a:latin typeface="+mj-lt"/>
                          <a:ea typeface="+mj-ea"/>
                          <a:cs typeface="+mj-cs"/>
                          <a:sym typeface="Helvetica"/>
                        </a:defRPr>
                      </a:pPr>
                    </a:p>
                  </a:txBody>
                  <a:tcPr marL="45720" marR="45720" marT="45720" marB="45720" anchor="ctr" anchorCtr="0" horzOverflow="overflow">
                    <a:solidFill>
                      <a:srgbClr val="CDD9E4"/>
                    </a:solidFill>
                  </a:tcPr>
                </a:tc>
                <a:tc>
                  <a:txBody>
                    <a:bodyPr/>
                    <a:lstStyle/>
                    <a:p>
                      <a:pPr algn="ctr" defTabSz="457200">
                        <a:defRPr sz="1600">
                          <a:solidFill>
                            <a:srgbClr val="C00000"/>
                          </a:solidFill>
                          <a:latin typeface="+mj-lt"/>
                          <a:ea typeface="+mj-ea"/>
                          <a:cs typeface="+mj-cs"/>
                          <a:sym typeface="Helvetica"/>
                        </a:defRPr>
                      </a:pPr>
                    </a:p>
                  </a:txBody>
                  <a:tcPr marL="45720" marR="45720" marT="45720" marB="45720" anchor="ctr" anchorCtr="0" horzOverflow="overflow">
                    <a:solidFill>
                      <a:srgbClr val="CDD9E4"/>
                    </a:solidFill>
                  </a:tcPr>
                </a:tc>
                <a:tc>
                  <a:txBody>
                    <a:bodyPr/>
                    <a:lstStyle/>
                    <a:p>
                      <a:pPr algn="ctr" defTabSz="457200">
                        <a:defRPr sz="1600">
                          <a:solidFill>
                            <a:srgbClr val="C00000"/>
                          </a:solidFill>
                          <a:latin typeface="+mj-lt"/>
                          <a:ea typeface="+mj-ea"/>
                          <a:cs typeface="+mj-cs"/>
                          <a:sym typeface="Helvetica"/>
                        </a:defRPr>
                      </a:pPr>
                    </a:p>
                  </a:txBody>
                  <a:tcPr marL="45720" marR="45720" marT="45720" marB="45720" anchor="ctr" anchorCtr="0" horzOverflow="overflow">
                    <a:solidFill>
                      <a:srgbClr val="CDD9E4"/>
                    </a:solidFill>
                  </a:tcPr>
                </a:tc>
              </a:tr>
              <a:tr h="370840">
                <a:tc>
                  <a:txBody>
                    <a:bodyPr/>
                    <a:lstStyle/>
                    <a:p>
                      <a:pPr algn="ctr" defTabSz="457200">
                        <a:defRPr sz="1600">
                          <a:solidFill>
                            <a:srgbClr val="C00000"/>
                          </a:solidFill>
                          <a:latin typeface="+mj-lt"/>
                          <a:ea typeface="+mj-ea"/>
                          <a:cs typeface="+mj-cs"/>
                          <a:sym typeface="Helvetica"/>
                        </a:defRPr>
                      </a:pPr>
                    </a:p>
                  </a:txBody>
                  <a:tcPr marL="45720" marR="45720" marT="45720" marB="45720" anchor="ctr" anchorCtr="0" horzOverflow="overflow">
                    <a:lnB w="12700">
                      <a:solidFill>
                        <a:srgbClr val="000000"/>
                      </a:solidFill>
                    </a:lnB>
                    <a:solidFill>
                      <a:srgbClr val="E7EDF2"/>
                    </a:solidFill>
                  </a:tcPr>
                </a:tc>
                <a:tc>
                  <a:txBody>
                    <a:bodyPr/>
                    <a:lstStyle/>
                    <a:p>
                      <a:pPr algn="ctr" defTabSz="457200">
                        <a:defRPr sz="1600">
                          <a:solidFill>
                            <a:srgbClr val="C00000"/>
                          </a:solidFill>
                          <a:latin typeface="+mj-lt"/>
                          <a:ea typeface="+mj-ea"/>
                          <a:cs typeface="+mj-cs"/>
                          <a:sym typeface="Helvetica"/>
                        </a:defRPr>
                      </a:pPr>
                    </a:p>
                  </a:txBody>
                  <a:tcPr marL="45720" marR="45720" marT="45720" marB="45720" anchor="ctr" anchorCtr="0" horzOverflow="overflow">
                    <a:lnB w="12700">
                      <a:solidFill>
                        <a:srgbClr val="000000"/>
                      </a:solidFill>
                    </a:lnB>
                    <a:solidFill>
                      <a:srgbClr val="E7EDF2"/>
                    </a:solidFill>
                  </a:tcPr>
                </a:tc>
                <a:tc>
                  <a:txBody>
                    <a:bodyPr/>
                    <a:lstStyle/>
                    <a:p>
                      <a:pPr algn="ctr" defTabSz="457200">
                        <a:defRPr sz="1800"/>
                      </a:pPr>
                      <a:r>
                        <a:rPr b="1" sz="1600">
                          <a:solidFill>
                            <a:srgbClr val="C00000"/>
                          </a:solidFill>
                          <a:latin typeface="+mj-lt"/>
                          <a:ea typeface="+mj-ea"/>
                          <a:cs typeface="+mj-cs"/>
                          <a:sym typeface="Helvetica"/>
                        </a:rPr>
                        <a:t>COGS</a:t>
                      </a:r>
                    </a:p>
                  </a:txBody>
                  <a:tcPr marL="45720" marR="45720" marT="45720" marB="45720" anchor="ctr" anchorCtr="0" horzOverflow="overflow">
                    <a:lnB w="12700">
                      <a:solidFill>
                        <a:srgbClr val="000000"/>
                      </a:solidFill>
                    </a:lnB>
                    <a:solidFill>
                      <a:srgbClr val="E7EDF2"/>
                    </a:solidFill>
                  </a:tcPr>
                </a:tc>
                <a:tc>
                  <a:txBody>
                    <a:bodyPr/>
                    <a:lstStyle/>
                    <a:p>
                      <a:pPr algn="ctr" defTabSz="457200">
                        <a:defRPr b="1" sz="1600">
                          <a:solidFill>
                            <a:srgbClr val="C00000"/>
                          </a:solidFill>
                          <a:latin typeface="+mj-lt"/>
                          <a:ea typeface="+mj-ea"/>
                          <a:cs typeface="+mj-cs"/>
                          <a:sym typeface="Helvetica"/>
                        </a:defRPr>
                      </a:pPr>
                    </a:p>
                  </a:txBody>
                  <a:tcPr marL="45720" marR="45720" marT="45720" marB="45720" anchor="ctr" anchorCtr="0" horzOverflow="overflow">
                    <a:lnB w="12700">
                      <a:solidFill>
                        <a:srgbClr val="000000"/>
                      </a:solidFill>
                    </a:lnB>
                    <a:solidFill>
                      <a:srgbClr val="E7EDF2"/>
                    </a:solidFill>
                  </a:tcPr>
                </a:tc>
                <a:tc>
                  <a:txBody>
                    <a:bodyPr/>
                    <a:lstStyle/>
                    <a:p>
                      <a:pPr algn="ctr" defTabSz="457200">
                        <a:defRPr b="1" sz="1600">
                          <a:solidFill>
                            <a:srgbClr val="C00000"/>
                          </a:solidFill>
                          <a:latin typeface="+mj-lt"/>
                          <a:ea typeface="+mj-ea"/>
                          <a:cs typeface="+mj-cs"/>
                          <a:sym typeface="Helvetica"/>
                        </a:defRPr>
                      </a:pPr>
                    </a:p>
                  </a:txBody>
                  <a:tcPr marL="45720" marR="45720" marT="45720" marB="45720" anchor="ctr" anchorCtr="0" horzOverflow="overflow">
                    <a:lnB w="12700">
                      <a:solidFill>
                        <a:srgbClr val="000000"/>
                      </a:solidFill>
                    </a:lnB>
                    <a:solidFill>
                      <a:srgbClr val="E7EDF2"/>
                    </a:solidFill>
                  </a:tcPr>
                </a:tc>
                <a:tc>
                  <a:txBody>
                    <a:bodyPr/>
                    <a:lstStyle/>
                    <a:p>
                      <a:pPr algn="ctr" defTabSz="457200">
                        <a:defRPr sz="1800"/>
                      </a:pPr>
                      <a:r>
                        <a:rPr b="1" sz="1600">
                          <a:solidFill>
                            <a:srgbClr val="C00000"/>
                          </a:solidFill>
                          <a:latin typeface="+mj-lt"/>
                          <a:ea typeface="+mj-ea"/>
                          <a:cs typeface="+mj-cs"/>
                          <a:sym typeface="Helvetica"/>
                        </a:rPr>
                        <a:t>COGS</a:t>
                      </a:r>
                    </a:p>
                  </a:txBody>
                  <a:tcPr marL="45720" marR="45720" marT="45720" marB="45720" anchor="ctr" anchorCtr="0" horzOverflow="overflow">
                    <a:lnB w="12700">
                      <a:solidFill>
                        <a:srgbClr val="000000"/>
                      </a:solidFill>
                    </a:lnB>
                    <a:solidFill>
                      <a:srgbClr val="E7EDF2"/>
                    </a:solidFill>
                  </a:tcPr>
                </a:tc>
                <a:tc>
                  <a:txBody>
                    <a:bodyPr/>
                    <a:lstStyle/>
                    <a:p>
                      <a:pPr algn="ctr" defTabSz="457200">
                        <a:defRPr b="1" sz="1600">
                          <a:solidFill>
                            <a:srgbClr val="C00000"/>
                          </a:solidFill>
                          <a:latin typeface="+mj-lt"/>
                          <a:ea typeface="+mj-ea"/>
                          <a:cs typeface="+mj-cs"/>
                          <a:sym typeface="Helvetica"/>
                        </a:defRPr>
                      </a:pPr>
                    </a:p>
                  </a:txBody>
                  <a:tcPr marL="45720" marR="45720" marT="45720" marB="45720" anchor="ctr" anchorCtr="0" horzOverflow="overflow">
                    <a:lnB w="12700">
                      <a:solidFill>
                        <a:srgbClr val="000000"/>
                      </a:solidFill>
                    </a:lnB>
                    <a:solidFill>
                      <a:srgbClr val="E7EDF2"/>
                    </a:solidFill>
                  </a:tcPr>
                </a:tc>
                <a:tc>
                  <a:txBody>
                    <a:bodyPr/>
                    <a:lstStyle/>
                    <a:p>
                      <a:pPr algn="ctr" defTabSz="457200">
                        <a:defRPr b="1" sz="1600">
                          <a:solidFill>
                            <a:srgbClr val="C00000"/>
                          </a:solidFill>
                          <a:latin typeface="+mj-lt"/>
                          <a:ea typeface="+mj-ea"/>
                          <a:cs typeface="+mj-cs"/>
                          <a:sym typeface="Helvetica"/>
                        </a:defRPr>
                      </a:pPr>
                    </a:p>
                  </a:txBody>
                  <a:tcPr marL="45720" marR="45720" marT="45720" marB="45720" anchor="ctr" anchorCtr="0" horzOverflow="overflow">
                    <a:lnB w="12700">
                      <a:solidFill>
                        <a:srgbClr val="000000"/>
                      </a:solidFill>
                    </a:lnB>
                    <a:solidFill>
                      <a:srgbClr val="E7EDF2"/>
                    </a:solidFill>
                  </a:tcPr>
                </a:tc>
                <a:tc>
                  <a:txBody>
                    <a:bodyPr/>
                    <a:lstStyle/>
                    <a:p>
                      <a:pPr algn="ctr" defTabSz="457200">
                        <a:defRPr sz="1800"/>
                      </a:pPr>
                      <a:r>
                        <a:rPr b="1" sz="1600">
                          <a:solidFill>
                            <a:srgbClr val="C00000"/>
                          </a:solidFill>
                          <a:latin typeface="+mj-lt"/>
                          <a:ea typeface="+mj-ea"/>
                          <a:cs typeface="+mj-cs"/>
                          <a:sym typeface="Helvetica"/>
                        </a:rPr>
                        <a:t>COGS</a:t>
                      </a:r>
                    </a:p>
                  </a:txBody>
                  <a:tcPr marL="45720" marR="45720" marT="45720" marB="45720" anchor="ctr" anchorCtr="0" horzOverflow="overflow">
                    <a:lnB w="12700">
                      <a:solidFill>
                        <a:srgbClr val="000000"/>
                      </a:solidFill>
                    </a:lnB>
                    <a:solidFill>
                      <a:srgbClr val="E7EDF2"/>
                    </a:solidFill>
                  </a:tcPr>
                </a:tc>
                <a:tc>
                  <a:txBody>
                    <a:bodyPr/>
                    <a:lstStyle/>
                    <a:p>
                      <a:pPr algn="ctr" defTabSz="457200">
                        <a:defRPr b="1" sz="1600">
                          <a:solidFill>
                            <a:srgbClr val="C00000"/>
                          </a:solidFill>
                          <a:latin typeface="+mj-lt"/>
                          <a:ea typeface="+mj-ea"/>
                          <a:cs typeface="+mj-cs"/>
                          <a:sym typeface="Helvetica"/>
                        </a:defRPr>
                      </a:pPr>
                    </a:p>
                  </a:txBody>
                  <a:tcPr marL="45720" marR="45720" marT="45720" marB="45720" anchor="ctr" anchorCtr="0" horzOverflow="overflow">
                    <a:lnB w="12700">
                      <a:solidFill>
                        <a:srgbClr val="000000"/>
                      </a:solidFill>
                    </a:lnB>
                    <a:solidFill>
                      <a:srgbClr val="E7EDF2"/>
                    </a:solidFill>
                  </a:tcPr>
                </a:tc>
                <a:tc>
                  <a:txBody>
                    <a:bodyPr/>
                    <a:lstStyle/>
                    <a:p>
                      <a:pPr algn="ctr" defTabSz="457200">
                        <a:defRPr b="1" sz="1600">
                          <a:solidFill>
                            <a:srgbClr val="C00000"/>
                          </a:solidFill>
                          <a:latin typeface="+mj-lt"/>
                          <a:ea typeface="+mj-ea"/>
                          <a:cs typeface="+mj-cs"/>
                          <a:sym typeface="Helvetica"/>
                        </a:defRPr>
                      </a:pPr>
                    </a:p>
                  </a:txBody>
                  <a:tcPr marL="45720" marR="45720" marT="45720" marB="45720" anchor="ctr" anchorCtr="0" horzOverflow="overflow">
                    <a:lnB w="12700">
                      <a:solidFill>
                        <a:srgbClr val="000000"/>
                      </a:solidFill>
                    </a:lnB>
                    <a:solidFill>
                      <a:srgbClr val="E7EDF2"/>
                    </a:solidFill>
                  </a:tcPr>
                </a:tc>
                <a:tc>
                  <a:txBody>
                    <a:bodyPr/>
                    <a:lstStyle/>
                    <a:p>
                      <a:pPr algn="ctr" defTabSz="457200">
                        <a:defRPr sz="1800"/>
                      </a:pPr>
                      <a:r>
                        <a:rPr b="1" sz="1600">
                          <a:solidFill>
                            <a:srgbClr val="C00000"/>
                          </a:solidFill>
                          <a:latin typeface="+mj-lt"/>
                          <a:ea typeface="+mj-ea"/>
                          <a:cs typeface="+mj-cs"/>
                          <a:sym typeface="Helvetica"/>
                        </a:rPr>
                        <a:t>COGS</a:t>
                      </a:r>
                    </a:p>
                  </a:txBody>
                  <a:tcPr marL="45720" marR="45720" marT="45720" marB="45720" anchor="ctr" anchorCtr="0" horzOverflow="overflow">
                    <a:lnB w="12700">
                      <a:solidFill>
                        <a:srgbClr val="000000"/>
                      </a:solidFill>
                    </a:lnB>
                    <a:solidFill>
                      <a:srgbClr val="E7EDF2"/>
                    </a:solidFill>
                  </a:tcPr>
                </a:tc>
                <a:tc>
                  <a:txBody>
                    <a:bodyPr/>
                    <a:lstStyle/>
                    <a:p>
                      <a:pPr algn="ctr" defTabSz="457200">
                        <a:defRPr sz="1600">
                          <a:solidFill>
                            <a:srgbClr val="C00000"/>
                          </a:solidFill>
                          <a:latin typeface="+mj-lt"/>
                          <a:ea typeface="+mj-ea"/>
                          <a:cs typeface="+mj-cs"/>
                          <a:sym typeface="Helvetica"/>
                        </a:defRPr>
                      </a:pPr>
                    </a:p>
                  </a:txBody>
                  <a:tcPr marL="45720" marR="45720" marT="45720" marB="45720" anchor="ctr" anchorCtr="0" horzOverflow="overflow">
                    <a:lnB w="12700">
                      <a:solidFill>
                        <a:srgbClr val="000000"/>
                      </a:solidFill>
                    </a:lnB>
                    <a:solidFill>
                      <a:srgbClr val="E7EDF2"/>
                    </a:solidFill>
                  </a:tcPr>
                </a:tc>
                <a:tc>
                  <a:txBody>
                    <a:bodyPr/>
                    <a:lstStyle/>
                    <a:p>
                      <a:pPr algn="ctr" defTabSz="457200">
                        <a:defRPr sz="1600">
                          <a:solidFill>
                            <a:srgbClr val="C00000"/>
                          </a:solidFill>
                          <a:latin typeface="+mj-lt"/>
                          <a:ea typeface="+mj-ea"/>
                          <a:cs typeface="+mj-cs"/>
                          <a:sym typeface="Helvetica"/>
                        </a:defRPr>
                      </a:pPr>
                    </a:p>
                  </a:txBody>
                  <a:tcPr marL="45720" marR="45720" marT="45720" marB="45720" anchor="ctr" anchorCtr="0" horzOverflow="overflow">
                    <a:lnB w="12700">
                      <a:solidFill>
                        <a:srgbClr val="000000"/>
                      </a:solidFill>
                    </a:lnB>
                    <a:solidFill>
                      <a:srgbClr val="E7EDF2"/>
                    </a:solidFill>
                  </a:tcPr>
                </a:tc>
              </a:tr>
              <a:tr h="370840">
                <a:tc>
                  <a:txBody>
                    <a:bodyPr/>
                    <a:lstStyle/>
                    <a:p>
                      <a:pPr algn="ctr" defTabSz="457200">
                        <a:defRPr sz="1800"/>
                      </a:pPr>
                      <a:r>
                        <a:rPr>
                          <a:solidFill>
                            <a:srgbClr val="7030A0"/>
                          </a:solidFill>
                          <a:latin typeface="+mj-lt"/>
                          <a:ea typeface="+mj-ea"/>
                          <a:cs typeface="+mj-cs"/>
                          <a:sym typeface="Helvetica"/>
                        </a:rPr>
                        <a:t>10</a:t>
                      </a:r>
                    </a:p>
                  </a:txBody>
                  <a:tcPr marL="45720" marR="45720" marT="45720" marB="45720" anchor="ctr" anchorCtr="0" horzOverflow="overflow">
                    <a:lnL w="12700">
                      <a:solidFill>
                        <a:srgbClr val="000000"/>
                      </a:solidFill>
                    </a:lnL>
                    <a:lnT w="12700">
                      <a:solidFill>
                        <a:srgbClr val="000000"/>
                      </a:solidFill>
                    </a:lnT>
                    <a:solidFill>
                      <a:srgbClr val="CDD9E4"/>
                    </a:solidFill>
                  </a:tcPr>
                </a:tc>
                <a:tc>
                  <a:txBody>
                    <a:bodyPr/>
                    <a:lstStyle/>
                    <a:p>
                      <a:pPr algn="ctr" defTabSz="457200">
                        <a:defRPr sz="1800"/>
                      </a:pPr>
                      <a:r>
                        <a:rPr>
                          <a:solidFill>
                            <a:srgbClr val="0070C0"/>
                          </a:solidFill>
                          <a:latin typeface="+mj-lt"/>
                          <a:ea typeface="+mj-ea"/>
                          <a:cs typeface="+mj-cs"/>
                          <a:sym typeface="Helvetica"/>
                        </a:rPr>
                        <a:t>10</a:t>
                      </a:r>
                    </a:p>
                  </a:txBody>
                  <a:tcPr marL="45720" marR="45720" marT="45720" marB="45720" anchor="ctr" anchorCtr="0" horzOverflow="overflow">
                    <a:lnT w="12700">
                      <a:solidFill>
                        <a:srgbClr val="000000"/>
                      </a:solidFill>
                    </a:lnT>
                    <a:solidFill>
                      <a:srgbClr val="CDD9E4"/>
                    </a:solidFill>
                  </a:tcPr>
                </a:tc>
                <a:tc>
                  <a:txBody>
                    <a:bodyPr/>
                    <a:lstStyle/>
                    <a:p>
                      <a:pPr algn="ctr" defTabSz="457200">
                        <a:defRPr sz="1800">
                          <a:solidFill>
                            <a:srgbClr val="C00000"/>
                          </a:solidFill>
                          <a:latin typeface="+mj-lt"/>
                          <a:ea typeface="+mj-ea"/>
                          <a:cs typeface="+mj-cs"/>
                          <a:sym typeface="Helvetica"/>
                        </a:defRPr>
                      </a:pPr>
                    </a:p>
                  </a:txBody>
                  <a:tcPr marL="45720" marR="45720" marT="45720" marB="45720" anchor="ctr" anchorCtr="0" horzOverflow="overflow">
                    <a:lnT w="12700">
                      <a:solidFill>
                        <a:srgbClr val="000000"/>
                      </a:solidFill>
                    </a:lnT>
                    <a:solidFill>
                      <a:srgbClr val="CDD9E4"/>
                    </a:solidFill>
                  </a:tcPr>
                </a:tc>
                <a:tc>
                  <a:txBody>
                    <a:bodyPr/>
                    <a:lstStyle/>
                    <a:p>
                      <a:pPr algn="l" defTabSz="457200">
                        <a:defRPr sz="1800">
                          <a:solidFill>
                            <a:srgbClr val="C00000"/>
                          </a:solidFill>
                          <a:latin typeface="+mj-lt"/>
                          <a:ea typeface="+mj-ea"/>
                          <a:cs typeface="+mj-cs"/>
                          <a:sym typeface="Helvetica"/>
                        </a:defRPr>
                      </a:pPr>
                    </a:p>
                  </a:txBody>
                  <a:tcPr marL="45720" marR="45720" marT="45720" marB="45720" anchor="ctr" anchorCtr="0" horzOverflow="overflow">
                    <a:lnT w="12700">
                      <a:solidFill>
                        <a:srgbClr val="000000"/>
                      </a:solidFill>
                    </a:lnT>
                    <a:solidFill>
                      <a:srgbClr val="CDD9E4"/>
                    </a:solidFill>
                  </a:tcPr>
                </a:tc>
                <a:tc>
                  <a:txBody>
                    <a:bodyPr/>
                    <a:lstStyle/>
                    <a:p>
                      <a:pPr algn="ctr" defTabSz="457200">
                        <a:defRPr sz="1800"/>
                      </a:pPr>
                      <a:r>
                        <a:rPr>
                          <a:solidFill>
                            <a:srgbClr val="0070C0"/>
                          </a:solidFill>
                          <a:latin typeface="+mj-lt"/>
                          <a:ea typeface="+mj-ea"/>
                          <a:cs typeface="+mj-cs"/>
                          <a:sym typeface="Helvetica"/>
                        </a:rPr>
                        <a:t>10</a:t>
                      </a:r>
                    </a:p>
                  </a:txBody>
                  <a:tcPr marL="45720" marR="45720" marT="45720" marB="45720" anchor="ctr" anchorCtr="0" horzOverflow="overflow">
                    <a:lnT w="12700">
                      <a:solidFill>
                        <a:srgbClr val="000000"/>
                      </a:solidFill>
                    </a:lnT>
                    <a:solidFill>
                      <a:srgbClr val="CDD9E4"/>
                    </a:solidFill>
                  </a:tcPr>
                </a:tc>
                <a:tc>
                  <a:txBody>
                    <a:bodyPr/>
                    <a:lstStyle/>
                    <a:p>
                      <a:pPr algn="ctr" defTabSz="457200">
                        <a:defRPr sz="1800">
                          <a:solidFill>
                            <a:srgbClr val="C00000"/>
                          </a:solidFill>
                          <a:latin typeface="+mj-lt"/>
                          <a:ea typeface="+mj-ea"/>
                          <a:cs typeface="+mj-cs"/>
                          <a:sym typeface="Helvetica"/>
                        </a:defRPr>
                      </a:pPr>
                    </a:p>
                  </a:txBody>
                  <a:tcPr marL="45720" marR="45720" marT="45720" marB="45720" anchor="ctr" anchorCtr="0" horzOverflow="overflow">
                    <a:lnT w="12700">
                      <a:solidFill>
                        <a:srgbClr val="000000"/>
                      </a:solidFill>
                    </a:lnT>
                    <a:solidFill>
                      <a:srgbClr val="CDD9E4"/>
                    </a:solidFill>
                  </a:tcPr>
                </a:tc>
                <a:tc>
                  <a:txBody>
                    <a:bodyPr/>
                    <a:lstStyle/>
                    <a:p>
                      <a:pPr algn="l" defTabSz="457200">
                        <a:defRPr sz="1800">
                          <a:solidFill>
                            <a:srgbClr val="C00000"/>
                          </a:solidFill>
                          <a:latin typeface="+mj-lt"/>
                          <a:ea typeface="+mj-ea"/>
                          <a:cs typeface="+mj-cs"/>
                          <a:sym typeface="Helvetica"/>
                        </a:defRPr>
                      </a:pPr>
                    </a:p>
                  </a:txBody>
                  <a:tcPr marL="45720" marR="45720" marT="45720" marB="45720" anchor="ctr" anchorCtr="0" horzOverflow="overflow">
                    <a:lnT w="12700">
                      <a:solidFill>
                        <a:srgbClr val="000000"/>
                      </a:solidFill>
                    </a:lnT>
                    <a:solidFill>
                      <a:srgbClr val="CDD9E4"/>
                    </a:solidFill>
                  </a:tcPr>
                </a:tc>
                <a:tc>
                  <a:txBody>
                    <a:bodyPr/>
                    <a:lstStyle/>
                    <a:p>
                      <a:pPr algn="ctr" defTabSz="457200">
                        <a:defRPr sz="1800"/>
                      </a:pPr>
                      <a:r>
                        <a:rPr>
                          <a:solidFill>
                            <a:srgbClr val="0070C0"/>
                          </a:solidFill>
                          <a:latin typeface="+mj-lt"/>
                          <a:ea typeface="+mj-ea"/>
                          <a:cs typeface="+mj-cs"/>
                          <a:sym typeface="Helvetica"/>
                        </a:rPr>
                        <a:t>10</a:t>
                      </a:r>
                    </a:p>
                  </a:txBody>
                  <a:tcPr marL="45720" marR="45720" marT="45720" marB="45720" anchor="ctr" anchorCtr="0" horzOverflow="overflow">
                    <a:lnT w="12700">
                      <a:solidFill>
                        <a:srgbClr val="000000"/>
                      </a:solidFill>
                    </a:lnT>
                    <a:solidFill>
                      <a:srgbClr val="CDD9E4"/>
                    </a:solidFill>
                  </a:tcPr>
                </a:tc>
                <a:tc>
                  <a:txBody>
                    <a:bodyPr/>
                    <a:lstStyle/>
                    <a:p>
                      <a:pPr algn="ctr" defTabSz="457200">
                        <a:defRPr sz="1800">
                          <a:solidFill>
                            <a:srgbClr val="C00000"/>
                          </a:solidFill>
                          <a:latin typeface="+mj-lt"/>
                          <a:ea typeface="+mj-ea"/>
                          <a:cs typeface="+mj-cs"/>
                          <a:sym typeface="Helvetica"/>
                        </a:defRPr>
                      </a:pPr>
                    </a:p>
                  </a:txBody>
                  <a:tcPr marL="45720" marR="45720" marT="45720" marB="45720" anchor="ctr" anchorCtr="0" horzOverflow="overflow">
                    <a:lnT w="12700">
                      <a:solidFill>
                        <a:srgbClr val="000000"/>
                      </a:solidFill>
                    </a:lnT>
                    <a:solidFill>
                      <a:srgbClr val="CDD9E4"/>
                    </a:solidFill>
                  </a:tcPr>
                </a:tc>
                <a:tc>
                  <a:txBody>
                    <a:bodyPr/>
                    <a:lstStyle/>
                    <a:p>
                      <a:pPr algn="l" defTabSz="457200">
                        <a:defRPr sz="1800">
                          <a:solidFill>
                            <a:srgbClr val="C00000"/>
                          </a:solidFill>
                          <a:latin typeface="+mj-lt"/>
                          <a:ea typeface="+mj-ea"/>
                          <a:cs typeface="+mj-cs"/>
                          <a:sym typeface="Helvetica"/>
                        </a:defRPr>
                      </a:pPr>
                    </a:p>
                  </a:txBody>
                  <a:tcPr marL="45720" marR="45720" marT="45720" marB="45720" anchor="ctr" anchorCtr="0" horzOverflow="overflow">
                    <a:lnT w="12700">
                      <a:solidFill>
                        <a:srgbClr val="000000"/>
                      </a:solidFill>
                    </a:lnT>
                    <a:solidFill>
                      <a:srgbClr val="CDD9E4"/>
                    </a:solidFill>
                  </a:tcPr>
                </a:tc>
                <a:tc>
                  <a:txBody>
                    <a:bodyPr/>
                    <a:lstStyle/>
                    <a:p>
                      <a:pPr algn="ctr" defTabSz="457200">
                        <a:defRPr sz="1800"/>
                      </a:pPr>
                      <a:r>
                        <a:rPr>
                          <a:solidFill>
                            <a:srgbClr val="0070C0"/>
                          </a:solidFill>
                          <a:latin typeface="+mj-lt"/>
                          <a:ea typeface="+mj-ea"/>
                          <a:cs typeface="+mj-cs"/>
                          <a:sym typeface="Helvetica"/>
                        </a:rPr>
                        <a:t>10</a:t>
                      </a:r>
                    </a:p>
                  </a:txBody>
                  <a:tcPr marL="45720" marR="45720" marT="45720" marB="45720" anchor="ctr" anchorCtr="0" horzOverflow="overflow">
                    <a:lnT w="12700">
                      <a:solidFill>
                        <a:srgbClr val="000000"/>
                      </a:solidFill>
                    </a:lnT>
                    <a:solidFill>
                      <a:srgbClr val="CDD9E4"/>
                    </a:solidFill>
                  </a:tcPr>
                </a:tc>
                <a:tc>
                  <a:txBody>
                    <a:bodyPr/>
                    <a:lstStyle/>
                    <a:p>
                      <a:pPr algn="ctr" defTabSz="457200">
                        <a:defRPr sz="1800">
                          <a:solidFill>
                            <a:srgbClr val="C00000"/>
                          </a:solidFill>
                          <a:latin typeface="+mj-lt"/>
                          <a:ea typeface="+mj-ea"/>
                          <a:cs typeface="+mj-cs"/>
                          <a:sym typeface="Helvetica"/>
                        </a:defRPr>
                      </a:pPr>
                    </a:p>
                  </a:txBody>
                  <a:tcPr marL="45720" marR="45720" marT="45720" marB="45720" anchor="ctr" anchorCtr="0" horzOverflow="overflow">
                    <a:lnT w="12700">
                      <a:solidFill>
                        <a:srgbClr val="000000"/>
                      </a:solidFill>
                    </a:lnT>
                    <a:solidFill>
                      <a:srgbClr val="CDD9E4"/>
                    </a:solidFill>
                  </a:tcPr>
                </a:tc>
                <a:tc>
                  <a:txBody>
                    <a:bodyPr/>
                    <a:lstStyle/>
                    <a:p>
                      <a:pPr algn="l" defTabSz="457200">
                        <a:defRPr sz="1800">
                          <a:solidFill>
                            <a:srgbClr val="C00000"/>
                          </a:solidFill>
                          <a:latin typeface="+mj-lt"/>
                          <a:ea typeface="+mj-ea"/>
                          <a:cs typeface="+mj-cs"/>
                          <a:sym typeface="Helvetica"/>
                        </a:defRPr>
                      </a:pPr>
                    </a:p>
                  </a:txBody>
                  <a:tcPr marL="45720" marR="45720" marT="45720" marB="45720" anchor="ctr" anchorCtr="0" horzOverflow="overflow">
                    <a:lnT w="12700">
                      <a:solidFill>
                        <a:srgbClr val="000000"/>
                      </a:solidFill>
                    </a:lnT>
                    <a:solidFill>
                      <a:srgbClr val="CDD9E4"/>
                    </a:solidFill>
                  </a:tcPr>
                </a:tc>
                <a:tc>
                  <a:txBody>
                    <a:bodyPr/>
                    <a:lstStyle/>
                    <a:p>
                      <a:pPr algn="l" defTabSz="457200">
                        <a:defRPr sz="1800">
                          <a:solidFill>
                            <a:srgbClr val="C00000"/>
                          </a:solidFill>
                          <a:latin typeface="+mj-lt"/>
                          <a:ea typeface="+mj-ea"/>
                          <a:cs typeface="+mj-cs"/>
                          <a:sym typeface="Helvetica"/>
                        </a:defRPr>
                      </a:pPr>
                    </a:p>
                  </a:txBody>
                  <a:tcPr marL="45720" marR="45720" marT="45720" marB="45720" anchor="ctr" anchorCtr="0" horzOverflow="overflow">
                    <a:lnR w="12700">
                      <a:solidFill>
                        <a:srgbClr val="000000"/>
                      </a:solidFill>
                    </a:lnR>
                    <a:lnT w="12700">
                      <a:solidFill>
                        <a:srgbClr val="000000"/>
                      </a:solidFill>
                    </a:lnT>
                    <a:solidFill>
                      <a:srgbClr val="CDD9E4"/>
                    </a:solidFill>
                  </a:tcPr>
                </a:tc>
              </a:tr>
              <a:tr h="370840">
                <a:tc>
                  <a:txBody>
                    <a:bodyPr/>
                    <a:lstStyle/>
                    <a:p>
                      <a:pPr algn="ctr" defTabSz="457200">
                        <a:defRPr sz="1800"/>
                      </a:pPr>
                      <a:r>
                        <a:rPr>
                          <a:solidFill>
                            <a:srgbClr val="7030A0"/>
                          </a:solidFill>
                          <a:latin typeface="+mj-lt"/>
                          <a:ea typeface="+mj-ea"/>
                          <a:cs typeface="+mj-cs"/>
                          <a:sym typeface="Helvetica"/>
                        </a:rPr>
                        <a:t>$100</a:t>
                      </a:r>
                    </a:p>
                  </a:txBody>
                  <a:tcPr marL="45720" marR="45720" marT="45720" marB="45720" anchor="ctr" anchorCtr="0" horzOverflow="overflow">
                    <a:lnL w="12700">
                      <a:solidFill>
                        <a:srgbClr val="000000"/>
                      </a:solidFill>
                    </a:lnL>
                    <a:lnB w="12700">
                      <a:solidFill>
                        <a:srgbClr val="000000"/>
                      </a:solidFill>
                    </a:lnB>
                    <a:solidFill>
                      <a:srgbClr val="E7EDF2"/>
                    </a:solidFill>
                  </a:tcPr>
                </a:tc>
                <a:tc>
                  <a:txBody>
                    <a:bodyPr/>
                    <a:lstStyle/>
                    <a:p>
                      <a:pPr algn="ctr" defTabSz="457200">
                        <a:defRPr sz="1800"/>
                      </a:pPr>
                      <a:r>
                        <a:rPr>
                          <a:solidFill>
                            <a:srgbClr val="0070C0"/>
                          </a:solidFill>
                          <a:latin typeface="+mj-lt"/>
                          <a:ea typeface="+mj-ea"/>
                          <a:cs typeface="+mj-cs"/>
                          <a:sym typeface="Helvetica"/>
                        </a:rPr>
                        <a:t>$110</a:t>
                      </a:r>
                    </a:p>
                  </a:txBody>
                  <a:tcPr marL="45720" marR="45720" marT="45720" marB="45720" anchor="ctr" anchorCtr="0" horzOverflow="overflow">
                    <a:lnB w="12700">
                      <a:solidFill>
                        <a:srgbClr val="000000"/>
                      </a:solidFill>
                    </a:lnB>
                    <a:solidFill>
                      <a:srgbClr val="E7EDF2"/>
                    </a:solidFill>
                  </a:tcPr>
                </a:tc>
                <a:tc>
                  <a:txBody>
                    <a:bodyPr/>
                    <a:lstStyle/>
                    <a:p>
                      <a:pPr algn="ctr" defTabSz="457200">
                        <a:defRPr sz="1800">
                          <a:solidFill>
                            <a:srgbClr val="C00000"/>
                          </a:solidFill>
                          <a:latin typeface="+mj-lt"/>
                          <a:ea typeface="+mj-ea"/>
                          <a:cs typeface="+mj-cs"/>
                          <a:sym typeface="Helvetica"/>
                        </a:defRPr>
                      </a:pPr>
                    </a:p>
                  </a:txBody>
                  <a:tcPr marL="45720" marR="45720" marT="45720" marB="45720" anchor="ctr" anchorCtr="0" horzOverflow="overflow">
                    <a:lnB w="12700">
                      <a:solidFill>
                        <a:srgbClr val="000000"/>
                      </a:solidFill>
                    </a:lnB>
                    <a:solidFill>
                      <a:srgbClr val="E7EDF2"/>
                    </a:solidFill>
                  </a:tcPr>
                </a:tc>
                <a:tc>
                  <a:txBody>
                    <a:bodyPr/>
                    <a:lstStyle/>
                    <a:p>
                      <a:pPr algn="l" defTabSz="457200">
                        <a:defRPr sz="1800">
                          <a:solidFill>
                            <a:srgbClr val="C00000"/>
                          </a:solidFill>
                          <a:latin typeface="+mj-lt"/>
                          <a:ea typeface="+mj-ea"/>
                          <a:cs typeface="+mj-cs"/>
                          <a:sym typeface="Helvetica"/>
                        </a:defRPr>
                      </a:pPr>
                    </a:p>
                  </a:txBody>
                  <a:tcPr marL="45720" marR="45720" marT="45720" marB="45720" anchor="ctr" anchorCtr="0" horzOverflow="overflow">
                    <a:lnB w="12700">
                      <a:solidFill>
                        <a:srgbClr val="000000"/>
                      </a:solidFill>
                    </a:lnB>
                    <a:solidFill>
                      <a:srgbClr val="E7EDF2"/>
                    </a:solidFill>
                  </a:tcPr>
                </a:tc>
                <a:tc>
                  <a:txBody>
                    <a:bodyPr/>
                    <a:lstStyle/>
                    <a:p>
                      <a:pPr algn="ctr" defTabSz="457200">
                        <a:defRPr sz="1800"/>
                      </a:pPr>
                      <a:r>
                        <a:rPr>
                          <a:solidFill>
                            <a:srgbClr val="0070C0"/>
                          </a:solidFill>
                          <a:latin typeface="+mj-lt"/>
                          <a:ea typeface="+mj-ea"/>
                          <a:cs typeface="+mj-cs"/>
                          <a:sym typeface="Helvetica"/>
                        </a:rPr>
                        <a:t>$120</a:t>
                      </a:r>
                    </a:p>
                  </a:txBody>
                  <a:tcPr marL="45720" marR="45720" marT="45720" marB="45720" anchor="ctr" anchorCtr="0" horzOverflow="overflow">
                    <a:lnB w="12700">
                      <a:solidFill>
                        <a:srgbClr val="000000"/>
                      </a:solidFill>
                    </a:lnB>
                    <a:solidFill>
                      <a:srgbClr val="E7EDF2"/>
                    </a:solidFill>
                  </a:tcPr>
                </a:tc>
                <a:tc>
                  <a:txBody>
                    <a:bodyPr/>
                    <a:lstStyle/>
                    <a:p>
                      <a:pPr algn="ctr" defTabSz="457200">
                        <a:defRPr sz="1800">
                          <a:solidFill>
                            <a:srgbClr val="C00000"/>
                          </a:solidFill>
                          <a:latin typeface="+mj-lt"/>
                          <a:ea typeface="+mj-ea"/>
                          <a:cs typeface="+mj-cs"/>
                          <a:sym typeface="Helvetica"/>
                        </a:defRPr>
                      </a:pPr>
                    </a:p>
                  </a:txBody>
                  <a:tcPr marL="45720" marR="45720" marT="45720" marB="45720" anchor="ctr" anchorCtr="0" horzOverflow="overflow">
                    <a:lnB w="12700">
                      <a:solidFill>
                        <a:srgbClr val="000000"/>
                      </a:solidFill>
                    </a:lnB>
                    <a:solidFill>
                      <a:srgbClr val="E7EDF2"/>
                    </a:solidFill>
                  </a:tcPr>
                </a:tc>
                <a:tc>
                  <a:txBody>
                    <a:bodyPr/>
                    <a:lstStyle/>
                    <a:p>
                      <a:pPr algn="l" defTabSz="457200">
                        <a:defRPr sz="1800">
                          <a:solidFill>
                            <a:srgbClr val="C00000"/>
                          </a:solidFill>
                          <a:latin typeface="+mj-lt"/>
                          <a:ea typeface="+mj-ea"/>
                          <a:cs typeface="+mj-cs"/>
                          <a:sym typeface="Helvetica"/>
                        </a:defRPr>
                      </a:pPr>
                    </a:p>
                  </a:txBody>
                  <a:tcPr marL="45720" marR="45720" marT="45720" marB="45720" anchor="ctr" anchorCtr="0" horzOverflow="overflow">
                    <a:lnB w="12700">
                      <a:solidFill>
                        <a:srgbClr val="000000"/>
                      </a:solidFill>
                    </a:lnB>
                    <a:solidFill>
                      <a:srgbClr val="E7EDF2"/>
                    </a:solidFill>
                  </a:tcPr>
                </a:tc>
                <a:tc>
                  <a:txBody>
                    <a:bodyPr/>
                    <a:lstStyle/>
                    <a:p>
                      <a:pPr algn="ctr" defTabSz="457200">
                        <a:defRPr sz="1800"/>
                      </a:pPr>
                      <a:r>
                        <a:rPr>
                          <a:solidFill>
                            <a:srgbClr val="0070C0"/>
                          </a:solidFill>
                          <a:latin typeface="+mj-lt"/>
                          <a:ea typeface="+mj-ea"/>
                          <a:cs typeface="+mj-cs"/>
                          <a:sym typeface="Helvetica"/>
                        </a:rPr>
                        <a:t>$130</a:t>
                      </a:r>
                    </a:p>
                  </a:txBody>
                  <a:tcPr marL="45720" marR="45720" marT="45720" marB="45720" anchor="ctr" anchorCtr="0" horzOverflow="overflow">
                    <a:lnB w="12700">
                      <a:solidFill>
                        <a:srgbClr val="000000"/>
                      </a:solidFill>
                    </a:lnB>
                    <a:solidFill>
                      <a:srgbClr val="E7EDF2"/>
                    </a:solidFill>
                  </a:tcPr>
                </a:tc>
                <a:tc>
                  <a:txBody>
                    <a:bodyPr/>
                    <a:lstStyle/>
                    <a:p>
                      <a:pPr algn="ctr" defTabSz="457200">
                        <a:defRPr sz="1800">
                          <a:solidFill>
                            <a:srgbClr val="C00000"/>
                          </a:solidFill>
                          <a:latin typeface="+mj-lt"/>
                          <a:ea typeface="+mj-ea"/>
                          <a:cs typeface="+mj-cs"/>
                          <a:sym typeface="Helvetica"/>
                        </a:defRPr>
                      </a:pPr>
                    </a:p>
                  </a:txBody>
                  <a:tcPr marL="45720" marR="45720" marT="45720" marB="45720" anchor="ctr" anchorCtr="0" horzOverflow="overflow">
                    <a:lnB w="12700">
                      <a:solidFill>
                        <a:srgbClr val="000000"/>
                      </a:solidFill>
                    </a:lnB>
                    <a:solidFill>
                      <a:srgbClr val="E7EDF2"/>
                    </a:solidFill>
                  </a:tcPr>
                </a:tc>
                <a:tc>
                  <a:txBody>
                    <a:bodyPr/>
                    <a:lstStyle/>
                    <a:p>
                      <a:pPr algn="l" defTabSz="457200">
                        <a:defRPr sz="1800">
                          <a:solidFill>
                            <a:srgbClr val="C00000"/>
                          </a:solidFill>
                          <a:latin typeface="+mj-lt"/>
                          <a:ea typeface="+mj-ea"/>
                          <a:cs typeface="+mj-cs"/>
                          <a:sym typeface="Helvetica"/>
                        </a:defRPr>
                      </a:pPr>
                    </a:p>
                  </a:txBody>
                  <a:tcPr marL="45720" marR="45720" marT="45720" marB="45720" anchor="ctr" anchorCtr="0" horzOverflow="overflow">
                    <a:lnB w="12700">
                      <a:solidFill>
                        <a:srgbClr val="000000"/>
                      </a:solidFill>
                    </a:lnB>
                    <a:solidFill>
                      <a:srgbClr val="E7EDF2"/>
                    </a:solidFill>
                  </a:tcPr>
                </a:tc>
                <a:tc>
                  <a:txBody>
                    <a:bodyPr/>
                    <a:lstStyle/>
                    <a:p>
                      <a:pPr algn="ctr" defTabSz="457200">
                        <a:defRPr sz="1800"/>
                      </a:pPr>
                      <a:r>
                        <a:rPr>
                          <a:solidFill>
                            <a:srgbClr val="0070C0"/>
                          </a:solidFill>
                          <a:latin typeface="+mj-lt"/>
                          <a:ea typeface="+mj-ea"/>
                          <a:cs typeface="+mj-cs"/>
                          <a:sym typeface="Helvetica"/>
                        </a:rPr>
                        <a:t>$140</a:t>
                      </a:r>
                    </a:p>
                  </a:txBody>
                  <a:tcPr marL="45720" marR="45720" marT="45720" marB="45720" anchor="ctr" anchorCtr="0" horzOverflow="overflow">
                    <a:lnB w="12700">
                      <a:solidFill>
                        <a:srgbClr val="000000"/>
                      </a:solidFill>
                    </a:lnB>
                    <a:solidFill>
                      <a:srgbClr val="E7EDF2"/>
                    </a:solidFill>
                  </a:tcPr>
                </a:tc>
                <a:tc>
                  <a:txBody>
                    <a:bodyPr/>
                    <a:lstStyle/>
                    <a:p>
                      <a:pPr algn="ctr" defTabSz="457200">
                        <a:defRPr sz="1800">
                          <a:solidFill>
                            <a:srgbClr val="C00000"/>
                          </a:solidFill>
                          <a:latin typeface="+mj-lt"/>
                          <a:ea typeface="+mj-ea"/>
                          <a:cs typeface="+mj-cs"/>
                          <a:sym typeface="Helvetica"/>
                        </a:defRPr>
                      </a:pPr>
                    </a:p>
                  </a:txBody>
                  <a:tcPr marL="45720" marR="45720" marT="45720" marB="45720" anchor="ctr" anchorCtr="0" horzOverflow="overflow">
                    <a:lnB w="12700">
                      <a:solidFill>
                        <a:srgbClr val="000000"/>
                      </a:solidFill>
                    </a:lnB>
                    <a:solidFill>
                      <a:srgbClr val="E7EDF2"/>
                    </a:solidFill>
                  </a:tcPr>
                </a:tc>
                <a:tc>
                  <a:txBody>
                    <a:bodyPr/>
                    <a:lstStyle/>
                    <a:p>
                      <a:pPr algn="l" defTabSz="457200">
                        <a:defRPr sz="1800">
                          <a:solidFill>
                            <a:srgbClr val="C00000"/>
                          </a:solidFill>
                          <a:latin typeface="+mj-lt"/>
                          <a:ea typeface="+mj-ea"/>
                          <a:cs typeface="+mj-cs"/>
                          <a:sym typeface="Helvetica"/>
                        </a:defRPr>
                      </a:pPr>
                    </a:p>
                  </a:txBody>
                  <a:tcPr marL="45720" marR="45720" marT="45720" marB="45720" anchor="ctr" anchorCtr="0" horzOverflow="overflow">
                    <a:lnB w="12700">
                      <a:solidFill>
                        <a:srgbClr val="000000"/>
                      </a:solidFill>
                    </a:lnB>
                    <a:solidFill>
                      <a:srgbClr val="E7EDF2"/>
                    </a:solidFill>
                  </a:tcPr>
                </a:tc>
                <a:tc>
                  <a:txBody>
                    <a:bodyPr/>
                    <a:lstStyle/>
                    <a:p>
                      <a:pPr algn="l" defTabSz="457200">
                        <a:defRPr sz="1800">
                          <a:solidFill>
                            <a:srgbClr val="C00000"/>
                          </a:solidFill>
                          <a:latin typeface="+mj-lt"/>
                          <a:ea typeface="+mj-ea"/>
                          <a:cs typeface="+mj-cs"/>
                          <a:sym typeface="Helvetica"/>
                        </a:defRPr>
                      </a:pPr>
                    </a:p>
                  </a:txBody>
                  <a:tcPr marL="45720" marR="45720" marT="45720" marB="45720" anchor="ctr" anchorCtr="0" horzOverflow="overflow">
                    <a:lnR w="12700">
                      <a:solidFill>
                        <a:srgbClr val="000000"/>
                      </a:solidFill>
                    </a:lnR>
                    <a:lnB w="12700">
                      <a:solidFill>
                        <a:srgbClr val="000000"/>
                      </a:solidFill>
                    </a:lnB>
                    <a:solidFill>
                      <a:srgbClr val="E7EDF2"/>
                    </a:solidFill>
                  </a:tcPr>
                </a:tc>
              </a:tr>
              <a:tr h="370840">
                <a:tc>
                  <a:txBody>
                    <a:bodyPr/>
                    <a:lstStyle/>
                    <a:p>
                      <a:pPr algn="ctr" defTabSz="457200">
                        <a:defRPr sz="1800"/>
                      </a:pPr>
                      <a:r>
                        <a:rPr>
                          <a:solidFill>
                            <a:srgbClr val="7030A0"/>
                          </a:solidFill>
                          <a:latin typeface="+mj-lt"/>
                          <a:ea typeface="+mj-ea"/>
                          <a:cs typeface="+mj-cs"/>
                          <a:sym typeface="Helvetica"/>
                        </a:rPr>
                        <a:t>10</a:t>
                      </a:r>
                    </a:p>
                  </a:txBody>
                  <a:tcPr marL="45720" marR="45720" marT="45720" marB="45720" anchor="ctr" anchorCtr="0" horzOverflow="overflow">
                    <a:lnL w="12700">
                      <a:solidFill>
                        <a:srgbClr val="000000"/>
                      </a:solidFill>
                    </a:lnL>
                    <a:lnT w="12700">
                      <a:solidFill>
                        <a:srgbClr val="000000"/>
                      </a:solidFill>
                    </a:lnT>
                    <a:solidFill>
                      <a:srgbClr val="CDD9E4"/>
                    </a:solidFill>
                  </a:tcPr>
                </a:tc>
                <a:tc>
                  <a:txBody>
                    <a:bodyPr/>
                    <a:lstStyle/>
                    <a:p>
                      <a:pPr algn="ctr" defTabSz="457200">
                        <a:defRPr sz="1800"/>
                      </a:pPr>
                      <a:r>
                        <a:rPr>
                          <a:solidFill>
                            <a:srgbClr val="0070C0"/>
                          </a:solidFill>
                          <a:latin typeface="+mj-lt"/>
                          <a:ea typeface="+mj-ea"/>
                          <a:cs typeface="+mj-cs"/>
                          <a:sym typeface="Helvetica"/>
                        </a:rPr>
                        <a:t>10</a:t>
                      </a:r>
                    </a:p>
                  </a:txBody>
                  <a:tcPr marL="45720" marR="45720" marT="45720" marB="45720" anchor="ctr" anchorCtr="0" horzOverflow="overflow">
                    <a:lnT w="12700">
                      <a:solidFill>
                        <a:srgbClr val="000000"/>
                      </a:solidFill>
                    </a:lnT>
                    <a:solidFill>
                      <a:srgbClr val="CDD9E4"/>
                    </a:solidFill>
                  </a:tcPr>
                </a:tc>
                <a:tc>
                  <a:txBody>
                    <a:bodyPr/>
                    <a:lstStyle/>
                    <a:p>
                      <a:pPr algn="ctr" defTabSz="457200">
                        <a:defRPr sz="1800">
                          <a:solidFill>
                            <a:srgbClr val="C00000"/>
                          </a:solidFill>
                          <a:latin typeface="+mj-lt"/>
                          <a:ea typeface="+mj-ea"/>
                          <a:cs typeface="+mj-cs"/>
                          <a:sym typeface="Helvetica"/>
                        </a:defRPr>
                      </a:pPr>
                    </a:p>
                  </a:txBody>
                  <a:tcPr marL="45720" marR="45720" marT="45720" marB="45720" anchor="ctr" anchorCtr="0" horzOverflow="overflow">
                    <a:lnT w="12700">
                      <a:solidFill>
                        <a:srgbClr val="000000"/>
                      </a:solidFill>
                    </a:lnT>
                    <a:solidFill>
                      <a:srgbClr val="CDD9E4"/>
                    </a:solidFill>
                  </a:tcPr>
                </a:tc>
                <a:tc>
                  <a:txBody>
                    <a:bodyPr/>
                    <a:lstStyle/>
                    <a:p>
                      <a:pPr algn="l" defTabSz="457200">
                        <a:defRPr sz="1800">
                          <a:solidFill>
                            <a:srgbClr val="C00000"/>
                          </a:solidFill>
                          <a:latin typeface="+mj-lt"/>
                          <a:ea typeface="+mj-ea"/>
                          <a:cs typeface="+mj-cs"/>
                          <a:sym typeface="Helvetica"/>
                        </a:defRPr>
                      </a:pPr>
                    </a:p>
                  </a:txBody>
                  <a:tcPr marL="45720" marR="45720" marT="45720" marB="45720" anchor="ctr" anchorCtr="0" horzOverflow="overflow">
                    <a:lnT w="12700">
                      <a:solidFill>
                        <a:srgbClr val="000000"/>
                      </a:solidFill>
                    </a:lnT>
                    <a:solidFill>
                      <a:srgbClr val="CDD9E4"/>
                    </a:solidFill>
                  </a:tcPr>
                </a:tc>
                <a:tc>
                  <a:txBody>
                    <a:bodyPr/>
                    <a:lstStyle/>
                    <a:p>
                      <a:pPr algn="ctr" defTabSz="457200">
                        <a:defRPr sz="1800"/>
                      </a:pPr>
                      <a:r>
                        <a:rPr>
                          <a:solidFill>
                            <a:srgbClr val="0070C0"/>
                          </a:solidFill>
                          <a:latin typeface="+mj-lt"/>
                          <a:ea typeface="+mj-ea"/>
                          <a:cs typeface="+mj-cs"/>
                          <a:sym typeface="Helvetica"/>
                        </a:rPr>
                        <a:t>10</a:t>
                      </a:r>
                    </a:p>
                  </a:txBody>
                  <a:tcPr marL="45720" marR="45720" marT="45720" marB="45720" anchor="ctr" anchorCtr="0" horzOverflow="overflow">
                    <a:lnT w="12700">
                      <a:solidFill>
                        <a:srgbClr val="000000"/>
                      </a:solidFill>
                    </a:lnT>
                    <a:solidFill>
                      <a:srgbClr val="CDD9E4"/>
                    </a:solidFill>
                  </a:tcPr>
                </a:tc>
                <a:tc>
                  <a:txBody>
                    <a:bodyPr/>
                    <a:lstStyle/>
                    <a:p>
                      <a:pPr algn="ctr" defTabSz="457200">
                        <a:defRPr sz="1800">
                          <a:solidFill>
                            <a:srgbClr val="C00000"/>
                          </a:solidFill>
                          <a:latin typeface="+mj-lt"/>
                          <a:ea typeface="+mj-ea"/>
                          <a:cs typeface="+mj-cs"/>
                          <a:sym typeface="Helvetica"/>
                        </a:defRPr>
                      </a:pPr>
                    </a:p>
                  </a:txBody>
                  <a:tcPr marL="45720" marR="45720" marT="45720" marB="45720" anchor="ctr" anchorCtr="0" horzOverflow="overflow">
                    <a:lnT w="12700">
                      <a:solidFill>
                        <a:srgbClr val="000000"/>
                      </a:solidFill>
                    </a:lnT>
                    <a:solidFill>
                      <a:srgbClr val="CDD9E4"/>
                    </a:solidFill>
                  </a:tcPr>
                </a:tc>
                <a:tc>
                  <a:txBody>
                    <a:bodyPr/>
                    <a:lstStyle/>
                    <a:p>
                      <a:pPr algn="l" defTabSz="457200">
                        <a:defRPr sz="1800">
                          <a:solidFill>
                            <a:srgbClr val="C00000"/>
                          </a:solidFill>
                          <a:latin typeface="+mj-lt"/>
                          <a:ea typeface="+mj-ea"/>
                          <a:cs typeface="+mj-cs"/>
                          <a:sym typeface="Helvetica"/>
                        </a:defRPr>
                      </a:pPr>
                    </a:p>
                  </a:txBody>
                  <a:tcPr marL="45720" marR="45720" marT="45720" marB="45720" anchor="ctr" anchorCtr="0" horzOverflow="overflow">
                    <a:lnT w="12700">
                      <a:solidFill>
                        <a:srgbClr val="000000"/>
                      </a:solidFill>
                    </a:lnT>
                    <a:solidFill>
                      <a:srgbClr val="CDD9E4"/>
                    </a:solidFill>
                  </a:tcPr>
                </a:tc>
                <a:tc>
                  <a:txBody>
                    <a:bodyPr/>
                    <a:lstStyle/>
                    <a:p>
                      <a:pPr algn="ctr" defTabSz="457200">
                        <a:defRPr sz="1800"/>
                      </a:pPr>
                      <a:r>
                        <a:rPr>
                          <a:solidFill>
                            <a:srgbClr val="0070C0"/>
                          </a:solidFill>
                          <a:latin typeface="+mj-lt"/>
                          <a:ea typeface="+mj-ea"/>
                          <a:cs typeface="+mj-cs"/>
                          <a:sym typeface="Helvetica"/>
                        </a:rPr>
                        <a:t>10</a:t>
                      </a:r>
                    </a:p>
                  </a:txBody>
                  <a:tcPr marL="45720" marR="45720" marT="45720" marB="45720" anchor="ctr" anchorCtr="0" horzOverflow="overflow">
                    <a:lnT w="12700">
                      <a:solidFill>
                        <a:srgbClr val="000000"/>
                      </a:solidFill>
                    </a:lnT>
                    <a:solidFill>
                      <a:srgbClr val="CDD9E4"/>
                    </a:solidFill>
                  </a:tcPr>
                </a:tc>
                <a:tc>
                  <a:txBody>
                    <a:bodyPr/>
                    <a:lstStyle/>
                    <a:p>
                      <a:pPr algn="ctr" defTabSz="457200">
                        <a:defRPr sz="1800">
                          <a:solidFill>
                            <a:srgbClr val="C00000"/>
                          </a:solidFill>
                          <a:latin typeface="+mj-lt"/>
                          <a:ea typeface="+mj-ea"/>
                          <a:cs typeface="+mj-cs"/>
                          <a:sym typeface="Helvetica"/>
                        </a:defRPr>
                      </a:pPr>
                    </a:p>
                  </a:txBody>
                  <a:tcPr marL="45720" marR="45720" marT="45720" marB="45720" anchor="ctr" anchorCtr="0" horzOverflow="overflow">
                    <a:lnT w="12700">
                      <a:solidFill>
                        <a:srgbClr val="000000"/>
                      </a:solidFill>
                    </a:lnT>
                    <a:solidFill>
                      <a:srgbClr val="CDD9E4"/>
                    </a:solidFill>
                  </a:tcPr>
                </a:tc>
                <a:tc>
                  <a:txBody>
                    <a:bodyPr/>
                    <a:lstStyle/>
                    <a:p>
                      <a:pPr algn="l" defTabSz="457200">
                        <a:defRPr sz="1800">
                          <a:solidFill>
                            <a:srgbClr val="C00000"/>
                          </a:solidFill>
                          <a:latin typeface="+mj-lt"/>
                          <a:ea typeface="+mj-ea"/>
                          <a:cs typeface="+mj-cs"/>
                          <a:sym typeface="Helvetica"/>
                        </a:defRPr>
                      </a:pPr>
                    </a:p>
                  </a:txBody>
                  <a:tcPr marL="45720" marR="45720" marT="45720" marB="45720" anchor="ctr" anchorCtr="0" horzOverflow="overflow">
                    <a:lnT w="12700">
                      <a:solidFill>
                        <a:srgbClr val="000000"/>
                      </a:solidFill>
                    </a:lnT>
                    <a:solidFill>
                      <a:srgbClr val="CDD9E4"/>
                    </a:solidFill>
                  </a:tcPr>
                </a:tc>
                <a:tc>
                  <a:txBody>
                    <a:bodyPr/>
                    <a:lstStyle/>
                    <a:p>
                      <a:pPr algn="ctr" defTabSz="457200">
                        <a:defRPr sz="1800"/>
                      </a:pPr>
                      <a:r>
                        <a:rPr>
                          <a:solidFill>
                            <a:srgbClr val="0070C0"/>
                          </a:solidFill>
                          <a:latin typeface="+mj-lt"/>
                          <a:ea typeface="+mj-ea"/>
                          <a:cs typeface="+mj-cs"/>
                          <a:sym typeface="Helvetica"/>
                        </a:rPr>
                        <a:t>10</a:t>
                      </a:r>
                    </a:p>
                  </a:txBody>
                  <a:tcPr marL="45720" marR="45720" marT="45720" marB="45720" anchor="ctr" anchorCtr="0" horzOverflow="overflow">
                    <a:lnT w="12700">
                      <a:solidFill>
                        <a:srgbClr val="000000"/>
                      </a:solidFill>
                    </a:lnT>
                    <a:solidFill>
                      <a:srgbClr val="CDD9E4"/>
                    </a:solidFill>
                  </a:tcPr>
                </a:tc>
                <a:tc>
                  <a:txBody>
                    <a:bodyPr/>
                    <a:lstStyle/>
                    <a:p>
                      <a:pPr algn="ctr" defTabSz="457200">
                        <a:defRPr sz="1800">
                          <a:solidFill>
                            <a:srgbClr val="C00000"/>
                          </a:solidFill>
                          <a:latin typeface="+mj-lt"/>
                          <a:ea typeface="+mj-ea"/>
                          <a:cs typeface="+mj-cs"/>
                          <a:sym typeface="Helvetica"/>
                        </a:defRPr>
                      </a:pPr>
                    </a:p>
                  </a:txBody>
                  <a:tcPr marL="45720" marR="45720" marT="45720" marB="45720" anchor="ctr" anchorCtr="0" horzOverflow="overflow">
                    <a:lnT w="12700">
                      <a:solidFill>
                        <a:srgbClr val="000000"/>
                      </a:solidFill>
                    </a:lnT>
                    <a:solidFill>
                      <a:srgbClr val="CDD9E4"/>
                    </a:solidFill>
                  </a:tcPr>
                </a:tc>
                <a:tc>
                  <a:txBody>
                    <a:bodyPr/>
                    <a:lstStyle/>
                    <a:p>
                      <a:pPr algn="l" defTabSz="457200">
                        <a:defRPr sz="1800">
                          <a:solidFill>
                            <a:srgbClr val="C00000"/>
                          </a:solidFill>
                          <a:latin typeface="+mj-lt"/>
                          <a:ea typeface="+mj-ea"/>
                          <a:cs typeface="+mj-cs"/>
                          <a:sym typeface="Helvetica"/>
                        </a:defRPr>
                      </a:pPr>
                    </a:p>
                  </a:txBody>
                  <a:tcPr marL="45720" marR="45720" marT="45720" marB="45720" anchor="ctr" anchorCtr="0" horzOverflow="overflow">
                    <a:lnT w="12700">
                      <a:solidFill>
                        <a:srgbClr val="000000"/>
                      </a:solidFill>
                    </a:lnT>
                    <a:solidFill>
                      <a:srgbClr val="CDD9E4"/>
                    </a:solidFill>
                  </a:tcPr>
                </a:tc>
                <a:tc>
                  <a:txBody>
                    <a:bodyPr/>
                    <a:lstStyle/>
                    <a:p>
                      <a:pPr algn="l" defTabSz="457200">
                        <a:defRPr sz="1800">
                          <a:solidFill>
                            <a:srgbClr val="C00000"/>
                          </a:solidFill>
                          <a:latin typeface="+mj-lt"/>
                          <a:ea typeface="+mj-ea"/>
                          <a:cs typeface="+mj-cs"/>
                          <a:sym typeface="Helvetica"/>
                        </a:defRPr>
                      </a:pPr>
                    </a:p>
                  </a:txBody>
                  <a:tcPr marL="45720" marR="45720" marT="45720" marB="45720" anchor="ctr" anchorCtr="0" horzOverflow="overflow">
                    <a:lnR w="12700">
                      <a:solidFill>
                        <a:srgbClr val="000000"/>
                      </a:solidFill>
                    </a:lnR>
                    <a:lnT w="12700">
                      <a:solidFill>
                        <a:srgbClr val="000000"/>
                      </a:solidFill>
                    </a:lnT>
                    <a:solidFill>
                      <a:srgbClr val="CDD9E4"/>
                    </a:solidFill>
                  </a:tcPr>
                </a:tc>
              </a:tr>
              <a:tr h="370840">
                <a:tc>
                  <a:txBody>
                    <a:bodyPr/>
                    <a:lstStyle/>
                    <a:p>
                      <a:pPr algn="ctr" defTabSz="457200">
                        <a:defRPr sz="1800"/>
                      </a:pPr>
                      <a:r>
                        <a:rPr>
                          <a:solidFill>
                            <a:srgbClr val="7030A0"/>
                          </a:solidFill>
                          <a:latin typeface="+mj-lt"/>
                          <a:ea typeface="+mj-ea"/>
                          <a:cs typeface="+mj-cs"/>
                          <a:sym typeface="Helvetica"/>
                        </a:rPr>
                        <a:t>$100</a:t>
                      </a:r>
                    </a:p>
                  </a:txBody>
                  <a:tcPr marL="45720" marR="45720" marT="45720" marB="45720" anchor="ctr" anchorCtr="0" horzOverflow="overflow">
                    <a:lnL w="12700">
                      <a:solidFill>
                        <a:srgbClr val="000000"/>
                      </a:solidFill>
                    </a:lnL>
                    <a:lnB w="12700">
                      <a:solidFill>
                        <a:srgbClr val="000000"/>
                      </a:solidFill>
                    </a:lnB>
                    <a:solidFill>
                      <a:srgbClr val="E7EDF2"/>
                    </a:solidFill>
                  </a:tcPr>
                </a:tc>
                <a:tc>
                  <a:txBody>
                    <a:bodyPr/>
                    <a:lstStyle/>
                    <a:p>
                      <a:pPr algn="ctr" defTabSz="457200">
                        <a:defRPr sz="1800"/>
                      </a:pPr>
                      <a:r>
                        <a:rPr>
                          <a:solidFill>
                            <a:srgbClr val="0070C0"/>
                          </a:solidFill>
                          <a:latin typeface="+mj-lt"/>
                          <a:ea typeface="+mj-ea"/>
                          <a:cs typeface="+mj-cs"/>
                          <a:sym typeface="Helvetica"/>
                        </a:rPr>
                        <a:t>$110</a:t>
                      </a:r>
                    </a:p>
                  </a:txBody>
                  <a:tcPr marL="45720" marR="45720" marT="45720" marB="45720" anchor="ctr" anchorCtr="0" horzOverflow="overflow">
                    <a:lnB w="12700">
                      <a:solidFill>
                        <a:srgbClr val="000000"/>
                      </a:solidFill>
                    </a:lnB>
                    <a:solidFill>
                      <a:srgbClr val="E7EDF2"/>
                    </a:solidFill>
                  </a:tcPr>
                </a:tc>
                <a:tc>
                  <a:txBody>
                    <a:bodyPr/>
                    <a:lstStyle/>
                    <a:p>
                      <a:pPr algn="ctr" defTabSz="457200">
                        <a:defRPr sz="1800">
                          <a:solidFill>
                            <a:srgbClr val="C00000"/>
                          </a:solidFill>
                          <a:latin typeface="+mj-lt"/>
                          <a:ea typeface="+mj-ea"/>
                          <a:cs typeface="+mj-cs"/>
                          <a:sym typeface="Helvetica"/>
                        </a:defRPr>
                      </a:pPr>
                    </a:p>
                  </a:txBody>
                  <a:tcPr marL="45720" marR="45720" marT="45720" marB="45720" anchor="ctr" anchorCtr="0" horzOverflow="overflow">
                    <a:lnB w="12700">
                      <a:solidFill>
                        <a:srgbClr val="000000"/>
                      </a:solidFill>
                    </a:lnB>
                    <a:solidFill>
                      <a:srgbClr val="E7EDF2"/>
                    </a:solidFill>
                  </a:tcPr>
                </a:tc>
                <a:tc>
                  <a:txBody>
                    <a:bodyPr/>
                    <a:lstStyle/>
                    <a:p>
                      <a:pPr algn="l" defTabSz="457200">
                        <a:defRPr sz="1800">
                          <a:solidFill>
                            <a:srgbClr val="C00000"/>
                          </a:solidFill>
                          <a:latin typeface="+mj-lt"/>
                          <a:ea typeface="+mj-ea"/>
                          <a:cs typeface="+mj-cs"/>
                          <a:sym typeface="Helvetica"/>
                        </a:defRPr>
                      </a:pPr>
                    </a:p>
                  </a:txBody>
                  <a:tcPr marL="45720" marR="45720" marT="45720" marB="45720" anchor="ctr" anchorCtr="0" horzOverflow="overflow">
                    <a:lnB w="12700">
                      <a:solidFill>
                        <a:srgbClr val="000000"/>
                      </a:solidFill>
                    </a:lnB>
                    <a:solidFill>
                      <a:srgbClr val="E7EDF2"/>
                    </a:solidFill>
                  </a:tcPr>
                </a:tc>
                <a:tc>
                  <a:txBody>
                    <a:bodyPr/>
                    <a:lstStyle/>
                    <a:p>
                      <a:pPr algn="ctr" defTabSz="457200">
                        <a:defRPr sz="1800"/>
                      </a:pPr>
                      <a:r>
                        <a:rPr>
                          <a:solidFill>
                            <a:srgbClr val="0070C0"/>
                          </a:solidFill>
                          <a:latin typeface="+mj-lt"/>
                          <a:ea typeface="+mj-ea"/>
                          <a:cs typeface="+mj-cs"/>
                          <a:sym typeface="Helvetica"/>
                        </a:rPr>
                        <a:t>$120</a:t>
                      </a:r>
                    </a:p>
                  </a:txBody>
                  <a:tcPr marL="45720" marR="45720" marT="45720" marB="45720" anchor="ctr" anchorCtr="0" horzOverflow="overflow">
                    <a:lnB w="12700">
                      <a:solidFill>
                        <a:srgbClr val="000000"/>
                      </a:solidFill>
                    </a:lnB>
                    <a:solidFill>
                      <a:srgbClr val="E7EDF2"/>
                    </a:solidFill>
                  </a:tcPr>
                </a:tc>
                <a:tc>
                  <a:txBody>
                    <a:bodyPr/>
                    <a:lstStyle/>
                    <a:p>
                      <a:pPr algn="ctr" defTabSz="457200">
                        <a:defRPr sz="1800">
                          <a:solidFill>
                            <a:srgbClr val="C00000"/>
                          </a:solidFill>
                          <a:latin typeface="+mj-lt"/>
                          <a:ea typeface="+mj-ea"/>
                          <a:cs typeface="+mj-cs"/>
                          <a:sym typeface="Helvetica"/>
                        </a:defRPr>
                      </a:pPr>
                    </a:p>
                  </a:txBody>
                  <a:tcPr marL="45720" marR="45720" marT="45720" marB="45720" anchor="ctr" anchorCtr="0" horzOverflow="overflow">
                    <a:lnB w="12700">
                      <a:solidFill>
                        <a:srgbClr val="000000"/>
                      </a:solidFill>
                    </a:lnB>
                    <a:solidFill>
                      <a:srgbClr val="E7EDF2"/>
                    </a:solidFill>
                  </a:tcPr>
                </a:tc>
                <a:tc>
                  <a:txBody>
                    <a:bodyPr/>
                    <a:lstStyle/>
                    <a:p>
                      <a:pPr algn="l" defTabSz="457200">
                        <a:defRPr sz="1800">
                          <a:solidFill>
                            <a:srgbClr val="C00000"/>
                          </a:solidFill>
                          <a:latin typeface="+mj-lt"/>
                          <a:ea typeface="+mj-ea"/>
                          <a:cs typeface="+mj-cs"/>
                          <a:sym typeface="Helvetica"/>
                        </a:defRPr>
                      </a:pPr>
                    </a:p>
                  </a:txBody>
                  <a:tcPr marL="45720" marR="45720" marT="45720" marB="45720" anchor="ctr" anchorCtr="0" horzOverflow="overflow">
                    <a:lnB w="12700">
                      <a:solidFill>
                        <a:srgbClr val="000000"/>
                      </a:solidFill>
                    </a:lnB>
                    <a:solidFill>
                      <a:srgbClr val="E7EDF2"/>
                    </a:solidFill>
                  </a:tcPr>
                </a:tc>
                <a:tc>
                  <a:txBody>
                    <a:bodyPr/>
                    <a:lstStyle/>
                    <a:p>
                      <a:pPr algn="ctr" defTabSz="457200">
                        <a:defRPr sz="1800"/>
                      </a:pPr>
                      <a:r>
                        <a:rPr>
                          <a:solidFill>
                            <a:srgbClr val="0070C0"/>
                          </a:solidFill>
                          <a:latin typeface="+mj-lt"/>
                          <a:ea typeface="+mj-ea"/>
                          <a:cs typeface="+mj-cs"/>
                          <a:sym typeface="Helvetica"/>
                        </a:rPr>
                        <a:t>$130</a:t>
                      </a:r>
                    </a:p>
                  </a:txBody>
                  <a:tcPr marL="45720" marR="45720" marT="45720" marB="45720" anchor="ctr" anchorCtr="0" horzOverflow="overflow">
                    <a:lnB w="12700">
                      <a:solidFill>
                        <a:srgbClr val="000000"/>
                      </a:solidFill>
                    </a:lnB>
                    <a:solidFill>
                      <a:srgbClr val="E7EDF2"/>
                    </a:solidFill>
                  </a:tcPr>
                </a:tc>
                <a:tc>
                  <a:txBody>
                    <a:bodyPr/>
                    <a:lstStyle/>
                    <a:p>
                      <a:pPr algn="ctr" defTabSz="457200">
                        <a:defRPr sz="1800">
                          <a:solidFill>
                            <a:srgbClr val="C00000"/>
                          </a:solidFill>
                          <a:latin typeface="+mj-lt"/>
                          <a:ea typeface="+mj-ea"/>
                          <a:cs typeface="+mj-cs"/>
                          <a:sym typeface="Helvetica"/>
                        </a:defRPr>
                      </a:pPr>
                    </a:p>
                  </a:txBody>
                  <a:tcPr marL="45720" marR="45720" marT="45720" marB="45720" anchor="ctr" anchorCtr="0" horzOverflow="overflow">
                    <a:lnB w="12700">
                      <a:solidFill>
                        <a:srgbClr val="000000"/>
                      </a:solidFill>
                    </a:lnB>
                    <a:solidFill>
                      <a:srgbClr val="E7EDF2"/>
                    </a:solidFill>
                  </a:tcPr>
                </a:tc>
                <a:tc>
                  <a:txBody>
                    <a:bodyPr/>
                    <a:lstStyle/>
                    <a:p>
                      <a:pPr algn="l" defTabSz="457200">
                        <a:defRPr sz="1800">
                          <a:solidFill>
                            <a:srgbClr val="C00000"/>
                          </a:solidFill>
                          <a:latin typeface="+mj-lt"/>
                          <a:ea typeface="+mj-ea"/>
                          <a:cs typeface="+mj-cs"/>
                          <a:sym typeface="Helvetica"/>
                        </a:defRPr>
                      </a:pPr>
                    </a:p>
                  </a:txBody>
                  <a:tcPr marL="45720" marR="45720" marT="45720" marB="45720" anchor="ctr" anchorCtr="0" horzOverflow="overflow">
                    <a:lnB w="12700">
                      <a:solidFill>
                        <a:srgbClr val="000000"/>
                      </a:solidFill>
                    </a:lnB>
                    <a:solidFill>
                      <a:srgbClr val="E7EDF2"/>
                    </a:solidFill>
                  </a:tcPr>
                </a:tc>
                <a:tc>
                  <a:txBody>
                    <a:bodyPr/>
                    <a:lstStyle/>
                    <a:p>
                      <a:pPr algn="ctr" defTabSz="457200">
                        <a:defRPr sz="1800"/>
                      </a:pPr>
                      <a:r>
                        <a:rPr>
                          <a:solidFill>
                            <a:srgbClr val="0070C0"/>
                          </a:solidFill>
                          <a:latin typeface="+mj-lt"/>
                          <a:ea typeface="+mj-ea"/>
                          <a:cs typeface="+mj-cs"/>
                          <a:sym typeface="Helvetica"/>
                        </a:rPr>
                        <a:t>$140</a:t>
                      </a:r>
                    </a:p>
                  </a:txBody>
                  <a:tcPr marL="45720" marR="45720" marT="45720" marB="45720" anchor="ctr" anchorCtr="0" horzOverflow="overflow">
                    <a:lnB w="12700">
                      <a:solidFill>
                        <a:srgbClr val="000000"/>
                      </a:solidFill>
                    </a:lnB>
                    <a:solidFill>
                      <a:srgbClr val="E7EDF2"/>
                    </a:solidFill>
                  </a:tcPr>
                </a:tc>
                <a:tc>
                  <a:txBody>
                    <a:bodyPr/>
                    <a:lstStyle/>
                    <a:p>
                      <a:pPr algn="ctr" defTabSz="457200">
                        <a:defRPr sz="1800">
                          <a:solidFill>
                            <a:srgbClr val="C00000"/>
                          </a:solidFill>
                          <a:latin typeface="+mj-lt"/>
                          <a:ea typeface="+mj-ea"/>
                          <a:cs typeface="+mj-cs"/>
                          <a:sym typeface="Helvetica"/>
                        </a:defRPr>
                      </a:pPr>
                    </a:p>
                  </a:txBody>
                  <a:tcPr marL="45720" marR="45720" marT="45720" marB="45720" anchor="ctr" anchorCtr="0" horzOverflow="overflow">
                    <a:lnB w="12700">
                      <a:solidFill>
                        <a:srgbClr val="000000"/>
                      </a:solidFill>
                    </a:lnB>
                    <a:solidFill>
                      <a:srgbClr val="E7EDF2"/>
                    </a:solidFill>
                  </a:tcPr>
                </a:tc>
                <a:tc>
                  <a:txBody>
                    <a:bodyPr/>
                    <a:lstStyle/>
                    <a:p>
                      <a:pPr algn="l" defTabSz="457200">
                        <a:defRPr sz="1800">
                          <a:solidFill>
                            <a:srgbClr val="C00000"/>
                          </a:solidFill>
                          <a:latin typeface="+mj-lt"/>
                          <a:ea typeface="+mj-ea"/>
                          <a:cs typeface="+mj-cs"/>
                          <a:sym typeface="Helvetica"/>
                        </a:defRPr>
                      </a:pPr>
                    </a:p>
                  </a:txBody>
                  <a:tcPr marL="45720" marR="45720" marT="45720" marB="45720" anchor="ctr" anchorCtr="0" horzOverflow="overflow">
                    <a:lnB w="12700">
                      <a:solidFill>
                        <a:srgbClr val="000000"/>
                      </a:solidFill>
                    </a:lnB>
                    <a:solidFill>
                      <a:srgbClr val="E7EDF2"/>
                    </a:solidFill>
                  </a:tcPr>
                </a:tc>
                <a:tc>
                  <a:txBody>
                    <a:bodyPr/>
                    <a:lstStyle/>
                    <a:p>
                      <a:pPr algn="l" defTabSz="457200">
                        <a:defRPr sz="1800">
                          <a:solidFill>
                            <a:srgbClr val="C00000"/>
                          </a:solidFill>
                          <a:latin typeface="+mj-lt"/>
                          <a:ea typeface="+mj-ea"/>
                          <a:cs typeface="+mj-cs"/>
                          <a:sym typeface="Helvetica"/>
                        </a:defRPr>
                      </a:pPr>
                    </a:p>
                  </a:txBody>
                  <a:tcPr marL="45720" marR="45720" marT="45720" marB="45720" anchor="ctr" anchorCtr="0" horzOverflow="overflow">
                    <a:lnR w="12700">
                      <a:solidFill>
                        <a:srgbClr val="000000"/>
                      </a:solidFill>
                    </a:lnR>
                    <a:lnB w="12700">
                      <a:solidFill>
                        <a:srgbClr val="000000"/>
                      </a:solidFill>
                    </a:lnB>
                    <a:solidFill>
                      <a:srgbClr val="E7EDF2"/>
                    </a:solidFill>
                  </a:tcPr>
                </a:tc>
              </a:tr>
            </a:tbl>
          </a:graphicData>
        </a:graphic>
      </p:graphicFrame>
      <p:sp>
        <p:nvSpPr>
          <p:cNvPr id="361" name="Rectangle 5"/>
          <p:cNvSpPr txBox="1"/>
          <p:nvPr/>
        </p:nvSpPr>
        <p:spPr>
          <a:xfrm>
            <a:off x="45719" y="309735"/>
            <a:ext cx="12100561"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a:solidFill>
                  <a:srgbClr val="002060"/>
                </a:solidFill>
                <a:latin typeface="Gill Sans MT"/>
                <a:ea typeface="Gill Sans MT"/>
                <a:cs typeface="Gill Sans MT"/>
                <a:sym typeface="Gill Sans MT"/>
              </a:defRPr>
            </a:lvl1pPr>
          </a:lstStyle>
          <a:p>
            <a:pPr/>
            <a:r>
              <a:t>Merchandising Company: Revenue, Cost of Goods Sold (COGS), Ending Inventory, and Gross Profit</a:t>
            </a:r>
          </a:p>
        </p:txBody>
      </p:sp>
      <p:sp>
        <p:nvSpPr>
          <p:cNvPr id="362" name="Straight Arrow Connector 7"/>
          <p:cNvSpPr/>
          <p:nvPr/>
        </p:nvSpPr>
        <p:spPr>
          <a:xfrm>
            <a:off x="769267" y="1997658"/>
            <a:ext cx="11152328" cy="1"/>
          </a:xfrm>
          <a:prstGeom prst="line">
            <a:avLst/>
          </a:prstGeom>
          <a:ln w="28575" cap="rnd">
            <a:solidFill>
              <a:srgbClr val="002060"/>
            </a:solidFill>
            <a:tailEnd type="triangle"/>
          </a:ln>
        </p:spPr>
        <p:txBody>
          <a:bodyPr lIns="45719" rIns="45719"/>
          <a:lstStyle/>
          <a:p>
            <a:pPr/>
          </a:p>
        </p:txBody>
      </p:sp>
      <p:sp>
        <p:nvSpPr>
          <p:cNvPr id="363" name="TextBox 8"/>
          <p:cNvSpPr txBox="1"/>
          <p:nvPr/>
        </p:nvSpPr>
        <p:spPr>
          <a:xfrm>
            <a:off x="502916" y="1980397"/>
            <a:ext cx="10117794"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600">
                <a:latin typeface="+mj-lt"/>
                <a:ea typeface="+mj-ea"/>
                <a:cs typeface="+mj-cs"/>
                <a:sym typeface="Helvetica"/>
              </a:defRPr>
            </a:lvl1pPr>
          </a:lstStyle>
          <a:p>
            <a:pPr/>
            <a:r>
              <a:t>Jan. 1                              Mar. 1		June 30		          Sept. 30		   Dec. 31</a:t>
            </a:r>
          </a:p>
        </p:txBody>
      </p:sp>
      <p:sp>
        <p:nvSpPr>
          <p:cNvPr id="364" name="TextBox 9"/>
          <p:cNvSpPr txBox="1"/>
          <p:nvPr/>
        </p:nvSpPr>
        <p:spPr>
          <a:xfrm>
            <a:off x="145849" y="843979"/>
            <a:ext cx="935991" cy="815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600">
                <a:solidFill>
                  <a:srgbClr val="0433FF"/>
                </a:solidFill>
                <a:latin typeface="+mj-lt"/>
                <a:ea typeface="+mj-ea"/>
                <a:cs typeface="+mj-cs"/>
                <a:sym typeface="Helvetica"/>
              </a:defRPr>
            </a:pPr>
            <a:r>
              <a:t>Beg. Inv.</a:t>
            </a:r>
            <a:endParaRPr>
              <a:latin typeface="Gill Sans MT"/>
              <a:ea typeface="Gill Sans MT"/>
              <a:cs typeface="Gill Sans MT"/>
              <a:sym typeface="Gill Sans MT"/>
            </a:endParaRPr>
          </a:p>
          <a:p>
            <a:pPr>
              <a:defRPr b="1" sz="1600">
                <a:solidFill>
                  <a:srgbClr val="0433FF"/>
                </a:solidFill>
                <a:latin typeface="+mj-lt"/>
                <a:ea typeface="+mj-ea"/>
                <a:cs typeface="+mj-cs"/>
                <a:sym typeface="Helvetica"/>
              </a:defRPr>
            </a:pPr>
            <a:r>
              <a:t>10 units</a:t>
            </a:r>
            <a:endParaRPr>
              <a:latin typeface="Gill Sans MT"/>
              <a:ea typeface="Gill Sans MT"/>
              <a:cs typeface="Gill Sans MT"/>
              <a:sym typeface="Gill Sans MT"/>
            </a:endParaRPr>
          </a:p>
          <a:p>
            <a:pPr>
              <a:defRPr b="1" sz="1600">
                <a:solidFill>
                  <a:srgbClr val="0433FF"/>
                </a:solidFill>
                <a:latin typeface="+mj-lt"/>
                <a:ea typeface="+mj-ea"/>
                <a:cs typeface="+mj-cs"/>
                <a:sym typeface="Helvetica"/>
              </a:defRPr>
            </a:pPr>
            <a:r>
              <a:t>$100/U</a:t>
            </a:r>
          </a:p>
        </p:txBody>
      </p:sp>
      <p:sp>
        <p:nvSpPr>
          <p:cNvPr id="365" name="TextBox 10"/>
          <p:cNvSpPr txBox="1"/>
          <p:nvPr/>
        </p:nvSpPr>
        <p:spPr>
          <a:xfrm>
            <a:off x="67177" y="4242426"/>
            <a:ext cx="1222027"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a:latin typeface="+mj-lt"/>
                <a:ea typeface="+mj-ea"/>
                <a:cs typeface="+mj-cs"/>
                <a:sym typeface="Helvetica"/>
              </a:defRPr>
            </a:lvl1pPr>
          </a:lstStyle>
          <a:p>
            <a:pPr/>
            <a:r>
              <a:t>Perpetual:</a:t>
            </a:r>
          </a:p>
        </p:txBody>
      </p:sp>
      <p:sp>
        <p:nvSpPr>
          <p:cNvPr id="366" name="TextBox 11"/>
          <p:cNvSpPr txBox="1"/>
          <p:nvPr/>
        </p:nvSpPr>
        <p:spPr>
          <a:xfrm>
            <a:off x="825368" y="6285862"/>
            <a:ext cx="4524336"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mj-lt"/>
                <a:ea typeface="+mj-ea"/>
                <a:cs typeface="+mj-cs"/>
                <a:sym typeface="Helvetica"/>
              </a:defRPr>
            </a:lvl1pPr>
          </a:lstStyle>
          <a:p>
            <a:pPr/>
            <a:r>
              <a:t>FIFO, first-in, first-out; LIFO, last-in, first-out</a:t>
            </a:r>
          </a:p>
        </p:txBody>
      </p:sp>
      <p:sp>
        <p:nvSpPr>
          <p:cNvPr id="367" name="TextBox 12"/>
          <p:cNvSpPr txBox="1"/>
          <p:nvPr/>
        </p:nvSpPr>
        <p:spPr>
          <a:xfrm>
            <a:off x="113063" y="4924969"/>
            <a:ext cx="624742"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mj-lt"/>
                <a:ea typeface="+mj-ea"/>
                <a:cs typeface="+mj-cs"/>
                <a:sym typeface="Helvetica"/>
              </a:defRPr>
            </a:lvl1pPr>
          </a:lstStyle>
          <a:p>
            <a:pPr/>
            <a:r>
              <a:t>FIFO</a:t>
            </a:r>
          </a:p>
        </p:txBody>
      </p:sp>
      <p:sp>
        <p:nvSpPr>
          <p:cNvPr id="368" name="TextBox 13"/>
          <p:cNvSpPr txBox="1"/>
          <p:nvPr/>
        </p:nvSpPr>
        <p:spPr>
          <a:xfrm>
            <a:off x="132389" y="5645613"/>
            <a:ext cx="61224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mj-lt"/>
                <a:ea typeface="+mj-ea"/>
                <a:cs typeface="+mj-cs"/>
                <a:sym typeface="Helvetica"/>
              </a:defRPr>
            </a:lvl1pPr>
          </a:lstStyle>
          <a:p>
            <a:pPr/>
            <a:r>
              <a:t>LIFO</a:t>
            </a:r>
          </a:p>
        </p:txBody>
      </p:sp>
      <p:sp>
        <p:nvSpPr>
          <p:cNvPr id="369" name="TextBox 14"/>
          <p:cNvSpPr txBox="1"/>
          <p:nvPr/>
        </p:nvSpPr>
        <p:spPr>
          <a:xfrm>
            <a:off x="10267343" y="4280526"/>
            <a:ext cx="103986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a:latin typeface="+mj-lt"/>
                <a:ea typeface="+mj-ea"/>
                <a:cs typeface="+mj-cs"/>
                <a:sym typeface="Helvetica"/>
              </a:defRPr>
            </a:lvl1pPr>
          </a:lstStyle>
          <a:p>
            <a:pPr/>
            <a:r>
              <a:t>End. Inv.</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1" name="Slide Number"/>
          <p:cNvSpPr txBox="1"/>
          <p:nvPr>
            <p:ph type="sldNum" sz="quarter" idx="4294967295"/>
          </p:nvPr>
        </p:nvSpPr>
        <p:spPr>
          <a:xfrm>
            <a:off x="12010618" y="6260350"/>
            <a:ext cx="181382" cy="248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372" name="Table 5"/>
          <p:cNvGraphicFramePr/>
          <p:nvPr/>
        </p:nvGraphicFramePr>
        <p:xfrm>
          <a:off x="779648" y="463354"/>
          <a:ext cx="11029943" cy="5530089"/>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787853"/>
                <a:gridCol w="787853"/>
                <a:gridCol w="787853"/>
                <a:gridCol w="787853"/>
                <a:gridCol w="787853"/>
                <a:gridCol w="787853"/>
                <a:gridCol w="787853"/>
                <a:gridCol w="787853"/>
                <a:gridCol w="787853"/>
                <a:gridCol w="787853"/>
                <a:gridCol w="787853"/>
                <a:gridCol w="787853"/>
                <a:gridCol w="787853"/>
                <a:gridCol w="787853"/>
              </a:tblGrid>
              <a:tr h="370840">
                <a:tc>
                  <a:txBody>
                    <a:bodyPr/>
                    <a:lstStyle/>
                    <a:p>
                      <a:pPr algn="l" defTabSz="457200">
                        <a:defRPr sz="1800">
                          <a:latin typeface="Gill Sans MT"/>
                          <a:ea typeface="Gill Sans MT"/>
                          <a:cs typeface="Gill Sans MT"/>
                          <a:sym typeface="Gill Sans MT"/>
                        </a:defRPr>
                      </a:pPr>
                    </a:p>
                  </a:txBody>
                  <a:tcPr marL="45720" marR="45720" marT="45720" marB="45720" anchor="ctr" anchorCtr="0" horzOverflow="overflow">
                    <a:noFill/>
                  </a:tcPr>
                </a:tc>
                <a:tc>
                  <a:txBody>
                    <a:bodyPr/>
                    <a:lstStyle/>
                    <a:p>
                      <a:pPr algn="l" defTabSz="457200">
                        <a:defRPr sz="1800">
                          <a:latin typeface="Gill Sans MT"/>
                          <a:ea typeface="Gill Sans MT"/>
                          <a:cs typeface="Gill Sans MT"/>
                          <a:sym typeface="Gill Sans MT"/>
                        </a:defRPr>
                      </a:pPr>
                    </a:p>
                  </a:txBody>
                  <a:tcPr marL="45720" marR="45720" marT="45720" marB="45720" anchor="ctr" anchorCtr="0" horzOverflow="overflow">
                    <a:noFill/>
                  </a:tcPr>
                </a:tc>
                <a:tc>
                  <a:txBody>
                    <a:bodyPr/>
                    <a:lstStyle/>
                    <a:p>
                      <a:pPr algn="l" defTabSz="457200">
                        <a:defRPr sz="1800">
                          <a:latin typeface="Gill Sans MT"/>
                          <a:ea typeface="Gill Sans MT"/>
                          <a:cs typeface="Gill Sans MT"/>
                          <a:sym typeface="Gill Sans MT"/>
                        </a:defRPr>
                      </a:pPr>
                    </a:p>
                  </a:txBody>
                  <a:tcPr marL="45720" marR="45720" marT="45720" marB="45720" anchor="ctr" anchorCtr="0" horzOverflow="overflow">
                    <a:noFill/>
                  </a:tcPr>
                </a:tc>
                <a:tc>
                  <a:txBody>
                    <a:bodyPr/>
                    <a:lstStyle/>
                    <a:p>
                      <a:pPr algn="l" defTabSz="457200">
                        <a:defRPr sz="1800">
                          <a:latin typeface="Gill Sans MT"/>
                          <a:ea typeface="Gill Sans MT"/>
                          <a:cs typeface="Gill Sans MT"/>
                          <a:sym typeface="Gill Sans MT"/>
                        </a:defRPr>
                      </a:pPr>
                    </a:p>
                  </a:txBody>
                  <a:tcPr marL="45720" marR="45720" marT="45720" marB="45720" anchor="ctr" anchorCtr="0" horzOverflow="overflow">
                    <a:noFill/>
                  </a:tcPr>
                </a:tc>
                <a:tc>
                  <a:txBody>
                    <a:bodyPr/>
                    <a:lstStyle/>
                    <a:p>
                      <a:pPr algn="l" defTabSz="457200">
                        <a:defRPr sz="1800">
                          <a:latin typeface="Gill Sans MT"/>
                          <a:ea typeface="Gill Sans MT"/>
                          <a:cs typeface="Gill Sans MT"/>
                          <a:sym typeface="Gill Sans MT"/>
                        </a:defRPr>
                      </a:pPr>
                    </a:p>
                  </a:txBody>
                  <a:tcPr marL="45720" marR="45720" marT="45720" marB="45720" anchor="ctr" anchorCtr="0" horzOverflow="overflow">
                    <a:noFill/>
                  </a:tcPr>
                </a:tc>
                <a:tc>
                  <a:txBody>
                    <a:bodyPr/>
                    <a:lstStyle/>
                    <a:p>
                      <a:pPr algn="l" defTabSz="457200">
                        <a:defRPr sz="1800">
                          <a:latin typeface="Gill Sans MT"/>
                          <a:ea typeface="Gill Sans MT"/>
                          <a:cs typeface="Gill Sans MT"/>
                          <a:sym typeface="Gill Sans MT"/>
                        </a:defRPr>
                      </a:pPr>
                    </a:p>
                  </a:txBody>
                  <a:tcPr marL="45720" marR="45720" marT="45720" marB="45720" anchor="ctr" anchorCtr="0" horzOverflow="overflow">
                    <a:noFill/>
                  </a:tcPr>
                </a:tc>
                <a:tc>
                  <a:txBody>
                    <a:bodyPr/>
                    <a:lstStyle/>
                    <a:p>
                      <a:pPr algn="l" defTabSz="457200">
                        <a:defRPr sz="1800">
                          <a:latin typeface="Gill Sans MT"/>
                          <a:ea typeface="Gill Sans MT"/>
                          <a:cs typeface="Gill Sans MT"/>
                          <a:sym typeface="Gill Sans MT"/>
                        </a:defRPr>
                      </a:pPr>
                    </a:p>
                  </a:txBody>
                  <a:tcPr marL="45720" marR="45720" marT="45720" marB="45720" anchor="ctr" anchorCtr="0" horzOverflow="overflow">
                    <a:noFill/>
                  </a:tcPr>
                </a:tc>
                <a:tc>
                  <a:txBody>
                    <a:bodyPr/>
                    <a:lstStyle/>
                    <a:p>
                      <a:pPr algn="l" defTabSz="457200">
                        <a:defRPr sz="1800">
                          <a:latin typeface="Gill Sans MT"/>
                          <a:ea typeface="Gill Sans MT"/>
                          <a:cs typeface="Gill Sans MT"/>
                          <a:sym typeface="Gill Sans MT"/>
                        </a:defRPr>
                      </a:pPr>
                    </a:p>
                  </a:txBody>
                  <a:tcPr marL="45720" marR="45720" marT="45720" marB="45720" anchor="ctr" anchorCtr="0" horzOverflow="overflow">
                    <a:noFill/>
                  </a:tcPr>
                </a:tc>
                <a:tc>
                  <a:txBody>
                    <a:bodyPr/>
                    <a:lstStyle/>
                    <a:p>
                      <a:pPr algn="l" defTabSz="457200">
                        <a:defRPr sz="1800">
                          <a:latin typeface="Gill Sans MT"/>
                          <a:ea typeface="Gill Sans MT"/>
                          <a:cs typeface="Gill Sans MT"/>
                          <a:sym typeface="Gill Sans MT"/>
                        </a:defRPr>
                      </a:pPr>
                    </a:p>
                  </a:txBody>
                  <a:tcPr marL="45720" marR="45720" marT="45720" marB="45720" anchor="ctr" anchorCtr="0" horzOverflow="overflow">
                    <a:noFill/>
                  </a:tcPr>
                </a:tc>
                <a:tc>
                  <a:txBody>
                    <a:bodyPr/>
                    <a:lstStyle/>
                    <a:p>
                      <a:pPr algn="l" defTabSz="457200">
                        <a:defRPr sz="1800">
                          <a:latin typeface="Gill Sans MT"/>
                          <a:ea typeface="Gill Sans MT"/>
                          <a:cs typeface="Gill Sans MT"/>
                          <a:sym typeface="Gill Sans MT"/>
                        </a:defRPr>
                      </a:pPr>
                    </a:p>
                  </a:txBody>
                  <a:tcPr marL="45720" marR="45720" marT="45720" marB="45720" anchor="ctr" anchorCtr="0" horzOverflow="overflow">
                    <a:noFill/>
                  </a:tcPr>
                </a:tc>
                <a:tc>
                  <a:txBody>
                    <a:bodyPr/>
                    <a:lstStyle/>
                    <a:p>
                      <a:pPr algn="l" defTabSz="457200">
                        <a:defRPr sz="1800">
                          <a:latin typeface="Gill Sans MT"/>
                          <a:ea typeface="Gill Sans MT"/>
                          <a:cs typeface="Gill Sans MT"/>
                          <a:sym typeface="Gill Sans MT"/>
                        </a:defRPr>
                      </a:pPr>
                    </a:p>
                  </a:txBody>
                  <a:tcPr marL="45720" marR="45720" marT="45720" marB="45720" anchor="ctr" anchorCtr="0" horzOverflow="overflow">
                    <a:noFill/>
                  </a:tcPr>
                </a:tc>
                <a:tc>
                  <a:txBody>
                    <a:bodyPr/>
                    <a:lstStyle/>
                    <a:p>
                      <a:pPr algn="l" defTabSz="457200">
                        <a:defRPr sz="1800">
                          <a:latin typeface="Gill Sans MT"/>
                          <a:ea typeface="Gill Sans MT"/>
                          <a:cs typeface="Gill Sans MT"/>
                          <a:sym typeface="Gill Sans MT"/>
                        </a:defRPr>
                      </a:pPr>
                    </a:p>
                  </a:txBody>
                  <a:tcPr marL="45720" marR="45720" marT="45720" marB="45720" anchor="ctr" anchorCtr="0" horzOverflow="overflow">
                    <a:noFill/>
                  </a:tcPr>
                </a:tc>
                <a:tc>
                  <a:txBody>
                    <a:bodyPr/>
                    <a:lstStyle/>
                    <a:p>
                      <a:pPr algn="l" defTabSz="457200">
                        <a:defRPr sz="1800">
                          <a:latin typeface="Gill Sans MT"/>
                          <a:ea typeface="Gill Sans MT"/>
                          <a:cs typeface="Gill Sans MT"/>
                          <a:sym typeface="Gill Sans MT"/>
                        </a:defRPr>
                      </a:pPr>
                    </a:p>
                  </a:txBody>
                  <a:tcPr marL="45720" marR="45720" marT="45720" marB="45720" anchor="ctr" anchorCtr="0" horzOverflow="overflow">
                    <a:noFill/>
                  </a:tcPr>
                </a:tc>
                <a:tc>
                  <a:txBody>
                    <a:bodyPr/>
                    <a:lstStyle/>
                    <a:p>
                      <a:pPr algn="l" defTabSz="457200">
                        <a:defRPr sz="1800">
                          <a:latin typeface="Gill Sans MT"/>
                          <a:ea typeface="Gill Sans MT"/>
                          <a:cs typeface="Gill Sans MT"/>
                          <a:sym typeface="Gill Sans MT"/>
                        </a:defRPr>
                      </a:pPr>
                    </a:p>
                  </a:txBody>
                  <a:tcPr marL="45720" marR="45720" marT="45720" marB="45720" anchor="ctr" anchorCtr="0" horzOverflow="overflow">
                    <a:noFill/>
                  </a:tcPr>
                </a:tc>
              </a:tr>
              <a:tr h="370840">
                <a:tc>
                  <a:txBody>
                    <a:bodyPr/>
                    <a:lstStyle/>
                    <a:p>
                      <a:pPr algn="l" defTabSz="457200">
                        <a:defRPr sz="1800">
                          <a:latin typeface="+mj-lt"/>
                          <a:ea typeface="+mj-ea"/>
                          <a:cs typeface="+mj-cs"/>
                          <a:sym typeface="Helvetica"/>
                        </a:defRPr>
                      </a:pPr>
                    </a:p>
                  </a:txBody>
                  <a:tcPr marL="45720" marR="45720" marT="45720" marB="45720" anchor="ctr" anchorCtr="0" horzOverflow="overflow">
                    <a:solidFill>
                      <a:srgbClr val="CDD9E4"/>
                    </a:solidFill>
                  </a:tcPr>
                </a:tc>
                <a:tc>
                  <a:txBody>
                    <a:bodyPr/>
                    <a:lstStyle/>
                    <a:p>
                      <a:pPr algn="l" defTabSz="457200">
                        <a:defRPr sz="1800"/>
                      </a:pPr>
                      <a:r>
                        <a:rPr b="1">
                          <a:solidFill>
                            <a:srgbClr val="0433FF"/>
                          </a:solidFill>
                          <a:latin typeface="+mj-lt"/>
                          <a:ea typeface="+mj-ea"/>
                          <a:cs typeface="+mj-cs"/>
                          <a:sym typeface="Helvetica"/>
                        </a:rPr>
                        <a:t>Buy</a:t>
                      </a:r>
                    </a:p>
                  </a:txBody>
                  <a:tcPr marL="45720" marR="45720" marT="45720" marB="45720" anchor="ctr" anchorCtr="0" horzOverflow="overflow">
                    <a:solidFill>
                      <a:srgbClr val="CDD9E4"/>
                    </a:solidFill>
                  </a:tcPr>
                </a:tc>
                <a:tc>
                  <a:txBody>
                    <a:bodyPr/>
                    <a:lstStyle/>
                    <a:p>
                      <a:pPr algn="l" defTabSz="457200">
                        <a:defRPr b="1" sz="1800">
                          <a:solidFill>
                            <a:srgbClr val="0433FF"/>
                          </a:solidFill>
                          <a:latin typeface="Gill Sans MT"/>
                          <a:ea typeface="Gill Sans MT"/>
                          <a:cs typeface="Gill Sans MT"/>
                          <a:sym typeface="Gill Sans MT"/>
                        </a:defRPr>
                      </a:pPr>
                    </a:p>
                  </a:txBody>
                  <a:tcPr marL="45720" marR="45720" marT="45720" marB="45720" anchor="ctr" anchorCtr="0" horzOverflow="overflow">
                    <a:solidFill>
                      <a:srgbClr val="CDD9E4"/>
                    </a:solidFill>
                  </a:tcPr>
                </a:tc>
                <a:tc>
                  <a:txBody>
                    <a:bodyPr/>
                    <a:lstStyle/>
                    <a:p>
                      <a:pPr algn="l" defTabSz="457200">
                        <a:defRPr b="1" sz="1800">
                          <a:solidFill>
                            <a:srgbClr val="0433FF"/>
                          </a:solidFill>
                          <a:latin typeface="Gill Sans MT"/>
                          <a:ea typeface="Gill Sans MT"/>
                          <a:cs typeface="Gill Sans MT"/>
                          <a:sym typeface="Gill Sans MT"/>
                        </a:defRPr>
                      </a:pPr>
                    </a:p>
                  </a:txBody>
                  <a:tcPr marL="45720" marR="45720" marT="45720" marB="45720" anchor="ctr" anchorCtr="0" horzOverflow="overflow">
                    <a:solidFill>
                      <a:srgbClr val="CDD9E4"/>
                    </a:solidFill>
                  </a:tcPr>
                </a:tc>
                <a:tc>
                  <a:txBody>
                    <a:bodyPr/>
                    <a:lstStyle/>
                    <a:p>
                      <a:pPr algn="l" defTabSz="457200">
                        <a:defRPr sz="1800"/>
                      </a:pPr>
                      <a:r>
                        <a:rPr b="1">
                          <a:solidFill>
                            <a:srgbClr val="0433FF"/>
                          </a:solidFill>
                          <a:latin typeface="+mj-lt"/>
                          <a:ea typeface="+mj-ea"/>
                          <a:cs typeface="+mj-cs"/>
                          <a:sym typeface="Helvetica"/>
                        </a:rPr>
                        <a:t>Buy</a:t>
                      </a:r>
                    </a:p>
                  </a:txBody>
                  <a:tcPr marL="45720" marR="45720" marT="45720" marB="45720" anchor="ctr" anchorCtr="0" horzOverflow="overflow">
                    <a:solidFill>
                      <a:srgbClr val="CDD9E4"/>
                    </a:solidFill>
                  </a:tcPr>
                </a:tc>
                <a:tc>
                  <a:txBody>
                    <a:bodyPr/>
                    <a:lstStyle/>
                    <a:p>
                      <a:pPr algn="l" defTabSz="457200">
                        <a:defRPr b="1" sz="1800">
                          <a:solidFill>
                            <a:srgbClr val="0433FF"/>
                          </a:solidFill>
                          <a:latin typeface="Gill Sans MT"/>
                          <a:ea typeface="Gill Sans MT"/>
                          <a:cs typeface="Gill Sans MT"/>
                          <a:sym typeface="Gill Sans MT"/>
                        </a:defRPr>
                      </a:pPr>
                    </a:p>
                  </a:txBody>
                  <a:tcPr marL="45720" marR="45720" marT="45720" marB="45720" anchor="ctr" anchorCtr="0" horzOverflow="overflow">
                    <a:solidFill>
                      <a:srgbClr val="CDD9E4"/>
                    </a:solidFill>
                  </a:tcPr>
                </a:tc>
                <a:tc>
                  <a:txBody>
                    <a:bodyPr/>
                    <a:lstStyle/>
                    <a:p>
                      <a:pPr algn="l" defTabSz="457200">
                        <a:defRPr b="1" sz="1800">
                          <a:solidFill>
                            <a:srgbClr val="0433FF"/>
                          </a:solidFill>
                          <a:latin typeface="Gill Sans MT"/>
                          <a:ea typeface="Gill Sans MT"/>
                          <a:cs typeface="Gill Sans MT"/>
                          <a:sym typeface="Gill Sans MT"/>
                        </a:defRPr>
                      </a:pPr>
                    </a:p>
                  </a:txBody>
                  <a:tcPr marL="45720" marR="45720" marT="45720" marB="45720" anchor="ctr" anchorCtr="0" horzOverflow="overflow">
                    <a:solidFill>
                      <a:srgbClr val="CDD9E4"/>
                    </a:solidFill>
                  </a:tcPr>
                </a:tc>
                <a:tc>
                  <a:txBody>
                    <a:bodyPr/>
                    <a:lstStyle/>
                    <a:p>
                      <a:pPr algn="l" defTabSz="457200">
                        <a:defRPr sz="1800"/>
                      </a:pPr>
                      <a:r>
                        <a:rPr b="1">
                          <a:solidFill>
                            <a:srgbClr val="0433FF"/>
                          </a:solidFill>
                          <a:latin typeface="+mj-lt"/>
                          <a:ea typeface="+mj-ea"/>
                          <a:cs typeface="+mj-cs"/>
                          <a:sym typeface="Helvetica"/>
                        </a:rPr>
                        <a:t>Buy</a:t>
                      </a:r>
                    </a:p>
                  </a:txBody>
                  <a:tcPr marL="45720" marR="45720" marT="45720" marB="45720" anchor="ctr" anchorCtr="0" horzOverflow="overflow">
                    <a:solidFill>
                      <a:srgbClr val="CDD9E4"/>
                    </a:solidFill>
                  </a:tcPr>
                </a:tc>
                <a:tc>
                  <a:txBody>
                    <a:bodyPr/>
                    <a:lstStyle/>
                    <a:p>
                      <a:pPr algn="l" defTabSz="457200">
                        <a:defRPr b="1" sz="1800">
                          <a:solidFill>
                            <a:srgbClr val="0433FF"/>
                          </a:solidFill>
                          <a:latin typeface="Gill Sans MT"/>
                          <a:ea typeface="Gill Sans MT"/>
                          <a:cs typeface="Gill Sans MT"/>
                          <a:sym typeface="Gill Sans MT"/>
                        </a:defRPr>
                      </a:pPr>
                    </a:p>
                  </a:txBody>
                  <a:tcPr marL="45720" marR="45720" marT="45720" marB="45720" anchor="ctr" anchorCtr="0" horzOverflow="overflow">
                    <a:solidFill>
                      <a:srgbClr val="CDD9E4"/>
                    </a:solidFill>
                  </a:tcPr>
                </a:tc>
                <a:tc>
                  <a:txBody>
                    <a:bodyPr/>
                    <a:lstStyle/>
                    <a:p>
                      <a:pPr algn="l" defTabSz="457200">
                        <a:defRPr b="1" sz="1800">
                          <a:solidFill>
                            <a:srgbClr val="0433FF"/>
                          </a:solidFill>
                          <a:latin typeface="Gill Sans MT"/>
                          <a:ea typeface="Gill Sans MT"/>
                          <a:cs typeface="Gill Sans MT"/>
                          <a:sym typeface="Gill Sans MT"/>
                        </a:defRPr>
                      </a:pPr>
                    </a:p>
                  </a:txBody>
                  <a:tcPr marL="45720" marR="45720" marT="45720" marB="45720" anchor="ctr" anchorCtr="0" horzOverflow="overflow">
                    <a:solidFill>
                      <a:srgbClr val="CDD9E4"/>
                    </a:solidFill>
                  </a:tcPr>
                </a:tc>
                <a:tc>
                  <a:txBody>
                    <a:bodyPr/>
                    <a:lstStyle/>
                    <a:p>
                      <a:pPr algn="l" defTabSz="457200">
                        <a:defRPr sz="1800"/>
                      </a:pPr>
                      <a:r>
                        <a:rPr b="1">
                          <a:solidFill>
                            <a:srgbClr val="0433FF"/>
                          </a:solidFill>
                          <a:latin typeface="+mj-lt"/>
                          <a:ea typeface="+mj-ea"/>
                          <a:cs typeface="+mj-cs"/>
                          <a:sym typeface="Helvetica"/>
                        </a:rPr>
                        <a:t>Buy</a:t>
                      </a:r>
                    </a:p>
                  </a:txBody>
                  <a:tcPr marL="45720" marR="45720" marT="45720" marB="45720" anchor="ctr" anchorCtr="0" horzOverflow="overflow">
                    <a:solidFill>
                      <a:srgbClr val="CDD9E4"/>
                    </a:solidFill>
                  </a:tcPr>
                </a:tc>
                <a:tc>
                  <a:txBody>
                    <a:bodyPr/>
                    <a:lstStyle/>
                    <a:p>
                      <a:pPr algn="l" defTabSz="457200">
                        <a:defRPr b="1" sz="1800">
                          <a:solidFill>
                            <a:srgbClr val="0433FF"/>
                          </a:solidFill>
                          <a:latin typeface="Gill Sans MT"/>
                          <a:ea typeface="Gill Sans MT"/>
                          <a:cs typeface="Gill Sans MT"/>
                          <a:sym typeface="Gill Sans MT"/>
                        </a:defRPr>
                      </a:pPr>
                    </a:p>
                  </a:txBody>
                  <a:tcPr marL="45720" marR="45720" marT="45720" marB="45720" anchor="ctr" anchorCtr="0" horzOverflow="overflow">
                    <a:solidFill>
                      <a:srgbClr val="CDD9E4"/>
                    </a:solidFill>
                  </a:tcPr>
                </a:tc>
                <a:tc>
                  <a:txBody>
                    <a:bodyPr/>
                    <a:lstStyle/>
                    <a:p>
                      <a:pPr algn="l" defTabSz="457200">
                        <a:defRPr sz="1800">
                          <a:latin typeface="Gill Sans MT"/>
                          <a:ea typeface="Gill Sans MT"/>
                          <a:cs typeface="Gill Sans MT"/>
                          <a:sym typeface="Gill Sans MT"/>
                        </a:defRPr>
                      </a:pPr>
                    </a:p>
                  </a:txBody>
                  <a:tcPr marL="45720" marR="45720" marT="45720" marB="45720" anchor="ctr" anchorCtr="0" horzOverflow="overflow">
                    <a:solidFill>
                      <a:srgbClr val="CDD9E4"/>
                    </a:solidFill>
                  </a:tcPr>
                </a:tc>
                <a:tc>
                  <a:txBody>
                    <a:bodyPr/>
                    <a:lstStyle/>
                    <a:p>
                      <a:pPr algn="l" defTabSz="457200">
                        <a:defRPr sz="1800">
                          <a:latin typeface="Gill Sans MT"/>
                          <a:ea typeface="Gill Sans MT"/>
                          <a:cs typeface="Gill Sans MT"/>
                          <a:sym typeface="Gill Sans MT"/>
                        </a:defRPr>
                      </a:pPr>
                    </a:p>
                  </a:txBody>
                  <a:tcPr marL="45720" marR="45720" marT="45720" marB="45720" anchor="ctr" anchorCtr="0" horzOverflow="overflow">
                    <a:solidFill>
                      <a:srgbClr val="CDD9E4"/>
                    </a:solidFill>
                  </a:tcPr>
                </a:tc>
              </a:tr>
              <a:tr h="370840">
                <a:tc>
                  <a:txBody>
                    <a:bodyPr/>
                    <a:lstStyle/>
                    <a:p>
                      <a:pPr algn="l" defTabSz="457200">
                        <a:defRPr sz="1800">
                          <a:latin typeface="+mj-lt"/>
                          <a:ea typeface="+mj-ea"/>
                          <a:cs typeface="+mj-cs"/>
                          <a:sym typeface="Helvetica"/>
                        </a:defRPr>
                      </a:pPr>
                    </a:p>
                  </a:txBody>
                  <a:tcPr marL="45720" marR="45720" marT="45720" marB="45720" anchor="ctr" anchorCtr="0" horzOverflow="overflow">
                    <a:solidFill>
                      <a:srgbClr val="E7EDF2"/>
                    </a:solidFill>
                  </a:tcPr>
                </a:tc>
                <a:tc>
                  <a:txBody>
                    <a:bodyPr/>
                    <a:lstStyle/>
                    <a:p>
                      <a:pPr algn="l" defTabSz="457200">
                        <a:defRPr sz="1800"/>
                      </a:pPr>
                      <a:r>
                        <a:rPr b="1">
                          <a:solidFill>
                            <a:srgbClr val="0433FF"/>
                          </a:solidFill>
                          <a:latin typeface="+mj-lt"/>
                          <a:ea typeface="+mj-ea"/>
                          <a:cs typeface="+mj-cs"/>
                          <a:sym typeface="Helvetica"/>
                        </a:rPr>
                        <a:t>10</a:t>
                      </a:r>
                    </a:p>
                  </a:txBody>
                  <a:tcPr marL="45720" marR="45720" marT="45720" marB="45720" anchor="ctr" anchorCtr="0" horzOverflow="overflow">
                    <a:solidFill>
                      <a:srgbClr val="E7EDF2"/>
                    </a:solidFill>
                  </a:tcPr>
                </a:tc>
                <a:tc>
                  <a:txBody>
                    <a:bodyPr/>
                    <a:lstStyle/>
                    <a:p>
                      <a:pPr algn="l" defTabSz="457200">
                        <a:defRPr b="1" sz="1800">
                          <a:solidFill>
                            <a:srgbClr val="0433FF"/>
                          </a:solidFill>
                          <a:latin typeface="+mj-lt"/>
                          <a:ea typeface="+mj-ea"/>
                          <a:cs typeface="+mj-cs"/>
                          <a:sym typeface="Helvetica"/>
                        </a:defRPr>
                      </a:pPr>
                    </a:p>
                  </a:txBody>
                  <a:tcPr marL="45720" marR="45720" marT="45720" marB="45720" anchor="ctr" anchorCtr="0" horzOverflow="overflow">
                    <a:solidFill>
                      <a:srgbClr val="E7EDF2"/>
                    </a:solidFill>
                  </a:tcPr>
                </a:tc>
                <a:tc>
                  <a:txBody>
                    <a:bodyPr/>
                    <a:lstStyle/>
                    <a:p>
                      <a:pPr algn="l" defTabSz="457200">
                        <a:defRPr b="1" sz="1800">
                          <a:solidFill>
                            <a:srgbClr val="0433FF"/>
                          </a:solidFill>
                          <a:latin typeface="+mj-lt"/>
                          <a:ea typeface="+mj-ea"/>
                          <a:cs typeface="+mj-cs"/>
                          <a:sym typeface="Helvetica"/>
                        </a:defRPr>
                      </a:pPr>
                    </a:p>
                  </a:txBody>
                  <a:tcPr marL="45720" marR="45720" marT="45720" marB="45720" anchor="ctr" anchorCtr="0" horzOverflow="overflow">
                    <a:solidFill>
                      <a:srgbClr val="E7EDF2"/>
                    </a:solidFill>
                  </a:tcPr>
                </a:tc>
                <a:tc>
                  <a:txBody>
                    <a:bodyPr/>
                    <a:lstStyle/>
                    <a:p>
                      <a:pPr algn="l" defTabSz="457200">
                        <a:defRPr sz="1800"/>
                      </a:pPr>
                      <a:r>
                        <a:rPr b="1">
                          <a:solidFill>
                            <a:srgbClr val="0433FF"/>
                          </a:solidFill>
                          <a:latin typeface="+mj-lt"/>
                          <a:ea typeface="+mj-ea"/>
                          <a:cs typeface="+mj-cs"/>
                          <a:sym typeface="Helvetica"/>
                        </a:rPr>
                        <a:t>10</a:t>
                      </a:r>
                    </a:p>
                  </a:txBody>
                  <a:tcPr marL="45720" marR="45720" marT="45720" marB="45720" anchor="ctr" anchorCtr="0" horzOverflow="overflow">
                    <a:solidFill>
                      <a:srgbClr val="E7EDF2"/>
                    </a:solidFill>
                  </a:tcPr>
                </a:tc>
                <a:tc>
                  <a:txBody>
                    <a:bodyPr/>
                    <a:lstStyle/>
                    <a:p>
                      <a:pPr algn="l" defTabSz="457200">
                        <a:defRPr b="1" sz="1800">
                          <a:solidFill>
                            <a:srgbClr val="0433FF"/>
                          </a:solidFill>
                          <a:latin typeface="+mj-lt"/>
                          <a:ea typeface="+mj-ea"/>
                          <a:cs typeface="+mj-cs"/>
                          <a:sym typeface="Helvetica"/>
                        </a:defRPr>
                      </a:pPr>
                    </a:p>
                  </a:txBody>
                  <a:tcPr marL="45720" marR="45720" marT="45720" marB="45720" anchor="ctr" anchorCtr="0" horzOverflow="overflow">
                    <a:solidFill>
                      <a:srgbClr val="E7EDF2"/>
                    </a:solidFill>
                  </a:tcPr>
                </a:tc>
                <a:tc>
                  <a:txBody>
                    <a:bodyPr/>
                    <a:lstStyle/>
                    <a:p>
                      <a:pPr algn="l" defTabSz="457200">
                        <a:defRPr b="1" sz="1800">
                          <a:solidFill>
                            <a:srgbClr val="0433FF"/>
                          </a:solidFill>
                          <a:latin typeface="+mj-lt"/>
                          <a:ea typeface="+mj-ea"/>
                          <a:cs typeface="+mj-cs"/>
                          <a:sym typeface="Helvetica"/>
                        </a:defRPr>
                      </a:pPr>
                    </a:p>
                  </a:txBody>
                  <a:tcPr marL="45720" marR="45720" marT="45720" marB="45720" anchor="ctr" anchorCtr="0" horzOverflow="overflow">
                    <a:solidFill>
                      <a:srgbClr val="E7EDF2"/>
                    </a:solidFill>
                  </a:tcPr>
                </a:tc>
                <a:tc>
                  <a:txBody>
                    <a:bodyPr/>
                    <a:lstStyle/>
                    <a:p>
                      <a:pPr algn="l" defTabSz="457200">
                        <a:defRPr sz="1800"/>
                      </a:pPr>
                      <a:r>
                        <a:rPr b="1">
                          <a:solidFill>
                            <a:srgbClr val="0433FF"/>
                          </a:solidFill>
                          <a:latin typeface="+mj-lt"/>
                          <a:ea typeface="+mj-ea"/>
                          <a:cs typeface="+mj-cs"/>
                          <a:sym typeface="Helvetica"/>
                        </a:rPr>
                        <a:t>10</a:t>
                      </a:r>
                    </a:p>
                  </a:txBody>
                  <a:tcPr marL="45720" marR="45720" marT="45720" marB="45720" anchor="ctr" anchorCtr="0" horzOverflow="overflow">
                    <a:solidFill>
                      <a:srgbClr val="E7EDF2"/>
                    </a:solidFill>
                  </a:tcPr>
                </a:tc>
                <a:tc>
                  <a:txBody>
                    <a:bodyPr/>
                    <a:lstStyle/>
                    <a:p>
                      <a:pPr algn="l" defTabSz="457200">
                        <a:defRPr b="1" sz="1800">
                          <a:solidFill>
                            <a:srgbClr val="0433FF"/>
                          </a:solidFill>
                          <a:latin typeface="+mj-lt"/>
                          <a:ea typeface="+mj-ea"/>
                          <a:cs typeface="+mj-cs"/>
                          <a:sym typeface="Helvetica"/>
                        </a:defRPr>
                      </a:pPr>
                    </a:p>
                  </a:txBody>
                  <a:tcPr marL="45720" marR="45720" marT="45720" marB="45720" anchor="ctr" anchorCtr="0" horzOverflow="overflow">
                    <a:solidFill>
                      <a:srgbClr val="E7EDF2"/>
                    </a:solidFill>
                  </a:tcPr>
                </a:tc>
                <a:tc>
                  <a:txBody>
                    <a:bodyPr/>
                    <a:lstStyle/>
                    <a:p>
                      <a:pPr algn="l" defTabSz="457200">
                        <a:defRPr b="1" sz="1800">
                          <a:solidFill>
                            <a:srgbClr val="0433FF"/>
                          </a:solidFill>
                          <a:latin typeface="+mj-lt"/>
                          <a:ea typeface="+mj-ea"/>
                          <a:cs typeface="+mj-cs"/>
                          <a:sym typeface="Helvetica"/>
                        </a:defRPr>
                      </a:pPr>
                    </a:p>
                  </a:txBody>
                  <a:tcPr marL="45720" marR="45720" marT="45720" marB="45720" anchor="ctr" anchorCtr="0" horzOverflow="overflow">
                    <a:solidFill>
                      <a:srgbClr val="E7EDF2"/>
                    </a:solidFill>
                  </a:tcPr>
                </a:tc>
                <a:tc>
                  <a:txBody>
                    <a:bodyPr/>
                    <a:lstStyle/>
                    <a:p>
                      <a:pPr algn="l" defTabSz="457200">
                        <a:defRPr sz="1800"/>
                      </a:pPr>
                      <a:r>
                        <a:rPr b="1">
                          <a:solidFill>
                            <a:srgbClr val="0433FF"/>
                          </a:solidFill>
                          <a:latin typeface="+mj-lt"/>
                          <a:ea typeface="+mj-ea"/>
                          <a:cs typeface="+mj-cs"/>
                          <a:sym typeface="Helvetica"/>
                        </a:rPr>
                        <a:t>10</a:t>
                      </a:r>
                    </a:p>
                  </a:txBody>
                  <a:tcPr marL="45720" marR="45720" marT="45720" marB="45720" anchor="ctr" anchorCtr="0" horzOverflow="overflow">
                    <a:solidFill>
                      <a:srgbClr val="E7EDF2"/>
                    </a:solidFill>
                  </a:tcPr>
                </a:tc>
                <a:tc>
                  <a:txBody>
                    <a:bodyPr/>
                    <a:lstStyle/>
                    <a:p>
                      <a:pPr algn="l" defTabSz="457200">
                        <a:defRPr sz="1800"/>
                      </a:pPr>
                      <a:r>
                        <a:rPr b="1">
                          <a:solidFill>
                            <a:srgbClr val="0433FF"/>
                          </a:solidFill>
                          <a:latin typeface="+mj-lt"/>
                          <a:ea typeface="+mj-ea"/>
                          <a:cs typeface="+mj-cs"/>
                          <a:sym typeface="Helvetica"/>
                        </a:rPr>
                        <a:t>units</a:t>
                      </a:r>
                    </a:p>
                  </a:txBody>
                  <a:tcPr marL="45720" marR="45720" marT="45720" marB="45720" anchor="ctr" anchorCtr="0" horzOverflow="overflow">
                    <a:solidFill>
                      <a:srgbClr val="E7EDF2"/>
                    </a:solidFill>
                  </a:tcPr>
                </a:tc>
                <a:tc>
                  <a:txBody>
                    <a:bodyPr/>
                    <a:lstStyle/>
                    <a:p>
                      <a:pPr algn="l" defTabSz="457200">
                        <a:defRPr sz="1800">
                          <a:latin typeface="+mj-lt"/>
                          <a:ea typeface="+mj-ea"/>
                          <a:cs typeface="+mj-cs"/>
                          <a:sym typeface="Helvetica"/>
                        </a:defRPr>
                      </a:pPr>
                    </a:p>
                  </a:txBody>
                  <a:tcPr marL="45720" marR="45720" marT="45720" marB="45720" anchor="ctr" anchorCtr="0" horzOverflow="overflow">
                    <a:solidFill>
                      <a:srgbClr val="E7EDF2"/>
                    </a:solidFill>
                  </a:tcPr>
                </a:tc>
                <a:tc>
                  <a:txBody>
                    <a:bodyPr/>
                    <a:lstStyle/>
                    <a:p>
                      <a:pPr algn="l" defTabSz="457200">
                        <a:defRPr sz="1800">
                          <a:latin typeface="+mj-lt"/>
                          <a:ea typeface="+mj-ea"/>
                          <a:cs typeface="+mj-cs"/>
                          <a:sym typeface="Helvetica"/>
                        </a:defRPr>
                      </a:pPr>
                    </a:p>
                  </a:txBody>
                  <a:tcPr marL="45720" marR="45720" marT="45720" marB="45720" anchor="ctr" anchorCtr="0" horzOverflow="overflow">
                    <a:solidFill>
                      <a:srgbClr val="E7EDF2"/>
                    </a:solidFill>
                  </a:tcPr>
                </a:tc>
              </a:tr>
              <a:tr h="370840">
                <a:tc>
                  <a:txBody>
                    <a:bodyPr/>
                    <a:lstStyle/>
                    <a:p>
                      <a:pPr algn="l" defTabSz="457200">
                        <a:defRPr sz="1800">
                          <a:latin typeface="+mj-lt"/>
                          <a:ea typeface="+mj-ea"/>
                          <a:cs typeface="+mj-cs"/>
                          <a:sym typeface="Helvetica"/>
                        </a:defRPr>
                      </a:pPr>
                    </a:p>
                  </a:txBody>
                  <a:tcPr marL="45720" marR="45720" marT="45720" marB="45720" anchor="ctr" anchorCtr="0" horzOverflow="overflow">
                    <a:lnL w="38100">
                      <a:solidFill>
                        <a:srgbClr val="000000"/>
                      </a:solidFill>
                    </a:lnL>
                    <a:solidFill>
                      <a:srgbClr val="CDD9E4"/>
                    </a:solidFill>
                  </a:tcPr>
                </a:tc>
                <a:tc>
                  <a:txBody>
                    <a:bodyPr/>
                    <a:lstStyle/>
                    <a:p>
                      <a:pPr algn="l" defTabSz="457200">
                        <a:defRPr sz="1800"/>
                      </a:pPr>
                      <a:r>
                        <a:rPr b="1">
                          <a:solidFill>
                            <a:srgbClr val="0433FF"/>
                          </a:solidFill>
                          <a:latin typeface="+mj-lt"/>
                          <a:ea typeface="+mj-ea"/>
                          <a:cs typeface="+mj-cs"/>
                          <a:sym typeface="Helvetica"/>
                        </a:rPr>
                        <a:t>$110</a:t>
                      </a:r>
                    </a:p>
                  </a:txBody>
                  <a:tcPr marL="45720" marR="45720" marT="45720" marB="45720" anchor="ctr" anchorCtr="0" horzOverflow="overflow">
                    <a:solidFill>
                      <a:srgbClr val="CDD9E4"/>
                    </a:solidFill>
                  </a:tcPr>
                </a:tc>
                <a:tc>
                  <a:txBody>
                    <a:bodyPr/>
                    <a:lstStyle/>
                    <a:p>
                      <a:pPr algn="l" defTabSz="457200">
                        <a:defRPr b="1" sz="1800">
                          <a:solidFill>
                            <a:srgbClr val="0433FF"/>
                          </a:solidFill>
                          <a:latin typeface="+mj-lt"/>
                          <a:ea typeface="+mj-ea"/>
                          <a:cs typeface="+mj-cs"/>
                          <a:sym typeface="Helvetica"/>
                        </a:defRPr>
                      </a:pPr>
                    </a:p>
                  </a:txBody>
                  <a:tcPr marL="45720" marR="45720" marT="45720" marB="45720" anchor="ctr" anchorCtr="0" horzOverflow="overflow">
                    <a:lnR w="38100">
                      <a:solidFill>
                        <a:srgbClr val="000000"/>
                      </a:solidFill>
                    </a:lnR>
                    <a:solidFill>
                      <a:srgbClr val="CDD9E4"/>
                    </a:solidFill>
                  </a:tcPr>
                </a:tc>
                <a:tc>
                  <a:txBody>
                    <a:bodyPr/>
                    <a:lstStyle/>
                    <a:p>
                      <a:pPr algn="l" defTabSz="457200">
                        <a:defRPr b="1" sz="1800">
                          <a:solidFill>
                            <a:srgbClr val="0433FF"/>
                          </a:solidFill>
                          <a:latin typeface="+mj-lt"/>
                          <a:ea typeface="+mj-ea"/>
                          <a:cs typeface="+mj-cs"/>
                          <a:sym typeface="Helvetica"/>
                        </a:defRPr>
                      </a:pPr>
                    </a:p>
                  </a:txBody>
                  <a:tcPr marL="45720" marR="45720" marT="45720" marB="45720" anchor="ctr" anchorCtr="0" horzOverflow="overflow">
                    <a:lnL w="38100">
                      <a:solidFill>
                        <a:srgbClr val="000000"/>
                      </a:solidFill>
                    </a:lnL>
                    <a:solidFill>
                      <a:srgbClr val="CDD9E4"/>
                    </a:solidFill>
                  </a:tcPr>
                </a:tc>
                <a:tc>
                  <a:txBody>
                    <a:bodyPr/>
                    <a:lstStyle/>
                    <a:p>
                      <a:pPr algn="l" defTabSz="457200">
                        <a:defRPr sz="1800"/>
                      </a:pPr>
                      <a:r>
                        <a:rPr b="1">
                          <a:solidFill>
                            <a:srgbClr val="0433FF"/>
                          </a:solidFill>
                          <a:latin typeface="+mj-lt"/>
                          <a:ea typeface="+mj-ea"/>
                          <a:cs typeface="+mj-cs"/>
                          <a:sym typeface="Helvetica"/>
                        </a:rPr>
                        <a:t>$120</a:t>
                      </a:r>
                    </a:p>
                  </a:txBody>
                  <a:tcPr marL="45720" marR="45720" marT="45720" marB="45720" anchor="ctr" anchorCtr="0" horzOverflow="overflow">
                    <a:solidFill>
                      <a:srgbClr val="CDD9E4"/>
                    </a:solidFill>
                  </a:tcPr>
                </a:tc>
                <a:tc>
                  <a:txBody>
                    <a:bodyPr/>
                    <a:lstStyle/>
                    <a:p>
                      <a:pPr algn="l" defTabSz="457200">
                        <a:defRPr b="1" sz="1800">
                          <a:solidFill>
                            <a:srgbClr val="0433FF"/>
                          </a:solidFill>
                          <a:latin typeface="+mj-lt"/>
                          <a:ea typeface="+mj-ea"/>
                          <a:cs typeface="+mj-cs"/>
                          <a:sym typeface="Helvetica"/>
                        </a:defRPr>
                      </a:pPr>
                    </a:p>
                  </a:txBody>
                  <a:tcPr marL="45720" marR="45720" marT="45720" marB="45720" anchor="ctr" anchorCtr="0" horzOverflow="overflow">
                    <a:lnR w="38100">
                      <a:solidFill>
                        <a:srgbClr val="000000"/>
                      </a:solidFill>
                    </a:lnR>
                    <a:solidFill>
                      <a:srgbClr val="CDD9E4"/>
                    </a:solidFill>
                  </a:tcPr>
                </a:tc>
                <a:tc>
                  <a:txBody>
                    <a:bodyPr/>
                    <a:lstStyle/>
                    <a:p>
                      <a:pPr algn="l" defTabSz="457200">
                        <a:defRPr b="1" sz="1800">
                          <a:solidFill>
                            <a:srgbClr val="0433FF"/>
                          </a:solidFill>
                          <a:latin typeface="+mj-lt"/>
                          <a:ea typeface="+mj-ea"/>
                          <a:cs typeface="+mj-cs"/>
                          <a:sym typeface="Helvetica"/>
                        </a:defRPr>
                      </a:pPr>
                    </a:p>
                  </a:txBody>
                  <a:tcPr marL="45720" marR="45720" marT="45720" marB="45720" anchor="ctr" anchorCtr="0" horzOverflow="overflow">
                    <a:lnL w="38100">
                      <a:solidFill>
                        <a:srgbClr val="000000"/>
                      </a:solidFill>
                    </a:lnL>
                    <a:solidFill>
                      <a:srgbClr val="CDD9E4"/>
                    </a:solidFill>
                  </a:tcPr>
                </a:tc>
                <a:tc>
                  <a:txBody>
                    <a:bodyPr/>
                    <a:lstStyle/>
                    <a:p>
                      <a:pPr algn="l" defTabSz="457200">
                        <a:defRPr sz="1800"/>
                      </a:pPr>
                      <a:r>
                        <a:rPr b="1">
                          <a:solidFill>
                            <a:srgbClr val="0433FF"/>
                          </a:solidFill>
                          <a:latin typeface="+mj-lt"/>
                          <a:ea typeface="+mj-ea"/>
                          <a:cs typeface="+mj-cs"/>
                          <a:sym typeface="Helvetica"/>
                        </a:rPr>
                        <a:t>$130</a:t>
                      </a:r>
                    </a:p>
                  </a:txBody>
                  <a:tcPr marL="45720" marR="45720" marT="45720" marB="45720" anchor="ctr" anchorCtr="0" horzOverflow="overflow">
                    <a:solidFill>
                      <a:srgbClr val="CDD9E4"/>
                    </a:solidFill>
                  </a:tcPr>
                </a:tc>
                <a:tc>
                  <a:txBody>
                    <a:bodyPr/>
                    <a:lstStyle/>
                    <a:p>
                      <a:pPr algn="l" defTabSz="457200">
                        <a:defRPr b="1" sz="1800">
                          <a:solidFill>
                            <a:srgbClr val="0433FF"/>
                          </a:solidFill>
                          <a:latin typeface="+mj-lt"/>
                          <a:ea typeface="+mj-ea"/>
                          <a:cs typeface="+mj-cs"/>
                          <a:sym typeface="Helvetica"/>
                        </a:defRPr>
                      </a:pPr>
                    </a:p>
                  </a:txBody>
                  <a:tcPr marL="45720" marR="45720" marT="45720" marB="45720" anchor="ctr" anchorCtr="0" horzOverflow="overflow">
                    <a:lnR w="38100">
                      <a:solidFill>
                        <a:srgbClr val="000000"/>
                      </a:solidFill>
                    </a:lnR>
                    <a:solidFill>
                      <a:srgbClr val="CDD9E4"/>
                    </a:solidFill>
                  </a:tcPr>
                </a:tc>
                <a:tc>
                  <a:txBody>
                    <a:bodyPr/>
                    <a:lstStyle/>
                    <a:p>
                      <a:pPr algn="l" defTabSz="457200">
                        <a:defRPr b="1" sz="1800">
                          <a:solidFill>
                            <a:srgbClr val="0433FF"/>
                          </a:solidFill>
                          <a:latin typeface="+mj-lt"/>
                          <a:ea typeface="+mj-ea"/>
                          <a:cs typeface="+mj-cs"/>
                          <a:sym typeface="Helvetica"/>
                        </a:defRPr>
                      </a:pPr>
                    </a:p>
                  </a:txBody>
                  <a:tcPr marL="45720" marR="45720" marT="45720" marB="45720" anchor="ctr" anchorCtr="0" horzOverflow="overflow">
                    <a:lnL w="38100">
                      <a:solidFill>
                        <a:srgbClr val="000000"/>
                      </a:solidFill>
                    </a:lnL>
                    <a:solidFill>
                      <a:srgbClr val="CDD9E4"/>
                    </a:solidFill>
                  </a:tcPr>
                </a:tc>
                <a:tc>
                  <a:txBody>
                    <a:bodyPr/>
                    <a:lstStyle/>
                    <a:p>
                      <a:pPr algn="l" defTabSz="457200">
                        <a:defRPr sz="1800"/>
                      </a:pPr>
                      <a:r>
                        <a:rPr b="1">
                          <a:solidFill>
                            <a:srgbClr val="0433FF"/>
                          </a:solidFill>
                          <a:latin typeface="+mj-lt"/>
                          <a:ea typeface="+mj-ea"/>
                          <a:cs typeface="+mj-cs"/>
                          <a:sym typeface="Helvetica"/>
                        </a:rPr>
                        <a:t>$140</a:t>
                      </a:r>
                    </a:p>
                  </a:txBody>
                  <a:tcPr marL="45720" marR="45720" marT="45720" marB="45720" anchor="ctr" anchorCtr="0" horzOverflow="overflow">
                    <a:solidFill>
                      <a:srgbClr val="CDD9E4"/>
                    </a:solidFill>
                  </a:tcPr>
                </a:tc>
                <a:tc>
                  <a:txBody>
                    <a:bodyPr/>
                    <a:lstStyle/>
                    <a:p>
                      <a:pPr algn="l" defTabSz="457200">
                        <a:defRPr sz="1800"/>
                      </a:pPr>
                      <a:r>
                        <a:rPr b="1">
                          <a:solidFill>
                            <a:srgbClr val="0433FF"/>
                          </a:solidFill>
                          <a:latin typeface="+mj-lt"/>
                          <a:ea typeface="+mj-ea"/>
                          <a:cs typeface="+mj-cs"/>
                          <a:sym typeface="Helvetica"/>
                        </a:rPr>
                        <a:t>/unit</a:t>
                      </a:r>
                    </a:p>
                  </a:txBody>
                  <a:tcPr marL="45720" marR="45720" marT="45720" marB="45720" anchor="ctr" anchorCtr="0" horzOverflow="overflow">
                    <a:lnR w="38100">
                      <a:solidFill>
                        <a:srgbClr val="000000"/>
                      </a:solidFill>
                    </a:lnR>
                    <a:solidFill>
                      <a:srgbClr val="CDD9E4"/>
                    </a:solidFill>
                  </a:tcPr>
                </a:tc>
                <a:tc>
                  <a:txBody>
                    <a:bodyPr/>
                    <a:lstStyle/>
                    <a:p>
                      <a:pPr algn="l" defTabSz="457200">
                        <a:defRPr sz="1800">
                          <a:latin typeface="+mj-lt"/>
                          <a:ea typeface="+mj-ea"/>
                          <a:cs typeface="+mj-cs"/>
                          <a:sym typeface="Helvetica"/>
                        </a:defRPr>
                      </a:pPr>
                    </a:p>
                  </a:txBody>
                  <a:tcPr marL="45720" marR="45720" marT="45720" marB="45720" anchor="ctr" anchorCtr="0" horzOverflow="overflow">
                    <a:lnL w="38100">
                      <a:solidFill>
                        <a:srgbClr val="000000"/>
                      </a:solidFill>
                    </a:lnL>
                    <a:solidFill>
                      <a:srgbClr val="CDD9E4"/>
                    </a:solidFill>
                  </a:tcPr>
                </a:tc>
                <a:tc>
                  <a:txBody>
                    <a:bodyPr/>
                    <a:lstStyle/>
                    <a:p>
                      <a:pPr algn="l" defTabSz="457200">
                        <a:defRPr sz="1800">
                          <a:latin typeface="+mj-lt"/>
                          <a:ea typeface="+mj-ea"/>
                          <a:cs typeface="+mj-cs"/>
                          <a:sym typeface="Helvetica"/>
                        </a:defRPr>
                      </a:pPr>
                    </a:p>
                  </a:txBody>
                  <a:tcPr marL="45720" marR="45720" marT="45720" marB="45720" anchor="ctr" anchorCtr="0" horzOverflow="overflow">
                    <a:solidFill>
                      <a:srgbClr val="CDD9E4"/>
                    </a:solidFill>
                  </a:tcPr>
                </a:tc>
              </a:tr>
              <a:tr h="370840">
                <a:tc gridSpan="3">
                  <a:txBody>
                    <a:bodyPr/>
                    <a:lstStyle/>
                    <a:p>
                      <a:pPr algn="l" defTabSz="457200">
                        <a:defRPr sz="1800">
                          <a:latin typeface="+mj-lt"/>
                          <a:ea typeface="+mj-ea"/>
                          <a:cs typeface="+mj-cs"/>
                          <a:sym typeface="Helvetica"/>
                        </a:defRPr>
                      </a:pPr>
                    </a:p>
                  </a:txBody>
                  <a:tcPr marL="45720" marR="45720" marT="45720" marB="45720" anchor="ctr" anchorCtr="0" horzOverflow="overflow">
                    <a:solidFill>
                      <a:srgbClr val="E7EDF2"/>
                    </a:solidFill>
                  </a:tcPr>
                </a:tc>
                <a:tc hMerge="1">
                  <a:tcPr/>
                </a:tc>
                <a:tc hMerge="1">
                  <a:tcPr/>
                </a:tc>
                <a:tc gridSpan="3">
                  <a:txBody>
                    <a:bodyPr/>
                    <a:lstStyle/>
                    <a:p>
                      <a:pPr algn="l" defTabSz="457200">
                        <a:defRPr sz="1800">
                          <a:latin typeface="+mj-lt"/>
                          <a:ea typeface="+mj-ea"/>
                          <a:cs typeface="+mj-cs"/>
                          <a:sym typeface="Helvetica"/>
                        </a:defRPr>
                      </a:pPr>
                    </a:p>
                  </a:txBody>
                  <a:tcPr marL="45720" marR="45720" marT="45720" marB="45720" anchor="ctr" anchorCtr="0" horzOverflow="overflow">
                    <a:solidFill>
                      <a:srgbClr val="E7EDF2"/>
                    </a:solidFill>
                  </a:tcPr>
                </a:tc>
                <a:tc hMerge="1">
                  <a:tcPr/>
                </a:tc>
                <a:tc hMerge="1">
                  <a:tcPr/>
                </a:tc>
                <a:tc gridSpan="3">
                  <a:txBody>
                    <a:bodyPr/>
                    <a:lstStyle/>
                    <a:p>
                      <a:pPr algn="l" defTabSz="457200">
                        <a:defRPr sz="1800">
                          <a:latin typeface="+mj-lt"/>
                          <a:ea typeface="+mj-ea"/>
                          <a:cs typeface="+mj-cs"/>
                          <a:sym typeface="Helvetica"/>
                        </a:defRPr>
                      </a:pPr>
                    </a:p>
                  </a:txBody>
                  <a:tcPr marL="45720" marR="45720" marT="45720" marB="45720" anchor="ctr" anchorCtr="0" horzOverflow="overflow">
                    <a:solidFill>
                      <a:srgbClr val="E7EDF2"/>
                    </a:solidFill>
                  </a:tcPr>
                </a:tc>
                <a:tc hMerge="1">
                  <a:tcPr/>
                </a:tc>
                <a:tc hMerge="1">
                  <a:tcPr/>
                </a:tc>
                <a:tc gridSpan="3">
                  <a:txBody>
                    <a:bodyPr/>
                    <a:lstStyle/>
                    <a:p>
                      <a:pPr algn="l" defTabSz="457200">
                        <a:defRPr sz="1800">
                          <a:latin typeface="+mj-lt"/>
                          <a:ea typeface="+mj-ea"/>
                          <a:cs typeface="+mj-cs"/>
                          <a:sym typeface="Helvetica"/>
                        </a:defRPr>
                      </a:pPr>
                    </a:p>
                  </a:txBody>
                  <a:tcPr marL="45720" marR="45720" marT="45720" marB="45720" anchor="ctr" anchorCtr="0" horzOverflow="overflow">
                    <a:solidFill>
                      <a:srgbClr val="E7EDF2"/>
                    </a:solidFill>
                  </a:tcPr>
                </a:tc>
                <a:tc hMerge="1">
                  <a:tcPr/>
                </a:tc>
                <a:tc hMerge="1">
                  <a:tcPr/>
                </a:tc>
                <a:tc>
                  <a:txBody>
                    <a:bodyPr/>
                    <a:lstStyle/>
                    <a:p>
                      <a:pPr algn="l" defTabSz="457200">
                        <a:defRPr sz="1800">
                          <a:latin typeface="+mj-lt"/>
                          <a:ea typeface="+mj-ea"/>
                          <a:cs typeface="+mj-cs"/>
                          <a:sym typeface="Helvetica"/>
                        </a:defRPr>
                      </a:pPr>
                    </a:p>
                  </a:txBody>
                  <a:tcPr marL="45720" marR="45720" marT="45720" marB="45720" anchor="ctr" anchorCtr="0" horzOverflow="overflow">
                    <a:solidFill>
                      <a:srgbClr val="E7EDF2"/>
                    </a:solidFill>
                  </a:tcPr>
                </a:tc>
                <a:tc>
                  <a:txBody>
                    <a:bodyPr/>
                    <a:lstStyle/>
                    <a:p>
                      <a:pPr algn="l" defTabSz="457200">
                        <a:defRPr sz="1800">
                          <a:latin typeface="+mj-lt"/>
                          <a:ea typeface="+mj-ea"/>
                          <a:cs typeface="+mj-cs"/>
                          <a:sym typeface="Helvetica"/>
                        </a:defRPr>
                      </a:pPr>
                    </a:p>
                  </a:txBody>
                  <a:tcPr marL="45720" marR="45720" marT="45720" marB="45720" anchor="ctr" anchorCtr="0" horzOverflow="overflow">
                    <a:solidFill>
                      <a:srgbClr val="E7EDF2"/>
                    </a:solidFill>
                  </a:tcPr>
                </a:tc>
              </a:tr>
              <a:tr h="370840">
                <a:tc>
                  <a:txBody>
                    <a:bodyPr/>
                    <a:lstStyle/>
                    <a:p>
                      <a:pPr algn="l" defTabSz="457200">
                        <a:defRPr sz="1800">
                          <a:solidFill>
                            <a:srgbClr val="C00000"/>
                          </a:solidFill>
                          <a:latin typeface="+mj-lt"/>
                          <a:ea typeface="+mj-ea"/>
                          <a:cs typeface="+mj-cs"/>
                          <a:sym typeface="Helvetica"/>
                        </a:defRPr>
                      </a:pPr>
                    </a:p>
                  </a:txBody>
                  <a:tcPr marL="45720" marR="45720" marT="45720" marB="45720" anchor="ctr" anchorCtr="0" horzOverflow="overflow">
                    <a:solidFill>
                      <a:srgbClr val="CDD9E4"/>
                    </a:solidFill>
                  </a:tcPr>
                </a:tc>
                <a:tc>
                  <a:txBody>
                    <a:bodyPr/>
                    <a:lstStyle/>
                    <a:p>
                      <a:pPr algn="l" defTabSz="457200">
                        <a:defRPr sz="1800">
                          <a:solidFill>
                            <a:srgbClr val="C00000"/>
                          </a:solidFill>
                          <a:latin typeface="+mj-lt"/>
                          <a:ea typeface="+mj-ea"/>
                          <a:cs typeface="+mj-cs"/>
                          <a:sym typeface="Helvetica"/>
                        </a:defRPr>
                      </a:pPr>
                    </a:p>
                  </a:txBody>
                  <a:tcPr marL="45720" marR="45720" marT="45720" marB="45720" anchor="ctr" anchorCtr="0" horzOverflow="overflow">
                    <a:solidFill>
                      <a:srgbClr val="CDD9E4"/>
                    </a:solidFill>
                  </a:tcPr>
                </a:tc>
                <a:tc>
                  <a:txBody>
                    <a:bodyPr/>
                    <a:lstStyle/>
                    <a:p>
                      <a:pPr algn="l" defTabSz="457200">
                        <a:defRPr sz="1800"/>
                      </a:pPr>
                      <a:r>
                        <a:rPr b="1">
                          <a:solidFill>
                            <a:srgbClr val="942192"/>
                          </a:solidFill>
                          <a:latin typeface="+mj-lt"/>
                          <a:ea typeface="+mj-ea"/>
                          <a:cs typeface="+mj-cs"/>
                          <a:sym typeface="Helvetica"/>
                        </a:rPr>
                        <a:t>Sold</a:t>
                      </a:r>
                    </a:p>
                  </a:txBody>
                  <a:tcPr marL="45720" marR="45720" marT="45720" marB="45720" anchor="ctr" anchorCtr="0" horzOverflow="overflow">
                    <a:solidFill>
                      <a:srgbClr val="CDD9E4"/>
                    </a:solidFill>
                  </a:tcPr>
                </a:tc>
                <a:tc>
                  <a:txBody>
                    <a:bodyPr/>
                    <a:lstStyle/>
                    <a:p>
                      <a:pPr algn="l" defTabSz="457200">
                        <a:defRPr b="1" sz="1800">
                          <a:solidFill>
                            <a:srgbClr val="942192"/>
                          </a:solidFill>
                          <a:latin typeface="+mj-lt"/>
                          <a:ea typeface="+mj-ea"/>
                          <a:cs typeface="+mj-cs"/>
                          <a:sym typeface="Helvetica"/>
                        </a:defRPr>
                      </a:pPr>
                    </a:p>
                  </a:txBody>
                  <a:tcPr marL="45720" marR="45720" marT="45720" marB="45720" anchor="ctr" anchorCtr="0" horzOverflow="overflow">
                    <a:solidFill>
                      <a:srgbClr val="CDD9E4"/>
                    </a:solidFill>
                  </a:tcPr>
                </a:tc>
                <a:tc>
                  <a:txBody>
                    <a:bodyPr/>
                    <a:lstStyle/>
                    <a:p>
                      <a:pPr algn="l" defTabSz="457200">
                        <a:defRPr b="1" sz="1800">
                          <a:solidFill>
                            <a:srgbClr val="942192"/>
                          </a:solidFill>
                          <a:latin typeface="+mj-lt"/>
                          <a:ea typeface="+mj-ea"/>
                          <a:cs typeface="+mj-cs"/>
                          <a:sym typeface="Helvetica"/>
                        </a:defRPr>
                      </a:pPr>
                    </a:p>
                  </a:txBody>
                  <a:tcPr marL="45720" marR="45720" marT="45720" marB="45720" anchor="ctr" anchorCtr="0" horzOverflow="overflow">
                    <a:solidFill>
                      <a:srgbClr val="CDD9E4"/>
                    </a:solidFill>
                  </a:tcPr>
                </a:tc>
                <a:tc>
                  <a:txBody>
                    <a:bodyPr/>
                    <a:lstStyle/>
                    <a:p>
                      <a:pPr algn="l" defTabSz="457200">
                        <a:defRPr sz="1800"/>
                      </a:pPr>
                      <a:r>
                        <a:rPr b="1">
                          <a:solidFill>
                            <a:srgbClr val="942192"/>
                          </a:solidFill>
                          <a:latin typeface="+mj-lt"/>
                          <a:ea typeface="+mj-ea"/>
                          <a:cs typeface="+mj-cs"/>
                          <a:sym typeface="Helvetica"/>
                        </a:rPr>
                        <a:t>Sold</a:t>
                      </a:r>
                    </a:p>
                  </a:txBody>
                  <a:tcPr marL="45720" marR="45720" marT="45720" marB="45720" anchor="ctr" anchorCtr="0" horzOverflow="overflow">
                    <a:solidFill>
                      <a:srgbClr val="CDD9E4"/>
                    </a:solidFill>
                  </a:tcPr>
                </a:tc>
                <a:tc>
                  <a:txBody>
                    <a:bodyPr/>
                    <a:lstStyle/>
                    <a:p>
                      <a:pPr algn="l" defTabSz="457200">
                        <a:defRPr b="1" sz="1800">
                          <a:solidFill>
                            <a:srgbClr val="942192"/>
                          </a:solidFill>
                          <a:latin typeface="+mj-lt"/>
                          <a:ea typeface="+mj-ea"/>
                          <a:cs typeface="+mj-cs"/>
                          <a:sym typeface="Helvetica"/>
                        </a:defRPr>
                      </a:pPr>
                    </a:p>
                  </a:txBody>
                  <a:tcPr marL="45720" marR="45720" marT="45720" marB="45720" anchor="ctr" anchorCtr="0" horzOverflow="overflow">
                    <a:solidFill>
                      <a:srgbClr val="CDD9E4"/>
                    </a:solidFill>
                  </a:tcPr>
                </a:tc>
                <a:tc>
                  <a:txBody>
                    <a:bodyPr/>
                    <a:lstStyle/>
                    <a:p>
                      <a:pPr algn="l" defTabSz="457200">
                        <a:defRPr b="1" sz="1800">
                          <a:solidFill>
                            <a:srgbClr val="942192"/>
                          </a:solidFill>
                          <a:latin typeface="+mj-lt"/>
                          <a:ea typeface="+mj-ea"/>
                          <a:cs typeface="+mj-cs"/>
                          <a:sym typeface="Helvetica"/>
                        </a:defRPr>
                      </a:pPr>
                    </a:p>
                  </a:txBody>
                  <a:tcPr marL="45720" marR="45720" marT="45720" marB="45720" anchor="ctr" anchorCtr="0" horzOverflow="overflow">
                    <a:solidFill>
                      <a:srgbClr val="CDD9E4"/>
                    </a:solidFill>
                  </a:tcPr>
                </a:tc>
                <a:tc>
                  <a:txBody>
                    <a:bodyPr/>
                    <a:lstStyle/>
                    <a:p>
                      <a:pPr algn="l" defTabSz="457200">
                        <a:defRPr sz="1800"/>
                      </a:pPr>
                      <a:r>
                        <a:rPr b="1">
                          <a:solidFill>
                            <a:srgbClr val="942192"/>
                          </a:solidFill>
                          <a:latin typeface="+mj-lt"/>
                          <a:ea typeface="+mj-ea"/>
                          <a:cs typeface="+mj-cs"/>
                          <a:sym typeface="Helvetica"/>
                        </a:rPr>
                        <a:t>Sold</a:t>
                      </a:r>
                    </a:p>
                  </a:txBody>
                  <a:tcPr marL="45720" marR="45720" marT="45720" marB="45720" anchor="ctr" anchorCtr="0" horzOverflow="overflow">
                    <a:solidFill>
                      <a:srgbClr val="CDD9E4"/>
                    </a:solidFill>
                  </a:tcPr>
                </a:tc>
                <a:tc>
                  <a:txBody>
                    <a:bodyPr/>
                    <a:lstStyle/>
                    <a:p>
                      <a:pPr algn="l" defTabSz="457200">
                        <a:defRPr b="1" sz="1800">
                          <a:solidFill>
                            <a:srgbClr val="942192"/>
                          </a:solidFill>
                          <a:latin typeface="+mj-lt"/>
                          <a:ea typeface="+mj-ea"/>
                          <a:cs typeface="+mj-cs"/>
                          <a:sym typeface="Helvetica"/>
                        </a:defRPr>
                      </a:pPr>
                    </a:p>
                  </a:txBody>
                  <a:tcPr marL="45720" marR="45720" marT="45720" marB="45720" anchor="ctr" anchorCtr="0" horzOverflow="overflow">
                    <a:solidFill>
                      <a:srgbClr val="CDD9E4"/>
                    </a:solidFill>
                  </a:tcPr>
                </a:tc>
                <a:tc>
                  <a:txBody>
                    <a:bodyPr/>
                    <a:lstStyle/>
                    <a:p>
                      <a:pPr algn="l" defTabSz="457200">
                        <a:defRPr b="1" sz="1800">
                          <a:solidFill>
                            <a:srgbClr val="942192"/>
                          </a:solidFill>
                          <a:latin typeface="+mj-lt"/>
                          <a:ea typeface="+mj-ea"/>
                          <a:cs typeface="+mj-cs"/>
                          <a:sym typeface="Helvetica"/>
                        </a:defRPr>
                      </a:pPr>
                    </a:p>
                  </a:txBody>
                  <a:tcPr marL="45720" marR="45720" marT="45720" marB="45720" anchor="ctr" anchorCtr="0" horzOverflow="overflow">
                    <a:solidFill>
                      <a:srgbClr val="CDD9E4"/>
                    </a:solidFill>
                  </a:tcPr>
                </a:tc>
                <a:tc>
                  <a:txBody>
                    <a:bodyPr/>
                    <a:lstStyle/>
                    <a:p>
                      <a:pPr algn="l" defTabSz="457200">
                        <a:defRPr sz="1800"/>
                      </a:pPr>
                      <a:r>
                        <a:rPr b="1">
                          <a:solidFill>
                            <a:srgbClr val="942192"/>
                          </a:solidFill>
                          <a:latin typeface="+mj-lt"/>
                          <a:ea typeface="+mj-ea"/>
                          <a:cs typeface="+mj-cs"/>
                          <a:sym typeface="Helvetica"/>
                        </a:rPr>
                        <a:t>Sold</a:t>
                      </a:r>
                    </a:p>
                  </a:txBody>
                  <a:tcPr marL="45720" marR="45720" marT="45720" marB="45720" anchor="ctr" anchorCtr="0" horzOverflow="overflow">
                    <a:solidFill>
                      <a:srgbClr val="CDD9E4"/>
                    </a:solidFill>
                  </a:tcPr>
                </a:tc>
                <a:tc>
                  <a:txBody>
                    <a:bodyPr/>
                    <a:lstStyle/>
                    <a:p>
                      <a:pPr algn="l" defTabSz="457200">
                        <a:defRPr b="1" sz="1800">
                          <a:solidFill>
                            <a:srgbClr val="942192"/>
                          </a:solidFill>
                          <a:latin typeface="+mj-lt"/>
                          <a:ea typeface="+mj-ea"/>
                          <a:cs typeface="+mj-cs"/>
                          <a:sym typeface="Helvetica"/>
                        </a:defRPr>
                      </a:pPr>
                    </a:p>
                  </a:txBody>
                  <a:tcPr marL="45720" marR="45720" marT="45720" marB="45720" anchor="ctr" anchorCtr="0" horzOverflow="overflow">
                    <a:solidFill>
                      <a:srgbClr val="CDD9E4"/>
                    </a:solidFill>
                  </a:tcPr>
                </a:tc>
                <a:tc>
                  <a:txBody>
                    <a:bodyPr/>
                    <a:lstStyle/>
                    <a:p>
                      <a:pPr algn="l" defTabSz="457200">
                        <a:defRPr sz="1800">
                          <a:solidFill>
                            <a:srgbClr val="C00000"/>
                          </a:solidFill>
                          <a:latin typeface="+mj-lt"/>
                          <a:ea typeface="+mj-ea"/>
                          <a:cs typeface="+mj-cs"/>
                          <a:sym typeface="Helvetica"/>
                        </a:defRPr>
                      </a:pPr>
                    </a:p>
                  </a:txBody>
                  <a:tcPr marL="45720" marR="45720" marT="45720" marB="45720" anchor="ctr" anchorCtr="0" horzOverflow="overflow">
                    <a:solidFill>
                      <a:srgbClr val="CDD9E4"/>
                    </a:solidFill>
                  </a:tcPr>
                </a:tc>
              </a:tr>
              <a:tr h="370840">
                <a:tc>
                  <a:txBody>
                    <a:bodyPr/>
                    <a:lstStyle/>
                    <a:p>
                      <a:pPr algn="l" defTabSz="457200">
                        <a:defRPr sz="1800">
                          <a:solidFill>
                            <a:srgbClr val="C00000"/>
                          </a:solidFill>
                          <a:latin typeface="+mj-lt"/>
                          <a:ea typeface="+mj-ea"/>
                          <a:cs typeface="+mj-cs"/>
                          <a:sym typeface="Helvetica"/>
                        </a:defRPr>
                      </a:pPr>
                    </a:p>
                  </a:txBody>
                  <a:tcPr marL="45720" marR="45720" marT="45720" marB="45720" anchor="ctr" anchorCtr="0" horzOverflow="overflow">
                    <a:solidFill>
                      <a:srgbClr val="E7EDF2"/>
                    </a:solidFill>
                  </a:tcPr>
                </a:tc>
                <a:tc>
                  <a:txBody>
                    <a:bodyPr/>
                    <a:lstStyle/>
                    <a:p>
                      <a:pPr algn="l" defTabSz="457200">
                        <a:defRPr sz="1800">
                          <a:solidFill>
                            <a:srgbClr val="C00000"/>
                          </a:solidFill>
                          <a:latin typeface="+mj-lt"/>
                          <a:ea typeface="+mj-ea"/>
                          <a:cs typeface="+mj-cs"/>
                          <a:sym typeface="Helvetica"/>
                        </a:defRPr>
                      </a:pPr>
                    </a:p>
                  </a:txBody>
                  <a:tcPr marL="45720" marR="45720" marT="45720" marB="45720" anchor="ctr" anchorCtr="0" horzOverflow="overflow">
                    <a:solidFill>
                      <a:srgbClr val="E7EDF2"/>
                    </a:solidFill>
                  </a:tcPr>
                </a:tc>
                <a:tc>
                  <a:txBody>
                    <a:bodyPr/>
                    <a:lstStyle/>
                    <a:p>
                      <a:pPr algn="l" defTabSz="457200">
                        <a:defRPr sz="1800"/>
                      </a:pPr>
                      <a:r>
                        <a:rPr b="1">
                          <a:solidFill>
                            <a:srgbClr val="942192"/>
                          </a:solidFill>
                          <a:latin typeface="+mj-lt"/>
                          <a:ea typeface="+mj-ea"/>
                          <a:cs typeface="+mj-cs"/>
                          <a:sym typeface="Helvetica"/>
                        </a:rPr>
                        <a:t>10</a:t>
                      </a:r>
                    </a:p>
                  </a:txBody>
                  <a:tcPr marL="45720" marR="45720" marT="45720" marB="45720" anchor="ctr" anchorCtr="0" horzOverflow="overflow">
                    <a:solidFill>
                      <a:srgbClr val="E7EDF2"/>
                    </a:solidFill>
                  </a:tcPr>
                </a:tc>
                <a:tc>
                  <a:txBody>
                    <a:bodyPr/>
                    <a:lstStyle/>
                    <a:p>
                      <a:pPr algn="l" defTabSz="457200">
                        <a:defRPr b="1" sz="1800">
                          <a:solidFill>
                            <a:srgbClr val="942192"/>
                          </a:solidFill>
                          <a:latin typeface="+mj-lt"/>
                          <a:ea typeface="+mj-ea"/>
                          <a:cs typeface="+mj-cs"/>
                          <a:sym typeface="Helvetica"/>
                        </a:defRPr>
                      </a:pPr>
                    </a:p>
                  </a:txBody>
                  <a:tcPr marL="45720" marR="45720" marT="45720" marB="45720" anchor="ctr" anchorCtr="0" horzOverflow="overflow">
                    <a:solidFill>
                      <a:srgbClr val="E7EDF2"/>
                    </a:solidFill>
                  </a:tcPr>
                </a:tc>
                <a:tc>
                  <a:txBody>
                    <a:bodyPr/>
                    <a:lstStyle/>
                    <a:p>
                      <a:pPr algn="l" defTabSz="457200">
                        <a:defRPr b="1" sz="1800">
                          <a:solidFill>
                            <a:srgbClr val="942192"/>
                          </a:solidFill>
                          <a:latin typeface="+mj-lt"/>
                          <a:ea typeface="+mj-ea"/>
                          <a:cs typeface="+mj-cs"/>
                          <a:sym typeface="Helvetica"/>
                        </a:defRPr>
                      </a:pPr>
                    </a:p>
                  </a:txBody>
                  <a:tcPr marL="45720" marR="45720" marT="45720" marB="45720" anchor="ctr" anchorCtr="0" horzOverflow="overflow">
                    <a:solidFill>
                      <a:srgbClr val="E7EDF2"/>
                    </a:solidFill>
                  </a:tcPr>
                </a:tc>
                <a:tc>
                  <a:txBody>
                    <a:bodyPr/>
                    <a:lstStyle/>
                    <a:p>
                      <a:pPr algn="l" defTabSz="457200">
                        <a:defRPr sz="1800"/>
                      </a:pPr>
                      <a:r>
                        <a:rPr b="1">
                          <a:solidFill>
                            <a:srgbClr val="942192"/>
                          </a:solidFill>
                          <a:latin typeface="+mj-lt"/>
                          <a:ea typeface="+mj-ea"/>
                          <a:cs typeface="+mj-cs"/>
                          <a:sym typeface="Helvetica"/>
                        </a:rPr>
                        <a:t>10</a:t>
                      </a:r>
                    </a:p>
                  </a:txBody>
                  <a:tcPr marL="45720" marR="45720" marT="45720" marB="45720" anchor="ctr" anchorCtr="0" horzOverflow="overflow">
                    <a:solidFill>
                      <a:srgbClr val="E7EDF2"/>
                    </a:solidFill>
                  </a:tcPr>
                </a:tc>
                <a:tc>
                  <a:txBody>
                    <a:bodyPr/>
                    <a:lstStyle/>
                    <a:p>
                      <a:pPr algn="l" defTabSz="457200">
                        <a:defRPr b="1" sz="1800">
                          <a:solidFill>
                            <a:srgbClr val="942192"/>
                          </a:solidFill>
                          <a:latin typeface="+mj-lt"/>
                          <a:ea typeface="+mj-ea"/>
                          <a:cs typeface="+mj-cs"/>
                          <a:sym typeface="Helvetica"/>
                        </a:defRPr>
                      </a:pPr>
                    </a:p>
                  </a:txBody>
                  <a:tcPr marL="45720" marR="45720" marT="45720" marB="45720" anchor="ctr" anchorCtr="0" horzOverflow="overflow">
                    <a:solidFill>
                      <a:srgbClr val="E7EDF2"/>
                    </a:solidFill>
                  </a:tcPr>
                </a:tc>
                <a:tc>
                  <a:txBody>
                    <a:bodyPr/>
                    <a:lstStyle/>
                    <a:p>
                      <a:pPr algn="l" defTabSz="457200">
                        <a:defRPr b="1" sz="1800">
                          <a:solidFill>
                            <a:srgbClr val="942192"/>
                          </a:solidFill>
                          <a:latin typeface="+mj-lt"/>
                          <a:ea typeface="+mj-ea"/>
                          <a:cs typeface="+mj-cs"/>
                          <a:sym typeface="Helvetica"/>
                        </a:defRPr>
                      </a:pPr>
                    </a:p>
                  </a:txBody>
                  <a:tcPr marL="45720" marR="45720" marT="45720" marB="45720" anchor="ctr" anchorCtr="0" horzOverflow="overflow">
                    <a:solidFill>
                      <a:srgbClr val="E7EDF2"/>
                    </a:solidFill>
                  </a:tcPr>
                </a:tc>
                <a:tc>
                  <a:txBody>
                    <a:bodyPr/>
                    <a:lstStyle/>
                    <a:p>
                      <a:pPr algn="l" defTabSz="457200">
                        <a:defRPr sz="1800"/>
                      </a:pPr>
                      <a:r>
                        <a:rPr b="1">
                          <a:solidFill>
                            <a:srgbClr val="942192"/>
                          </a:solidFill>
                          <a:latin typeface="+mj-lt"/>
                          <a:ea typeface="+mj-ea"/>
                          <a:cs typeface="+mj-cs"/>
                          <a:sym typeface="Helvetica"/>
                        </a:rPr>
                        <a:t>10</a:t>
                      </a:r>
                    </a:p>
                  </a:txBody>
                  <a:tcPr marL="45720" marR="45720" marT="45720" marB="45720" anchor="ctr" anchorCtr="0" horzOverflow="overflow">
                    <a:solidFill>
                      <a:srgbClr val="E7EDF2"/>
                    </a:solidFill>
                  </a:tcPr>
                </a:tc>
                <a:tc>
                  <a:txBody>
                    <a:bodyPr/>
                    <a:lstStyle/>
                    <a:p>
                      <a:pPr algn="l" defTabSz="457200">
                        <a:defRPr b="1" sz="1800">
                          <a:solidFill>
                            <a:srgbClr val="942192"/>
                          </a:solidFill>
                          <a:latin typeface="+mj-lt"/>
                          <a:ea typeface="+mj-ea"/>
                          <a:cs typeface="+mj-cs"/>
                          <a:sym typeface="Helvetica"/>
                        </a:defRPr>
                      </a:pPr>
                    </a:p>
                  </a:txBody>
                  <a:tcPr marL="45720" marR="45720" marT="45720" marB="45720" anchor="ctr" anchorCtr="0" horzOverflow="overflow">
                    <a:solidFill>
                      <a:srgbClr val="E7EDF2"/>
                    </a:solidFill>
                  </a:tcPr>
                </a:tc>
                <a:tc>
                  <a:txBody>
                    <a:bodyPr/>
                    <a:lstStyle/>
                    <a:p>
                      <a:pPr algn="l" defTabSz="457200">
                        <a:defRPr b="1" sz="1800">
                          <a:solidFill>
                            <a:srgbClr val="942192"/>
                          </a:solidFill>
                          <a:latin typeface="+mj-lt"/>
                          <a:ea typeface="+mj-ea"/>
                          <a:cs typeface="+mj-cs"/>
                          <a:sym typeface="Helvetica"/>
                        </a:defRPr>
                      </a:pPr>
                    </a:p>
                  </a:txBody>
                  <a:tcPr marL="45720" marR="45720" marT="45720" marB="45720" anchor="ctr" anchorCtr="0" horzOverflow="overflow">
                    <a:solidFill>
                      <a:srgbClr val="E7EDF2"/>
                    </a:solidFill>
                  </a:tcPr>
                </a:tc>
                <a:tc>
                  <a:txBody>
                    <a:bodyPr/>
                    <a:lstStyle/>
                    <a:p>
                      <a:pPr algn="l" defTabSz="457200">
                        <a:defRPr sz="1800"/>
                      </a:pPr>
                      <a:r>
                        <a:rPr b="1">
                          <a:solidFill>
                            <a:srgbClr val="942192"/>
                          </a:solidFill>
                          <a:latin typeface="+mj-lt"/>
                          <a:ea typeface="+mj-ea"/>
                          <a:cs typeface="+mj-cs"/>
                          <a:sym typeface="Helvetica"/>
                        </a:rPr>
                        <a:t>5</a:t>
                      </a:r>
                    </a:p>
                  </a:txBody>
                  <a:tcPr marL="45720" marR="45720" marT="45720" marB="45720" anchor="ctr" anchorCtr="0" horzOverflow="overflow">
                    <a:solidFill>
                      <a:srgbClr val="E7EDF2"/>
                    </a:solidFill>
                  </a:tcPr>
                </a:tc>
                <a:tc>
                  <a:txBody>
                    <a:bodyPr/>
                    <a:lstStyle/>
                    <a:p>
                      <a:pPr algn="l" defTabSz="457200">
                        <a:defRPr sz="1800"/>
                      </a:pPr>
                      <a:r>
                        <a:rPr b="1">
                          <a:solidFill>
                            <a:srgbClr val="942192"/>
                          </a:solidFill>
                          <a:latin typeface="+mj-lt"/>
                          <a:ea typeface="+mj-ea"/>
                          <a:cs typeface="+mj-cs"/>
                          <a:sym typeface="Helvetica"/>
                        </a:rPr>
                        <a:t>units</a:t>
                      </a:r>
                    </a:p>
                  </a:txBody>
                  <a:tcPr marL="45720" marR="45720" marT="45720" marB="45720" anchor="ctr" anchorCtr="0" horzOverflow="overflow">
                    <a:solidFill>
                      <a:srgbClr val="E7EDF2"/>
                    </a:solidFill>
                  </a:tcPr>
                </a:tc>
                <a:tc>
                  <a:txBody>
                    <a:bodyPr/>
                    <a:lstStyle/>
                    <a:p>
                      <a:pPr algn="l" defTabSz="457200">
                        <a:defRPr sz="1800">
                          <a:solidFill>
                            <a:srgbClr val="C00000"/>
                          </a:solidFill>
                          <a:latin typeface="+mj-lt"/>
                          <a:ea typeface="+mj-ea"/>
                          <a:cs typeface="+mj-cs"/>
                          <a:sym typeface="Helvetica"/>
                        </a:defRPr>
                      </a:pPr>
                    </a:p>
                  </a:txBody>
                  <a:tcPr marL="45720" marR="45720" marT="45720" marB="45720" anchor="ctr" anchorCtr="0" horzOverflow="overflow">
                    <a:solidFill>
                      <a:srgbClr val="E7EDF2"/>
                    </a:solidFill>
                  </a:tcPr>
                </a:tc>
              </a:tr>
              <a:tr h="370840">
                <a:tc>
                  <a:txBody>
                    <a:bodyPr/>
                    <a:lstStyle/>
                    <a:p>
                      <a:pPr algn="l" defTabSz="457200">
                        <a:defRPr sz="1800">
                          <a:solidFill>
                            <a:srgbClr val="C00000"/>
                          </a:solidFill>
                          <a:latin typeface="+mj-lt"/>
                          <a:ea typeface="+mj-ea"/>
                          <a:cs typeface="+mj-cs"/>
                          <a:sym typeface="Helvetica"/>
                        </a:defRPr>
                      </a:pPr>
                    </a:p>
                  </a:txBody>
                  <a:tcPr marL="45720" marR="45720" marT="45720" marB="45720" anchor="ctr" anchorCtr="0" horzOverflow="overflow">
                    <a:solidFill>
                      <a:srgbClr val="CDD9E4"/>
                    </a:solidFill>
                  </a:tcPr>
                </a:tc>
                <a:tc>
                  <a:txBody>
                    <a:bodyPr/>
                    <a:lstStyle/>
                    <a:p>
                      <a:pPr algn="l" defTabSz="457200">
                        <a:defRPr sz="1800">
                          <a:solidFill>
                            <a:srgbClr val="C00000"/>
                          </a:solidFill>
                          <a:latin typeface="+mj-lt"/>
                          <a:ea typeface="+mj-ea"/>
                          <a:cs typeface="+mj-cs"/>
                          <a:sym typeface="Helvetica"/>
                        </a:defRPr>
                      </a:pPr>
                    </a:p>
                  </a:txBody>
                  <a:tcPr marL="45720" marR="45720" marT="45720" marB="45720" anchor="ctr" anchorCtr="0" horzOverflow="overflow">
                    <a:solidFill>
                      <a:srgbClr val="CDD9E4"/>
                    </a:solidFill>
                  </a:tcPr>
                </a:tc>
                <a:tc>
                  <a:txBody>
                    <a:bodyPr/>
                    <a:lstStyle/>
                    <a:p>
                      <a:pPr algn="l" defTabSz="457200">
                        <a:defRPr sz="1800"/>
                      </a:pPr>
                      <a:r>
                        <a:rPr b="1">
                          <a:solidFill>
                            <a:srgbClr val="942192"/>
                          </a:solidFill>
                          <a:latin typeface="+mj-lt"/>
                          <a:ea typeface="+mj-ea"/>
                          <a:cs typeface="+mj-cs"/>
                          <a:sym typeface="Helvetica"/>
                        </a:rPr>
                        <a:t>$150</a:t>
                      </a:r>
                    </a:p>
                  </a:txBody>
                  <a:tcPr marL="45720" marR="45720" marT="45720" marB="45720" anchor="ctr" anchorCtr="0" horzOverflow="overflow">
                    <a:solidFill>
                      <a:srgbClr val="CDD9E4"/>
                    </a:solidFill>
                  </a:tcPr>
                </a:tc>
                <a:tc>
                  <a:txBody>
                    <a:bodyPr/>
                    <a:lstStyle/>
                    <a:p>
                      <a:pPr algn="l" defTabSz="457200">
                        <a:defRPr b="1" sz="1800">
                          <a:solidFill>
                            <a:srgbClr val="942192"/>
                          </a:solidFill>
                          <a:latin typeface="+mj-lt"/>
                          <a:ea typeface="+mj-ea"/>
                          <a:cs typeface="+mj-cs"/>
                          <a:sym typeface="Helvetica"/>
                        </a:defRPr>
                      </a:pPr>
                    </a:p>
                  </a:txBody>
                  <a:tcPr marL="45720" marR="45720" marT="45720" marB="45720" anchor="ctr" anchorCtr="0" horzOverflow="overflow">
                    <a:solidFill>
                      <a:srgbClr val="CDD9E4"/>
                    </a:solidFill>
                  </a:tcPr>
                </a:tc>
                <a:tc>
                  <a:txBody>
                    <a:bodyPr/>
                    <a:lstStyle/>
                    <a:p>
                      <a:pPr algn="l" defTabSz="457200">
                        <a:defRPr b="1" sz="1800">
                          <a:solidFill>
                            <a:srgbClr val="942192"/>
                          </a:solidFill>
                          <a:latin typeface="+mj-lt"/>
                          <a:ea typeface="+mj-ea"/>
                          <a:cs typeface="+mj-cs"/>
                          <a:sym typeface="Helvetica"/>
                        </a:defRPr>
                      </a:pPr>
                    </a:p>
                  </a:txBody>
                  <a:tcPr marL="45720" marR="45720" marT="45720" marB="45720" anchor="ctr" anchorCtr="0" horzOverflow="overflow">
                    <a:solidFill>
                      <a:srgbClr val="CDD9E4"/>
                    </a:solidFill>
                  </a:tcPr>
                </a:tc>
                <a:tc>
                  <a:txBody>
                    <a:bodyPr/>
                    <a:lstStyle/>
                    <a:p>
                      <a:pPr algn="l" defTabSz="457200">
                        <a:defRPr sz="1800"/>
                      </a:pPr>
                      <a:r>
                        <a:rPr b="1">
                          <a:solidFill>
                            <a:srgbClr val="942192"/>
                          </a:solidFill>
                          <a:latin typeface="+mj-lt"/>
                          <a:ea typeface="+mj-ea"/>
                          <a:cs typeface="+mj-cs"/>
                          <a:sym typeface="Helvetica"/>
                        </a:rPr>
                        <a:t>$160</a:t>
                      </a:r>
                    </a:p>
                  </a:txBody>
                  <a:tcPr marL="45720" marR="45720" marT="45720" marB="45720" anchor="ctr" anchorCtr="0" horzOverflow="overflow">
                    <a:solidFill>
                      <a:srgbClr val="CDD9E4"/>
                    </a:solidFill>
                  </a:tcPr>
                </a:tc>
                <a:tc>
                  <a:txBody>
                    <a:bodyPr/>
                    <a:lstStyle/>
                    <a:p>
                      <a:pPr algn="l" defTabSz="457200">
                        <a:defRPr b="1" sz="1800">
                          <a:solidFill>
                            <a:srgbClr val="942192"/>
                          </a:solidFill>
                          <a:latin typeface="+mj-lt"/>
                          <a:ea typeface="+mj-ea"/>
                          <a:cs typeface="+mj-cs"/>
                          <a:sym typeface="Helvetica"/>
                        </a:defRPr>
                      </a:pPr>
                    </a:p>
                  </a:txBody>
                  <a:tcPr marL="45720" marR="45720" marT="45720" marB="45720" anchor="ctr" anchorCtr="0" horzOverflow="overflow">
                    <a:solidFill>
                      <a:srgbClr val="CDD9E4"/>
                    </a:solidFill>
                  </a:tcPr>
                </a:tc>
                <a:tc>
                  <a:txBody>
                    <a:bodyPr/>
                    <a:lstStyle/>
                    <a:p>
                      <a:pPr algn="l" defTabSz="457200">
                        <a:defRPr b="1" sz="1800">
                          <a:solidFill>
                            <a:srgbClr val="942192"/>
                          </a:solidFill>
                          <a:latin typeface="+mj-lt"/>
                          <a:ea typeface="+mj-ea"/>
                          <a:cs typeface="+mj-cs"/>
                          <a:sym typeface="Helvetica"/>
                        </a:defRPr>
                      </a:pPr>
                    </a:p>
                  </a:txBody>
                  <a:tcPr marL="45720" marR="45720" marT="45720" marB="45720" anchor="ctr" anchorCtr="0" horzOverflow="overflow">
                    <a:solidFill>
                      <a:srgbClr val="CDD9E4"/>
                    </a:solidFill>
                  </a:tcPr>
                </a:tc>
                <a:tc>
                  <a:txBody>
                    <a:bodyPr/>
                    <a:lstStyle/>
                    <a:p>
                      <a:pPr algn="l" defTabSz="457200">
                        <a:defRPr sz="1800"/>
                      </a:pPr>
                      <a:r>
                        <a:rPr b="1">
                          <a:solidFill>
                            <a:srgbClr val="942192"/>
                          </a:solidFill>
                          <a:latin typeface="+mj-lt"/>
                          <a:ea typeface="+mj-ea"/>
                          <a:cs typeface="+mj-cs"/>
                          <a:sym typeface="Helvetica"/>
                        </a:rPr>
                        <a:t>$170</a:t>
                      </a:r>
                    </a:p>
                  </a:txBody>
                  <a:tcPr marL="45720" marR="45720" marT="45720" marB="45720" anchor="ctr" anchorCtr="0" horzOverflow="overflow">
                    <a:solidFill>
                      <a:srgbClr val="CDD9E4"/>
                    </a:solidFill>
                  </a:tcPr>
                </a:tc>
                <a:tc>
                  <a:txBody>
                    <a:bodyPr/>
                    <a:lstStyle/>
                    <a:p>
                      <a:pPr algn="l" defTabSz="457200">
                        <a:defRPr b="1" sz="1800">
                          <a:solidFill>
                            <a:srgbClr val="942192"/>
                          </a:solidFill>
                          <a:latin typeface="+mj-lt"/>
                          <a:ea typeface="+mj-ea"/>
                          <a:cs typeface="+mj-cs"/>
                          <a:sym typeface="Helvetica"/>
                        </a:defRPr>
                      </a:pPr>
                    </a:p>
                  </a:txBody>
                  <a:tcPr marL="45720" marR="45720" marT="45720" marB="45720" anchor="ctr" anchorCtr="0" horzOverflow="overflow">
                    <a:solidFill>
                      <a:srgbClr val="CDD9E4"/>
                    </a:solidFill>
                  </a:tcPr>
                </a:tc>
                <a:tc>
                  <a:txBody>
                    <a:bodyPr/>
                    <a:lstStyle/>
                    <a:p>
                      <a:pPr algn="l" defTabSz="457200">
                        <a:defRPr b="1" sz="1800">
                          <a:solidFill>
                            <a:srgbClr val="942192"/>
                          </a:solidFill>
                          <a:latin typeface="+mj-lt"/>
                          <a:ea typeface="+mj-ea"/>
                          <a:cs typeface="+mj-cs"/>
                          <a:sym typeface="Helvetica"/>
                        </a:defRPr>
                      </a:pPr>
                    </a:p>
                  </a:txBody>
                  <a:tcPr marL="45720" marR="45720" marT="45720" marB="45720" anchor="ctr" anchorCtr="0" horzOverflow="overflow">
                    <a:solidFill>
                      <a:srgbClr val="CDD9E4"/>
                    </a:solidFill>
                  </a:tcPr>
                </a:tc>
                <a:tc>
                  <a:txBody>
                    <a:bodyPr/>
                    <a:lstStyle/>
                    <a:p>
                      <a:pPr algn="l" defTabSz="457200">
                        <a:defRPr sz="1800"/>
                      </a:pPr>
                      <a:r>
                        <a:rPr b="1">
                          <a:solidFill>
                            <a:srgbClr val="942192"/>
                          </a:solidFill>
                          <a:latin typeface="+mj-lt"/>
                          <a:ea typeface="+mj-ea"/>
                          <a:cs typeface="+mj-cs"/>
                          <a:sym typeface="Helvetica"/>
                        </a:rPr>
                        <a:t>$180</a:t>
                      </a:r>
                    </a:p>
                  </a:txBody>
                  <a:tcPr marL="45720" marR="45720" marT="45720" marB="45720" anchor="ctr" anchorCtr="0" horzOverflow="overflow">
                    <a:solidFill>
                      <a:srgbClr val="CDD9E4"/>
                    </a:solidFill>
                  </a:tcPr>
                </a:tc>
                <a:tc>
                  <a:txBody>
                    <a:bodyPr/>
                    <a:lstStyle/>
                    <a:p>
                      <a:pPr algn="l" defTabSz="457200">
                        <a:defRPr sz="1800"/>
                      </a:pPr>
                      <a:r>
                        <a:rPr b="1">
                          <a:solidFill>
                            <a:srgbClr val="942192"/>
                          </a:solidFill>
                          <a:latin typeface="+mj-lt"/>
                          <a:ea typeface="+mj-ea"/>
                          <a:cs typeface="+mj-cs"/>
                          <a:sym typeface="Helvetica"/>
                        </a:rPr>
                        <a:t>/unit</a:t>
                      </a:r>
                    </a:p>
                  </a:txBody>
                  <a:tcPr marL="45720" marR="45720" marT="45720" marB="45720" anchor="ctr" anchorCtr="0" horzOverflow="overflow">
                    <a:solidFill>
                      <a:srgbClr val="CDD9E4"/>
                    </a:solidFill>
                  </a:tcPr>
                </a:tc>
                <a:tc>
                  <a:txBody>
                    <a:bodyPr/>
                    <a:lstStyle/>
                    <a:p>
                      <a:pPr algn="l" defTabSz="457200">
                        <a:defRPr sz="1800">
                          <a:solidFill>
                            <a:srgbClr val="C00000"/>
                          </a:solidFill>
                          <a:latin typeface="+mj-lt"/>
                          <a:ea typeface="+mj-ea"/>
                          <a:cs typeface="+mj-cs"/>
                          <a:sym typeface="Helvetica"/>
                        </a:defRPr>
                      </a:pPr>
                    </a:p>
                  </a:txBody>
                  <a:tcPr marL="45720" marR="45720" marT="45720" marB="45720" anchor="ctr" anchorCtr="0" horzOverflow="overflow">
                    <a:solidFill>
                      <a:srgbClr val="CDD9E4"/>
                    </a:solidFill>
                  </a:tcPr>
                </a:tc>
              </a:tr>
              <a:tr h="370840">
                <a:tc>
                  <a:txBody>
                    <a:bodyPr/>
                    <a:lstStyle/>
                    <a:p>
                      <a:pPr algn="l" defTabSz="457200">
                        <a:defRPr sz="1800"/>
                      </a:pPr>
                      <a:r>
                        <a:rPr b="1">
                          <a:solidFill>
                            <a:srgbClr val="2C855A"/>
                          </a:solidFill>
                          <a:latin typeface="+mj-lt"/>
                          <a:ea typeface="+mj-ea"/>
                          <a:cs typeface="+mj-cs"/>
                          <a:sym typeface="Helvetica"/>
                        </a:rPr>
                        <a:t>Rev.</a:t>
                      </a:r>
                    </a:p>
                  </a:txBody>
                  <a:tcPr marL="45720" marR="45720" marT="45720" marB="45720" anchor="ctr" anchorCtr="0" horzOverflow="overflow">
                    <a:solidFill>
                      <a:srgbClr val="E7EDF2"/>
                    </a:solidFill>
                  </a:tcPr>
                </a:tc>
                <a:tc>
                  <a:txBody>
                    <a:bodyPr/>
                    <a:lstStyle/>
                    <a:p>
                      <a:pPr algn="l" defTabSz="457200">
                        <a:defRPr b="1" sz="1800">
                          <a:solidFill>
                            <a:srgbClr val="2C855A"/>
                          </a:solidFill>
                          <a:latin typeface="+mj-lt"/>
                          <a:ea typeface="+mj-ea"/>
                          <a:cs typeface="+mj-cs"/>
                          <a:sym typeface="Helvetica"/>
                        </a:defRPr>
                      </a:pPr>
                    </a:p>
                  </a:txBody>
                  <a:tcPr marL="45720" marR="45720" marT="45720" marB="45720" anchor="ctr" anchorCtr="0" horzOverflow="overflow">
                    <a:solidFill>
                      <a:srgbClr val="E7EDF2"/>
                    </a:solidFill>
                  </a:tcPr>
                </a:tc>
                <a:tc>
                  <a:txBody>
                    <a:bodyPr/>
                    <a:lstStyle/>
                    <a:p>
                      <a:pPr algn="l" defTabSz="457200">
                        <a:defRPr sz="1800"/>
                      </a:pPr>
                      <a:r>
                        <a:rPr b="1">
                          <a:solidFill>
                            <a:srgbClr val="2C855A"/>
                          </a:solidFill>
                          <a:latin typeface="+mj-lt"/>
                          <a:ea typeface="+mj-ea"/>
                          <a:cs typeface="+mj-cs"/>
                          <a:sym typeface="Helvetica"/>
                        </a:rPr>
                        <a:t>= $</a:t>
                      </a:r>
                    </a:p>
                  </a:txBody>
                  <a:tcPr marL="45720" marR="45720" marT="45720" marB="45720" anchor="ctr" anchorCtr="0" horzOverflow="overflow">
                    <a:solidFill>
                      <a:srgbClr val="E7EDF2"/>
                    </a:solidFill>
                  </a:tcPr>
                </a:tc>
                <a:tc>
                  <a:txBody>
                    <a:bodyPr/>
                    <a:lstStyle/>
                    <a:p>
                      <a:pPr algn="l" defTabSz="457200">
                        <a:defRPr b="1" sz="1800">
                          <a:solidFill>
                            <a:srgbClr val="2C855A"/>
                          </a:solidFill>
                          <a:latin typeface="+mj-lt"/>
                          <a:ea typeface="+mj-ea"/>
                          <a:cs typeface="+mj-cs"/>
                          <a:sym typeface="Helvetica"/>
                        </a:defRPr>
                      </a:pPr>
                    </a:p>
                  </a:txBody>
                  <a:tcPr marL="45720" marR="45720" marT="45720" marB="45720" anchor="ctr" anchorCtr="0" horzOverflow="overflow">
                    <a:solidFill>
                      <a:srgbClr val="E7EDF2"/>
                    </a:solidFill>
                  </a:tcPr>
                </a:tc>
                <a:tc>
                  <a:txBody>
                    <a:bodyPr/>
                    <a:lstStyle/>
                    <a:p>
                      <a:pPr algn="l" defTabSz="457200">
                        <a:defRPr b="1" sz="1800">
                          <a:solidFill>
                            <a:srgbClr val="2C855A"/>
                          </a:solidFill>
                          <a:latin typeface="+mj-lt"/>
                          <a:ea typeface="+mj-ea"/>
                          <a:cs typeface="+mj-cs"/>
                          <a:sym typeface="Helvetica"/>
                        </a:defRPr>
                      </a:pPr>
                    </a:p>
                  </a:txBody>
                  <a:tcPr marL="45720" marR="45720" marT="45720" marB="45720" anchor="ctr" anchorCtr="0" horzOverflow="overflow">
                    <a:solidFill>
                      <a:srgbClr val="E7EDF2"/>
                    </a:solidFill>
                  </a:tcPr>
                </a:tc>
                <a:tc>
                  <a:txBody>
                    <a:bodyPr/>
                    <a:lstStyle/>
                    <a:p>
                      <a:pPr algn="l" defTabSz="457200">
                        <a:defRPr sz="1800"/>
                      </a:pPr>
                      <a:r>
                        <a:rPr b="1">
                          <a:solidFill>
                            <a:srgbClr val="2C855A"/>
                          </a:solidFill>
                          <a:latin typeface="+mj-lt"/>
                          <a:ea typeface="+mj-ea"/>
                          <a:cs typeface="+mj-cs"/>
                          <a:sym typeface="Helvetica"/>
                        </a:rPr>
                        <a:t>= $</a:t>
                      </a:r>
                    </a:p>
                  </a:txBody>
                  <a:tcPr marL="45720" marR="45720" marT="45720" marB="45720" anchor="ctr" anchorCtr="0" horzOverflow="overflow">
                    <a:solidFill>
                      <a:srgbClr val="E7EDF2"/>
                    </a:solidFill>
                  </a:tcPr>
                </a:tc>
                <a:tc>
                  <a:txBody>
                    <a:bodyPr/>
                    <a:lstStyle/>
                    <a:p>
                      <a:pPr algn="l" defTabSz="457200">
                        <a:defRPr b="1" sz="1800">
                          <a:solidFill>
                            <a:srgbClr val="2C855A"/>
                          </a:solidFill>
                          <a:latin typeface="+mj-lt"/>
                          <a:ea typeface="+mj-ea"/>
                          <a:cs typeface="+mj-cs"/>
                          <a:sym typeface="Helvetica"/>
                        </a:defRPr>
                      </a:pPr>
                    </a:p>
                  </a:txBody>
                  <a:tcPr marL="45720" marR="45720" marT="45720" marB="45720" anchor="ctr" anchorCtr="0" horzOverflow="overflow">
                    <a:solidFill>
                      <a:srgbClr val="E7EDF2"/>
                    </a:solidFill>
                  </a:tcPr>
                </a:tc>
                <a:tc>
                  <a:txBody>
                    <a:bodyPr/>
                    <a:lstStyle/>
                    <a:p>
                      <a:pPr algn="l" defTabSz="457200">
                        <a:defRPr b="1" sz="1800">
                          <a:solidFill>
                            <a:srgbClr val="2C855A"/>
                          </a:solidFill>
                          <a:latin typeface="+mj-lt"/>
                          <a:ea typeface="+mj-ea"/>
                          <a:cs typeface="+mj-cs"/>
                          <a:sym typeface="Helvetica"/>
                        </a:defRPr>
                      </a:pPr>
                    </a:p>
                  </a:txBody>
                  <a:tcPr marL="45720" marR="45720" marT="45720" marB="45720" anchor="ctr" anchorCtr="0" horzOverflow="overflow">
                    <a:solidFill>
                      <a:srgbClr val="E7EDF2"/>
                    </a:solidFill>
                  </a:tcPr>
                </a:tc>
                <a:tc>
                  <a:txBody>
                    <a:bodyPr/>
                    <a:lstStyle/>
                    <a:p>
                      <a:pPr algn="l" defTabSz="457200">
                        <a:defRPr sz="1800"/>
                      </a:pPr>
                      <a:r>
                        <a:rPr b="1">
                          <a:solidFill>
                            <a:srgbClr val="2C855A"/>
                          </a:solidFill>
                          <a:latin typeface="+mj-lt"/>
                          <a:ea typeface="+mj-ea"/>
                          <a:cs typeface="+mj-cs"/>
                          <a:sym typeface="Helvetica"/>
                        </a:rPr>
                        <a:t>= $</a:t>
                      </a:r>
                    </a:p>
                  </a:txBody>
                  <a:tcPr marL="45720" marR="45720" marT="45720" marB="45720" anchor="ctr" anchorCtr="0" horzOverflow="overflow">
                    <a:solidFill>
                      <a:srgbClr val="E7EDF2"/>
                    </a:solidFill>
                  </a:tcPr>
                </a:tc>
                <a:tc>
                  <a:txBody>
                    <a:bodyPr/>
                    <a:lstStyle/>
                    <a:p>
                      <a:pPr algn="l" defTabSz="457200">
                        <a:defRPr b="1" sz="1800">
                          <a:solidFill>
                            <a:srgbClr val="2C855A"/>
                          </a:solidFill>
                          <a:latin typeface="+mj-lt"/>
                          <a:ea typeface="+mj-ea"/>
                          <a:cs typeface="+mj-cs"/>
                          <a:sym typeface="Helvetica"/>
                        </a:defRPr>
                      </a:pPr>
                    </a:p>
                  </a:txBody>
                  <a:tcPr marL="45720" marR="45720" marT="45720" marB="45720" anchor="ctr" anchorCtr="0" horzOverflow="overflow">
                    <a:solidFill>
                      <a:srgbClr val="E7EDF2"/>
                    </a:solidFill>
                  </a:tcPr>
                </a:tc>
                <a:tc>
                  <a:txBody>
                    <a:bodyPr/>
                    <a:lstStyle/>
                    <a:p>
                      <a:pPr algn="l" defTabSz="457200">
                        <a:defRPr b="1" sz="1800">
                          <a:solidFill>
                            <a:srgbClr val="2C855A"/>
                          </a:solidFill>
                          <a:latin typeface="+mj-lt"/>
                          <a:ea typeface="+mj-ea"/>
                          <a:cs typeface="+mj-cs"/>
                          <a:sym typeface="Helvetica"/>
                        </a:defRPr>
                      </a:pPr>
                    </a:p>
                  </a:txBody>
                  <a:tcPr marL="45720" marR="45720" marT="45720" marB="45720" anchor="ctr" anchorCtr="0" horzOverflow="overflow">
                    <a:solidFill>
                      <a:srgbClr val="E7EDF2"/>
                    </a:solidFill>
                  </a:tcPr>
                </a:tc>
                <a:tc>
                  <a:txBody>
                    <a:bodyPr/>
                    <a:lstStyle/>
                    <a:p>
                      <a:pPr algn="l" defTabSz="457200">
                        <a:defRPr sz="1800"/>
                      </a:pPr>
                      <a:r>
                        <a:rPr b="1">
                          <a:solidFill>
                            <a:srgbClr val="2C855A"/>
                          </a:solidFill>
                          <a:latin typeface="+mj-lt"/>
                          <a:ea typeface="+mj-ea"/>
                          <a:cs typeface="+mj-cs"/>
                          <a:sym typeface="Helvetica"/>
                        </a:rPr>
                        <a:t>= $</a:t>
                      </a:r>
                    </a:p>
                  </a:txBody>
                  <a:tcPr marL="45720" marR="45720" marT="45720" marB="45720" anchor="ctr" anchorCtr="0" horzOverflow="overflow">
                    <a:solidFill>
                      <a:srgbClr val="E7EDF2"/>
                    </a:solidFill>
                  </a:tcPr>
                </a:tc>
                <a:tc>
                  <a:txBody>
                    <a:bodyPr/>
                    <a:lstStyle/>
                    <a:p>
                      <a:pPr algn="l" defTabSz="457200">
                        <a:defRPr b="1" sz="1800">
                          <a:solidFill>
                            <a:srgbClr val="2C855A"/>
                          </a:solidFill>
                          <a:latin typeface="+mj-lt"/>
                          <a:ea typeface="+mj-ea"/>
                          <a:cs typeface="+mj-cs"/>
                          <a:sym typeface="Helvetica"/>
                        </a:defRPr>
                      </a:pPr>
                    </a:p>
                  </a:txBody>
                  <a:tcPr marL="45720" marR="45720" marT="45720" marB="45720" anchor="ctr" anchorCtr="0" horzOverflow="overflow">
                    <a:solidFill>
                      <a:srgbClr val="E7EDF2"/>
                    </a:solidFill>
                  </a:tcPr>
                </a:tc>
                <a:tc>
                  <a:txBody>
                    <a:bodyPr/>
                    <a:lstStyle/>
                    <a:p>
                      <a:pPr algn="l" defTabSz="457200">
                        <a:defRPr b="1" sz="1800">
                          <a:solidFill>
                            <a:srgbClr val="2C855A"/>
                          </a:solidFill>
                          <a:latin typeface="+mj-lt"/>
                          <a:ea typeface="+mj-ea"/>
                          <a:cs typeface="+mj-cs"/>
                          <a:sym typeface="Helvetica"/>
                        </a:defRPr>
                      </a:pPr>
                    </a:p>
                  </a:txBody>
                  <a:tcPr marL="45720" marR="45720" marT="45720" marB="45720" anchor="ctr" anchorCtr="0" horzOverflow="overflow">
                    <a:solidFill>
                      <a:srgbClr val="E7EDF2"/>
                    </a:solidFill>
                  </a:tcPr>
                </a:tc>
              </a:tr>
              <a:tr h="338328">
                <a:tc>
                  <a:txBody>
                    <a:bodyPr/>
                    <a:lstStyle/>
                    <a:p>
                      <a:pPr algn="ctr" defTabSz="457200">
                        <a:defRPr sz="1600">
                          <a:solidFill>
                            <a:srgbClr val="C00000"/>
                          </a:solidFill>
                          <a:latin typeface="+mj-lt"/>
                          <a:ea typeface="+mj-ea"/>
                          <a:cs typeface="+mj-cs"/>
                          <a:sym typeface="Helvetica"/>
                        </a:defRPr>
                      </a:pPr>
                    </a:p>
                  </a:txBody>
                  <a:tcPr marL="45720" marR="45720" marT="45720" marB="45720" anchor="ctr" anchorCtr="0" horzOverflow="overflow">
                    <a:solidFill>
                      <a:srgbClr val="CDD9E4"/>
                    </a:solidFill>
                  </a:tcPr>
                </a:tc>
                <a:tc>
                  <a:txBody>
                    <a:bodyPr/>
                    <a:lstStyle/>
                    <a:p>
                      <a:pPr algn="ctr" defTabSz="457200">
                        <a:defRPr sz="1600">
                          <a:solidFill>
                            <a:srgbClr val="C00000"/>
                          </a:solidFill>
                          <a:latin typeface="+mj-lt"/>
                          <a:ea typeface="+mj-ea"/>
                          <a:cs typeface="+mj-cs"/>
                          <a:sym typeface="Helvetica"/>
                        </a:defRPr>
                      </a:pPr>
                    </a:p>
                  </a:txBody>
                  <a:tcPr marL="45720" marR="45720" marT="45720" marB="45720" anchor="ctr" anchorCtr="0" horzOverflow="overflow">
                    <a:solidFill>
                      <a:srgbClr val="CDD9E4"/>
                    </a:solidFill>
                  </a:tcPr>
                </a:tc>
                <a:tc>
                  <a:txBody>
                    <a:bodyPr/>
                    <a:lstStyle/>
                    <a:p>
                      <a:pPr algn="ctr" defTabSz="457200">
                        <a:defRPr sz="1600">
                          <a:solidFill>
                            <a:srgbClr val="C00000"/>
                          </a:solidFill>
                          <a:latin typeface="+mj-lt"/>
                          <a:ea typeface="+mj-ea"/>
                          <a:cs typeface="+mj-cs"/>
                          <a:sym typeface="Helvetica"/>
                        </a:defRPr>
                      </a:pPr>
                    </a:p>
                  </a:txBody>
                  <a:tcPr marL="45720" marR="45720" marT="45720" marB="45720" anchor="ctr" anchorCtr="0" horzOverflow="overflow">
                    <a:solidFill>
                      <a:srgbClr val="CDD9E4"/>
                    </a:solidFill>
                  </a:tcPr>
                </a:tc>
                <a:tc>
                  <a:txBody>
                    <a:bodyPr/>
                    <a:lstStyle/>
                    <a:p>
                      <a:pPr algn="ctr" defTabSz="457200">
                        <a:defRPr sz="1600">
                          <a:solidFill>
                            <a:srgbClr val="C00000"/>
                          </a:solidFill>
                          <a:latin typeface="+mj-lt"/>
                          <a:ea typeface="+mj-ea"/>
                          <a:cs typeface="+mj-cs"/>
                          <a:sym typeface="Helvetica"/>
                        </a:defRPr>
                      </a:pPr>
                    </a:p>
                  </a:txBody>
                  <a:tcPr marL="45720" marR="45720" marT="45720" marB="45720" anchor="ctr" anchorCtr="0" horzOverflow="overflow">
                    <a:solidFill>
                      <a:srgbClr val="CDD9E4"/>
                    </a:solidFill>
                  </a:tcPr>
                </a:tc>
                <a:tc>
                  <a:txBody>
                    <a:bodyPr/>
                    <a:lstStyle/>
                    <a:p>
                      <a:pPr algn="ctr" defTabSz="457200">
                        <a:defRPr sz="1600">
                          <a:solidFill>
                            <a:srgbClr val="C00000"/>
                          </a:solidFill>
                          <a:latin typeface="+mj-lt"/>
                          <a:ea typeface="+mj-ea"/>
                          <a:cs typeface="+mj-cs"/>
                          <a:sym typeface="Helvetica"/>
                        </a:defRPr>
                      </a:pPr>
                    </a:p>
                  </a:txBody>
                  <a:tcPr marL="45720" marR="45720" marT="45720" marB="45720" anchor="ctr" anchorCtr="0" horzOverflow="overflow">
                    <a:solidFill>
                      <a:srgbClr val="CDD9E4"/>
                    </a:solidFill>
                  </a:tcPr>
                </a:tc>
                <a:tc>
                  <a:txBody>
                    <a:bodyPr/>
                    <a:lstStyle/>
                    <a:p>
                      <a:pPr algn="ctr" defTabSz="457200">
                        <a:defRPr sz="1600">
                          <a:solidFill>
                            <a:srgbClr val="C00000"/>
                          </a:solidFill>
                          <a:latin typeface="+mj-lt"/>
                          <a:ea typeface="+mj-ea"/>
                          <a:cs typeface="+mj-cs"/>
                          <a:sym typeface="Helvetica"/>
                        </a:defRPr>
                      </a:pPr>
                    </a:p>
                  </a:txBody>
                  <a:tcPr marL="45720" marR="45720" marT="45720" marB="45720" anchor="ctr" anchorCtr="0" horzOverflow="overflow">
                    <a:solidFill>
                      <a:srgbClr val="CDD9E4"/>
                    </a:solidFill>
                  </a:tcPr>
                </a:tc>
                <a:tc>
                  <a:txBody>
                    <a:bodyPr/>
                    <a:lstStyle/>
                    <a:p>
                      <a:pPr algn="ctr" defTabSz="457200">
                        <a:defRPr sz="1600">
                          <a:solidFill>
                            <a:srgbClr val="C00000"/>
                          </a:solidFill>
                          <a:latin typeface="+mj-lt"/>
                          <a:ea typeface="+mj-ea"/>
                          <a:cs typeface="+mj-cs"/>
                          <a:sym typeface="Helvetica"/>
                        </a:defRPr>
                      </a:pPr>
                    </a:p>
                  </a:txBody>
                  <a:tcPr marL="45720" marR="45720" marT="45720" marB="45720" anchor="ctr" anchorCtr="0" horzOverflow="overflow">
                    <a:solidFill>
                      <a:srgbClr val="CDD9E4"/>
                    </a:solidFill>
                  </a:tcPr>
                </a:tc>
                <a:tc>
                  <a:txBody>
                    <a:bodyPr/>
                    <a:lstStyle/>
                    <a:p>
                      <a:pPr algn="ctr" defTabSz="457200">
                        <a:defRPr sz="1600">
                          <a:solidFill>
                            <a:srgbClr val="C00000"/>
                          </a:solidFill>
                          <a:latin typeface="+mj-lt"/>
                          <a:ea typeface="+mj-ea"/>
                          <a:cs typeface="+mj-cs"/>
                          <a:sym typeface="Helvetica"/>
                        </a:defRPr>
                      </a:pPr>
                    </a:p>
                  </a:txBody>
                  <a:tcPr marL="45720" marR="45720" marT="45720" marB="45720" anchor="ctr" anchorCtr="0" horzOverflow="overflow">
                    <a:solidFill>
                      <a:srgbClr val="CDD9E4"/>
                    </a:solidFill>
                  </a:tcPr>
                </a:tc>
                <a:tc>
                  <a:txBody>
                    <a:bodyPr/>
                    <a:lstStyle/>
                    <a:p>
                      <a:pPr algn="ctr" defTabSz="457200">
                        <a:defRPr sz="1600">
                          <a:solidFill>
                            <a:srgbClr val="C00000"/>
                          </a:solidFill>
                          <a:latin typeface="+mj-lt"/>
                          <a:ea typeface="+mj-ea"/>
                          <a:cs typeface="+mj-cs"/>
                          <a:sym typeface="Helvetica"/>
                        </a:defRPr>
                      </a:pPr>
                    </a:p>
                  </a:txBody>
                  <a:tcPr marL="45720" marR="45720" marT="45720" marB="45720" anchor="ctr" anchorCtr="0" horzOverflow="overflow">
                    <a:solidFill>
                      <a:srgbClr val="CDD9E4"/>
                    </a:solidFill>
                  </a:tcPr>
                </a:tc>
                <a:tc>
                  <a:txBody>
                    <a:bodyPr/>
                    <a:lstStyle/>
                    <a:p>
                      <a:pPr algn="ctr" defTabSz="457200">
                        <a:defRPr sz="1600">
                          <a:solidFill>
                            <a:srgbClr val="C00000"/>
                          </a:solidFill>
                          <a:latin typeface="+mj-lt"/>
                          <a:ea typeface="+mj-ea"/>
                          <a:cs typeface="+mj-cs"/>
                          <a:sym typeface="Helvetica"/>
                        </a:defRPr>
                      </a:pPr>
                    </a:p>
                  </a:txBody>
                  <a:tcPr marL="45720" marR="45720" marT="45720" marB="45720" anchor="ctr" anchorCtr="0" horzOverflow="overflow">
                    <a:solidFill>
                      <a:srgbClr val="CDD9E4"/>
                    </a:solidFill>
                  </a:tcPr>
                </a:tc>
                <a:tc>
                  <a:txBody>
                    <a:bodyPr/>
                    <a:lstStyle/>
                    <a:p>
                      <a:pPr algn="ctr" defTabSz="457200">
                        <a:defRPr sz="1600">
                          <a:solidFill>
                            <a:srgbClr val="C00000"/>
                          </a:solidFill>
                          <a:latin typeface="+mj-lt"/>
                          <a:ea typeface="+mj-ea"/>
                          <a:cs typeface="+mj-cs"/>
                          <a:sym typeface="Helvetica"/>
                        </a:defRPr>
                      </a:pPr>
                    </a:p>
                  </a:txBody>
                  <a:tcPr marL="45720" marR="45720" marT="45720" marB="45720" anchor="ctr" anchorCtr="0" horzOverflow="overflow">
                    <a:solidFill>
                      <a:srgbClr val="CDD9E4"/>
                    </a:solidFill>
                  </a:tcPr>
                </a:tc>
                <a:tc>
                  <a:txBody>
                    <a:bodyPr/>
                    <a:lstStyle/>
                    <a:p>
                      <a:pPr algn="ctr" defTabSz="457200">
                        <a:defRPr sz="1600">
                          <a:solidFill>
                            <a:srgbClr val="C00000"/>
                          </a:solidFill>
                          <a:latin typeface="+mj-lt"/>
                          <a:ea typeface="+mj-ea"/>
                          <a:cs typeface="+mj-cs"/>
                          <a:sym typeface="Helvetica"/>
                        </a:defRPr>
                      </a:pPr>
                    </a:p>
                  </a:txBody>
                  <a:tcPr marL="45720" marR="45720" marT="45720" marB="45720" anchor="ctr" anchorCtr="0" horzOverflow="overflow">
                    <a:solidFill>
                      <a:srgbClr val="CDD9E4"/>
                    </a:solidFill>
                  </a:tcPr>
                </a:tc>
                <a:tc>
                  <a:txBody>
                    <a:bodyPr/>
                    <a:lstStyle/>
                    <a:p>
                      <a:pPr algn="ctr" defTabSz="457200">
                        <a:defRPr sz="1600">
                          <a:solidFill>
                            <a:srgbClr val="C00000"/>
                          </a:solidFill>
                          <a:latin typeface="+mj-lt"/>
                          <a:ea typeface="+mj-ea"/>
                          <a:cs typeface="+mj-cs"/>
                          <a:sym typeface="Helvetica"/>
                        </a:defRPr>
                      </a:pPr>
                    </a:p>
                  </a:txBody>
                  <a:tcPr marL="45720" marR="45720" marT="45720" marB="45720" anchor="ctr" anchorCtr="0" horzOverflow="overflow">
                    <a:solidFill>
                      <a:srgbClr val="CDD9E4"/>
                    </a:solidFill>
                  </a:tcPr>
                </a:tc>
                <a:tc>
                  <a:txBody>
                    <a:bodyPr/>
                    <a:lstStyle/>
                    <a:p>
                      <a:pPr algn="ctr" defTabSz="457200">
                        <a:defRPr sz="1600">
                          <a:solidFill>
                            <a:srgbClr val="C00000"/>
                          </a:solidFill>
                          <a:latin typeface="+mj-lt"/>
                          <a:ea typeface="+mj-ea"/>
                          <a:cs typeface="+mj-cs"/>
                          <a:sym typeface="Helvetica"/>
                        </a:defRPr>
                      </a:pPr>
                    </a:p>
                  </a:txBody>
                  <a:tcPr marL="45720" marR="45720" marT="45720" marB="45720" anchor="ctr" anchorCtr="0" horzOverflow="overflow">
                    <a:solidFill>
                      <a:srgbClr val="CDD9E4"/>
                    </a:solidFill>
                  </a:tcPr>
                </a:tc>
              </a:tr>
              <a:tr h="370840">
                <a:tc>
                  <a:txBody>
                    <a:bodyPr/>
                    <a:lstStyle/>
                    <a:p>
                      <a:pPr algn="ctr" defTabSz="457200">
                        <a:defRPr sz="1600">
                          <a:solidFill>
                            <a:srgbClr val="C00000"/>
                          </a:solidFill>
                          <a:latin typeface="+mj-lt"/>
                          <a:ea typeface="+mj-ea"/>
                          <a:cs typeface="+mj-cs"/>
                          <a:sym typeface="Helvetica"/>
                        </a:defRPr>
                      </a:pPr>
                    </a:p>
                  </a:txBody>
                  <a:tcPr marL="45720" marR="45720" marT="45720" marB="45720" anchor="ctr" anchorCtr="0" horzOverflow="overflow">
                    <a:lnB w="12700">
                      <a:solidFill>
                        <a:srgbClr val="000000"/>
                      </a:solidFill>
                    </a:lnB>
                    <a:solidFill>
                      <a:srgbClr val="E7EDF2"/>
                    </a:solidFill>
                  </a:tcPr>
                </a:tc>
                <a:tc>
                  <a:txBody>
                    <a:bodyPr/>
                    <a:lstStyle/>
                    <a:p>
                      <a:pPr algn="ctr" defTabSz="457200">
                        <a:defRPr sz="1600">
                          <a:solidFill>
                            <a:srgbClr val="C00000"/>
                          </a:solidFill>
                          <a:latin typeface="+mj-lt"/>
                          <a:ea typeface="+mj-ea"/>
                          <a:cs typeface="+mj-cs"/>
                          <a:sym typeface="Helvetica"/>
                        </a:defRPr>
                      </a:pPr>
                    </a:p>
                  </a:txBody>
                  <a:tcPr marL="45720" marR="45720" marT="45720" marB="45720" anchor="ctr" anchorCtr="0" horzOverflow="overflow">
                    <a:lnB w="12700">
                      <a:solidFill>
                        <a:srgbClr val="000000"/>
                      </a:solidFill>
                    </a:lnB>
                    <a:solidFill>
                      <a:srgbClr val="E7EDF2"/>
                    </a:solidFill>
                  </a:tcPr>
                </a:tc>
                <a:tc>
                  <a:txBody>
                    <a:bodyPr/>
                    <a:lstStyle/>
                    <a:p>
                      <a:pPr algn="ctr" defTabSz="457200">
                        <a:defRPr sz="1800"/>
                      </a:pPr>
                      <a:r>
                        <a:rPr b="1" sz="1600">
                          <a:solidFill>
                            <a:srgbClr val="C00000"/>
                          </a:solidFill>
                          <a:latin typeface="+mj-lt"/>
                          <a:ea typeface="+mj-ea"/>
                          <a:cs typeface="+mj-cs"/>
                          <a:sym typeface="Helvetica"/>
                        </a:rPr>
                        <a:t>COGS</a:t>
                      </a:r>
                    </a:p>
                  </a:txBody>
                  <a:tcPr marL="45720" marR="45720" marT="45720" marB="45720" anchor="ctr" anchorCtr="0" horzOverflow="overflow">
                    <a:lnB w="12700">
                      <a:solidFill>
                        <a:srgbClr val="000000"/>
                      </a:solidFill>
                    </a:lnB>
                    <a:solidFill>
                      <a:srgbClr val="E7EDF2"/>
                    </a:solidFill>
                  </a:tcPr>
                </a:tc>
                <a:tc>
                  <a:txBody>
                    <a:bodyPr/>
                    <a:lstStyle/>
                    <a:p>
                      <a:pPr algn="ctr" defTabSz="457200">
                        <a:defRPr b="1" sz="1600">
                          <a:solidFill>
                            <a:srgbClr val="C00000"/>
                          </a:solidFill>
                          <a:latin typeface="+mj-lt"/>
                          <a:ea typeface="+mj-ea"/>
                          <a:cs typeface="+mj-cs"/>
                          <a:sym typeface="Helvetica"/>
                        </a:defRPr>
                      </a:pPr>
                    </a:p>
                  </a:txBody>
                  <a:tcPr marL="45720" marR="45720" marT="45720" marB="45720" anchor="ctr" anchorCtr="0" horzOverflow="overflow">
                    <a:lnB w="12700">
                      <a:solidFill>
                        <a:srgbClr val="000000"/>
                      </a:solidFill>
                    </a:lnB>
                    <a:solidFill>
                      <a:srgbClr val="E7EDF2"/>
                    </a:solidFill>
                  </a:tcPr>
                </a:tc>
                <a:tc>
                  <a:txBody>
                    <a:bodyPr/>
                    <a:lstStyle/>
                    <a:p>
                      <a:pPr algn="ctr" defTabSz="457200">
                        <a:defRPr b="1" sz="1600">
                          <a:solidFill>
                            <a:srgbClr val="C00000"/>
                          </a:solidFill>
                          <a:latin typeface="+mj-lt"/>
                          <a:ea typeface="+mj-ea"/>
                          <a:cs typeface="+mj-cs"/>
                          <a:sym typeface="Helvetica"/>
                        </a:defRPr>
                      </a:pPr>
                    </a:p>
                  </a:txBody>
                  <a:tcPr marL="45720" marR="45720" marT="45720" marB="45720" anchor="ctr" anchorCtr="0" horzOverflow="overflow">
                    <a:lnB w="12700">
                      <a:solidFill>
                        <a:srgbClr val="000000"/>
                      </a:solidFill>
                    </a:lnB>
                    <a:solidFill>
                      <a:srgbClr val="E7EDF2"/>
                    </a:solidFill>
                  </a:tcPr>
                </a:tc>
                <a:tc>
                  <a:txBody>
                    <a:bodyPr/>
                    <a:lstStyle/>
                    <a:p>
                      <a:pPr algn="ctr" defTabSz="457200">
                        <a:defRPr sz="1800"/>
                      </a:pPr>
                      <a:r>
                        <a:rPr b="1" sz="1600">
                          <a:solidFill>
                            <a:srgbClr val="C00000"/>
                          </a:solidFill>
                          <a:latin typeface="+mj-lt"/>
                          <a:ea typeface="+mj-ea"/>
                          <a:cs typeface="+mj-cs"/>
                          <a:sym typeface="Helvetica"/>
                        </a:rPr>
                        <a:t>COGS</a:t>
                      </a:r>
                    </a:p>
                  </a:txBody>
                  <a:tcPr marL="45720" marR="45720" marT="45720" marB="45720" anchor="ctr" anchorCtr="0" horzOverflow="overflow">
                    <a:lnB w="12700">
                      <a:solidFill>
                        <a:srgbClr val="000000"/>
                      </a:solidFill>
                    </a:lnB>
                    <a:solidFill>
                      <a:srgbClr val="E7EDF2"/>
                    </a:solidFill>
                  </a:tcPr>
                </a:tc>
                <a:tc>
                  <a:txBody>
                    <a:bodyPr/>
                    <a:lstStyle/>
                    <a:p>
                      <a:pPr algn="ctr" defTabSz="457200">
                        <a:defRPr b="1" sz="1600">
                          <a:solidFill>
                            <a:srgbClr val="C00000"/>
                          </a:solidFill>
                          <a:latin typeface="+mj-lt"/>
                          <a:ea typeface="+mj-ea"/>
                          <a:cs typeface="+mj-cs"/>
                          <a:sym typeface="Helvetica"/>
                        </a:defRPr>
                      </a:pPr>
                    </a:p>
                  </a:txBody>
                  <a:tcPr marL="45720" marR="45720" marT="45720" marB="45720" anchor="ctr" anchorCtr="0" horzOverflow="overflow">
                    <a:lnB w="12700">
                      <a:solidFill>
                        <a:srgbClr val="000000"/>
                      </a:solidFill>
                    </a:lnB>
                    <a:solidFill>
                      <a:srgbClr val="E7EDF2"/>
                    </a:solidFill>
                  </a:tcPr>
                </a:tc>
                <a:tc>
                  <a:txBody>
                    <a:bodyPr/>
                    <a:lstStyle/>
                    <a:p>
                      <a:pPr algn="ctr" defTabSz="457200">
                        <a:defRPr b="1" sz="1600">
                          <a:solidFill>
                            <a:srgbClr val="C00000"/>
                          </a:solidFill>
                          <a:latin typeface="+mj-lt"/>
                          <a:ea typeface="+mj-ea"/>
                          <a:cs typeface="+mj-cs"/>
                          <a:sym typeface="Helvetica"/>
                        </a:defRPr>
                      </a:pPr>
                    </a:p>
                  </a:txBody>
                  <a:tcPr marL="45720" marR="45720" marT="45720" marB="45720" anchor="ctr" anchorCtr="0" horzOverflow="overflow">
                    <a:lnB w="12700">
                      <a:solidFill>
                        <a:srgbClr val="000000"/>
                      </a:solidFill>
                    </a:lnB>
                    <a:solidFill>
                      <a:srgbClr val="E7EDF2"/>
                    </a:solidFill>
                  </a:tcPr>
                </a:tc>
                <a:tc>
                  <a:txBody>
                    <a:bodyPr/>
                    <a:lstStyle/>
                    <a:p>
                      <a:pPr algn="ctr" defTabSz="457200">
                        <a:defRPr sz="1800"/>
                      </a:pPr>
                      <a:r>
                        <a:rPr b="1" sz="1600">
                          <a:solidFill>
                            <a:srgbClr val="C00000"/>
                          </a:solidFill>
                          <a:latin typeface="+mj-lt"/>
                          <a:ea typeface="+mj-ea"/>
                          <a:cs typeface="+mj-cs"/>
                          <a:sym typeface="Helvetica"/>
                        </a:rPr>
                        <a:t>COGS</a:t>
                      </a:r>
                    </a:p>
                  </a:txBody>
                  <a:tcPr marL="45720" marR="45720" marT="45720" marB="45720" anchor="ctr" anchorCtr="0" horzOverflow="overflow">
                    <a:lnB w="12700">
                      <a:solidFill>
                        <a:srgbClr val="000000"/>
                      </a:solidFill>
                    </a:lnB>
                    <a:solidFill>
                      <a:srgbClr val="E7EDF2"/>
                    </a:solidFill>
                  </a:tcPr>
                </a:tc>
                <a:tc>
                  <a:txBody>
                    <a:bodyPr/>
                    <a:lstStyle/>
                    <a:p>
                      <a:pPr algn="ctr" defTabSz="457200">
                        <a:defRPr b="1" sz="1600">
                          <a:solidFill>
                            <a:srgbClr val="C00000"/>
                          </a:solidFill>
                          <a:latin typeface="+mj-lt"/>
                          <a:ea typeface="+mj-ea"/>
                          <a:cs typeface="+mj-cs"/>
                          <a:sym typeface="Helvetica"/>
                        </a:defRPr>
                      </a:pPr>
                    </a:p>
                  </a:txBody>
                  <a:tcPr marL="45720" marR="45720" marT="45720" marB="45720" anchor="ctr" anchorCtr="0" horzOverflow="overflow">
                    <a:lnB w="12700">
                      <a:solidFill>
                        <a:srgbClr val="000000"/>
                      </a:solidFill>
                    </a:lnB>
                    <a:solidFill>
                      <a:srgbClr val="E7EDF2"/>
                    </a:solidFill>
                  </a:tcPr>
                </a:tc>
                <a:tc>
                  <a:txBody>
                    <a:bodyPr/>
                    <a:lstStyle/>
                    <a:p>
                      <a:pPr algn="ctr" defTabSz="457200">
                        <a:defRPr b="1" sz="1600">
                          <a:solidFill>
                            <a:srgbClr val="C00000"/>
                          </a:solidFill>
                          <a:latin typeface="+mj-lt"/>
                          <a:ea typeface="+mj-ea"/>
                          <a:cs typeface="+mj-cs"/>
                          <a:sym typeface="Helvetica"/>
                        </a:defRPr>
                      </a:pPr>
                    </a:p>
                  </a:txBody>
                  <a:tcPr marL="45720" marR="45720" marT="45720" marB="45720" anchor="ctr" anchorCtr="0" horzOverflow="overflow">
                    <a:lnB w="12700">
                      <a:solidFill>
                        <a:srgbClr val="000000"/>
                      </a:solidFill>
                    </a:lnB>
                    <a:solidFill>
                      <a:srgbClr val="E7EDF2"/>
                    </a:solidFill>
                  </a:tcPr>
                </a:tc>
                <a:tc>
                  <a:txBody>
                    <a:bodyPr/>
                    <a:lstStyle/>
                    <a:p>
                      <a:pPr algn="ctr" defTabSz="457200">
                        <a:defRPr sz="1800"/>
                      </a:pPr>
                      <a:r>
                        <a:rPr b="1" sz="1600">
                          <a:solidFill>
                            <a:srgbClr val="C00000"/>
                          </a:solidFill>
                          <a:latin typeface="+mj-lt"/>
                          <a:ea typeface="+mj-ea"/>
                          <a:cs typeface="+mj-cs"/>
                          <a:sym typeface="Helvetica"/>
                        </a:rPr>
                        <a:t>COGS</a:t>
                      </a:r>
                    </a:p>
                  </a:txBody>
                  <a:tcPr marL="45720" marR="45720" marT="45720" marB="45720" anchor="ctr" anchorCtr="0" horzOverflow="overflow">
                    <a:lnB w="12700">
                      <a:solidFill>
                        <a:srgbClr val="000000"/>
                      </a:solidFill>
                    </a:lnB>
                    <a:solidFill>
                      <a:srgbClr val="E7EDF2"/>
                    </a:solidFill>
                  </a:tcPr>
                </a:tc>
                <a:tc>
                  <a:txBody>
                    <a:bodyPr/>
                    <a:lstStyle/>
                    <a:p>
                      <a:pPr algn="ctr" defTabSz="457200">
                        <a:defRPr sz="1600">
                          <a:solidFill>
                            <a:srgbClr val="C00000"/>
                          </a:solidFill>
                          <a:latin typeface="+mj-lt"/>
                          <a:ea typeface="+mj-ea"/>
                          <a:cs typeface="+mj-cs"/>
                          <a:sym typeface="Helvetica"/>
                        </a:defRPr>
                      </a:pPr>
                    </a:p>
                  </a:txBody>
                  <a:tcPr marL="45720" marR="45720" marT="45720" marB="45720" anchor="ctr" anchorCtr="0" horzOverflow="overflow">
                    <a:lnB w="12700">
                      <a:solidFill>
                        <a:srgbClr val="000000"/>
                      </a:solidFill>
                    </a:lnB>
                    <a:solidFill>
                      <a:srgbClr val="E7EDF2"/>
                    </a:solidFill>
                  </a:tcPr>
                </a:tc>
                <a:tc>
                  <a:txBody>
                    <a:bodyPr/>
                    <a:lstStyle/>
                    <a:p>
                      <a:pPr algn="ctr" defTabSz="457200">
                        <a:defRPr sz="1600">
                          <a:solidFill>
                            <a:srgbClr val="C00000"/>
                          </a:solidFill>
                          <a:latin typeface="+mj-lt"/>
                          <a:ea typeface="+mj-ea"/>
                          <a:cs typeface="+mj-cs"/>
                          <a:sym typeface="Helvetica"/>
                        </a:defRPr>
                      </a:pPr>
                    </a:p>
                  </a:txBody>
                  <a:tcPr marL="45720" marR="45720" marT="45720" marB="45720" anchor="ctr" anchorCtr="0" horzOverflow="overflow">
                    <a:lnB w="12700">
                      <a:solidFill>
                        <a:srgbClr val="000000"/>
                      </a:solidFill>
                    </a:lnB>
                    <a:solidFill>
                      <a:srgbClr val="E7EDF2"/>
                    </a:solidFill>
                  </a:tcPr>
                </a:tc>
              </a:tr>
              <a:tr h="370840">
                <a:tc>
                  <a:txBody>
                    <a:bodyPr/>
                    <a:lstStyle/>
                    <a:p>
                      <a:pPr algn="ctr" defTabSz="457200">
                        <a:defRPr sz="1800"/>
                      </a:pPr>
                      <a:r>
                        <a:rPr>
                          <a:solidFill>
                            <a:srgbClr val="7030A0"/>
                          </a:solidFill>
                          <a:latin typeface="+mj-lt"/>
                          <a:ea typeface="+mj-ea"/>
                          <a:cs typeface="+mj-cs"/>
                          <a:sym typeface="Helvetica"/>
                        </a:rPr>
                        <a:t>10</a:t>
                      </a:r>
                    </a:p>
                  </a:txBody>
                  <a:tcPr marL="45720" marR="45720" marT="45720" marB="45720" anchor="ctr" anchorCtr="0" horzOverflow="overflow">
                    <a:lnL w="12700">
                      <a:solidFill>
                        <a:srgbClr val="000000"/>
                      </a:solidFill>
                    </a:lnL>
                    <a:lnT w="12700">
                      <a:solidFill>
                        <a:srgbClr val="000000"/>
                      </a:solidFill>
                    </a:lnT>
                    <a:solidFill>
                      <a:srgbClr val="CDD9E4"/>
                    </a:solidFill>
                  </a:tcPr>
                </a:tc>
                <a:tc>
                  <a:txBody>
                    <a:bodyPr/>
                    <a:lstStyle/>
                    <a:p>
                      <a:pPr algn="ctr" defTabSz="457200">
                        <a:defRPr sz="1800"/>
                      </a:pPr>
                      <a:r>
                        <a:rPr>
                          <a:solidFill>
                            <a:srgbClr val="0070C0"/>
                          </a:solidFill>
                          <a:latin typeface="+mj-lt"/>
                          <a:ea typeface="+mj-ea"/>
                          <a:cs typeface="+mj-cs"/>
                          <a:sym typeface="Helvetica"/>
                        </a:rPr>
                        <a:t>10</a:t>
                      </a:r>
                    </a:p>
                  </a:txBody>
                  <a:tcPr marL="45720" marR="45720" marT="45720" marB="45720" anchor="ctr" anchorCtr="0" horzOverflow="overflow">
                    <a:lnT w="12700">
                      <a:solidFill>
                        <a:srgbClr val="000000"/>
                      </a:solidFill>
                    </a:lnT>
                    <a:solidFill>
                      <a:srgbClr val="CDD9E4"/>
                    </a:solidFill>
                  </a:tcPr>
                </a:tc>
                <a:tc>
                  <a:txBody>
                    <a:bodyPr/>
                    <a:lstStyle/>
                    <a:p>
                      <a:pPr algn="ctr" defTabSz="457200">
                        <a:defRPr sz="1800">
                          <a:solidFill>
                            <a:srgbClr val="C00000"/>
                          </a:solidFill>
                          <a:latin typeface="+mj-lt"/>
                          <a:ea typeface="+mj-ea"/>
                          <a:cs typeface="+mj-cs"/>
                          <a:sym typeface="Helvetica"/>
                        </a:defRPr>
                      </a:pPr>
                    </a:p>
                  </a:txBody>
                  <a:tcPr marL="45720" marR="45720" marT="45720" marB="45720" anchor="ctr" anchorCtr="0" horzOverflow="overflow">
                    <a:lnT w="12700">
                      <a:solidFill>
                        <a:srgbClr val="000000"/>
                      </a:solidFill>
                    </a:lnT>
                    <a:solidFill>
                      <a:srgbClr val="CDD9E4"/>
                    </a:solidFill>
                  </a:tcPr>
                </a:tc>
                <a:tc>
                  <a:txBody>
                    <a:bodyPr/>
                    <a:lstStyle/>
                    <a:p>
                      <a:pPr algn="l" defTabSz="457200">
                        <a:defRPr sz="1800">
                          <a:solidFill>
                            <a:srgbClr val="C00000"/>
                          </a:solidFill>
                          <a:latin typeface="+mj-lt"/>
                          <a:ea typeface="+mj-ea"/>
                          <a:cs typeface="+mj-cs"/>
                          <a:sym typeface="Helvetica"/>
                        </a:defRPr>
                      </a:pPr>
                    </a:p>
                  </a:txBody>
                  <a:tcPr marL="45720" marR="45720" marT="45720" marB="45720" anchor="ctr" anchorCtr="0" horzOverflow="overflow">
                    <a:lnT w="12700">
                      <a:solidFill>
                        <a:srgbClr val="000000"/>
                      </a:solidFill>
                    </a:lnT>
                    <a:solidFill>
                      <a:srgbClr val="CDD9E4"/>
                    </a:solidFill>
                  </a:tcPr>
                </a:tc>
                <a:tc>
                  <a:txBody>
                    <a:bodyPr/>
                    <a:lstStyle/>
                    <a:p>
                      <a:pPr algn="ctr" defTabSz="457200">
                        <a:defRPr sz="1800"/>
                      </a:pPr>
                      <a:r>
                        <a:rPr>
                          <a:solidFill>
                            <a:srgbClr val="0070C0"/>
                          </a:solidFill>
                          <a:latin typeface="+mj-lt"/>
                          <a:ea typeface="+mj-ea"/>
                          <a:cs typeface="+mj-cs"/>
                          <a:sym typeface="Helvetica"/>
                        </a:rPr>
                        <a:t>10</a:t>
                      </a:r>
                    </a:p>
                  </a:txBody>
                  <a:tcPr marL="45720" marR="45720" marT="45720" marB="45720" anchor="ctr" anchorCtr="0" horzOverflow="overflow">
                    <a:lnT w="12700">
                      <a:solidFill>
                        <a:srgbClr val="000000"/>
                      </a:solidFill>
                    </a:lnT>
                    <a:solidFill>
                      <a:srgbClr val="CDD9E4"/>
                    </a:solidFill>
                  </a:tcPr>
                </a:tc>
                <a:tc>
                  <a:txBody>
                    <a:bodyPr/>
                    <a:lstStyle/>
                    <a:p>
                      <a:pPr algn="ctr" defTabSz="457200">
                        <a:defRPr sz="1800">
                          <a:solidFill>
                            <a:srgbClr val="C00000"/>
                          </a:solidFill>
                          <a:latin typeface="+mj-lt"/>
                          <a:ea typeface="+mj-ea"/>
                          <a:cs typeface="+mj-cs"/>
                          <a:sym typeface="Helvetica"/>
                        </a:defRPr>
                      </a:pPr>
                    </a:p>
                  </a:txBody>
                  <a:tcPr marL="45720" marR="45720" marT="45720" marB="45720" anchor="ctr" anchorCtr="0" horzOverflow="overflow">
                    <a:lnT w="12700">
                      <a:solidFill>
                        <a:srgbClr val="000000"/>
                      </a:solidFill>
                    </a:lnT>
                    <a:solidFill>
                      <a:srgbClr val="CDD9E4"/>
                    </a:solidFill>
                  </a:tcPr>
                </a:tc>
                <a:tc>
                  <a:txBody>
                    <a:bodyPr/>
                    <a:lstStyle/>
                    <a:p>
                      <a:pPr algn="l" defTabSz="457200">
                        <a:defRPr sz="1800">
                          <a:solidFill>
                            <a:srgbClr val="C00000"/>
                          </a:solidFill>
                          <a:latin typeface="+mj-lt"/>
                          <a:ea typeface="+mj-ea"/>
                          <a:cs typeface="+mj-cs"/>
                          <a:sym typeface="Helvetica"/>
                        </a:defRPr>
                      </a:pPr>
                    </a:p>
                  </a:txBody>
                  <a:tcPr marL="45720" marR="45720" marT="45720" marB="45720" anchor="ctr" anchorCtr="0" horzOverflow="overflow">
                    <a:lnT w="12700">
                      <a:solidFill>
                        <a:srgbClr val="000000"/>
                      </a:solidFill>
                    </a:lnT>
                    <a:solidFill>
                      <a:srgbClr val="CDD9E4"/>
                    </a:solidFill>
                  </a:tcPr>
                </a:tc>
                <a:tc>
                  <a:txBody>
                    <a:bodyPr/>
                    <a:lstStyle/>
                    <a:p>
                      <a:pPr algn="ctr" defTabSz="457200">
                        <a:defRPr sz="1800"/>
                      </a:pPr>
                      <a:r>
                        <a:rPr>
                          <a:solidFill>
                            <a:srgbClr val="0070C0"/>
                          </a:solidFill>
                          <a:latin typeface="+mj-lt"/>
                          <a:ea typeface="+mj-ea"/>
                          <a:cs typeface="+mj-cs"/>
                          <a:sym typeface="Helvetica"/>
                        </a:rPr>
                        <a:t>10</a:t>
                      </a:r>
                    </a:p>
                  </a:txBody>
                  <a:tcPr marL="45720" marR="45720" marT="45720" marB="45720" anchor="ctr" anchorCtr="0" horzOverflow="overflow">
                    <a:lnT w="12700">
                      <a:solidFill>
                        <a:srgbClr val="000000"/>
                      </a:solidFill>
                    </a:lnT>
                    <a:solidFill>
                      <a:srgbClr val="CDD9E4"/>
                    </a:solidFill>
                  </a:tcPr>
                </a:tc>
                <a:tc>
                  <a:txBody>
                    <a:bodyPr/>
                    <a:lstStyle/>
                    <a:p>
                      <a:pPr algn="ctr" defTabSz="457200">
                        <a:defRPr sz="1800">
                          <a:solidFill>
                            <a:srgbClr val="C00000"/>
                          </a:solidFill>
                          <a:latin typeface="+mj-lt"/>
                          <a:ea typeface="+mj-ea"/>
                          <a:cs typeface="+mj-cs"/>
                          <a:sym typeface="Helvetica"/>
                        </a:defRPr>
                      </a:pPr>
                    </a:p>
                  </a:txBody>
                  <a:tcPr marL="45720" marR="45720" marT="45720" marB="45720" anchor="ctr" anchorCtr="0" horzOverflow="overflow">
                    <a:lnT w="12700">
                      <a:solidFill>
                        <a:srgbClr val="000000"/>
                      </a:solidFill>
                    </a:lnT>
                    <a:solidFill>
                      <a:srgbClr val="CDD9E4"/>
                    </a:solidFill>
                  </a:tcPr>
                </a:tc>
                <a:tc>
                  <a:txBody>
                    <a:bodyPr/>
                    <a:lstStyle/>
                    <a:p>
                      <a:pPr algn="l" defTabSz="457200">
                        <a:defRPr sz="1800">
                          <a:solidFill>
                            <a:srgbClr val="C00000"/>
                          </a:solidFill>
                          <a:latin typeface="+mj-lt"/>
                          <a:ea typeface="+mj-ea"/>
                          <a:cs typeface="+mj-cs"/>
                          <a:sym typeface="Helvetica"/>
                        </a:defRPr>
                      </a:pPr>
                    </a:p>
                  </a:txBody>
                  <a:tcPr marL="45720" marR="45720" marT="45720" marB="45720" anchor="ctr" anchorCtr="0" horzOverflow="overflow">
                    <a:lnT w="12700">
                      <a:solidFill>
                        <a:srgbClr val="000000"/>
                      </a:solidFill>
                    </a:lnT>
                    <a:solidFill>
                      <a:srgbClr val="CDD9E4"/>
                    </a:solidFill>
                  </a:tcPr>
                </a:tc>
                <a:tc>
                  <a:txBody>
                    <a:bodyPr/>
                    <a:lstStyle/>
                    <a:p>
                      <a:pPr algn="ctr" defTabSz="457200">
                        <a:defRPr sz="1800"/>
                      </a:pPr>
                      <a:r>
                        <a:rPr>
                          <a:solidFill>
                            <a:srgbClr val="0070C0"/>
                          </a:solidFill>
                          <a:latin typeface="+mj-lt"/>
                          <a:ea typeface="+mj-ea"/>
                          <a:cs typeface="+mj-cs"/>
                          <a:sym typeface="Helvetica"/>
                        </a:rPr>
                        <a:t>10</a:t>
                      </a:r>
                    </a:p>
                  </a:txBody>
                  <a:tcPr marL="45720" marR="45720" marT="45720" marB="45720" anchor="ctr" anchorCtr="0" horzOverflow="overflow">
                    <a:lnT w="12700">
                      <a:solidFill>
                        <a:srgbClr val="000000"/>
                      </a:solidFill>
                    </a:lnT>
                    <a:solidFill>
                      <a:srgbClr val="CDD9E4"/>
                    </a:solidFill>
                  </a:tcPr>
                </a:tc>
                <a:tc>
                  <a:txBody>
                    <a:bodyPr/>
                    <a:lstStyle/>
                    <a:p>
                      <a:pPr algn="ctr" defTabSz="457200">
                        <a:defRPr sz="1800">
                          <a:solidFill>
                            <a:srgbClr val="C00000"/>
                          </a:solidFill>
                          <a:latin typeface="+mj-lt"/>
                          <a:ea typeface="+mj-ea"/>
                          <a:cs typeface="+mj-cs"/>
                          <a:sym typeface="Helvetica"/>
                        </a:defRPr>
                      </a:pPr>
                    </a:p>
                  </a:txBody>
                  <a:tcPr marL="45720" marR="45720" marT="45720" marB="45720" anchor="ctr" anchorCtr="0" horzOverflow="overflow">
                    <a:lnT w="12700">
                      <a:solidFill>
                        <a:srgbClr val="000000"/>
                      </a:solidFill>
                    </a:lnT>
                    <a:solidFill>
                      <a:srgbClr val="CDD9E4"/>
                    </a:solidFill>
                  </a:tcPr>
                </a:tc>
                <a:tc>
                  <a:txBody>
                    <a:bodyPr/>
                    <a:lstStyle/>
                    <a:p>
                      <a:pPr algn="l" defTabSz="457200">
                        <a:defRPr sz="1800">
                          <a:solidFill>
                            <a:srgbClr val="C00000"/>
                          </a:solidFill>
                          <a:latin typeface="+mj-lt"/>
                          <a:ea typeface="+mj-ea"/>
                          <a:cs typeface="+mj-cs"/>
                          <a:sym typeface="Helvetica"/>
                        </a:defRPr>
                      </a:pPr>
                    </a:p>
                  </a:txBody>
                  <a:tcPr marL="45720" marR="45720" marT="45720" marB="45720" anchor="ctr" anchorCtr="0" horzOverflow="overflow">
                    <a:lnT w="12700">
                      <a:solidFill>
                        <a:srgbClr val="000000"/>
                      </a:solidFill>
                    </a:lnT>
                    <a:solidFill>
                      <a:srgbClr val="CDD9E4"/>
                    </a:solidFill>
                  </a:tcPr>
                </a:tc>
                <a:tc>
                  <a:txBody>
                    <a:bodyPr/>
                    <a:lstStyle/>
                    <a:p>
                      <a:pPr algn="l" defTabSz="457200">
                        <a:defRPr sz="1800">
                          <a:solidFill>
                            <a:srgbClr val="C00000"/>
                          </a:solidFill>
                          <a:latin typeface="+mj-lt"/>
                          <a:ea typeface="+mj-ea"/>
                          <a:cs typeface="+mj-cs"/>
                          <a:sym typeface="Helvetica"/>
                        </a:defRPr>
                      </a:pPr>
                    </a:p>
                  </a:txBody>
                  <a:tcPr marL="45720" marR="45720" marT="45720" marB="45720" anchor="ctr" anchorCtr="0" horzOverflow="overflow">
                    <a:lnR w="12700">
                      <a:solidFill>
                        <a:srgbClr val="000000"/>
                      </a:solidFill>
                    </a:lnR>
                    <a:lnT w="12700">
                      <a:solidFill>
                        <a:srgbClr val="000000"/>
                      </a:solidFill>
                    </a:lnT>
                    <a:solidFill>
                      <a:srgbClr val="CDD9E4"/>
                    </a:solidFill>
                  </a:tcPr>
                </a:tc>
              </a:tr>
              <a:tr h="370840">
                <a:tc>
                  <a:txBody>
                    <a:bodyPr/>
                    <a:lstStyle/>
                    <a:p>
                      <a:pPr algn="ctr" defTabSz="457200">
                        <a:defRPr sz="1800"/>
                      </a:pPr>
                      <a:r>
                        <a:rPr>
                          <a:solidFill>
                            <a:srgbClr val="7030A0"/>
                          </a:solidFill>
                          <a:latin typeface="+mj-lt"/>
                          <a:ea typeface="+mj-ea"/>
                          <a:cs typeface="+mj-cs"/>
                          <a:sym typeface="Helvetica"/>
                        </a:rPr>
                        <a:t>$100</a:t>
                      </a:r>
                    </a:p>
                  </a:txBody>
                  <a:tcPr marL="45720" marR="45720" marT="45720" marB="45720" anchor="ctr" anchorCtr="0" horzOverflow="overflow">
                    <a:lnL w="12700">
                      <a:solidFill>
                        <a:srgbClr val="000000"/>
                      </a:solidFill>
                    </a:lnL>
                    <a:lnB w="12700">
                      <a:solidFill>
                        <a:srgbClr val="000000"/>
                      </a:solidFill>
                    </a:lnB>
                    <a:solidFill>
                      <a:srgbClr val="E7EDF2"/>
                    </a:solidFill>
                  </a:tcPr>
                </a:tc>
                <a:tc>
                  <a:txBody>
                    <a:bodyPr/>
                    <a:lstStyle/>
                    <a:p>
                      <a:pPr algn="ctr" defTabSz="457200">
                        <a:defRPr sz="1800"/>
                      </a:pPr>
                      <a:r>
                        <a:rPr>
                          <a:solidFill>
                            <a:srgbClr val="0070C0"/>
                          </a:solidFill>
                          <a:latin typeface="+mj-lt"/>
                          <a:ea typeface="+mj-ea"/>
                          <a:cs typeface="+mj-cs"/>
                          <a:sym typeface="Helvetica"/>
                        </a:rPr>
                        <a:t>$110</a:t>
                      </a:r>
                    </a:p>
                  </a:txBody>
                  <a:tcPr marL="45720" marR="45720" marT="45720" marB="45720" anchor="ctr" anchorCtr="0" horzOverflow="overflow">
                    <a:lnB w="12700">
                      <a:solidFill>
                        <a:srgbClr val="000000"/>
                      </a:solidFill>
                    </a:lnB>
                    <a:solidFill>
                      <a:srgbClr val="E7EDF2"/>
                    </a:solidFill>
                  </a:tcPr>
                </a:tc>
                <a:tc>
                  <a:txBody>
                    <a:bodyPr/>
                    <a:lstStyle/>
                    <a:p>
                      <a:pPr algn="ctr" defTabSz="457200">
                        <a:defRPr sz="1800">
                          <a:solidFill>
                            <a:srgbClr val="C00000"/>
                          </a:solidFill>
                          <a:latin typeface="+mj-lt"/>
                          <a:ea typeface="+mj-ea"/>
                          <a:cs typeface="+mj-cs"/>
                          <a:sym typeface="Helvetica"/>
                        </a:defRPr>
                      </a:pPr>
                    </a:p>
                  </a:txBody>
                  <a:tcPr marL="45720" marR="45720" marT="45720" marB="45720" anchor="ctr" anchorCtr="0" horzOverflow="overflow">
                    <a:lnB w="12700">
                      <a:solidFill>
                        <a:srgbClr val="000000"/>
                      </a:solidFill>
                    </a:lnB>
                    <a:solidFill>
                      <a:srgbClr val="E7EDF2"/>
                    </a:solidFill>
                  </a:tcPr>
                </a:tc>
                <a:tc>
                  <a:txBody>
                    <a:bodyPr/>
                    <a:lstStyle/>
                    <a:p>
                      <a:pPr algn="l" defTabSz="457200">
                        <a:defRPr sz="1800">
                          <a:solidFill>
                            <a:srgbClr val="C00000"/>
                          </a:solidFill>
                          <a:latin typeface="+mj-lt"/>
                          <a:ea typeface="+mj-ea"/>
                          <a:cs typeface="+mj-cs"/>
                          <a:sym typeface="Helvetica"/>
                        </a:defRPr>
                      </a:pPr>
                    </a:p>
                  </a:txBody>
                  <a:tcPr marL="45720" marR="45720" marT="45720" marB="45720" anchor="ctr" anchorCtr="0" horzOverflow="overflow">
                    <a:lnB w="12700">
                      <a:solidFill>
                        <a:srgbClr val="000000"/>
                      </a:solidFill>
                    </a:lnB>
                    <a:solidFill>
                      <a:srgbClr val="E7EDF2"/>
                    </a:solidFill>
                  </a:tcPr>
                </a:tc>
                <a:tc>
                  <a:txBody>
                    <a:bodyPr/>
                    <a:lstStyle/>
                    <a:p>
                      <a:pPr algn="ctr" defTabSz="457200">
                        <a:defRPr sz="1800"/>
                      </a:pPr>
                      <a:r>
                        <a:rPr>
                          <a:solidFill>
                            <a:srgbClr val="0070C0"/>
                          </a:solidFill>
                          <a:latin typeface="+mj-lt"/>
                          <a:ea typeface="+mj-ea"/>
                          <a:cs typeface="+mj-cs"/>
                          <a:sym typeface="Helvetica"/>
                        </a:rPr>
                        <a:t>$120</a:t>
                      </a:r>
                    </a:p>
                  </a:txBody>
                  <a:tcPr marL="45720" marR="45720" marT="45720" marB="45720" anchor="ctr" anchorCtr="0" horzOverflow="overflow">
                    <a:lnB w="12700">
                      <a:solidFill>
                        <a:srgbClr val="000000"/>
                      </a:solidFill>
                    </a:lnB>
                    <a:solidFill>
                      <a:srgbClr val="E7EDF2"/>
                    </a:solidFill>
                  </a:tcPr>
                </a:tc>
                <a:tc>
                  <a:txBody>
                    <a:bodyPr/>
                    <a:lstStyle/>
                    <a:p>
                      <a:pPr algn="ctr" defTabSz="457200">
                        <a:defRPr sz="1800">
                          <a:solidFill>
                            <a:srgbClr val="C00000"/>
                          </a:solidFill>
                          <a:latin typeface="+mj-lt"/>
                          <a:ea typeface="+mj-ea"/>
                          <a:cs typeface="+mj-cs"/>
                          <a:sym typeface="Helvetica"/>
                        </a:defRPr>
                      </a:pPr>
                    </a:p>
                  </a:txBody>
                  <a:tcPr marL="45720" marR="45720" marT="45720" marB="45720" anchor="ctr" anchorCtr="0" horzOverflow="overflow">
                    <a:lnB w="12700">
                      <a:solidFill>
                        <a:srgbClr val="000000"/>
                      </a:solidFill>
                    </a:lnB>
                    <a:solidFill>
                      <a:srgbClr val="E7EDF2"/>
                    </a:solidFill>
                  </a:tcPr>
                </a:tc>
                <a:tc>
                  <a:txBody>
                    <a:bodyPr/>
                    <a:lstStyle/>
                    <a:p>
                      <a:pPr algn="l" defTabSz="457200">
                        <a:defRPr sz="1800">
                          <a:solidFill>
                            <a:srgbClr val="C00000"/>
                          </a:solidFill>
                          <a:latin typeface="+mj-lt"/>
                          <a:ea typeface="+mj-ea"/>
                          <a:cs typeface="+mj-cs"/>
                          <a:sym typeface="Helvetica"/>
                        </a:defRPr>
                      </a:pPr>
                    </a:p>
                  </a:txBody>
                  <a:tcPr marL="45720" marR="45720" marT="45720" marB="45720" anchor="ctr" anchorCtr="0" horzOverflow="overflow">
                    <a:lnB w="12700">
                      <a:solidFill>
                        <a:srgbClr val="000000"/>
                      </a:solidFill>
                    </a:lnB>
                    <a:solidFill>
                      <a:srgbClr val="E7EDF2"/>
                    </a:solidFill>
                  </a:tcPr>
                </a:tc>
                <a:tc>
                  <a:txBody>
                    <a:bodyPr/>
                    <a:lstStyle/>
                    <a:p>
                      <a:pPr algn="ctr" defTabSz="457200">
                        <a:defRPr sz="1800"/>
                      </a:pPr>
                      <a:r>
                        <a:rPr>
                          <a:solidFill>
                            <a:srgbClr val="0070C0"/>
                          </a:solidFill>
                          <a:latin typeface="+mj-lt"/>
                          <a:ea typeface="+mj-ea"/>
                          <a:cs typeface="+mj-cs"/>
                          <a:sym typeface="Helvetica"/>
                        </a:rPr>
                        <a:t>$130</a:t>
                      </a:r>
                    </a:p>
                  </a:txBody>
                  <a:tcPr marL="45720" marR="45720" marT="45720" marB="45720" anchor="ctr" anchorCtr="0" horzOverflow="overflow">
                    <a:lnB w="12700">
                      <a:solidFill>
                        <a:srgbClr val="000000"/>
                      </a:solidFill>
                    </a:lnB>
                    <a:solidFill>
                      <a:srgbClr val="E7EDF2"/>
                    </a:solidFill>
                  </a:tcPr>
                </a:tc>
                <a:tc>
                  <a:txBody>
                    <a:bodyPr/>
                    <a:lstStyle/>
                    <a:p>
                      <a:pPr algn="ctr" defTabSz="457200">
                        <a:defRPr sz="1800">
                          <a:solidFill>
                            <a:srgbClr val="C00000"/>
                          </a:solidFill>
                          <a:latin typeface="+mj-lt"/>
                          <a:ea typeface="+mj-ea"/>
                          <a:cs typeface="+mj-cs"/>
                          <a:sym typeface="Helvetica"/>
                        </a:defRPr>
                      </a:pPr>
                    </a:p>
                  </a:txBody>
                  <a:tcPr marL="45720" marR="45720" marT="45720" marB="45720" anchor="ctr" anchorCtr="0" horzOverflow="overflow">
                    <a:lnB w="12700">
                      <a:solidFill>
                        <a:srgbClr val="000000"/>
                      </a:solidFill>
                    </a:lnB>
                    <a:solidFill>
                      <a:srgbClr val="E7EDF2"/>
                    </a:solidFill>
                  </a:tcPr>
                </a:tc>
                <a:tc>
                  <a:txBody>
                    <a:bodyPr/>
                    <a:lstStyle/>
                    <a:p>
                      <a:pPr algn="l" defTabSz="457200">
                        <a:defRPr sz="1800">
                          <a:solidFill>
                            <a:srgbClr val="C00000"/>
                          </a:solidFill>
                          <a:latin typeface="+mj-lt"/>
                          <a:ea typeface="+mj-ea"/>
                          <a:cs typeface="+mj-cs"/>
                          <a:sym typeface="Helvetica"/>
                        </a:defRPr>
                      </a:pPr>
                    </a:p>
                  </a:txBody>
                  <a:tcPr marL="45720" marR="45720" marT="45720" marB="45720" anchor="ctr" anchorCtr="0" horzOverflow="overflow">
                    <a:lnB w="12700">
                      <a:solidFill>
                        <a:srgbClr val="000000"/>
                      </a:solidFill>
                    </a:lnB>
                    <a:solidFill>
                      <a:srgbClr val="E7EDF2"/>
                    </a:solidFill>
                  </a:tcPr>
                </a:tc>
                <a:tc>
                  <a:txBody>
                    <a:bodyPr/>
                    <a:lstStyle/>
                    <a:p>
                      <a:pPr algn="ctr" defTabSz="457200">
                        <a:defRPr sz="1800"/>
                      </a:pPr>
                      <a:r>
                        <a:rPr>
                          <a:solidFill>
                            <a:srgbClr val="0070C0"/>
                          </a:solidFill>
                          <a:latin typeface="+mj-lt"/>
                          <a:ea typeface="+mj-ea"/>
                          <a:cs typeface="+mj-cs"/>
                          <a:sym typeface="Helvetica"/>
                        </a:rPr>
                        <a:t>$140</a:t>
                      </a:r>
                    </a:p>
                  </a:txBody>
                  <a:tcPr marL="45720" marR="45720" marT="45720" marB="45720" anchor="ctr" anchorCtr="0" horzOverflow="overflow">
                    <a:lnB w="12700">
                      <a:solidFill>
                        <a:srgbClr val="000000"/>
                      </a:solidFill>
                    </a:lnB>
                    <a:solidFill>
                      <a:srgbClr val="E7EDF2"/>
                    </a:solidFill>
                  </a:tcPr>
                </a:tc>
                <a:tc>
                  <a:txBody>
                    <a:bodyPr/>
                    <a:lstStyle/>
                    <a:p>
                      <a:pPr algn="ctr" defTabSz="457200">
                        <a:defRPr sz="1800">
                          <a:solidFill>
                            <a:srgbClr val="C00000"/>
                          </a:solidFill>
                          <a:latin typeface="+mj-lt"/>
                          <a:ea typeface="+mj-ea"/>
                          <a:cs typeface="+mj-cs"/>
                          <a:sym typeface="Helvetica"/>
                        </a:defRPr>
                      </a:pPr>
                    </a:p>
                  </a:txBody>
                  <a:tcPr marL="45720" marR="45720" marT="45720" marB="45720" anchor="ctr" anchorCtr="0" horzOverflow="overflow">
                    <a:lnB w="12700">
                      <a:solidFill>
                        <a:srgbClr val="000000"/>
                      </a:solidFill>
                    </a:lnB>
                    <a:solidFill>
                      <a:srgbClr val="E7EDF2"/>
                    </a:solidFill>
                  </a:tcPr>
                </a:tc>
                <a:tc>
                  <a:txBody>
                    <a:bodyPr/>
                    <a:lstStyle/>
                    <a:p>
                      <a:pPr algn="l" defTabSz="457200">
                        <a:defRPr sz="1800">
                          <a:solidFill>
                            <a:srgbClr val="C00000"/>
                          </a:solidFill>
                          <a:latin typeface="+mj-lt"/>
                          <a:ea typeface="+mj-ea"/>
                          <a:cs typeface="+mj-cs"/>
                          <a:sym typeface="Helvetica"/>
                        </a:defRPr>
                      </a:pPr>
                    </a:p>
                  </a:txBody>
                  <a:tcPr marL="45720" marR="45720" marT="45720" marB="45720" anchor="ctr" anchorCtr="0" horzOverflow="overflow">
                    <a:lnB w="12700">
                      <a:solidFill>
                        <a:srgbClr val="000000"/>
                      </a:solidFill>
                    </a:lnB>
                    <a:solidFill>
                      <a:srgbClr val="E7EDF2"/>
                    </a:solidFill>
                  </a:tcPr>
                </a:tc>
                <a:tc>
                  <a:txBody>
                    <a:bodyPr/>
                    <a:lstStyle/>
                    <a:p>
                      <a:pPr algn="l" defTabSz="457200">
                        <a:defRPr sz="1800">
                          <a:solidFill>
                            <a:srgbClr val="C00000"/>
                          </a:solidFill>
                          <a:latin typeface="+mj-lt"/>
                          <a:ea typeface="+mj-ea"/>
                          <a:cs typeface="+mj-cs"/>
                          <a:sym typeface="Helvetica"/>
                        </a:defRPr>
                      </a:pPr>
                    </a:p>
                  </a:txBody>
                  <a:tcPr marL="45720" marR="45720" marT="45720" marB="45720" anchor="ctr" anchorCtr="0" horzOverflow="overflow">
                    <a:lnR w="12700">
                      <a:solidFill>
                        <a:srgbClr val="000000"/>
                      </a:solidFill>
                    </a:lnR>
                    <a:lnB w="12700">
                      <a:solidFill>
                        <a:srgbClr val="000000"/>
                      </a:solidFill>
                    </a:lnB>
                    <a:solidFill>
                      <a:srgbClr val="E7EDF2"/>
                    </a:solidFill>
                  </a:tcPr>
                </a:tc>
              </a:tr>
              <a:tr h="370840">
                <a:tc>
                  <a:txBody>
                    <a:bodyPr/>
                    <a:lstStyle/>
                    <a:p>
                      <a:pPr algn="ctr" defTabSz="457200">
                        <a:defRPr sz="1800"/>
                      </a:pPr>
                      <a:r>
                        <a:rPr>
                          <a:solidFill>
                            <a:srgbClr val="7030A0"/>
                          </a:solidFill>
                          <a:latin typeface="+mj-lt"/>
                          <a:ea typeface="+mj-ea"/>
                          <a:cs typeface="+mj-cs"/>
                          <a:sym typeface="Helvetica"/>
                        </a:rPr>
                        <a:t>10</a:t>
                      </a:r>
                    </a:p>
                  </a:txBody>
                  <a:tcPr marL="45720" marR="45720" marT="45720" marB="45720" anchor="ctr" anchorCtr="0" horzOverflow="overflow">
                    <a:lnL w="12700">
                      <a:solidFill>
                        <a:srgbClr val="000000"/>
                      </a:solidFill>
                    </a:lnL>
                    <a:lnT w="12700">
                      <a:solidFill>
                        <a:srgbClr val="000000"/>
                      </a:solidFill>
                    </a:lnT>
                    <a:solidFill>
                      <a:srgbClr val="CDD9E4"/>
                    </a:solidFill>
                  </a:tcPr>
                </a:tc>
                <a:tc>
                  <a:txBody>
                    <a:bodyPr/>
                    <a:lstStyle/>
                    <a:p>
                      <a:pPr algn="ctr" defTabSz="457200">
                        <a:defRPr sz="1800"/>
                      </a:pPr>
                      <a:r>
                        <a:rPr>
                          <a:solidFill>
                            <a:srgbClr val="0070C0"/>
                          </a:solidFill>
                          <a:latin typeface="+mj-lt"/>
                          <a:ea typeface="+mj-ea"/>
                          <a:cs typeface="+mj-cs"/>
                          <a:sym typeface="Helvetica"/>
                        </a:rPr>
                        <a:t>10</a:t>
                      </a:r>
                    </a:p>
                  </a:txBody>
                  <a:tcPr marL="45720" marR="45720" marT="45720" marB="45720" anchor="ctr" anchorCtr="0" horzOverflow="overflow">
                    <a:lnT w="12700">
                      <a:solidFill>
                        <a:srgbClr val="000000"/>
                      </a:solidFill>
                    </a:lnT>
                    <a:solidFill>
                      <a:srgbClr val="CDD9E4"/>
                    </a:solidFill>
                  </a:tcPr>
                </a:tc>
                <a:tc>
                  <a:txBody>
                    <a:bodyPr/>
                    <a:lstStyle/>
                    <a:p>
                      <a:pPr algn="ctr" defTabSz="457200">
                        <a:defRPr sz="1800">
                          <a:solidFill>
                            <a:srgbClr val="C00000"/>
                          </a:solidFill>
                          <a:latin typeface="+mj-lt"/>
                          <a:ea typeface="+mj-ea"/>
                          <a:cs typeface="+mj-cs"/>
                          <a:sym typeface="Helvetica"/>
                        </a:defRPr>
                      </a:pPr>
                    </a:p>
                  </a:txBody>
                  <a:tcPr marL="45720" marR="45720" marT="45720" marB="45720" anchor="ctr" anchorCtr="0" horzOverflow="overflow">
                    <a:lnT w="12700">
                      <a:solidFill>
                        <a:srgbClr val="000000"/>
                      </a:solidFill>
                    </a:lnT>
                    <a:solidFill>
                      <a:srgbClr val="CDD9E4"/>
                    </a:solidFill>
                  </a:tcPr>
                </a:tc>
                <a:tc>
                  <a:txBody>
                    <a:bodyPr/>
                    <a:lstStyle/>
                    <a:p>
                      <a:pPr algn="l" defTabSz="457200">
                        <a:defRPr sz="1800">
                          <a:solidFill>
                            <a:srgbClr val="C00000"/>
                          </a:solidFill>
                          <a:latin typeface="+mj-lt"/>
                          <a:ea typeface="+mj-ea"/>
                          <a:cs typeface="+mj-cs"/>
                          <a:sym typeface="Helvetica"/>
                        </a:defRPr>
                      </a:pPr>
                    </a:p>
                  </a:txBody>
                  <a:tcPr marL="45720" marR="45720" marT="45720" marB="45720" anchor="ctr" anchorCtr="0" horzOverflow="overflow">
                    <a:lnT w="12700">
                      <a:solidFill>
                        <a:srgbClr val="000000"/>
                      </a:solidFill>
                    </a:lnT>
                    <a:solidFill>
                      <a:srgbClr val="CDD9E4"/>
                    </a:solidFill>
                  </a:tcPr>
                </a:tc>
                <a:tc>
                  <a:txBody>
                    <a:bodyPr/>
                    <a:lstStyle/>
                    <a:p>
                      <a:pPr algn="ctr" defTabSz="457200">
                        <a:defRPr sz="1800"/>
                      </a:pPr>
                      <a:r>
                        <a:rPr>
                          <a:solidFill>
                            <a:srgbClr val="0070C0"/>
                          </a:solidFill>
                          <a:latin typeface="+mj-lt"/>
                          <a:ea typeface="+mj-ea"/>
                          <a:cs typeface="+mj-cs"/>
                          <a:sym typeface="Helvetica"/>
                        </a:rPr>
                        <a:t>10</a:t>
                      </a:r>
                    </a:p>
                  </a:txBody>
                  <a:tcPr marL="45720" marR="45720" marT="45720" marB="45720" anchor="ctr" anchorCtr="0" horzOverflow="overflow">
                    <a:lnT w="12700">
                      <a:solidFill>
                        <a:srgbClr val="000000"/>
                      </a:solidFill>
                    </a:lnT>
                    <a:solidFill>
                      <a:srgbClr val="CDD9E4"/>
                    </a:solidFill>
                  </a:tcPr>
                </a:tc>
                <a:tc>
                  <a:txBody>
                    <a:bodyPr/>
                    <a:lstStyle/>
                    <a:p>
                      <a:pPr algn="ctr" defTabSz="457200">
                        <a:defRPr sz="1800">
                          <a:solidFill>
                            <a:srgbClr val="C00000"/>
                          </a:solidFill>
                          <a:latin typeface="+mj-lt"/>
                          <a:ea typeface="+mj-ea"/>
                          <a:cs typeface="+mj-cs"/>
                          <a:sym typeface="Helvetica"/>
                        </a:defRPr>
                      </a:pPr>
                    </a:p>
                  </a:txBody>
                  <a:tcPr marL="45720" marR="45720" marT="45720" marB="45720" anchor="ctr" anchorCtr="0" horzOverflow="overflow">
                    <a:lnT w="12700">
                      <a:solidFill>
                        <a:srgbClr val="000000"/>
                      </a:solidFill>
                    </a:lnT>
                    <a:solidFill>
                      <a:srgbClr val="CDD9E4"/>
                    </a:solidFill>
                  </a:tcPr>
                </a:tc>
                <a:tc>
                  <a:txBody>
                    <a:bodyPr/>
                    <a:lstStyle/>
                    <a:p>
                      <a:pPr algn="l" defTabSz="457200">
                        <a:defRPr sz="1800">
                          <a:solidFill>
                            <a:srgbClr val="C00000"/>
                          </a:solidFill>
                          <a:latin typeface="+mj-lt"/>
                          <a:ea typeface="+mj-ea"/>
                          <a:cs typeface="+mj-cs"/>
                          <a:sym typeface="Helvetica"/>
                        </a:defRPr>
                      </a:pPr>
                    </a:p>
                  </a:txBody>
                  <a:tcPr marL="45720" marR="45720" marT="45720" marB="45720" anchor="ctr" anchorCtr="0" horzOverflow="overflow">
                    <a:lnT w="12700">
                      <a:solidFill>
                        <a:srgbClr val="000000"/>
                      </a:solidFill>
                    </a:lnT>
                    <a:solidFill>
                      <a:srgbClr val="CDD9E4"/>
                    </a:solidFill>
                  </a:tcPr>
                </a:tc>
                <a:tc>
                  <a:txBody>
                    <a:bodyPr/>
                    <a:lstStyle/>
                    <a:p>
                      <a:pPr algn="ctr" defTabSz="457200">
                        <a:defRPr sz="1800"/>
                      </a:pPr>
                      <a:r>
                        <a:rPr>
                          <a:solidFill>
                            <a:srgbClr val="0070C0"/>
                          </a:solidFill>
                          <a:latin typeface="+mj-lt"/>
                          <a:ea typeface="+mj-ea"/>
                          <a:cs typeface="+mj-cs"/>
                          <a:sym typeface="Helvetica"/>
                        </a:rPr>
                        <a:t>10</a:t>
                      </a:r>
                    </a:p>
                  </a:txBody>
                  <a:tcPr marL="45720" marR="45720" marT="45720" marB="45720" anchor="ctr" anchorCtr="0" horzOverflow="overflow">
                    <a:lnT w="12700">
                      <a:solidFill>
                        <a:srgbClr val="000000"/>
                      </a:solidFill>
                    </a:lnT>
                    <a:solidFill>
                      <a:srgbClr val="CDD9E4"/>
                    </a:solidFill>
                  </a:tcPr>
                </a:tc>
                <a:tc>
                  <a:txBody>
                    <a:bodyPr/>
                    <a:lstStyle/>
                    <a:p>
                      <a:pPr algn="ctr" defTabSz="457200">
                        <a:defRPr sz="1800">
                          <a:solidFill>
                            <a:srgbClr val="C00000"/>
                          </a:solidFill>
                          <a:latin typeface="+mj-lt"/>
                          <a:ea typeface="+mj-ea"/>
                          <a:cs typeface="+mj-cs"/>
                          <a:sym typeface="Helvetica"/>
                        </a:defRPr>
                      </a:pPr>
                    </a:p>
                  </a:txBody>
                  <a:tcPr marL="45720" marR="45720" marT="45720" marB="45720" anchor="ctr" anchorCtr="0" horzOverflow="overflow">
                    <a:lnT w="12700">
                      <a:solidFill>
                        <a:srgbClr val="000000"/>
                      </a:solidFill>
                    </a:lnT>
                    <a:solidFill>
                      <a:srgbClr val="CDD9E4"/>
                    </a:solidFill>
                  </a:tcPr>
                </a:tc>
                <a:tc>
                  <a:txBody>
                    <a:bodyPr/>
                    <a:lstStyle/>
                    <a:p>
                      <a:pPr algn="l" defTabSz="457200">
                        <a:defRPr sz="1800">
                          <a:solidFill>
                            <a:srgbClr val="C00000"/>
                          </a:solidFill>
                          <a:latin typeface="+mj-lt"/>
                          <a:ea typeface="+mj-ea"/>
                          <a:cs typeface="+mj-cs"/>
                          <a:sym typeface="Helvetica"/>
                        </a:defRPr>
                      </a:pPr>
                    </a:p>
                  </a:txBody>
                  <a:tcPr marL="45720" marR="45720" marT="45720" marB="45720" anchor="ctr" anchorCtr="0" horzOverflow="overflow">
                    <a:lnT w="12700">
                      <a:solidFill>
                        <a:srgbClr val="000000"/>
                      </a:solidFill>
                    </a:lnT>
                    <a:solidFill>
                      <a:srgbClr val="CDD9E4"/>
                    </a:solidFill>
                  </a:tcPr>
                </a:tc>
                <a:tc>
                  <a:txBody>
                    <a:bodyPr/>
                    <a:lstStyle/>
                    <a:p>
                      <a:pPr algn="ctr" defTabSz="457200">
                        <a:defRPr sz="1800"/>
                      </a:pPr>
                      <a:r>
                        <a:rPr>
                          <a:solidFill>
                            <a:srgbClr val="0070C0"/>
                          </a:solidFill>
                          <a:latin typeface="+mj-lt"/>
                          <a:ea typeface="+mj-ea"/>
                          <a:cs typeface="+mj-cs"/>
                          <a:sym typeface="Helvetica"/>
                        </a:rPr>
                        <a:t>10</a:t>
                      </a:r>
                    </a:p>
                  </a:txBody>
                  <a:tcPr marL="45720" marR="45720" marT="45720" marB="45720" anchor="ctr" anchorCtr="0" horzOverflow="overflow">
                    <a:lnT w="12700">
                      <a:solidFill>
                        <a:srgbClr val="000000"/>
                      </a:solidFill>
                    </a:lnT>
                    <a:solidFill>
                      <a:srgbClr val="CDD9E4"/>
                    </a:solidFill>
                  </a:tcPr>
                </a:tc>
                <a:tc>
                  <a:txBody>
                    <a:bodyPr/>
                    <a:lstStyle/>
                    <a:p>
                      <a:pPr algn="ctr" defTabSz="457200">
                        <a:defRPr sz="1800">
                          <a:solidFill>
                            <a:srgbClr val="C00000"/>
                          </a:solidFill>
                          <a:latin typeface="+mj-lt"/>
                          <a:ea typeface="+mj-ea"/>
                          <a:cs typeface="+mj-cs"/>
                          <a:sym typeface="Helvetica"/>
                        </a:defRPr>
                      </a:pPr>
                    </a:p>
                  </a:txBody>
                  <a:tcPr marL="45720" marR="45720" marT="45720" marB="45720" anchor="ctr" anchorCtr="0" horzOverflow="overflow">
                    <a:lnT w="12700">
                      <a:solidFill>
                        <a:srgbClr val="000000"/>
                      </a:solidFill>
                    </a:lnT>
                    <a:solidFill>
                      <a:srgbClr val="CDD9E4"/>
                    </a:solidFill>
                  </a:tcPr>
                </a:tc>
                <a:tc>
                  <a:txBody>
                    <a:bodyPr/>
                    <a:lstStyle/>
                    <a:p>
                      <a:pPr algn="l" defTabSz="457200">
                        <a:defRPr sz="1800">
                          <a:solidFill>
                            <a:srgbClr val="C00000"/>
                          </a:solidFill>
                          <a:latin typeface="+mj-lt"/>
                          <a:ea typeface="+mj-ea"/>
                          <a:cs typeface="+mj-cs"/>
                          <a:sym typeface="Helvetica"/>
                        </a:defRPr>
                      </a:pPr>
                    </a:p>
                  </a:txBody>
                  <a:tcPr marL="45720" marR="45720" marT="45720" marB="45720" anchor="ctr" anchorCtr="0" horzOverflow="overflow">
                    <a:lnT w="12700">
                      <a:solidFill>
                        <a:srgbClr val="000000"/>
                      </a:solidFill>
                    </a:lnT>
                    <a:solidFill>
                      <a:srgbClr val="CDD9E4"/>
                    </a:solidFill>
                  </a:tcPr>
                </a:tc>
                <a:tc>
                  <a:txBody>
                    <a:bodyPr/>
                    <a:lstStyle/>
                    <a:p>
                      <a:pPr algn="l" defTabSz="457200">
                        <a:defRPr sz="1800">
                          <a:solidFill>
                            <a:srgbClr val="C00000"/>
                          </a:solidFill>
                          <a:latin typeface="+mj-lt"/>
                          <a:ea typeface="+mj-ea"/>
                          <a:cs typeface="+mj-cs"/>
                          <a:sym typeface="Helvetica"/>
                        </a:defRPr>
                      </a:pPr>
                    </a:p>
                  </a:txBody>
                  <a:tcPr marL="45720" marR="45720" marT="45720" marB="45720" anchor="ctr" anchorCtr="0" horzOverflow="overflow">
                    <a:lnR w="12700">
                      <a:solidFill>
                        <a:srgbClr val="000000"/>
                      </a:solidFill>
                    </a:lnR>
                    <a:lnT w="12700">
                      <a:solidFill>
                        <a:srgbClr val="000000"/>
                      </a:solidFill>
                    </a:lnT>
                    <a:solidFill>
                      <a:srgbClr val="CDD9E4"/>
                    </a:solidFill>
                  </a:tcPr>
                </a:tc>
              </a:tr>
              <a:tr h="370840">
                <a:tc>
                  <a:txBody>
                    <a:bodyPr/>
                    <a:lstStyle/>
                    <a:p>
                      <a:pPr algn="ctr" defTabSz="457200">
                        <a:defRPr sz="1800"/>
                      </a:pPr>
                      <a:r>
                        <a:rPr>
                          <a:solidFill>
                            <a:srgbClr val="7030A0"/>
                          </a:solidFill>
                          <a:latin typeface="+mj-lt"/>
                          <a:ea typeface="+mj-ea"/>
                          <a:cs typeface="+mj-cs"/>
                          <a:sym typeface="Helvetica"/>
                        </a:rPr>
                        <a:t>$100</a:t>
                      </a:r>
                    </a:p>
                  </a:txBody>
                  <a:tcPr marL="45720" marR="45720" marT="45720" marB="45720" anchor="ctr" anchorCtr="0" horzOverflow="overflow">
                    <a:lnL w="12700">
                      <a:solidFill>
                        <a:srgbClr val="000000"/>
                      </a:solidFill>
                    </a:lnL>
                    <a:lnB w="12700">
                      <a:solidFill>
                        <a:srgbClr val="000000"/>
                      </a:solidFill>
                    </a:lnB>
                    <a:solidFill>
                      <a:srgbClr val="E7EDF2"/>
                    </a:solidFill>
                  </a:tcPr>
                </a:tc>
                <a:tc>
                  <a:txBody>
                    <a:bodyPr/>
                    <a:lstStyle/>
                    <a:p>
                      <a:pPr algn="ctr" defTabSz="457200">
                        <a:defRPr sz="1800"/>
                      </a:pPr>
                      <a:r>
                        <a:rPr>
                          <a:solidFill>
                            <a:srgbClr val="0070C0"/>
                          </a:solidFill>
                          <a:latin typeface="+mj-lt"/>
                          <a:ea typeface="+mj-ea"/>
                          <a:cs typeface="+mj-cs"/>
                          <a:sym typeface="Helvetica"/>
                        </a:rPr>
                        <a:t>$110</a:t>
                      </a:r>
                    </a:p>
                  </a:txBody>
                  <a:tcPr marL="45720" marR="45720" marT="45720" marB="45720" anchor="ctr" anchorCtr="0" horzOverflow="overflow">
                    <a:lnB w="12700">
                      <a:solidFill>
                        <a:srgbClr val="000000"/>
                      </a:solidFill>
                    </a:lnB>
                    <a:solidFill>
                      <a:srgbClr val="E7EDF2"/>
                    </a:solidFill>
                  </a:tcPr>
                </a:tc>
                <a:tc>
                  <a:txBody>
                    <a:bodyPr/>
                    <a:lstStyle/>
                    <a:p>
                      <a:pPr algn="ctr" defTabSz="457200">
                        <a:defRPr sz="1800">
                          <a:solidFill>
                            <a:srgbClr val="C00000"/>
                          </a:solidFill>
                          <a:latin typeface="+mj-lt"/>
                          <a:ea typeface="+mj-ea"/>
                          <a:cs typeface="+mj-cs"/>
                          <a:sym typeface="Helvetica"/>
                        </a:defRPr>
                      </a:pPr>
                    </a:p>
                  </a:txBody>
                  <a:tcPr marL="45720" marR="45720" marT="45720" marB="45720" anchor="ctr" anchorCtr="0" horzOverflow="overflow">
                    <a:lnB w="12700">
                      <a:solidFill>
                        <a:srgbClr val="000000"/>
                      </a:solidFill>
                    </a:lnB>
                    <a:solidFill>
                      <a:srgbClr val="E7EDF2"/>
                    </a:solidFill>
                  </a:tcPr>
                </a:tc>
                <a:tc>
                  <a:txBody>
                    <a:bodyPr/>
                    <a:lstStyle/>
                    <a:p>
                      <a:pPr algn="l" defTabSz="457200">
                        <a:defRPr sz="1800">
                          <a:solidFill>
                            <a:srgbClr val="C00000"/>
                          </a:solidFill>
                          <a:latin typeface="+mj-lt"/>
                          <a:ea typeface="+mj-ea"/>
                          <a:cs typeface="+mj-cs"/>
                          <a:sym typeface="Helvetica"/>
                        </a:defRPr>
                      </a:pPr>
                    </a:p>
                  </a:txBody>
                  <a:tcPr marL="45720" marR="45720" marT="45720" marB="45720" anchor="ctr" anchorCtr="0" horzOverflow="overflow">
                    <a:lnB w="12700">
                      <a:solidFill>
                        <a:srgbClr val="000000"/>
                      </a:solidFill>
                    </a:lnB>
                    <a:solidFill>
                      <a:srgbClr val="E7EDF2"/>
                    </a:solidFill>
                  </a:tcPr>
                </a:tc>
                <a:tc>
                  <a:txBody>
                    <a:bodyPr/>
                    <a:lstStyle/>
                    <a:p>
                      <a:pPr algn="ctr" defTabSz="457200">
                        <a:defRPr sz="1800"/>
                      </a:pPr>
                      <a:r>
                        <a:rPr>
                          <a:solidFill>
                            <a:srgbClr val="0070C0"/>
                          </a:solidFill>
                          <a:latin typeface="+mj-lt"/>
                          <a:ea typeface="+mj-ea"/>
                          <a:cs typeface="+mj-cs"/>
                          <a:sym typeface="Helvetica"/>
                        </a:rPr>
                        <a:t>$120</a:t>
                      </a:r>
                    </a:p>
                  </a:txBody>
                  <a:tcPr marL="45720" marR="45720" marT="45720" marB="45720" anchor="ctr" anchorCtr="0" horzOverflow="overflow">
                    <a:lnB w="12700">
                      <a:solidFill>
                        <a:srgbClr val="000000"/>
                      </a:solidFill>
                    </a:lnB>
                    <a:solidFill>
                      <a:srgbClr val="E7EDF2"/>
                    </a:solidFill>
                  </a:tcPr>
                </a:tc>
                <a:tc>
                  <a:txBody>
                    <a:bodyPr/>
                    <a:lstStyle/>
                    <a:p>
                      <a:pPr algn="ctr" defTabSz="457200">
                        <a:defRPr sz="1800">
                          <a:solidFill>
                            <a:srgbClr val="C00000"/>
                          </a:solidFill>
                          <a:latin typeface="+mj-lt"/>
                          <a:ea typeface="+mj-ea"/>
                          <a:cs typeface="+mj-cs"/>
                          <a:sym typeface="Helvetica"/>
                        </a:defRPr>
                      </a:pPr>
                    </a:p>
                  </a:txBody>
                  <a:tcPr marL="45720" marR="45720" marT="45720" marB="45720" anchor="ctr" anchorCtr="0" horzOverflow="overflow">
                    <a:lnB w="12700">
                      <a:solidFill>
                        <a:srgbClr val="000000"/>
                      </a:solidFill>
                    </a:lnB>
                    <a:solidFill>
                      <a:srgbClr val="E7EDF2"/>
                    </a:solidFill>
                  </a:tcPr>
                </a:tc>
                <a:tc>
                  <a:txBody>
                    <a:bodyPr/>
                    <a:lstStyle/>
                    <a:p>
                      <a:pPr algn="l" defTabSz="457200">
                        <a:defRPr sz="1800">
                          <a:solidFill>
                            <a:srgbClr val="C00000"/>
                          </a:solidFill>
                          <a:latin typeface="+mj-lt"/>
                          <a:ea typeface="+mj-ea"/>
                          <a:cs typeface="+mj-cs"/>
                          <a:sym typeface="Helvetica"/>
                        </a:defRPr>
                      </a:pPr>
                    </a:p>
                  </a:txBody>
                  <a:tcPr marL="45720" marR="45720" marT="45720" marB="45720" anchor="ctr" anchorCtr="0" horzOverflow="overflow">
                    <a:lnB w="12700">
                      <a:solidFill>
                        <a:srgbClr val="000000"/>
                      </a:solidFill>
                    </a:lnB>
                    <a:solidFill>
                      <a:srgbClr val="E7EDF2"/>
                    </a:solidFill>
                  </a:tcPr>
                </a:tc>
                <a:tc>
                  <a:txBody>
                    <a:bodyPr/>
                    <a:lstStyle/>
                    <a:p>
                      <a:pPr algn="ctr" defTabSz="457200">
                        <a:defRPr sz="1800"/>
                      </a:pPr>
                      <a:r>
                        <a:rPr>
                          <a:solidFill>
                            <a:srgbClr val="0070C0"/>
                          </a:solidFill>
                          <a:latin typeface="+mj-lt"/>
                          <a:ea typeface="+mj-ea"/>
                          <a:cs typeface="+mj-cs"/>
                          <a:sym typeface="Helvetica"/>
                        </a:rPr>
                        <a:t>$130</a:t>
                      </a:r>
                    </a:p>
                  </a:txBody>
                  <a:tcPr marL="45720" marR="45720" marT="45720" marB="45720" anchor="ctr" anchorCtr="0" horzOverflow="overflow">
                    <a:lnB w="12700">
                      <a:solidFill>
                        <a:srgbClr val="000000"/>
                      </a:solidFill>
                    </a:lnB>
                    <a:solidFill>
                      <a:srgbClr val="E7EDF2"/>
                    </a:solidFill>
                  </a:tcPr>
                </a:tc>
                <a:tc>
                  <a:txBody>
                    <a:bodyPr/>
                    <a:lstStyle/>
                    <a:p>
                      <a:pPr algn="ctr" defTabSz="457200">
                        <a:defRPr sz="1800">
                          <a:solidFill>
                            <a:srgbClr val="C00000"/>
                          </a:solidFill>
                          <a:latin typeface="+mj-lt"/>
                          <a:ea typeface="+mj-ea"/>
                          <a:cs typeface="+mj-cs"/>
                          <a:sym typeface="Helvetica"/>
                        </a:defRPr>
                      </a:pPr>
                    </a:p>
                  </a:txBody>
                  <a:tcPr marL="45720" marR="45720" marT="45720" marB="45720" anchor="ctr" anchorCtr="0" horzOverflow="overflow">
                    <a:lnB w="12700">
                      <a:solidFill>
                        <a:srgbClr val="000000"/>
                      </a:solidFill>
                    </a:lnB>
                    <a:solidFill>
                      <a:srgbClr val="E7EDF2"/>
                    </a:solidFill>
                  </a:tcPr>
                </a:tc>
                <a:tc>
                  <a:txBody>
                    <a:bodyPr/>
                    <a:lstStyle/>
                    <a:p>
                      <a:pPr algn="l" defTabSz="457200">
                        <a:defRPr sz="1800">
                          <a:solidFill>
                            <a:srgbClr val="C00000"/>
                          </a:solidFill>
                          <a:latin typeface="+mj-lt"/>
                          <a:ea typeface="+mj-ea"/>
                          <a:cs typeface="+mj-cs"/>
                          <a:sym typeface="Helvetica"/>
                        </a:defRPr>
                      </a:pPr>
                    </a:p>
                  </a:txBody>
                  <a:tcPr marL="45720" marR="45720" marT="45720" marB="45720" anchor="ctr" anchorCtr="0" horzOverflow="overflow">
                    <a:lnB w="12700">
                      <a:solidFill>
                        <a:srgbClr val="000000"/>
                      </a:solidFill>
                    </a:lnB>
                    <a:solidFill>
                      <a:srgbClr val="E7EDF2"/>
                    </a:solidFill>
                  </a:tcPr>
                </a:tc>
                <a:tc>
                  <a:txBody>
                    <a:bodyPr/>
                    <a:lstStyle/>
                    <a:p>
                      <a:pPr algn="ctr" defTabSz="457200">
                        <a:defRPr sz="1800"/>
                      </a:pPr>
                      <a:r>
                        <a:rPr>
                          <a:solidFill>
                            <a:srgbClr val="0070C0"/>
                          </a:solidFill>
                          <a:latin typeface="+mj-lt"/>
                          <a:ea typeface="+mj-ea"/>
                          <a:cs typeface="+mj-cs"/>
                          <a:sym typeface="Helvetica"/>
                        </a:rPr>
                        <a:t>$140</a:t>
                      </a:r>
                    </a:p>
                  </a:txBody>
                  <a:tcPr marL="45720" marR="45720" marT="45720" marB="45720" anchor="ctr" anchorCtr="0" horzOverflow="overflow">
                    <a:lnB w="12700">
                      <a:solidFill>
                        <a:srgbClr val="000000"/>
                      </a:solidFill>
                    </a:lnB>
                    <a:solidFill>
                      <a:srgbClr val="E7EDF2"/>
                    </a:solidFill>
                  </a:tcPr>
                </a:tc>
                <a:tc>
                  <a:txBody>
                    <a:bodyPr/>
                    <a:lstStyle/>
                    <a:p>
                      <a:pPr algn="ctr" defTabSz="457200">
                        <a:defRPr sz="1800">
                          <a:solidFill>
                            <a:srgbClr val="C00000"/>
                          </a:solidFill>
                          <a:latin typeface="+mj-lt"/>
                          <a:ea typeface="+mj-ea"/>
                          <a:cs typeface="+mj-cs"/>
                          <a:sym typeface="Helvetica"/>
                        </a:defRPr>
                      </a:pPr>
                    </a:p>
                  </a:txBody>
                  <a:tcPr marL="45720" marR="45720" marT="45720" marB="45720" anchor="ctr" anchorCtr="0" horzOverflow="overflow">
                    <a:lnB w="12700">
                      <a:solidFill>
                        <a:srgbClr val="000000"/>
                      </a:solidFill>
                    </a:lnB>
                    <a:solidFill>
                      <a:srgbClr val="E7EDF2"/>
                    </a:solidFill>
                  </a:tcPr>
                </a:tc>
                <a:tc>
                  <a:txBody>
                    <a:bodyPr/>
                    <a:lstStyle/>
                    <a:p>
                      <a:pPr algn="l" defTabSz="457200">
                        <a:defRPr sz="1800">
                          <a:solidFill>
                            <a:srgbClr val="C00000"/>
                          </a:solidFill>
                          <a:latin typeface="+mj-lt"/>
                          <a:ea typeface="+mj-ea"/>
                          <a:cs typeface="+mj-cs"/>
                          <a:sym typeface="Helvetica"/>
                        </a:defRPr>
                      </a:pPr>
                    </a:p>
                  </a:txBody>
                  <a:tcPr marL="45720" marR="45720" marT="45720" marB="45720" anchor="ctr" anchorCtr="0" horzOverflow="overflow">
                    <a:lnB w="12700">
                      <a:solidFill>
                        <a:srgbClr val="000000"/>
                      </a:solidFill>
                    </a:lnB>
                    <a:solidFill>
                      <a:srgbClr val="E7EDF2"/>
                    </a:solidFill>
                  </a:tcPr>
                </a:tc>
                <a:tc>
                  <a:txBody>
                    <a:bodyPr/>
                    <a:lstStyle/>
                    <a:p>
                      <a:pPr algn="l" defTabSz="457200">
                        <a:defRPr sz="1800">
                          <a:solidFill>
                            <a:srgbClr val="C00000"/>
                          </a:solidFill>
                          <a:latin typeface="+mj-lt"/>
                          <a:ea typeface="+mj-ea"/>
                          <a:cs typeface="+mj-cs"/>
                          <a:sym typeface="Helvetica"/>
                        </a:defRPr>
                      </a:pPr>
                    </a:p>
                  </a:txBody>
                  <a:tcPr marL="45720" marR="45720" marT="45720" marB="45720" anchor="ctr" anchorCtr="0" horzOverflow="overflow">
                    <a:lnR w="12700">
                      <a:solidFill>
                        <a:srgbClr val="000000"/>
                      </a:solidFill>
                    </a:lnR>
                    <a:lnB w="12700">
                      <a:solidFill>
                        <a:srgbClr val="000000"/>
                      </a:solidFill>
                    </a:lnB>
                    <a:solidFill>
                      <a:srgbClr val="E7EDF2"/>
                    </a:solidFill>
                  </a:tcPr>
                </a:tc>
              </a:tr>
            </a:tbl>
          </a:graphicData>
        </a:graphic>
      </p:graphicFrame>
      <p:sp>
        <p:nvSpPr>
          <p:cNvPr id="373" name="Rectangle 5"/>
          <p:cNvSpPr txBox="1"/>
          <p:nvPr/>
        </p:nvSpPr>
        <p:spPr>
          <a:xfrm>
            <a:off x="45719" y="309735"/>
            <a:ext cx="12100561"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a:solidFill>
                  <a:srgbClr val="002060"/>
                </a:solidFill>
                <a:latin typeface="Gill Sans MT"/>
                <a:ea typeface="Gill Sans MT"/>
                <a:cs typeface="Gill Sans MT"/>
                <a:sym typeface="Gill Sans MT"/>
              </a:defRPr>
            </a:lvl1pPr>
          </a:lstStyle>
          <a:p>
            <a:pPr/>
            <a:r>
              <a:t>Merchandising Company: Revenue, Cost of Goods Sold (COGS), Ending Inventory, and Gross Profit</a:t>
            </a:r>
          </a:p>
        </p:txBody>
      </p:sp>
      <p:sp>
        <p:nvSpPr>
          <p:cNvPr id="374" name="Straight Arrow Connector 7"/>
          <p:cNvSpPr/>
          <p:nvPr/>
        </p:nvSpPr>
        <p:spPr>
          <a:xfrm>
            <a:off x="769267" y="1997658"/>
            <a:ext cx="11152328" cy="1"/>
          </a:xfrm>
          <a:prstGeom prst="line">
            <a:avLst/>
          </a:prstGeom>
          <a:ln w="28575" cap="rnd">
            <a:solidFill>
              <a:srgbClr val="002060"/>
            </a:solidFill>
            <a:tailEnd type="triangle"/>
          </a:ln>
        </p:spPr>
        <p:txBody>
          <a:bodyPr lIns="45719" rIns="45719"/>
          <a:lstStyle/>
          <a:p>
            <a:pPr/>
          </a:p>
        </p:txBody>
      </p:sp>
      <p:sp>
        <p:nvSpPr>
          <p:cNvPr id="375" name="TextBox 8"/>
          <p:cNvSpPr txBox="1"/>
          <p:nvPr/>
        </p:nvSpPr>
        <p:spPr>
          <a:xfrm>
            <a:off x="502916" y="1980397"/>
            <a:ext cx="10117794"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600">
                <a:latin typeface="+mj-lt"/>
                <a:ea typeface="+mj-ea"/>
                <a:cs typeface="+mj-cs"/>
                <a:sym typeface="Helvetica"/>
              </a:defRPr>
            </a:lvl1pPr>
          </a:lstStyle>
          <a:p>
            <a:pPr/>
            <a:r>
              <a:t>Jan. 1                              Mar. 1		June 30		          Sept. 30		   Dec. 31</a:t>
            </a:r>
          </a:p>
        </p:txBody>
      </p:sp>
      <p:sp>
        <p:nvSpPr>
          <p:cNvPr id="376" name="TextBox 9"/>
          <p:cNvSpPr txBox="1"/>
          <p:nvPr/>
        </p:nvSpPr>
        <p:spPr>
          <a:xfrm>
            <a:off x="145849" y="843979"/>
            <a:ext cx="935991" cy="815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600">
                <a:solidFill>
                  <a:srgbClr val="0433FF"/>
                </a:solidFill>
                <a:latin typeface="+mj-lt"/>
                <a:ea typeface="+mj-ea"/>
                <a:cs typeface="+mj-cs"/>
                <a:sym typeface="Helvetica"/>
              </a:defRPr>
            </a:pPr>
            <a:r>
              <a:t>Beg. Inv.</a:t>
            </a:r>
            <a:endParaRPr>
              <a:latin typeface="Gill Sans MT"/>
              <a:ea typeface="Gill Sans MT"/>
              <a:cs typeface="Gill Sans MT"/>
              <a:sym typeface="Gill Sans MT"/>
            </a:endParaRPr>
          </a:p>
          <a:p>
            <a:pPr>
              <a:defRPr b="1" sz="1600">
                <a:solidFill>
                  <a:srgbClr val="0433FF"/>
                </a:solidFill>
                <a:latin typeface="+mj-lt"/>
                <a:ea typeface="+mj-ea"/>
                <a:cs typeface="+mj-cs"/>
                <a:sym typeface="Helvetica"/>
              </a:defRPr>
            </a:pPr>
            <a:r>
              <a:t>10 units</a:t>
            </a:r>
            <a:endParaRPr>
              <a:latin typeface="Gill Sans MT"/>
              <a:ea typeface="Gill Sans MT"/>
              <a:cs typeface="Gill Sans MT"/>
              <a:sym typeface="Gill Sans MT"/>
            </a:endParaRPr>
          </a:p>
          <a:p>
            <a:pPr>
              <a:defRPr b="1" sz="1600">
                <a:solidFill>
                  <a:srgbClr val="0433FF"/>
                </a:solidFill>
                <a:latin typeface="+mj-lt"/>
                <a:ea typeface="+mj-ea"/>
                <a:cs typeface="+mj-cs"/>
                <a:sym typeface="Helvetica"/>
              </a:defRPr>
            </a:pPr>
            <a:r>
              <a:t>$100/U</a:t>
            </a:r>
          </a:p>
        </p:txBody>
      </p:sp>
      <p:sp>
        <p:nvSpPr>
          <p:cNvPr id="377" name="TextBox 10"/>
          <p:cNvSpPr txBox="1"/>
          <p:nvPr/>
        </p:nvSpPr>
        <p:spPr>
          <a:xfrm>
            <a:off x="67177" y="4242426"/>
            <a:ext cx="1222027"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a:latin typeface="+mj-lt"/>
                <a:ea typeface="+mj-ea"/>
                <a:cs typeface="+mj-cs"/>
                <a:sym typeface="Helvetica"/>
              </a:defRPr>
            </a:lvl1pPr>
          </a:lstStyle>
          <a:p>
            <a:pPr/>
            <a:r>
              <a:t>Perpetual:</a:t>
            </a:r>
          </a:p>
        </p:txBody>
      </p:sp>
      <p:sp>
        <p:nvSpPr>
          <p:cNvPr id="378" name="TextBox 11"/>
          <p:cNvSpPr txBox="1"/>
          <p:nvPr/>
        </p:nvSpPr>
        <p:spPr>
          <a:xfrm>
            <a:off x="825368" y="6285862"/>
            <a:ext cx="4524336"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mj-lt"/>
                <a:ea typeface="+mj-ea"/>
                <a:cs typeface="+mj-cs"/>
                <a:sym typeface="Helvetica"/>
              </a:defRPr>
            </a:lvl1pPr>
          </a:lstStyle>
          <a:p>
            <a:pPr/>
            <a:r>
              <a:t>FIFO, first-in, first-out; LIFO, last-in, first-out</a:t>
            </a:r>
          </a:p>
        </p:txBody>
      </p:sp>
      <p:sp>
        <p:nvSpPr>
          <p:cNvPr id="379" name="TextBox 12"/>
          <p:cNvSpPr txBox="1"/>
          <p:nvPr/>
        </p:nvSpPr>
        <p:spPr>
          <a:xfrm>
            <a:off x="113063" y="4924969"/>
            <a:ext cx="624742"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mj-lt"/>
                <a:ea typeface="+mj-ea"/>
                <a:cs typeface="+mj-cs"/>
                <a:sym typeface="Helvetica"/>
              </a:defRPr>
            </a:lvl1pPr>
          </a:lstStyle>
          <a:p>
            <a:pPr/>
            <a:r>
              <a:t>FIFO</a:t>
            </a:r>
          </a:p>
        </p:txBody>
      </p:sp>
      <p:sp>
        <p:nvSpPr>
          <p:cNvPr id="380" name="TextBox 13"/>
          <p:cNvSpPr txBox="1"/>
          <p:nvPr/>
        </p:nvSpPr>
        <p:spPr>
          <a:xfrm>
            <a:off x="132389" y="5645613"/>
            <a:ext cx="61224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mj-lt"/>
                <a:ea typeface="+mj-ea"/>
                <a:cs typeface="+mj-cs"/>
                <a:sym typeface="Helvetica"/>
              </a:defRPr>
            </a:lvl1pPr>
          </a:lstStyle>
          <a:p>
            <a:pPr/>
            <a:r>
              <a:t>LIFO</a:t>
            </a:r>
          </a:p>
        </p:txBody>
      </p:sp>
      <p:sp>
        <p:nvSpPr>
          <p:cNvPr id="381" name="TextBox 14"/>
          <p:cNvSpPr txBox="1"/>
          <p:nvPr/>
        </p:nvSpPr>
        <p:spPr>
          <a:xfrm>
            <a:off x="10267343" y="4280526"/>
            <a:ext cx="103986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a:latin typeface="+mj-lt"/>
                <a:ea typeface="+mj-ea"/>
                <a:cs typeface="+mj-cs"/>
                <a:sym typeface="Helvetica"/>
              </a:defRPr>
            </a:lvl1pPr>
          </a:lstStyle>
          <a:p>
            <a:pPr/>
            <a:r>
              <a:t>End. Inv.</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383" name="Table 7"/>
          <p:cNvGraphicFramePr/>
          <p:nvPr/>
        </p:nvGraphicFramePr>
        <p:xfrm>
          <a:off x="581025" y="449577"/>
          <a:ext cx="11029950" cy="4820921"/>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3676650"/>
                <a:gridCol w="3676650"/>
                <a:gridCol w="3676650"/>
              </a:tblGrid>
              <a:tr h="408940">
                <a:tc>
                  <a:txBody>
                    <a:bodyPr/>
                    <a:lstStyle/>
                    <a:p>
                      <a:pPr algn="l" defTabSz="457200">
                        <a:defRPr sz="2000">
                          <a:latin typeface="+mj-lt"/>
                          <a:ea typeface="+mj-ea"/>
                          <a:cs typeface="+mj-cs"/>
                          <a:sym typeface="Helvetica"/>
                        </a:defRPr>
                      </a:pPr>
                    </a:p>
                  </a:txBody>
                  <a:tcPr marL="45720" marR="45720" marT="45720" marB="45720" anchor="t" anchorCtr="0" horzOverflow="overflow">
                    <a:lnL w="12700">
                      <a:solidFill>
                        <a:srgbClr val="000000"/>
                      </a:solidFill>
                    </a:lnL>
                    <a:lnT w="12700">
                      <a:solidFill>
                        <a:srgbClr val="000000"/>
                      </a:solidFill>
                    </a:lnT>
                    <a:solidFill>
                      <a:srgbClr val="3B88B1"/>
                    </a:solidFill>
                  </a:tcPr>
                </a:tc>
                <a:tc>
                  <a:txBody>
                    <a:bodyPr/>
                    <a:lstStyle/>
                    <a:p>
                      <a:pPr algn="ctr" defTabSz="457200">
                        <a:defRPr b="0" sz="1800">
                          <a:solidFill>
                            <a:srgbClr val="000000"/>
                          </a:solidFill>
                        </a:defRPr>
                      </a:pPr>
                      <a:r>
                        <a:rPr b="1" sz="2000">
                          <a:solidFill>
                            <a:srgbClr val="FFFFFF"/>
                          </a:solidFill>
                          <a:latin typeface="+mj-lt"/>
                          <a:ea typeface="+mj-ea"/>
                          <a:cs typeface="+mj-cs"/>
                          <a:sym typeface="Helvetica"/>
                        </a:rPr>
                        <a:t>FIFO</a:t>
                      </a:r>
                    </a:p>
                  </a:txBody>
                  <a:tcPr marL="45720" marR="45720" marT="45720" marB="45720" anchor="t" anchorCtr="0" horzOverflow="overflow">
                    <a:lnT w="12700">
                      <a:solidFill>
                        <a:srgbClr val="000000"/>
                      </a:solidFill>
                    </a:lnT>
                    <a:solidFill>
                      <a:srgbClr val="3B88B1"/>
                    </a:solidFill>
                  </a:tcPr>
                </a:tc>
                <a:tc>
                  <a:txBody>
                    <a:bodyPr/>
                    <a:lstStyle/>
                    <a:p>
                      <a:pPr algn="ctr" defTabSz="457200">
                        <a:defRPr b="0" sz="1800">
                          <a:solidFill>
                            <a:srgbClr val="000000"/>
                          </a:solidFill>
                        </a:defRPr>
                      </a:pPr>
                      <a:r>
                        <a:rPr b="1" sz="2000">
                          <a:solidFill>
                            <a:srgbClr val="FFFFFF"/>
                          </a:solidFill>
                          <a:latin typeface="+mj-lt"/>
                          <a:ea typeface="+mj-ea"/>
                          <a:cs typeface="+mj-cs"/>
                          <a:sym typeface="Helvetica"/>
                        </a:rPr>
                        <a:t>LIFO</a:t>
                      </a:r>
                    </a:p>
                  </a:txBody>
                  <a:tcPr marL="45720" marR="45720" marT="45720" marB="45720" anchor="t" anchorCtr="0" horzOverflow="overflow">
                    <a:lnR w="12700">
                      <a:solidFill>
                        <a:srgbClr val="000000"/>
                      </a:solidFill>
                    </a:lnR>
                    <a:lnT w="12700">
                      <a:solidFill>
                        <a:srgbClr val="000000"/>
                      </a:solidFill>
                    </a:lnT>
                    <a:solidFill>
                      <a:srgbClr val="3B88B1"/>
                    </a:solidFill>
                  </a:tcPr>
                </a:tc>
              </a:tr>
              <a:tr h="408940">
                <a:tc>
                  <a:txBody>
                    <a:bodyPr/>
                    <a:lstStyle/>
                    <a:p>
                      <a:pPr algn="l" defTabSz="457200">
                        <a:defRPr sz="1800"/>
                      </a:pPr>
                      <a:r>
                        <a:rPr b="1" sz="2000">
                          <a:latin typeface="+mj-lt"/>
                          <a:ea typeface="+mj-ea"/>
                          <a:cs typeface="+mj-cs"/>
                          <a:sym typeface="Helvetica"/>
                        </a:rPr>
                        <a:t>Perpetual System:</a:t>
                      </a:r>
                    </a:p>
                  </a:txBody>
                  <a:tcPr marL="45720" marR="45720" marT="45720" marB="45720" anchor="t" anchorCtr="0" horzOverflow="overflow">
                    <a:lnL w="12700">
                      <a:solidFill>
                        <a:srgbClr val="000000"/>
                      </a:solidFill>
                    </a:lnL>
                    <a:solidFill>
                      <a:srgbClr val="CDD9E4"/>
                    </a:solidFill>
                  </a:tcPr>
                </a:tc>
                <a:tc>
                  <a:txBody>
                    <a:bodyPr/>
                    <a:lstStyle/>
                    <a:p>
                      <a:pPr algn="ctr" defTabSz="457200">
                        <a:defRPr sz="2000">
                          <a:latin typeface="+mj-lt"/>
                          <a:ea typeface="+mj-ea"/>
                          <a:cs typeface="+mj-cs"/>
                          <a:sym typeface="Helvetica"/>
                        </a:defRPr>
                      </a:pPr>
                    </a:p>
                  </a:txBody>
                  <a:tcPr marL="45720" marR="45720" marT="45720" marB="45720" anchor="t" anchorCtr="0" horzOverflow="overflow">
                    <a:solidFill>
                      <a:srgbClr val="CDD9E4"/>
                    </a:solidFill>
                  </a:tcPr>
                </a:tc>
                <a:tc>
                  <a:txBody>
                    <a:bodyPr/>
                    <a:lstStyle/>
                    <a:p>
                      <a:pPr algn="ctr" defTabSz="457200">
                        <a:defRPr sz="2000">
                          <a:latin typeface="+mj-lt"/>
                          <a:ea typeface="+mj-ea"/>
                          <a:cs typeface="+mj-cs"/>
                          <a:sym typeface="Helvetica"/>
                        </a:defRPr>
                      </a:pPr>
                    </a:p>
                  </a:txBody>
                  <a:tcPr marL="45720" marR="45720" marT="45720" marB="45720" anchor="t" anchorCtr="0" horzOverflow="overflow">
                    <a:lnR w="12700">
                      <a:solidFill>
                        <a:srgbClr val="000000"/>
                      </a:solidFill>
                    </a:lnR>
                    <a:solidFill>
                      <a:srgbClr val="CDD9E4"/>
                    </a:solidFill>
                  </a:tcPr>
                </a:tc>
              </a:tr>
              <a:tr h="408940">
                <a:tc>
                  <a:txBody>
                    <a:bodyPr/>
                    <a:lstStyle/>
                    <a:p>
                      <a:pPr lvl="1" algn="l" defTabSz="457200">
                        <a:defRPr sz="2000">
                          <a:latin typeface="+mj-lt"/>
                          <a:ea typeface="+mj-ea"/>
                          <a:cs typeface="+mj-cs"/>
                          <a:sym typeface="Helvetica"/>
                        </a:defRPr>
                      </a:pPr>
                      <a:r>
                        <a:t>COGS</a:t>
                      </a:r>
                    </a:p>
                  </a:txBody>
                  <a:tcPr marL="45720" marR="45720" marT="45720" marB="45720" anchor="t" anchorCtr="0" horzOverflow="overflow">
                    <a:lnL w="12700">
                      <a:solidFill>
                        <a:srgbClr val="000000"/>
                      </a:solidFill>
                    </a:lnL>
                    <a:solidFill>
                      <a:srgbClr val="E7EDF2"/>
                    </a:solidFill>
                  </a:tcPr>
                </a:tc>
                <a:tc>
                  <a:txBody>
                    <a:bodyPr/>
                    <a:lstStyle/>
                    <a:p>
                      <a:pPr algn="ctr" defTabSz="457200">
                        <a:defRPr sz="2000">
                          <a:latin typeface="+mj-lt"/>
                          <a:ea typeface="+mj-ea"/>
                          <a:cs typeface="+mj-cs"/>
                          <a:sym typeface="Helvetica"/>
                        </a:defRPr>
                      </a:pPr>
                    </a:p>
                  </a:txBody>
                  <a:tcPr marL="45720" marR="45720" marT="45720" marB="45720" anchor="t" anchorCtr="0" horzOverflow="overflow">
                    <a:solidFill>
                      <a:srgbClr val="E7EDF2"/>
                    </a:solidFill>
                  </a:tcPr>
                </a:tc>
                <a:tc>
                  <a:txBody>
                    <a:bodyPr/>
                    <a:lstStyle/>
                    <a:p>
                      <a:pPr algn="ctr" defTabSz="457200">
                        <a:defRPr sz="2000">
                          <a:latin typeface="+mj-lt"/>
                          <a:ea typeface="+mj-ea"/>
                          <a:cs typeface="+mj-cs"/>
                          <a:sym typeface="Helvetica"/>
                        </a:defRPr>
                      </a:pPr>
                    </a:p>
                  </a:txBody>
                  <a:tcPr marL="45720" marR="45720" marT="45720" marB="45720" anchor="t" anchorCtr="0" horzOverflow="overflow">
                    <a:lnR w="12700">
                      <a:solidFill>
                        <a:srgbClr val="000000"/>
                      </a:solidFill>
                    </a:lnR>
                    <a:solidFill>
                      <a:srgbClr val="E7EDF2"/>
                    </a:solidFill>
                  </a:tcPr>
                </a:tc>
              </a:tr>
              <a:tr h="408940">
                <a:tc>
                  <a:txBody>
                    <a:bodyPr/>
                    <a:lstStyle/>
                    <a:p>
                      <a:pPr lvl="1" algn="l" defTabSz="457200">
                        <a:defRPr sz="2000">
                          <a:latin typeface="+mj-lt"/>
                          <a:ea typeface="+mj-ea"/>
                          <a:cs typeface="+mj-cs"/>
                          <a:sym typeface="Helvetica"/>
                        </a:defRPr>
                      </a:pPr>
                      <a:r>
                        <a:t>Ending Inventory</a:t>
                      </a:r>
                    </a:p>
                  </a:txBody>
                  <a:tcPr marL="45720" marR="45720" marT="45720" marB="45720" anchor="t" anchorCtr="0" horzOverflow="overflow">
                    <a:lnL w="12700">
                      <a:solidFill>
                        <a:srgbClr val="000000"/>
                      </a:solidFill>
                    </a:lnL>
                    <a:lnB w="12700">
                      <a:solidFill>
                        <a:srgbClr val="000000"/>
                      </a:solidFill>
                    </a:lnB>
                    <a:solidFill>
                      <a:srgbClr val="CDD9E4"/>
                    </a:solidFill>
                  </a:tcPr>
                </a:tc>
                <a:tc>
                  <a:txBody>
                    <a:bodyPr/>
                    <a:lstStyle/>
                    <a:p>
                      <a:pPr algn="ctr" defTabSz="457200">
                        <a:defRPr sz="2000">
                          <a:latin typeface="+mj-lt"/>
                          <a:ea typeface="+mj-ea"/>
                          <a:cs typeface="+mj-cs"/>
                          <a:sym typeface="Helvetica"/>
                        </a:defRPr>
                      </a:pPr>
                    </a:p>
                  </a:txBody>
                  <a:tcPr marL="45720" marR="45720" marT="45720" marB="45720" anchor="t" anchorCtr="0" horzOverflow="overflow">
                    <a:lnB w="12700">
                      <a:solidFill>
                        <a:srgbClr val="000000"/>
                      </a:solidFill>
                    </a:lnB>
                    <a:solidFill>
                      <a:srgbClr val="CDD9E4"/>
                    </a:solidFill>
                  </a:tcPr>
                </a:tc>
                <a:tc>
                  <a:txBody>
                    <a:bodyPr/>
                    <a:lstStyle/>
                    <a:p>
                      <a:pPr algn="ctr" defTabSz="457200">
                        <a:defRPr sz="2000">
                          <a:latin typeface="+mj-lt"/>
                          <a:ea typeface="+mj-ea"/>
                          <a:cs typeface="+mj-cs"/>
                          <a:sym typeface="Helvetica"/>
                        </a:defRPr>
                      </a:pPr>
                    </a:p>
                  </a:txBody>
                  <a:tcPr marL="45720" marR="45720" marT="45720" marB="45720" anchor="t" anchorCtr="0" horzOverflow="overflow">
                    <a:lnR w="12700">
                      <a:solidFill>
                        <a:srgbClr val="000000"/>
                      </a:solidFill>
                    </a:lnR>
                    <a:lnB w="12700">
                      <a:solidFill>
                        <a:srgbClr val="000000"/>
                      </a:solidFill>
                    </a:lnB>
                    <a:solidFill>
                      <a:srgbClr val="CDD9E4"/>
                    </a:solidFill>
                  </a:tcPr>
                </a:tc>
              </a:tr>
              <a:tr h="231140">
                <a:tc>
                  <a:txBody>
                    <a:bodyPr/>
                    <a:lstStyle/>
                    <a:p>
                      <a:pPr algn="l" defTabSz="457200">
                        <a:defRPr sz="800">
                          <a:latin typeface="+mj-lt"/>
                          <a:ea typeface="+mj-ea"/>
                          <a:cs typeface="+mj-cs"/>
                          <a:sym typeface="Helvetica"/>
                        </a:defRPr>
                      </a:pPr>
                    </a:p>
                  </a:txBody>
                  <a:tcPr marL="45720" marR="45720" marT="45720" marB="45720" anchor="t" anchorCtr="0" horzOverflow="overflow">
                    <a:lnT w="12700">
                      <a:solidFill>
                        <a:srgbClr val="000000"/>
                      </a:solidFill>
                    </a:lnT>
                    <a:lnB w="12700">
                      <a:solidFill>
                        <a:srgbClr val="000000"/>
                      </a:solidFill>
                    </a:lnB>
                    <a:noFill/>
                  </a:tcPr>
                </a:tc>
                <a:tc>
                  <a:txBody>
                    <a:bodyPr/>
                    <a:lstStyle/>
                    <a:p>
                      <a:pPr algn="ctr" defTabSz="457200">
                        <a:defRPr sz="800">
                          <a:latin typeface="+mj-lt"/>
                          <a:ea typeface="+mj-ea"/>
                          <a:cs typeface="+mj-cs"/>
                          <a:sym typeface="Helvetica"/>
                        </a:defRPr>
                      </a:pPr>
                    </a:p>
                  </a:txBody>
                  <a:tcPr marL="45720" marR="45720" marT="45720" marB="45720" anchor="t" anchorCtr="0" horzOverflow="overflow">
                    <a:lnT w="12700">
                      <a:solidFill>
                        <a:srgbClr val="000000"/>
                      </a:solidFill>
                    </a:lnT>
                    <a:lnB w="12700">
                      <a:solidFill>
                        <a:srgbClr val="000000"/>
                      </a:solidFill>
                    </a:lnB>
                    <a:noFill/>
                  </a:tcPr>
                </a:tc>
                <a:tc>
                  <a:txBody>
                    <a:bodyPr/>
                    <a:lstStyle/>
                    <a:p>
                      <a:pPr algn="ctr" defTabSz="457200">
                        <a:defRPr sz="800">
                          <a:latin typeface="+mj-lt"/>
                          <a:ea typeface="+mj-ea"/>
                          <a:cs typeface="+mj-cs"/>
                          <a:sym typeface="Helvetica"/>
                        </a:defRPr>
                      </a:pPr>
                    </a:p>
                  </a:txBody>
                  <a:tcPr marL="45720" marR="45720" marT="45720" marB="45720" anchor="t" anchorCtr="0" horzOverflow="overflow">
                    <a:lnT w="12700">
                      <a:solidFill>
                        <a:srgbClr val="000000"/>
                      </a:solidFill>
                    </a:lnT>
                    <a:lnB w="12700">
                      <a:solidFill>
                        <a:srgbClr val="000000"/>
                      </a:solidFill>
                    </a:lnB>
                    <a:noFill/>
                  </a:tcPr>
                </a:tc>
              </a:tr>
              <a:tr h="408940">
                <a:tc>
                  <a:txBody>
                    <a:bodyPr/>
                    <a:lstStyle/>
                    <a:p>
                      <a:pPr algn="l" defTabSz="457200">
                        <a:defRPr sz="2000">
                          <a:latin typeface="+mj-lt"/>
                          <a:ea typeface="+mj-ea"/>
                          <a:cs typeface="+mj-cs"/>
                          <a:sym typeface="Helvetica"/>
                        </a:defRPr>
                      </a:pPr>
                    </a:p>
                  </a:txBody>
                  <a:tcPr marL="45720" marR="45720" marT="45720" marB="45720" anchor="t" anchorCtr="0" horzOverflow="overflow">
                    <a:lnL w="12700">
                      <a:solidFill>
                        <a:srgbClr val="000000"/>
                      </a:solidFill>
                    </a:lnL>
                    <a:lnT w="12700">
                      <a:solidFill>
                        <a:srgbClr val="000000"/>
                      </a:solidFill>
                    </a:lnT>
                    <a:solidFill>
                      <a:srgbClr val="CDD9E4"/>
                    </a:solidFill>
                  </a:tcPr>
                </a:tc>
                <a:tc>
                  <a:txBody>
                    <a:bodyPr/>
                    <a:lstStyle/>
                    <a:p>
                      <a:pPr algn="ctr" defTabSz="457200">
                        <a:defRPr sz="1800"/>
                      </a:pPr>
                      <a:r>
                        <a:rPr b="1" sz="2000">
                          <a:latin typeface="+mj-lt"/>
                          <a:ea typeface="+mj-ea"/>
                          <a:cs typeface="+mj-cs"/>
                          <a:sym typeface="Helvetica"/>
                        </a:rPr>
                        <a:t>FIFO</a:t>
                      </a:r>
                    </a:p>
                  </a:txBody>
                  <a:tcPr marL="45720" marR="45720" marT="45720" marB="45720" anchor="t" anchorCtr="0" horzOverflow="overflow">
                    <a:lnT w="12700">
                      <a:solidFill>
                        <a:srgbClr val="000000"/>
                      </a:solidFill>
                    </a:lnT>
                    <a:solidFill>
                      <a:srgbClr val="CDD9E4"/>
                    </a:solidFill>
                  </a:tcPr>
                </a:tc>
                <a:tc>
                  <a:txBody>
                    <a:bodyPr/>
                    <a:lstStyle/>
                    <a:p>
                      <a:pPr algn="ctr" defTabSz="457200">
                        <a:defRPr sz="1800"/>
                      </a:pPr>
                      <a:r>
                        <a:rPr b="1" sz="2000">
                          <a:latin typeface="+mj-lt"/>
                          <a:ea typeface="+mj-ea"/>
                          <a:cs typeface="+mj-cs"/>
                          <a:sym typeface="Helvetica"/>
                        </a:rPr>
                        <a:t>LIFO</a:t>
                      </a:r>
                    </a:p>
                  </a:txBody>
                  <a:tcPr marL="45720" marR="45720" marT="45720" marB="45720" anchor="t" anchorCtr="0" horzOverflow="overflow">
                    <a:lnR w="12700">
                      <a:solidFill>
                        <a:srgbClr val="000000"/>
                      </a:solidFill>
                    </a:lnR>
                    <a:lnT w="12700">
                      <a:solidFill>
                        <a:srgbClr val="000000"/>
                      </a:solidFill>
                    </a:lnT>
                    <a:solidFill>
                      <a:srgbClr val="CDD9E4"/>
                    </a:solidFill>
                  </a:tcPr>
                </a:tc>
              </a:tr>
              <a:tr h="408940">
                <a:tc>
                  <a:txBody>
                    <a:bodyPr/>
                    <a:lstStyle/>
                    <a:p>
                      <a:pPr algn="l" defTabSz="457200">
                        <a:defRPr sz="1800"/>
                      </a:pPr>
                      <a:r>
                        <a:rPr b="1" sz="2000">
                          <a:latin typeface="+mj-lt"/>
                          <a:ea typeface="+mj-ea"/>
                          <a:cs typeface="+mj-cs"/>
                          <a:sym typeface="Helvetica"/>
                        </a:rPr>
                        <a:t>Periodic System:</a:t>
                      </a:r>
                    </a:p>
                  </a:txBody>
                  <a:tcPr marL="45720" marR="45720" marT="45720" marB="45720" anchor="t" anchorCtr="0" horzOverflow="overflow">
                    <a:lnL w="12700">
                      <a:solidFill>
                        <a:srgbClr val="000000"/>
                      </a:solidFill>
                    </a:lnL>
                    <a:solidFill>
                      <a:srgbClr val="E7EDF2"/>
                    </a:solidFill>
                  </a:tcPr>
                </a:tc>
                <a:tc>
                  <a:txBody>
                    <a:bodyPr/>
                    <a:lstStyle/>
                    <a:p>
                      <a:pPr algn="ctr" defTabSz="457200">
                        <a:defRPr sz="2000">
                          <a:latin typeface="+mj-lt"/>
                          <a:ea typeface="+mj-ea"/>
                          <a:cs typeface="+mj-cs"/>
                          <a:sym typeface="Helvetica"/>
                        </a:defRPr>
                      </a:pPr>
                    </a:p>
                  </a:txBody>
                  <a:tcPr marL="45720" marR="45720" marT="45720" marB="45720" anchor="t" anchorCtr="0" horzOverflow="overflow">
                    <a:solidFill>
                      <a:srgbClr val="E7EDF2"/>
                    </a:solidFill>
                  </a:tcPr>
                </a:tc>
                <a:tc>
                  <a:txBody>
                    <a:bodyPr/>
                    <a:lstStyle/>
                    <a:p>
                      <a:pPr algn="ctr" defTabSz="457200">
                        <a:defRPr sz="2000">
                          <a:latin typeface="+mj-lt"/>
                          <a:ea typeface="+mj-ea"/>
                          <a:cs typeface="+mj-cs"/>
                          <a:sym typeface="Helvetica"/>
                        </a:defRPr>
                      </a:pPr>
                    </a:p>
                  </a:txBody>
                  <a:tcPr marL="45720" marR="45720" marT="45720" marB="45720" anchor="t" anchorCtr="0" horzOverflow="overflow">
                    <a:lnR w="12700">
                      <a:solidFill>
                        <a:srgbClr val="000000"/>
                      </a:solidFill>
                    </a:lnR>
                    <a:solidFill>
                      <a:srgbClr val="E7EDF2"/>
                    </a:solidFill>
                  </a:tcPr>
                </a:tc>
              </a:tr>
              <a:tr h="408940">
                <a:tc>
                  <a:txBody>
                    <a:bodyPr/>
                    <a:lstStyle/>
                    <a:p>
                      <a:pPr lvl="1" algn="l" defTabSz="457200">
                        <a:defRPr sz="2000">
                          <a:latin typeface="+mj-lt"/>
                          <a:ea typeface="+mj-ea"/>
                          <a:cs typeface="+mj-cs"/>
                          <a:sym typeface="Helvetica"/>
                        </a:defRPr>
                      </a:pPr>
                      <a:r>
                        <a:t>Beginning Inventory</a:t>
                      </a:r>
                    </a:p>
                  </a:txBody>
                  <a:tcPr marL="45720" marR="45720" marT="45720" marB="45720" anchor="t" anchorCtr="0" horzOverflow="overflow">
                    <a:lnL w="12700">
                      <a:solidFill>
                        <a:srgbClr val="000000"/>
                      </a:solidFill>
                    </a:lnL>
                    <a:solidFill>
                      <a:srgbClr val="CDD9E4"/>
                    </a:solidFill>
                  </a:tcPr>
                </a:tc>
                <a:tc>
                  <a:txBody>
                    <a:bodyPr/>
                    <a:lstStyle/>
                    <a:p>
                      <a:pPr algn="ctr" defTabSz="457200">
                        <a:defRPr sz="2000">
                          <a:latin typeface="+mj-lt"/>
                          <a:ea typeface="+mj-ea"/>
                          <a:cs typeface="+mj-cs"/>
                          <a:sym typeface="Helvetica"/>
                        </a:defRPr>
                      </a:pPr>
                    </a:p>
                  </a:txBody>
                  <a:tcPr marL="45720" marR="45720" marT="45720" marB="45720" anchor="t" anchorCtr="0" horzOverflow="overflow">
                    <a:solidFill>
                      <a:srgbClr val="CDD9E4"/>
                    </a:solidFill>
                  </a:tcPr>
                </a:tc>
                <a:tc>
                  <a:txBody>
                    <a:bodyPr/>
                    <a:lstStyle/>
                    <a:p>
                      <a:pPr algn="ctr" defTabSz="457200">
                        <a:defRPr sz="2000">
                          <a:latin typeface="+mj-lt"/>
                          <a:ea typeface="+mj-ea"/>
                          <a:cs typeface="+mj-cs"/>
                          <a:sym typeface="Helvetica"/>
                        </a:defRPr>
                      </a:pPr>
                    </a:p>
                  </a:txBody>
                  <a:tcPr marL="45720" marR="45720" marT="45720" marB="45720" anchor="t" anchorCtr="0" horzOverflow="overflow">
                    <a:lnR w="12700">
                      <a:solidFill>
                        <a:srgbClr val="000000"/>
                      </a:solidFill>
                    </a:lnR>
                    <a:solidFill>
                      <a:srgbClr val="CDD9E4"/>
                    </a:solidFill>
                  </a:tcPr>
                </a:tc>
              </a:tr>
              <a:tr h="408940">
                <a:tc>
                  <a:txBody>
                    <a:bodyPr/>
                    <a:lstStyle/>
                    <a:p>
                      <a:pPr lvl="1" algn="l" defTabSz="457200">
                        <a:defRPr sz="2000">
                          <a:latin typeface="+mj-lt"/>
                          <a:ea typeface="+mj-ea"/>
                          <a:cs typeface="+mj-cs"/>
                          <a:sym typeface="Helvetica"/>
                        </a:defRPr>
                      </a:pPr>
                      <a:r>
                        <a:t>Purchases</a:t>
                      </a:r>
                    </a:p>
                  </a:txBody>
                  <a:tcPr marL="45720" marR="45720" marT="45720" marB="45720" anchor="t" anchorCtr="0" horzOverflow="overflow">
                    <a:lnL w="12700">
                      <a:solidFill>
                        <a:srgbClr val="000000"/>
                      </a:solidFill>
                    </a:lnL>
                    <a:solidFill>
                      <a:srgbClr val="E7EDF2"/>
                    </a:solidFill>
                  </a:tcPr>
                </a:tc>
                <a:tc>
                  <a:txBody>
                    <a:bodyPr/>
                    <a:lstStyle/>
                    <a:p>
                      <a:pPr algn="ctr" defTabSz="457200">
                        <a:defRPr sz="2000">
                          <a:latin typeface="+mj-lt"/>
                          <a:ea typeface="+mj-ea"/>
                          <a:cs typeface="+mj-cs"/>
                          <a:sym typeface="Helvetica"/>
                        </a:defRPr>
                      </a:pPr>
                    </a:p>
                  </a:txBody>
                  <a:tcPr marL="45720" marR="45720" marT="45720" marB="45720" anchor="t" anchorCtr="0" horzOverflow="overflow">
                    <a:solidFill>
                      <a:srgbClr val="E7EDF2"/>
                    </a:solidFill>
                  </a:tcPr>
                </a:tc>
                <a:tc>
                  <a:txBody>
                    <a:bodyPr/>
                    <a:lstStyle/>
                    <a:p>
                      <a:pPr algn="ctr" defTabSz="457200">
                        <a:defRPr sz="2000">
                          <a:latin typeface="+mj-lt"/>
                          <a:ea typeface="+mj-ea"/>
                          <a:cs typeface="+mj-cs"/>
                          <a:sym typeface="Helvetica"/>
                        </a:defRPr>
                      </a:pPr>
                    </a:p>
                  </a:txBody>
                  <a:tcPr marL="45720" marR="45720" marT="45720" marB="45720" anchor="t" anchorCtr="0" horzOverflow="overflow">
                    <a:lnR w="12700">
                      <a:solidFill>
                        <a:srgbClr val="000000"/>
                      </a:solidFill>
                    </a:lnR>
                    <a:solidFill>
                      <a:srgbClr val="E7EDF2"/>
                    </a:solidFill>
                  </a:tcPr>
                </a:tc>
              </a:tr>
              <a:tr h="408940">
                <a:tc>
                  <a:txBody>
                    <a:bodyPr/>
                    <a:lstStyle/>
                    <a:p>
                      <a:pPr lvl="1" algn="l" defTabSz="457200">
                        <a:defRPr sz="2000">
                          <a:latin typeface="+mj-lt"/>
                          <a:ea typeface="+mj-ea"/>
                          <a:cs typeface="+mj-cs"/>
                          <a:sym typeface="Helvetica"/>
                        </a:defRPr>
                      </a:pPr>
                      <a:r>
                        <a:t>Ending Inventory*</a:t>
                      </a:r>
                    </a:p>
                  </a:txBody>
                  <a:tcPr marL="45720" marR="45720" marT="45720" marB="45720" anchor="t" anchorCtr="0" horzOverflow="overflow">
                    <a:lnL w="12700">
                      <a:solidFill>
                        <a:srgbClr val="000000"/>
                      </a:solidFill>
                    </a:lnL>
                    <a:solidFill>
                      <a:srgbClr val="CDD9E4"/>
                    </a:solidFill>
                  </a:tcPr>
                </a:tc>
                <a:tc>
                  <a:txBody>
                    <a:bodyPr/>
                    <a:lstStyle/>
                    <a:p>
                      <a:pPr algn="ctr" defTabSz="457200">
                        <a:defRPr sz="2000">
                          <a:latin typeface="+mj-lt"/>
                          <a:ea typeface="+mj-ea"/>
                          <a:cs typeface="+mj-cs"/>
                          <a:sym typeface="Helvetica"/>
                        </a:defRPr>
                      </a:pPr>
                    </a:p>
                  </a:txBody>
                  <a:tcPr marL="45720" marR="45720" marT="45720" marB="45720" anchor="t" anchorCtr="0" horzOverflow="overflow">
                    <a:solidFill>
                      <a:srgbClr val="CDD9E4"/>
                    </a:solidFill>
                  </a:tcPr>
                </a:tc>
                <a:tc>
                  <a:txBody>
                    <a:bodyPr/>
                    <a:lstStyle/>
                    <a:p>
                      <a:pPr algn="ctr" defTabSz="457200">
                        <a:defRPr sz="2000">
                          <a:latin typeface="+mj-lt"/>
                          <a:ea typeface="+mj-ea"/>
                          <a:cs typeface="+mj-cs"/>
                          <a:sym typeface="Helvetica"/>
                        </a:defRPr>
                      </a:pPr>
                    </a:p>
                  </a:txBody>
                  <a:tcPr marL="45720" marR="45720" marT="45720" marB="45720" anchor="t" anchorCtr="0" horzOverflow="overflow">
                    <a:lnR w="12700">
                      <a:solidFill>
                        <a:srgbClr val="000000"/>
                      </a:solidFill>
                    </a:lnR>
                    <a:solidFill>
                      <a:srgbClr val="CDD9E4"/>
                    </a:solidFill>
                  </a:tcPr>
                </a:tc>
              </a:tr>
              <a:tr h="408940">
                <a:tc>
                  <a:txBody>
                    <a:bodyPr/>
                    <a:lstStyle/>
                    <a:p>
                      <a:pPr lvl="1" algn="l" defTabSz="457200">
                        <a:defRPr b="1" sz="2000">
                          <a:latin typeface="+mj-lt"/>
                          <a:ea typeface="+mj-ea"/>
                          <a:cs typeface="+mj-cs"/>
                          <a:sym typeface="Helvetica"/>
                        </a:defRPr>
                      </a:pPr>
                      <a:r>
                        <a:t>COGS</a:t>
                      </a:r>
                    </a:p>
                  </a:txBody>
                  <a:tcPr marL="45720" marR="45720" marT="45720" marB="45720" anchor="t" anchorCtr="0" horzOverflow="overflow">
                    <a:lnL w="12700">
                      <a:solidFill>
                        <a:srgbClr val="000000"/>
                      </a:solidFill>
                    </a:lnL>
                    <a:lnB w="12700">
                      <a:solidFill>
                        <a:srgbClr val="000000"/>
                      </a:solidFill>
                    </a:lnB>
                    <a:solidFill>
                      <a:srgbClr val="E7EDF2"/>
                    </a:solidFill>
                  </a:tcPr>
                </a:tc>
                <a:tc>
                  <a:txBody>
                    <a:bodyPr/>
                    <a:lstStyle/>
                    <a:p>
                      <a:pPr algn="ctr" defTabSz="457200">
                        <a:defRPr sz="2000">
                          <a:latin typeface="+mj-lt"/>
                          <a:ea typeface="+mj-ea"/>
                          <a:cs typeface="+mj-cs"/>
                          <a:sym typeface="Helvetica"/>
                        </a:defRPr>
                      </a:pPr>
                    </a:p>
                  </a:txBody>
                  <a:tcPr marL="45720" marR="45720" marT="45720" marB="45720" anchor="t" anchorCtr="0" horzOverflow="overflow">
                    <a:lnB w="12700">
                      <a:solidFill>
                        <a:srgbClr val="000000"/>
                      </a:solidFill>
                    </a:lnB>
                    <a:solidFill>
                      <a:srgbClr val="E7EDF2"/>
                    </a:solidFill>
                  </a:tcPr>
                </a:tc>
                <a:tc>
                  <a:txBody>
                    <a:bodyPr/>
                    <a:lstStyle/>
                    <a:p>
                      <a:pPr algn="ctr" defTabSz="457200">
                        <a:defRPr sz="2000">
                          <a:latin typeface="+mj-lt"/>
                          <a:ea typeface="+mj-ea"/>
                          <a:cs typeface="+mj-cs"/>
                          <a:sym typeface="Helvetica"/>
                        </a:defRPr>
                      </a:pPr>
                    </a:p>
                  </a:txBody>
                  <a:tcPr marL="45720" marR="45720" marT="45720" marB="45720" anchor="t" anchorCtr="0" horzOverflow="overflow">
                    <a:lnR w="12700">
                      <a:solidFill>
                        <a:srgbClr val="000000"/>
                      </a:solidFill>
                    </a:lnR>
                    <a:lnB w="12700">
                      <a:solidFill>
                        <a:srgbClr val="000000"/>
                      </a:solidFill>
                    </a:lnB>
                    <a:solidFill>
                      <a:srgbClr val="E7EDF2"/>
                    </a:solidFill>
                  </a:tcPr>
                </a:tc>
              </a:tr>
              <a:tr h="535940">
                <a:tc>
                  <a:txBody>
                    <a:bodyPr/>
                    <a:lstStyle/>
                    <a:p>
                      <a:pPr lvl="1" algn="l" defTabSz="457200">
                        <a:defRPr b="1" sz="2800">
                          <a:latin typeface="+mj-lt"/>
                          <a:ea typeface="+mj-ea"/>
                          <a:cs typeface="+mj-cs"/>
                          <a:sym typeface="Helvetica"/>
                        </a:defRPr>
                      </a:pPr>
                    </a:p>
                  </a:txBody>
                  <a:tcPr marL="45720" marR="45720" marT="45720" marB="45720" anchor="t" anchorCtr="0" horzOverflow="overflow">
                    <a:lnT w="12700">
                      <a:solidFill>
                        <a:srgbClr val="000000"/>
                      </a:solidFill>
                    </a:lnT>
                    <a:lnB w="12700">
                      <a:solidFill>
                        <a:srgbClr val="000000"/>
                      </a:solidFill>
                    </a:lnB>
                    <a:noFill/>
                  </a:tcPr>
                </a:tc>
                <a:tc>
                  <a:txBody>
                    <a:bodyPr/>
                    <a:lstStyle/>
                    <a:p>
                      <a:pPr algn="ctr" defTabSz="457200">
                        <a:defRPr sz="2800">
                          <a:latin typeface="+mj-lt"/>
                          <a:ea typeface="+mj-ea"/>
                          <a:cs typeface="+mj-cs"/>
                          <a:sym typeface="Helvetica"/>
                        </a:defRPr>
                      </a:pPr>
                    </a:p>
                  </a:txBody>
                  <a:tcPr marL="45720" marR="45720" marT="45720" marB="45720" anchor="t" anchorCtr="0" horzOverflow="overflow">
                    <a:lnT w="12700">
                      <a:solidFill>
                        <a:srgbClr val="000000"/>
                      </a:solidFill>
                    </a:lnT>
                    <a:lnB w="12700">
                      <a:solidFill>
                        <a:srgbClr val="000000"/>
                      </a:solidFill>
                    </a:lnB>
                    <a:noFill/>
                  </a:tcPr>
                </a:tc>
                <a:tc>
                  <a:txBody>
                    <a:bodyPr/>
                    <a:lstStyle/>
                    <a:p>
                      <a:pPr algn="ctr" defTabSz="457200">
                        <a:defRPr sz="2800">
                          <a:latin typeface="+mj-lt"/>
                          <a:ea typeface="+mj-ea"/>
                          <a:cs typeface="+mj-cs"/>
                          <a:sym typeface="Helvetica"/>
                        </a:defRPr>
                      </a:pPr>
                    </a:p>
                  </a:txBody>
                  <a:tcPr marL="45720" marR="45720" marT="45720" marB="45720" anchor="t" anchorCtr="0" horzOverflow="overflow">
                    <a:lnT w="12700">
                      <a:solidFill>
                        <a:srgbClr val="000000"/>
                      </a:solidFill>
                    </a:lnT>
                    <a:lnB w="12700">
                      <a:solidFill>
                        <a:srgbClr val="000000"/>
                      </a:solidFill>
                    </a:lnB>
                    <a:noFill/>
                  </a:tcPr>
                </a:tc>
              </a:tr>
              <a:tr h="408940">
                <a:tc gridSpan="3">
                  <a:txBody>
                    <a:bodyPr/>
                    <a:lstStyle/>
                    <a:p>
                      <a:pPr lvl="1" algn="l" defTabSz="457200">
                        <a:defRPr b="1" sz="2000">
                          <a:latin typeface="+mj-lt"/>
                          <a:ea typeface="+mj-ea"/>
                          <a:cs typeface="+mj-cs"/>
                          <a:sym typeface="Helvetica"/>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solidFill>
                      <a:srgbClr val="E7EDF2"/>
                    </a:solidFill>
                  </a:tcPr>
                </a:tc>
                <a:tc hMerge="1">
                  <a:tcPr/>
                </a:tc>
                <a:tc hMerge="1">
                  <a:tcPr/>
                </a:tc>
              </a:tr>
              <a:tr h="408940">
                <a:tc gridSpan="3">
                  <a:txBody>
                    <a:bodyPr/>
                    <a:lstStyle/>
                    <a:p>
                      <a:pPr lvl="1" algn="l" defTabSz="457200">
                        <a:defRPr b="1" sz="2000">
                          <a:latin typeface="+mj-lt"/>
                          <a:ea typeface="+mj-ea"/>
                          <a:cs typeface="+mj-cs"/>
                          <a:sym typeface="Helvetica"/>
                        </a:defRPr>
                      </a:pPr>
                      <a:r>
                        <a:t>FIFO</a:t>
                      </a:r>
                    </a:p>
                  </a:txBody>
                  <a:tcPr marL="45720" marR="45720" marT="45720" marB="45720" anchor="t" anchorCtr="0" horzOverflow="overflow">
                    <a:lnL w="12700">
                      <a:solidFill>
                        <a:srgbClr val="000000"/>
                      </a:solidFill>
                    </a:lnL>
                    <a:lnR w="12700">
                      <a:solidFill>
                        <a:srgbClr val="000000"/>
                      </a:solidFill>
                    </a:lnR>
                    <a:solidFill>
                      <a:srgbClr val="CDD9E4"/>
                    </a:solidFill>
                  </a:tcPr>
                </a:tc>
                <a:tc hMerge="1">
                  <a:tcPr/>
                </a:tc>
                <a:tc hMerge="1">
                  <a:tcPr/>
                </a:tc>
              </a:tr>
              <a:tr h="408940">
                <a:tc gridSpan="3">
                  <a:txBody>
                    <a:bodyPr/>
                    <a:lstStyle/>
                    <a:p>
                      <a:pPr lvl="1" algn="l" defTabSz="457200">
                        <a:defRPr b="1" sz="2000">
                          <a:latin typeface="+mj-lt"/>
                          <a:ea typeface="+mj-ea"/>
                          <a:cs typeface="+mj-cs"/>
                          <a:sym typeface="Helvetica"/>
                        </a:defRPr>
                      </a:pPr>
                      <a:r>
                        <a:t>LIFO</a:t>
                      </a:r>
                    </a:p>
                  </a:txBody>
                  <a:tcPr marL="45720" marR="45720" marT="45720" marB="45720" anchor="t" anchorCtr="0" horzOverflow="overflow">
                    <a:lnL w="12700">
                      <a:solidFill>
                        <a:srgbClr val="000000"/>
                      </a:solidFill>
                    </a:lnL>
                    <a:lnR w="12700">
                      <a:solidFill>
                        <a:srgbClr val="000000"/>
                      </a:solidFill>
                    </a:lnR>
                    <a:lnB w="12700">
                      <a:solidFill>
                        <a:srgbClr val="000000"/>
                      </a:solidFill>
                    </a:lnB>
                    <a:solidFill>
                      <a:srgbClr val="E7EDF2"/>
                    </a:solidFill>
                  </a:tcPr>
                </a:tc>
                <a:tc hMerge="1">
                  <a:tcPr/>
                </a:tc>
                <a:tc hMerge="1">
                  <a:tcPr/>
                </a:tc>
              </a:tr>
            </a:tbl>
          </a:graphicData>
        </a:graphic>
      </p:graphicFrame>
      <p:sp>
        <p:nvSpPr>
          <p:cNvPr id="384" name="TextBox 1"/>
          <p:cNvSpPr txBox="1"/>
          <p:nvPr/>
        </p:nvSpPr>
        <p:spPr>
          <a:xfrm>
            <a:off x="1053207" y="4827923"/>
            <a:ext cx="6746142"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600">
                <a:latin typeface="+mj-lt"/>
                <a:ea typeface="+mj-ea"/>
                <a:cs typeface="+mj-cs"/>
                <a:sym typeface="Helvetica"/>
              </a:defRPr>
            </a:lvl1pPr>
          </a:lstStyle>
          <a:p>
            <a:pPr/>
            <a:r>
              <a:t>*Ending inventory: from physical count at the end of an accounting period.</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