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1pPr>
    <a:lvl2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2pPr>
    <a:lvl3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3pPr>
    <a:lvl4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4pPr>
    <a:lvl5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5pPr>
    <a:lvl6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6pPr>
    <a:lvl7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7pPr>
    <a:lvl8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8pPr>
    <a:lvl9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12700" cap="flat">
              <a:noFill/>
              <a:miter lim="400000"/>
            </a:ln>
          </a:insideV>
        </a:tcBdr>
        <a:fill>
          <a:noFill/>
        </a:fill>
      </a:tcStyle>
    </a:wholeTbl>
    <a:band2H>
      <a:tcTxStyle b="def" i="def"/>
      <a:tcStyle>
        <a:tcBdr/>
        <a:fill>
          <a:solidFill>
            <a:srgbClr val="DCDEE0">
              <a:alpha val="18000"/>
            </a:srgbClr>
          </a:solidFill>
        </a:fill>
      </a:tcStyle>
    </a:band2H>
    <a:firstCol>
      <a:tcTxStyle b="on" i="off">
        <a:font>
          <a:latin typeface="DIN Condensed Bold"/>
          <a:ea typeface="DIN Condensed Bold"/>
          <a:cs typeface="DIN Condensed Bold"/>
        </a:font>
        <a:srgbClr val="A6AAA9"/>
      </a:tcTxStyle>
      <a:tcStyle>
        <a:tcBdr>
          <a:left>
            <a:ln w="12700" cap="flat">
              <a:noFill/>
              <a:miter lim="400000"/>
            </a:ln>
          </a:left>
          <a:right>
            <a:ln w="12700" cap="flat">
              <a:noFill/>
              <a:miter lim="400000"/>
            </a:ln>
          </a:right>
          <a:top>
            <a:ln w="25400" cap="flat">
              <a:solidFill>
                <a:srgbClr val="5F6568"/>
              </a:solidFill>
              <a:prstDash val="solid"/>
              <a:miter lim="400000"/>
            </a:ln>
          </a:top>
          <a:bottom>
            <a:ln w="25400" cap="flat">
              <a:solidFill>
                <a:srgbClr val="5F6568"/>
              </a:solidFill>
              <a:prstDash val="solid"/>
              <a:miter lim="400000"/>
            </a:ln>
          </a:bottom>
          <a:insideH>
            <a:ln w="25400" cap="flat">
              <a:solidFill>
                <a:srgbClr val="5F6568"/>
              </a:solidFill>
              <a:prstDash val="solid"/>
              <a:miter lim="400000"/>
            </a:ln>
          </a:insideH>
          <a:insideV>
            <a:ln w="25400" cap="flat">
              <a:solidFill>
                <a:srgbClr val="5F6568"/>
              </a:solidFill>
              <a:prstDash val="solid"/>
              <a:miter lim="400000"/>
            </a:ln>
          </a:insideV>
        </a:tcBdr>
        <a:fill>
          <a:noFill/>
        </a:fill>
      </a:tcStyle>
    </a:firstCol>
    <a:lastRow>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32239"/>
          </a:solidFill>
        </a:fill>
      </a:tcStyle>
    </a:firstRow>
  </a:tblStyle>
  <a:tblStyle styleId="{C7B018BB-80A7-4F77-B60F-C8B233D01FF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CE0F1"/>
          </a:solidFill>
        </a:fill>
      </a:tcStyle>
    </a:wholeTbl>
    <a:band2H>
      <a:tcTxStyle b="def" i="def"/>
      <a:tcStyle>
        <a:tcBdr/>
        <a:fill>
          <a:solidFill>
            <a:srgbClr val="E7F0F8"/>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1"/>
          </a:solidFill>
        </a:fill>
      </a:tcStyle>
    </a:firstRow>
  </a:tblStyle>
  <a:tblStyle styleId="{EEE7283C-3CF3-47DC-8721-378D4A62B228}"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D9E8D1"/>
          </a:solidFill>
        </a:fill>
      </a:tcStyle>
    </a:wholeTbl>
    <a:band2H>
      <a:tcTxStyle b="def" i="def"/>
      <a:tcStyle>
        <a:tcBdr/>
        <a:fill>
          <a:solidFill>
            <a:srgbClr val="EDF4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3"/>
          </a:solidFill>
        </a:fill>
      </a:tcStyle>
    </a:firstRow>
  </a:tblStyle>
  <a:tblStyle styleId="{CF821DB8-F4EB-4A41-A1BA-3FCAFE7338EE}"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EACBD1"/>
          </a:solidFill>
        </a:fill>
      </a:tcStyle>
    </a:wholeTbl>
    <a:band2H>
      <a:tcTxStyle b="def" i="def"/>
      <a:tcStyle>
        <a:tcBdr/>
        <a:fill>
          <a:solidFill>
            <a:srgbClr val="F5E7E9"/>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chemeClr val="accent6"/>
          </a:solidFill>
        </a:fill>
      </a:tcStyle>
    </a:firstRow>
  </a:tblStyle>
  <a:tblStyle styleId="{33BA23B1-9221-436E-865A-0063620EA4FD}" styleName="">
    <a:tblBg/>
    <a:wholeTbl>
      <a:tcTxStyle b="off"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7E7"/>
          </a:solidFill>
        </a:fill>
      </a:tcStyle>
    </a:wholeTbl>
    <a:band2H>
      <a:tcTxStyle b="def" i="def"/>
      <a:tcStyle>
        <a:tcBdr/>
        <a:fill>
          <a:solidFill>
            <a:srgbClr val="838787"/>
          </a:solidFill>
        </a:fill>
      </a:tcStyle>
    </a:band2H>
    <a:firstCol>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DIN Condensed Bold"/>
          <a:ea typeface="DIN Condensed Bold"/>
          <a:cs typeface="DIN Condensed Bold"/>
        </a:font>
        <a:srgbClr val="222222"/>
      </a:tcTxStyle>
      <a:tcStyle>
        <a:tcBdr>
          <a:left>
            <a:ln w="12700" cap="flat">
              <a:noFill/>
              <a:miter lim="400000"/>
            </a:ln>
          </a:left>
          <a:right>
            <a:ln w="12700" cap="flat">
              <a:noFill/>
              <a:miter lim="400000"/>
            </a:ln>
          </a:right>
          <a:top>
            <a:ln w="508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rgbClr val="838787"/>
          </a:solidFill>
        </a:fill>
      </a:tcStyle>
    </a:lastRow>
    <a:firstRow>
      <a:tcTxStyle b="on" i="off">
        <a:font>
          <a:latin typeface="DIN Condensed Bold"/>
          <a:ea typeface="DIN Condensed Bold"/>
          <a:cs typeface="DIN Condensed Bold"/>
        </a:font>
        <a:srgbClr val="838787"/>
      </a:tcTxStyle>
      <a:tcStyle>
        <a:tcBdr>
          <a:left>
            <a:ln w="12700" cap="flat">
              <a:noFill/>
              <a:miter lim="400000"/>
            </a:ln>
          </a:left>
          <a:right>
            <a:ln w="12700" cap="flat">
              <a:noFill/>
              <a:miter lim="400000"/>
            </a:ln>
          </a:right>
          <a:top>
            <a:ln w="25400" cap="flat">
              <a:solidFill>
                <a:srgbClr val="222222"/>
              </a:solidFill>
              <a:prstDash val="solid"/>
              <a:round/>
            </a:ln>
          </a:top>
          <a:bottom>
            <a:ln w="25400" cap="flat">
              <a:solidFill>
                <a:srgbClr val="222222"/>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DIN Condensed Bold"/>
          <a:ea typeface="DIN Condensed Bold"/>
          <a:cs typeface="DIN Condensed Bold"/>
        </a:font>
        <a:srgbClr val="222222"/>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Col>
    <a:la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38100" cap="flat">
              <a:solidFill>
                <a:srgbClr val="838787"/>
              </a:solidFill>
              <a:prstDash val="solid"/>
              <a:round/>
            </a:ln>
          </a:top>
          <a:bottom>
            <a:ln w="127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lastRow>
    <a:firstRow>
      <a:tcTxStyle b="on" i="off">
        <a:font>
          <a:latin typeface="DIN Condensed Bold"/>
          <a:ea typeface="DIN Condensed Bold"/>
          <a:cs typeface="DIN Condensed Bold"/>
        </a:font>
        <a:srgbClr val="838787"/>
      </a:tcTxStyle>
      <a:tcStyle>
        <a:tcBdr>
          <a:left>
            <a:ln w="12700" cap="flat">
              <a:solidFill>
                <a:srgbClr val="838787"/>
              </a:solidFill>
              <a:prstDash val="solid"/>
              <a:round/>
            </a:ln>
          </a:left>
          <a:right>
            <a:ln w="12700" cap="flat">
              <a:solidFill>
                <a:srgbClr val="838787"/>
              </a:solidFill>
              <a:prstDash val="solid"/>
              <a:round/>
            </a:ln>
          </a:right>
          <a:top>
            <a:ln w="12700" cap="flat">
              <a:solidFill>
                <a:srgbClr val="838787"/>
              </a:solidFill>
              <a:prstDash val="solid"/>
              <a:round/>
            </a:ln>
          </a:top>
          <a:bottom>
            <a:ln w="38100" cap="flat">
              <a:solidFill>
                <a:srgbClr val="838787"/>
              </a:solidFill>
              <a:prstDash val="solid"/>
              <a:round/>
            </a:ln>
          </a:bottom>
          <a:insideH>
            <a:ln w="12700" cap="flat">
              <a:solidFill>
                <a:srgbClr val="838787"/>
              </a:solidFill>
              <a:prstDash val="solid"/>
              <a:round/>
            </a:ln>
          </a:insideH>
          <a:insideV>
            <a:ln w="12700" cap="flat">
              <a:solidFill>
                <a:srgbClr val="838787"/>
              </a:solidFill>
              <a:prstDash val="solid"/>
              <a:round/>
            </a:ln>
          </a:insideV>
        </a:tcBdr>
        <a:fill>
          <a:solidFill>
            <a:srgbClr val="22222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5" name="Shape 185"/>
          <p:cNvSpPr/>
          <p:nvPr>
            <p:ph type="sldImg"/>
          </p:nvPr>
        </p:nvSpPr>
        <p:spPr>
          <a:xfrm>
            <a:off x="1143000" y="685800"/>
            <a:ext cx="4572000" cy="3429000"/>
          </a:xfrm>
          <a:prstGeom prst="rect">
            <a:avLst/>
          </a:prstGeom>
        </p:spPr>
        <p:txBody>
          <a:bodyPr/>
          <a:lstStyle/>
          <a:p>
            <a:pPr/>
          </a:p>
        </p:txBody>
      </p:sp>
      <p:sp>
        <p:nvSpPr>
          <p:cNvPr id="186" name="Shape 18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2" name="Title Text"/>
          <p:cNvSpPr txBox="1"/>
          <p:nvPr>
            <p:ph type="title"/>
          </p:nvPr>
        </p:nvSpPr>
        <p:spPr>
          <a:prstGeom prst="rect">
            <a:avLst/>
          </a:prstGeom>
        </p:spPr>
        <p:txBody>
          <a:bodyPr/>
          <a:lstStyle/>
          <a:p>
            <a:pPr/>
            <a:r>
              <a:t>Title Text</a:t>
            </a:r>
          </a:p>
        </p:txBody>
      </p:sp>
      <p:sp>
        <p:nvSpPr>
          <p:cNvPr id="1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ullets">
    <p:spTree>
      <p:nvGrpSpPr>
        <p:cNvPr id="1" name=""/>
        <p:cNvGrpSpPr/>
        <p:nvPr/>
      </p:nvGrpSpPr>
      <p:grpSpPr>
        <a:xfrm>
          <a:off x="0" y="0"/>
          <a:ext cx="0" cy="0"/>
          <a:chOff x="0" y="0"/>
          <a:chExt cx="0" cy="0"/>
        </a:xfrm>
      </p:grpSpPr>
      <p:sp>
        <p:nvSpPr>
          <p:cNvPr id="10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04"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105"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25000"/>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10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3 Up">
    <p:spTree>
      <p:nvGrpSpPr>
        <p:cNvPr id="1" name=""/>
        <p:cNvGrpSpPr/>
        <p:nvPr/>
      </p:nvGrpSpPr>
      <p:grpSpPr>
        <a:xfrm>
          <a:off x="0" y="0"/>
          <a:ext cx="0" cy="0"/>
          <a:chOff x="0" y="0"/>
          <a:chExt cx="0" cy="0"/>
        </a:xfrm>
      </p:grpSpPr>
      <p:sp>
        <p:nvSpPr>
          <p:cNvPr id="113" name="Image"/>
          <p:cNvSpPr/>
          <p:nvPr>
            <p:ph type="pic" sz="half" idx="21"/>
          </p:nvPr>
        </p:nvSpPr>
        <p:spPr>
          <a:xfrm>
            <a:off x="12192000" y="-177800"/>
            <a:ext cx="12192000" cy="7162800"/>
          </a:xfrm>
          <a:prstGeom prst="rect">
            <a:avLst/>
          </a:prstGeom>
        </p:spPr>
        <p:txBody>
          <a:bodyPr lIns="91439" tIns="45719" rIns="91439" bIns="45719" anchor="t">
            <a:noAutofit/>
          </a:bodyPr>
          <a:lstStyle/>
          <a:p>
            <a:pPr/>
          </a:p>
        </p:txBody>
      </p:sp>
      <p:sp>
        <p:nvSpPr>
          <p:cNvPr id="114" name="Image"/>
          <p:cNvSpPr/>
          <p:nvPr>
            <p:ph type="pic" sz="half" idx="22"/>
          </p:nvPr>
        </p:nvSpPr>
        <p:spPr>
          <a:xfrm>
            <a:off x="12192000" y="6451600"/>
            <a:ext cx="12192000" cy="8297334"/>
          </a:xfrm>
          <a:prstGeom prst="rect">
            <a:avLst/>
          </a:prstGeom>
        </p:spPr>
        <p:txBody>
          <a:bodyPr lIns="91439" tIns="45719" rIns="91439" bIns="45719" anchor="t">
            <a:noAutofit/>
          </a:bodyPr>
          <a:lstStyle/>
          <a:p>
            <a:pPr/>
          </a:p>
        </p:txBody>
      </p:sp>
      <p:sp>
        <p:nvSpPr>
          <p:cNvPr id="115" name="Image"/>
          <p:cNvSpPr/>
          <p:nvPr>
            <p:ph type="pic" idx="23"/>
          </p:nvPr>
        </p:nvSpPr>
        <p:spPr>
          <a:xfrm>
            <a:off x="-190500" y="0"/>
            <a:ext cx="12428272" cy="13716000"/>
          </a:xfrm>
          <a:prstGeom prst="rect">
            <a:avLst/>
          </a:prstGeom>
        </p:spPr>
        <p:txBody>
          <a:bodyPr lIns="91439" tIns="45719" rIns="91439" bIns="45719" anchor="t">
            <a:noAutofit/>
          </a:bodyPr>
          <a:lstStyle/>
          <a:p>
            <a:pPr/>
          </a:p>
        </p:txBody>
      </p:sp>
      <p:sp>
        <p:nvSpPr>
          <p:cNvPr id="11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spTree>
      <p:nvGrpSpPr>
        <p:cNvPr id="1" name=""/>
        <p:cNvGrpSpPr/>
        <p:nvPr/>
      </p:nvGrpSpPr>
      <p:grpSpPr>
        <a:xfrm>
          <a:off x="0" y="0"/>
          <a:ext cx="0" cy="0"/>
          <a:chOff x="0" y="0"/>
          <a:chExt cx="0" cy="0"/>
        </a:xfrm>
      </p:grpSpPr>
      <p:sp>
        <p:nvSpPr>
          <p:cNvPr id="123"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124" name="Callout"/>
          <p:cNvSpPr/>
          <p:nvPr/>
        </p:nvSpPr>
        <p:spPr>
          <a:xfrm>
            <a:off x="876300" y="3314700"/>
            <a:ext cx="22631400" cy="7317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9" y="0"/>
                </a:moveTo>
                <a:cubicBezTo>
                  <a:pt x="54" y="0"/>
                  <a:pt x="0" y="165"/>
                  <a:pt x="0" y="369"/>
                </a:cubicBezTo>
                <a:lnTo>
                  <a:pt x="0" y="19013"/>
                </a:lnTo>
                <a:cubicBezTo>
                  <a:pt x="0" y="19217"/>
                  <a:pt x="54" y="19382"/>
                  <a:pt x="119" y="19382"/>
                </a:cubicBezTo>
                <a:lnTo>
                  <a:pt x="18186" y="19382"/>
                </a:lnTo>
                <a:lnTo>
                  <a:pt x="18717" y="21600"/>
                </a:lnTo>
                <a:lnTo>
                  <a:pt x="19247" y="19382"/>
                </a:lnTo>
                <a:lnTo>
                  <a:pt x="21481" y="19382"/>
                </a:lnTo>
                <a:cubicBezTo>
                  <a:pt x="21546" y="19382"/>
                  <a:pt x="21600" y="19217"/>
                  <a:pt x="21600" y="19013"/>
                </a:cubicBezTo>
                <a:lnTo>
                  <a:pt x="21600" y="369"/>
                </a:lnTo>
                <a:cubicBezTo>
                  <a:pt x="21600" y="165"/>
                  <a:pt x="21546" y="0"/>
                  <a:pt x="21481" y="0"/>
                </a:cubicBezTo>
                <a:lnTo>
                  <a:pt x="119" y="0"/>
                </a:lnTo>
                <a:close/>
              </a:path>
            </a:pathLst>
          </a:custGeom>
          <a:solidFill>
            <a:schemeClr val="accent1"/>
          </a:solidFill>
          <a:ln w="12700">
            <a:miter lim="400000"/>
          </a:ln>
        </p:spPr>
        <p:txBody>
          <a:bodyPr lIns="50800" tIns="50800" rIns="50800" bIns="50800" anchor="ctr"/>
          <a:lstStyle/>
          <a:p>
            <a:pPr algn="ctr">
              <a:lnSpc>
                <a:spcPct val="80000"/>
              </a:lnSpc>
              <a:spcBef>
                <a:spcPts val="0"/>
              </a:spcBef>
              <a:defRPr cap="all" sz="4000">
                <a:solidFill>
                  <a:srgbClr val="FFFFFF"/>
                </a:solidFill>
              </a:defRPr>
            </a:pPr>
          </a:p>
        </p:txBody>
      </p:sp>
      <p:sp>
        <p:nvSpPr>
          <p:cNvPr id="125" name="Body Level One…"/>
          <p:cNvSpPr txBox="1"/>
          <p:nvPr>
            <p:ph type="body" sz="quarter" idx="1"/>
          </p:nvPr>
        </p:nvSpPr>
        <p:spPr>
          <a:xfrm>
            <a:off x="1676400" y="4089400"/>
            <a:ext cx="210566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26" name="Johnny Appleseed"/>
          <p:cNvSpPr txBox="1"/>
          <p:nvPr>
            <p:ph type="body" sz="quarter" idx="21"/>
          </p:nvPr>
        </p:nvSpPr>
        <p:spPr>
          <a:xfrm>
            <a:off x="762000" y="10953750"/>
            <a:ext cx="22860000" cy="1206500"/>
          </a:xfrm>
          <a:prstGeom prst="rect">
            <a:avLst/>
          </a:prstGeom>
        </p:spPr>
        <p:txBody>
          <a:bodyPr anchor="ctr"/>
          <a:lstStyle/>
          <a:p>
            <a:pPr algn="r">
              <a:spcBef>
                <a:spcPts val="0"/>
              </a:spcBef>
              <a:defRPr cap="none" sz="8700">
                <a:solidFill>
                  <a:srgbClr val="838787"/>
                </a:solidFill>
                <a:latin typeface="DIN Condensed Bold"/>
                <a:ea typeface="DIN Condensed Bold"/>
                <a:cs typeface="DIN Condensed Bold"/>
                <a:sym typeface="DIN Condensed Bold"/>
              </a:defRPr>
            </a:pPr>
          </a:p>
        </p:txBody>
      </p:sp>
      <p:sp>
        <p:nvSpPr>
          <p:cNvPr id="127" name="Text"/>
          <p:cNvSpPr txBox="1"/>
          <p:nvPr>
            <p:ph type="body" sz="quarter" idx="22"/>
          </p:nvPr>
        </p:nvSpPr>
        <p:spPr>
          <a:xfrm>
            <a:off x="762000" y="635000"/>
            <a:ext cx="20955000" cy="635000"/>
          </a:xfrm>
          <a:prstGeom prst="rect">
            <a:avLst/>
          </a:prstGeom>
        </p:spPr>
        <p:txBody>
          <a:bodyPr/>
          <a:lstStyle/>
          <a:p>
            <a:pPr defTabSz="647700">
              <a:spcBef>
                <a:spcPts val="0"/>
              </a:spcBef>
              <a:defRPr spc="100" sz="3600">
                <a:solidFill>
                  <a:srgbClr val="838787"/>
                </a:solidFill>
              </a:defRPr>
            </a:pPr>
          </a:p>
        </p:txBody>
      </p:sp>
      <p:sp>
        <p:nvSpPr>
          <p:cNvPr id="128"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Alt">
    <p:bg>
      <p:bgPr>
        <a:solidFill>
          <a:schemeClr val="accent1"/>
        </a:solidFill>
      </p:bgPr>
    </p:bg>
    <p:spTree>
      <p:nvGrpSpPr>
        <p:cNvPr id="1" name=""/>
        <p:cNvGrpSpPr/>
        <p:nvPr/>
      </p:nvGrpSpPr>
      <p:grpSpPr>
        <a:xfrm>
          <a:off x="0" y="0"/>
          <a:ext cx="0" cy="0"/>
          <a:chOff x="0" y="0"/>
          <a:chExt cx="0" cy="0"/>
        </a:xfrm>
      </p:grpSpPr>
      <p:sp>
        <p:nvSpPr>
          <p:cNvPr id="135" name="Body Level One…"/>
          <p:cNvSpPr txBox="1"/>
          <p:nvPr>
            <p:ph type="body" sz="quarter" idx="1"/>
          </p:nvPr>
        </p:nvSpPr>
        <p:spPr>
          <a:xfrm>
            <a:off x="11049000" y="3721100"/>
            <a:ext cx="12573000" cy="1805946"/>
          </a:xfrm>
          <a:prstGeom prst="rect">
            <a:avLst/>
          </a:prstGeom>
        </p:spPr>
        <p:txBody>
          <a:bodyPr anchor="t"/>
          <a:lstStyle>
            <a:lvl1pPr>
              <a:spcBef>
                <a:spcPts val="0"/>
              </a:spcBef>
              <a:defRPr sz="13400">
                <a:solidFill>
                  <a:srgbClr val="FFFFFF"/>
                </a:solidFill>
                <a:latin typeface="DIN Condensed Bold"/>
                <a:ea typeface="DIN Condensed Bold"/>
                <a:cs typeface="DIN Condensed Bold"/>
                <a:sym typeface="DIN Condensed Bold"/>
              </a:defRPr>
            </a:lvl1pPr>
            <a:lvl2pPr marL="2407708" indent="-1772708">
              <a:spcBef>
                <a:spcPts val="0"/>
              </a:spcBef>
              <a:buSzPct val="104999"/>
              <a:buChar char="‣"/>
              <a:defRPr sz="13400">
                <a:solidFill>
                  <a:srgbClr val="FFFFFF"/>
                </a:solidFill>
                <a:latin typeface="DIN Condensed Bold"/>
                <a:ea typeface="DIN Condensed Bold"/>
                <a:cs typeface="DIN Condensed Bold"/>
                <a:sym typeface="DIN Condensed Bold"/>
              </a:defRPr>
            </a:lvl2pPr>
            <a:lvl3pPr marL="3042708" indent="-1772708">
              <a:spcBef>
                <a:spcPts val="0"/>
              </a:spcBef>
              <a:buSzPct val="104999"/>
              <a:buChar char="‣"/>
              <a:defRPr sz="13400">
                <a:solidFill>
                  <a:srgbClr val="FFFFFF"/>
                </a:solidFill>
                <a:latin typeface="DIN Condensed Bold"/>
                <a:ea typeface="DIN Condensed Bold"/>
                <a:cs typeface="DIN Condensed Bold"/>
                <a:sym typeface="DIN Condensed Bold"/>
              </a:defRPr>
            </a:lvl3pPr>
            <a:lvl4pPr marL="3677708" indent="-1772708">
              <a:spcBef>
                <a:spcPts val="0"/>
              </a:spcBef>
              <a:buSzPct val="104999"/>
              <a:buChar char="‣"/>
              <a:defRPr sz="13400">
                <a:solidFill>
                  <a:srgbClr val="FFFFFF"/>
                </a:solidFill>
                <a:latin typeface="DIN Condensed Bold"/>
                <a:ea typeface="DIN Condensed Bold"/>
                <a:cs typeface="DIN Condensed Bold"/>
                <a:sym typeface="DIN Condensed Bold"/>
              </a:defRPr>
            </a:lvl4pPr>
            <a:lvl5pPr marL="4312708" indent="-1772708">
              <a:spcBef>
                <a:spcPts val="0"/>
              </a:spcBef>
              <a:buSzPct val="104999"/>
              <a:buChar char="‣"/>
              <a:defRPr sz="13400">
                <a:solidFill>
                  <a:srgbClr val="FFFFFF"/>
                </a:solidFill>
                <a:latin typeface="DIN Condensed Bold"/>
                <a:ea typeface="DIN Condensed Bold"/>
                <a:cs typeface="DIN Condensed Bold"/>
                <a:sym typeface="DIN Condensed Bold"/>
              </a:defRPr>
            </a:lvl5pPr>
          </a:lstStyle>
          <a:p>
            <a:pPr/>
            <a:r>
              <a:t>Body Level One</a:t>
            </a:r>
          </a:p>
          <a:p>
            <a:pPr lvl="1"/>
            <a:r>
              <a:t>Body Level Two</a:t>
            </a:r>
          </a:p>
          <a:p>
            <a:pPr lvl="2"/>
            <a:r>
              <a:t>Body Level Three</a:t>
            </a:r>
          </a:p>
          <a:p>
            <a:pPr lvl="3"/>
            <a:r>
              <a:t>Body Level Four</a:t>
            </a:r>
          </a:p>
          <a:p>
            <a:pPr lvl="4"/>
            <a:r>
              <a:t>Body Level Five</a:t>
            </a:r>
          </a:p>
        </p:txBody>
      </p:sp>
      <p:sp>
        <p:nvSpPr>
          <p:cNvPr id="136" name="Image"/>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137" name="Johnny Appleseed"/>
          <p:cNvSpPr txBox="1"/>
          <p:nvPr>
            <p:ph type="body" sz="quarter" idx="22"/>
          </p:nvPr>
        </p:nvSpPr>
        <p:spPr>
          <a:xfrm>
            <a:off x="11049000" y="10953750"/>
            <a:ext cx="12573000" cy="1206500"/>
          </a:xfrm>
          <a:prstGeom prst="rect">
            <a:avLst/>
          </a:prstGeom>
        </p:spPr>
        <p:txBody>
          <a:bodyPr anchor="ctr"/>
          <a:lstStyle/>
          <a:p>
            <a:pPr defTabSz="647700">
              <a:lnSpc>
                <a:spcPct val="100000"/>
              </a:lnSpc>
              <a:spcBef>
                <a:spcPts val="0"/>
              </a:spcBef>
              <a:defRPr cap="none" sz="8700">
                <a:solidFill>
                  <a:srgbClr val="232323"/>
                </a:solidFill>
                <a:latin typeface="DIN Condensed Bold"/>
                <a:ea typeface="DIN Condensed Bold"/>
                <a:cs typeface="DIN Condensed Bold"/>
                <a:sym typeface="DIN Condensed Bold"/>
              </a:defRPr>
            </a:pPr>
          </a:p>
        </p:txBody>
      </p:sp>
      <p:sp>
        <p:nvSpPr>
          <p:cNvPr id="138"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p:spTree>
      <p:nvGrpSpPr>
        <p:cNvPr id="1" name=""/>
        <p:cNvGrpSpPr/>
        <p:nvPr/>
      </p:nvGrpSpPr>
      <p:grpSpPr>
        <a:xfrm>
          <a:off x="0" y="0"/>
          <a:ext cx="0" cy="0"/>
          <a:chOff x="0" y="0"/>
          <a:chExt cx="0" cy="0"/>
        </a:xfrm>
      </p:grpSpPr>
      <p:sp>
        <p:nvSpPr>
          <p:cNvPr id="145" name="Image"/>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14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153"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Alt">
    <p:bg>
      <p:bgPr>
        <a:solidFill>
          <a:srgbClr val="FFFFFF"/>
        </a:solidFill>
      </p:bgPr>
    </p:bg>
    <p:spTree>
      <p:nvGrpSpPr>
        <p:cNvPr id="1" name=""/>
        <p:cNvGrpSpPr/>
        <p:nvPr/>
      </p:nvGrpSpPr>
      <p:grpSpPr>
        <a:xfrm>
          <a:off x="0" y="0"/>
          <a:ext cx="0" cy="0"/>
          <a:chOff x="0" y="0"/>
          <a:chExt cx="0" cy="0"/>
        </a:xfrm>
      </p:grpSpPr>
      <p:sp>
        <p:nvSpPr>
          <p:cNvPr id="160"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167" name="Presentation Title"/>
          <p:cNvSpPr txBox="1"/>
          <p:nvPr>
            <p:ph type="title" hasCustomPrompt="1"/>
          </p:nvPr>
        </p:nvSpPr>
        <p:spPr>
          <a:xfrm>
            <a:off x="1270000" y="3289300"/>
            <a:ext cx="21844000" cy="3879454"/>
          </a:xfrm>
          <a:prstGeom prst="rect">
            <a:avLst/>
          </a:prstGeom>
        </p:spPr>
        <p:txBody>
          <a:bodyPr anchor="b"/>
          <a:lstStyle>
            <a:lvl1pPr algn="ctr" defTabSz="2438338">
              <a:lnSpc>
                <a:spcPct val="90000"/>
              </a:lnSpc>
              <a:defRPr cap="none" spc="-348" sz="11600">
                <a:gradFill flip="none" rotWithShape="1">
                  <a:gsLst>
                    <a:gs pos="0">
                      <a:srgbClr val="00E8FF"/>
                    </a:gs>
                    <a:gs pos="100000">
                      <a:srgbClr val="FF00F7"/>
                    </a:gs>
                  </a:gsLst>
                  <a:lin ang="3967761" scaled="0"/>
                </a:gradFill>
                <a:latin typeface="Graphik Semibold"/>
                <a:ea typeface="Graphik Semibold"/>
                <a:cs typeface="Graphik Semibold"/>
                <a:sym typeface="Graphik Semibold"/>
              </a:defRPr>
            </a:lvl1pPr>
          </a:lstStyle>
          <a:p>
            <a:pPr/>
            <a:r>
              <a:t>Presentation Title</a:t>
            </a:r>
          </a:p>
        </p:txBody>
      </p:sp>
      <p:sp>
        <p:nvSpPr>
          <p:cNvPr id="168" name="Author and Date"/>
          <p:cNvSpPr txBox="1"/>
          <p:nvPr>
            <p:ph type="body" sz="quarter" idx="21" hasCustomPrompt="1"/>
          </p:nvPr>
        </p:nvSpPr>
        <p:spPr>
          <a:xfrm>
            <a:off x="1270000" y="12160429"/>
            <a:ext cx="21844000" cy="694056"/>
          </a:xfrm>
          <a:prstGeom prst="rect">
            <a:avLst/>
          </a:prstGeom>
        </p:spPr>
        <p:txBody>
          <a:bodyPr anchor="t"/>
          <a:lstStyle>
            <a:lvl1pPr algn="ctr">
              <a:lnSpc>
                <a:spcPct val="100000"/>
              </a:lnSpc>
              <a:spcBef>
                <a:spcPts val="0"/>
              </a:spcBef>
              <a:defRPr cap="none" sz="3500">
                <a:solidFill>
                  <a:srgbClr val="D5D5D5"/>
                </a:solidFill>
                <a:latin typeface="Graphik Medium"/>
                <a:ea typeface="Graphik Medium"/>
                <a:cs typeface="Graphik Medium"/>
                <a:sym typeface="Graphik Medium"/>
              </a:defRPr>
            </a:lvl1pPr>
          </a:lstStyle>
          <a:p>
            <a:pPr/>
            <a:r>
              <a:t>Author and Date</a:t>
            </a:r>
          </a:p>
        </p:txBody>
      </p:sp>
      <p:sp>
        <p:nvSpPr>
          <p:cNvPr id="169" name="Body Level One…"/>
          <p:cNvSpPr txBox="1"/>
          <p:nvPr>
            <p:ph type="body" sz="quarter" idx="1" hasCustomPrompt="1"/>
          </p:nvPr>
        </p:nvSpPr>
        <p:spPr>
          <a:xfrm>
            <a:off x="1270000" y="6985000"/>
            <a:ext cx="21844000" cy="2512352"/>
          </a:xfrm>
          <a:prstGeom prst="rect">
            <a:avLst/>
          </a:prstGeom>
        </p:spPr>
        <p:txBody>
          <a:bodyPr anchor="t"/>
          <a:lstStyle>
            <a:lvl1pPr algn="ctr">
              <a:lnSpc>
                <a:spcPct val="100000"/>
              </a:lnSpc>
              <a:spcBef>
                <a:spcPts val="0"/>
              </a:spcBef>
              <a:defRPr cap="none" sz="6400">
                <a:solidFill>
                  <a:srgbClr val="D5D5D5"/>
                </a:solidFill>
                <a:latin typeface="Graphik Medium"/>
                <a:ea typeface="Graphik Medium"/>
                <a:cs typeface="Graphik Medium"/>
                <a:sym typeface="Graphik Medium"/>
              </a:defRPr>
            </a:lvl1pPr>
            <a:lvl2pPr algn="ctr">
              <a:lnSpc>
                <a:spcPct val="100000"/>
              </a:lnSpc>
              <a:spcBef>
                <a:spcPts val="0"/>
              </a:spcBef>
              <a:defRPr cap="none" sz="6400">
                <a:solidFill>
                  <a:srgbClr val="D5D5D5"/>
                </a:solidFill>
                <a:latin typeface="Graphik Medium"/>
                <a:ea typeface="Graphik Medium"/>
                <a:cs typeface="Graphik Medium"/>
                <a:sym typeface="Graphik Medium"/>
              </a:defRPr>
            </a:lvl2pPr>
            <a:lvl3pPr algn="ctr">
              <a:lnSpc>
                <a:spcPct val="100000"/>
              </a:lnSpc>
              <a:spcBef>
                <a:spcPts val="0"/>
              </a:spcBef>
              <a:defRPr cap="none" sz="6400">
                <a:solidFill>
                  <a:srgbClr val="D5D5D5"/>
                </a:solidFill>
                <a:latin typeface="Graphik Medium"/>
                <a:ea typeface="Graphik Medium"/>
                <a:cs typeface="Graphik Medium"/>
                <a:sym typeface="Graphik Medium"/>
              </a:defRPr>
            </a:lvl3pPr>
            <a:lvl4pPr algn="ctr">
              <a:lnSpc>
                <a:spcPct val="100000"/>
              </a:lnSpc>
              <a:spcBef>
                <a:spcPts val="0"/>
              </a:spcBef>
              <a:defRPr cap="none" sz="6400">
                <a:solidFill>
                  <a:srgbClr val="D5D5D5"/>
                </a:solidFill>
                <a:latin typeface="Graphik Medium"/>
                <a:ea typeface="Graphik Medium"/>
                <a:cs typeface="Graphik Medium"/>
                <a:sym typeface="Graphik Medium"/>
              </a:defRPr>
            </a:lvl4pPr>
            <a:lvl5pPr algn="ctr">
              <a:lnSpc>
                <a:spcPct val="100000"/>
              </a:lnSpc>
              <a:spcBef>
                <a:spcPts val="0"/>
              </a:spcBef>
              <a:defRPr cap="none" sz="6400">
                <a:solidFill>
                  <a:srgbClr val="D5D5D5"/>
                </a:solidFill>
                <a:latin typeface="Graphik Medium"/>
                <a:ea typeface="Graphik Medium"/>
                <a:cs typeface="Graphik Medium"/>
                <a:sym typeface="Graphik Medium"/>
              </a:defRPr>
            </a:lvl5pPr>
          </a:lstStyle>
          <a:p>
            <a:pPr/>
            <a:r>
              <a:t>Presentation Subtitle</a:t>
            </a:r>
          </a:p>
          <a:p>
            <a:pPr lvl="1"/>
            <a:r>
              <a:t/>
            </a:r>
          </a:p>
          <a:p>
            <a:pPr lvl="2"/>
            <a:r>
              <a:t/>
            </a:r>
          </a:p>
          <a:p>
            <a:pPr lvl="3"/>
            <a:r>
              <a:t/>
            </a:r>
          </a:p>
          <a:p>
            <a:pPr lvl="4"/>
            <a:r>
              <a:t/>
            </a:r>
          </a:p>
        </p:txBody>
      </p:sp>
      <p:sp>
        <p:nvSpPr>
          <p:cNvPr id="170" name="Slide Number"/>
          <p:cNvSpPr txBox="1"/>
          <p:nvPr>
            <p:ph type="sldNum" sz="quarter" idx="2"/>
          </p:nvPr>
        </p:nvSpPr>
        <p:spPr>
          <a:xfrm>
            <a:off x="11977623" y="13081000"/>
            <a:ext cx="416053" cy="467107"/>
          </a:xfrm>
          <a:prstGeom prst="rect">
            <a:avLst/>
          </a:prstGeom>
        </p:spPr>
        <p:txBody>
          <a:bodyPr anchor="b"/>
          <a:lstStyle>
            <a:lvl1pPr algn="ctr">
              <a:lnSpc>
                <a:spcPct val="100000"/>
              </a:lnSpc>
              <a:defRPr sz="2200">
                <a:solidFill>
                  <a:srgbClr val="FFFFFF"/>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p:bg>
      <p:bgPr>
        <a:gradFill flip="none" rotWithShape="1">
          <a:gsLst>
            <a:gs pos="0">
              <a:srgbClr val="000000"/>
            </a:gs>
            <a:gs pos="100000">
              <a:srgbClr val="3B3B3B"/>
            </a:gs>
          </a:gsLst>
          <a:lin ang="5400000" scaled="0"/>
        </a:gradFill>
      </p:bgPr>
    </p:bg>
    <p:spTree>
      <p:nvGrpSpPr>
        <p:cNvPr id="1" name=""/>
        <p:cNvGrpSpPr/>
        <p:nvPr/>
      </p:nvGrpSpPr>
      <p:grpSpPr>
        <a:xfrm>
          <a:off x="0" y="0"/>
          <a:ext cx="0" cy="0"/>
          <a:chOff x="0" y="0"/>
          <a:chExt cx="0" cy="0"/>
        </a:xfrm>
      </p:grpSpPr>
      <p:sp>
        <p:nvSpPr>
          <p:cNvPr id="177" name="Attribution"/>
          <p:cNvSpPr txBox="1"/>
          <p:nvPr>
            <p:ph type="body" sz="quarter" idx="21" hasCustomPrompt="1"/>
          </p:nvPr>
        </p:nvSpPr>
        <p:spPr>
          <a:xfrm>
            <a:off x="1270000" y="11155086"/>
            <a:ext cx="21844000" cy="832613"/>
          </a:xfrm>
          <a:prstGeom prst="rect">
            <a:avLst/>
          </a:prstGeom>
        </p:spPr>
        <p:txBody>
          <a:bodyPr anchor="ctr"/>
          <a:lstStyle>
            <a:lvl1pPr algn="ctr">
              <a:lnSpc>
                <a:spcPct val="100000"/>
              </a:lnSpc>
              <a:spcBef>
                <a:spcPts val="0"/>
              </a:spcBef>
              <a:defRPr cap="none" sz="4400">
                <a:solidFill>
                  <a:srgbClr val="D5D5D5"/>
                </a:solidFill>
                <a:latin typeface="Graphik Medium"/>
                <a:ea typeface="Graphik Medium"/>
                <a:cs typeface="Graphik Medium"/>
                <a:sym typeface="Graphik Medium"/>
              </a:defRPr>
            </a:lvl1pPr>
          </a:lstStyle>
          <a:p>
            <a:pPr/>
            <a:r>
              <a:t>Attribution</a:t>
            </a:r>
          </a:p>
        </p:txBody>
      </p:sp>
      <p:sp>
        <p:nvSpPr>
          <p:cNvPr id="178" name="Body Level One…"/>
          <p:cNvSpPr txBox="1"/>
          <p:nvPr>
            <p:ph type="body" sz="half" idx="1" hasCustomPrompt="1"/>
          </p:nvPr>
        </p:nvSpPr>
        <p:spPr>
          <a:xfrm>
            <a:off x="1270000" y="4659369"/>
            <a:ext cx="21844000" cy="4394201"/>
          </a:xfrm>
          <a:prstGeom prst="rect">
            <a:avLst/>
          </a:prstGeom>
        </p:spPr>
        <p:txBody>
          <a:bodyPr anchor="ctr"/>
          <a:lstStyle>
            <a:lvl1pPr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1pPr>
            <a:lvl2pPr indent="4572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2pPr>
            <a:lvl3pPr indent="9144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3pPr>
            <a:lvl4pPr indent="13716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4pPr>
            <a:lvl5pPr indent="1828800" algn="ctr" defTabSz="2438400">
              <a:spcBef>
                <a:spcPts val="0"/>
              </a:spcBef>
              <a:defRPr cap="none" spc="-168" sz="8400">
                <a:gradFill flip="none" rotWithShape="1">
                  <a:gsLst>
                    <a:gs pos="0">
                      <a:srgbClr val="FF00D8"/>
                    </a:gs>
                    <a:gs pos="100000">
                      <a:srgbClr val="FFFD00"/>
                    </a:gs>
                  </a:gsLst>
                  <a:lin ang="2700000" scaled="0"/>
                </a:gradFill>
                <a:latin typeface="Graphik Semibold"/>
                <a:ea typeface="Graphik Semibold"/>
                <a:cs typeface="Graphik Semibold"/>
                <a:sym typeface="Graphik Semibold"/>
              </a:defRPr>
            </a:lvl5pPr>
          </a:lstStyle>
          <a:p>
            <a:pPr/>
            <a:r>
              <a:t>“Notable Quote”</a:t>
            </a:r>
          </a:p>
          <a:p>
            <a:pPr lvl="1"/>
            <a:r>
              <a:t/>
            </a:r>
          </a:p>
          <a:p>
            <a:pPr lvl="2"/>
            <a:r>
              <a:t/>
            </a:r>
          </a:p>
          <a:p>
            <a:pPr lvl="3"/>
            <a:r>
              <a:t/>
            </a:r>
          </a:p>
          <a:p>
            <a:pPr lvl="4"/>
            <a:r>
              <a:t/>
            </a:r>
          </a:p>
        </p:txBody>
      </p:sp>
      <p:sp>
        <p:nvSpPr>
          <p:cNvPr id="179" name="Slide Number"/>
          <p:cNvSpPr txBox="1"/>
          <p:nvPr>
            <p:ph type="sldNum" sz="quarter" idx="2"/>
          </p:nvPr>
        </p:nvSpPr>
        <p:spPr>
          <a:xfrm>
            <a:off x="11977623" y="13081000"/>
            <a:ext cx="416053" cy="467107"/>
          </a:xfrm>
          <a:prstGeom prst="rect">
            <a:avLst/>
          </a:prstGeom>
        </p:spPr>
        <p:txBody>
          <a:bodyPr anchor="b"/>
          <a:lstStyle>
            <a:lvl1pPr algn="ctr">
              <a:lnSpc>
                <a:spcPct val="100000"/>
              </a:lnSpc>
              <a:defRPr sz="2200">
                <a:solidFill>
                  <a:srgbClr val="FFFFFF"/>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1" name="Image"/>
          <p:cNvSpPr/>
          <p:nvPr>
            <p:ph type="pic" idx="21"/>
          </p:nvPr>
        </p:nvSpPr>
        <p:spPr>
          <a:xfrm>
            <a:off x="-38100" y="-1219200"/>
            <a:ext cx="24460200" cy="16145934"/>
          </a:xfrm>
          <a:prstGeom prst="rect">
            <a:avLst/>
          </a:prstGeom>
        </p:spPr>
        <p:txBody>
          <a:bodyPr lIns="91439" tIns="45719" rIns="91439" bIns="45719" anchor="t">
            <a:noAutofit/>
          </a:bodyPr>
          <a:lstStyle/>
          <a:p>
            <a:pPr/>
          </a:p>
        </p:txBody>
      </p:sp>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Alt">
    <p:bg>
      <p:bgPr>
        <a:solidFill>
          <a:srgbClr val="FFFFFF"/>
        </a:solidFill>
      </p:bgPr>
    </p:bg>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3" name="Slide Number"/>
          <p:cNvSpPr txBox="1"/>
          <p:nvPr>
            <p:ph type="sldNum" sz="quarter" idx="2"/>
          </p:nvPr>
        </p:nvSpPr>
        <p:spPr>
          <a:xfrm>
            <a:off x="23013223" y="584200"/>
            <a:ext cx="553195"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Center">
    <p:spTree>
      <p:nvGrpSpPr>
        <p:cNvPr id="1" name=""/>
        <p:cNvGrpSpPr/>
        <p:nvPr/>
      </p:nvGrpSpPr>
      <p:grpSpPr>
        <a:xfrm>
          <a:off x="0" y="0"/>
          <a:ext cx="0" cy="0"/>
          <a:chOff x="0" y="0"/>
          <a:chExt cx="0" cy="0"/>
        </a:xfrm>
      </p:grpSpPr>
      <p:sp>
        <p:nvSpPr>
          <p:cNvPr id="40" name="Title Text"/>
          <p:cNvSpPr txBox="1"/>
          <p:nvPr>
            <p:ph type="title"/>
          </p:nvPr>
        </p:nvSpPr>
        <p:spPr>
          <a:xfrm>
            <a:off x="762000" y="5676900"/>
            <a:ext cx="22860000" cy="6350000"/>
          </a:xfrm>
          <a:prstGeom prst="rect">
            <a:avLst/>
          </a:prstGeom>
        </p:spPr>
        <p:txBody>
          <a:bodyPr/>
          <a:lstStyle/>
          <a:p>
            <a:pPr/>
            <a:r>
              <a:t>Title Text</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hoto - Vertical">
    <p:spTree>
      <p:nvGrpSpPr>
        <p:cNvPr id="1" name=""/>
        <p:cNvGrpSpPr/>
        <p:nvPr/>
      </p:nvGrpSpPr>
      <p:grpSpPr>
        <a:xfrm>
          <a:off x="0" y="0"/>
          <a:ext cx="0" cy="0"/>
          <a:chOff x="0" y="0"/>
          <a:chExt cx="0" cy="0"/>
        </a:xfrm>
      </p:grpSpPr>
      <p:sp>
        <p:nvSpPr>
          <p:cNvPr id="48" name="Line"/>
          <p:cNvSpPr/>
          <p:nvPr/>
        </p:nvSpPr>
        <p:spPr>
          <a:xfrm flipV="1">
            <a:off x="11049000" y="8635797"/>
            <a:ext cx="12572997" cy="204"/>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49" name="Image"/>
          <p:cNvSpPr/>
          <p:nvPr>
            <p:ph type="pic" idx="21"/>
          </p:nvPr>
        </p:nvSpPr>
        <p:spPr>
          <a:xfrm>
            <a:off x="-190500" y="0"/>
            <a:ext cx="12428272" cy="13716000"/>
          </a:xfrm>
          <a:prstGeom prst="rect">
            <a:avLst/>
          </a:prstGeom>
        </p:spPr>
        <p:txBody>
          <a:bodyPr lIns="91439" tIns="45719" rIns="91439" bIns="45719" anchor="t">
            <a:noAutofit/>
          </a:bodyPr>
          <a:lstStyle/>
          <a:p>
            <a:pPr/>
          </a:p>
        </p:txBody>
      </p:sp>
      <p:sp>
        <p:nvSpPr>
          <p:cNvPr id="50" name="Title Text"/>
          <p:cNvSpPr txBox="1"/>
          <p:nvPr>
            <p:ph type="title"/>
          </p:nvPr>
        </p:nvSpPr>
        <p:spPr>
          <a:xfrm>
            <a:off x="11049000" y="9042400"/>
            <a:ext cx="12573000" cy="3810000"/>
          </a:xfrm>
          <a:prstGeom prst="rect">
            <a:avLst/>
          </a:prstGeom>
        </p:spPr>
        <p:txBody>
          <a:bodyPr/>
          <a:lstStyle/>
          <a:p>
            <a:pPr/>
            <a:r>
              <a:t>Title Text</a:t>
            </a:r>
          </a:p>
        </p:txBody>
      </p:sp>
      <p:sp>
        <p:nvSpPr>
          <p:cNvPr id="51" name="Body Level One…"/>
          <p:cNvSpPr txBox="1"/>
          <p:nvPr>
            <p:ph type="body" sz="quarter" idx="1"/>
          </p:nvPr>
        </p:nvSpPr>
        <p:spPr>
          <a:xfrm>
            <a:off x="11049000" y="5994400"/>
            <a:ext cx="12573000" cy="2540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 Top">
    <p:bg>
      <p:bgPr>
        <a:solidFill>
          <a:srgbClr val="FFFFFF"/>
        </a:solidFill>
      </p:bgPr>
    </p:bg>
    <p:spTree>
      <p:nvGrpSpPr>
        <p:cNvPr id="1" name=""/>
        <p:cNvGrpSpPr/>
        <p:nvPr/>
      </p:nvGrpSpPr>
      <p:grpSpPr>
        <a:xfrm>
          <a:off x="0" y="0"/>
          <a:ext cx="0" cy="0"/>
          <a:chOff x="0" y="0"/>
          <a:chExt cx="0" cy="0"/>
        </a:xfrm>
      </p:grpSpPr>
      <p:sp>
        <p:nvSpPr>
          <p:cNvPr id="5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6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6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62"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p:spTree>
      <p:nvGrpSpPr>
        <p:cNvPr id="1" name=""/>
        <p:cNvGrpSpPr/>
        <p:nvPr/>
      </p:nvGrpSpPr>
      <p:grpSpPr>
        <a:xfrm>
          <a:off x="0" y="0"/>
          <a:ext cx="0" cy="0"/>
          <a:chOff x="0" y="0"/>
          <a:chExt cx="0" cy="0"/>
        </a:xfrm>
      </p:grpSpPr>
      <p:sp>
        <p:nvSpPr>
          <p:cNvPr id="69"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70"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71"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72"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73"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mp; Bullets Alt">
    <p:bg>
      <p:bgPr>
        <a:solidFill>
          <a:srgbClr val="FFFFFF"/>
        </a:solidFill>
      </p:bgPr>
    </p:bg>
    <p:spTree>
      <p:nvGrpSpPr>
        <p:cNvPr id="1" name=""/>
        <p:cNvGrpSpPr/>
        <p:nvPr/>
      </p:nvGrpSpPr>
      <p:grpSpPr>
        <a:xfrm>
          <a:off x="0" y="0"/>
          <a:ext cx="0" cy="0"/>
          <a:chOff x="0" y="0"/>
          <a:chExt cx="0" cy="0"/>
        </a:xfrm>
      </p:grpSpPr>
      <p:sp>
        <p:nvSpPr>
          <p:cNvPr id="80"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81"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82" name="Title Text"/>
          <p:cNvSpPr txBox="1"/>
          <p:nvPr>
            <p:ph type="title"/>
          </p:nvPr>
        </p:nvSpPr>
        <p:spPr>
          <a:xfrm>
            <a:off x="762000" y="2159000"/>
            <a:ext cx="22860000" cy="1016000"/>
          </a:xfrm>
          <a:prstGeom prst="rect">
            <a:avLst/>
          </a:prstGeom>
        </p:spPr>
        <p:txBody>
          <a:bodyPr/>
          <a:lstStyle>
            <a:lvl1pPr>
              <a:spcBef>
                <a:spcPts val="3900"/>
              </a:spcBef>
              <a:defRPr sz="8700"/>
            </a:lvl1pPr>
          </a:lstStyle>
          <a:p>
            <a:pPr/>
            <a:r>
              <a:t>Title Text</a:t>
            </a:r>
          </a:p>
        </p:txBody>
      </p:sp>
      <p:sp>
        <p:nvSpPr>
          <p:cNvPr id="83" name="Body Level One…"/>
          <p:cNvSpPr txBox="1"/>
          <p:nvPr>
            <p:ph type="body" idx="21"/>
          </p:nvPr>
        </p:nvSpPr>
        <p:spPr>
          <a:xfrm>
            <a:off x="762000" y="3860800"/>
            <a:ext cx="22860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800">
                <a:solidFill>
                  <a:srgbClr val="838787"/>
                </a:solidFill>
                <a:latin typeface="Avenir Next Medium"/>
                <a:ea typeface="Avenir Next Medium"/>
                <a:cs typeface="Avenir Next Medium"/>
                <a:sym typeface="Avenir Next Medium"/>
              </a:defRPr>
            </a:pPr>
          </a:p>
        </p:txBody>
      </p:sp>
      <p:sp>
        <p:nvSpPr>
          <p:cNvPr id="84"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Bullets &amp; Photo">
    <p:spTree>
      <p:nvGrpSpPr>
        <p:cNvPr id="1" name=""/>
        <p:cNvGrpSpPr/>
        <p:nvPr/>
      </p:nvGrpSpPr>
      <p:grpSpPr>
        <a:xfrm>
          <a:off x="0" y="0"/>
          <a:ext cx="0" cy="0"/>
          <a:chOff x="0" y="0"/>
          <a:chExt cx="0" cy="0"/>
        </a:xfrm>
      </p:grpSpPr>
      <p:sp>
        <p:nvSpPr>
          <p:cNvPr id="91" name="Line"/>
          <p:cNvSpPr/>
          <p:nvPr/>
        </p:nvSpPr>
        <p:spPr>
          <a:xfrm flipV="1">
            <a:off x="761999" y="1396631"/>
            <a:ext cx="22860000" cy="370"/>
          </a:xfrm>
          <a:prstGeom prst="line">
            <a:avLst/>
          </a:prstGeom>
          <a:ln w="25400">
            <a:solidFill>
              <a:srgbClr val="A6AAA9"/>
            </a:solidFill>
            <a:miter lim="400000"/>
          </a:ln>
        </p:spPr>
        <p:txBody>
          <a:bodyPr lIns="45718" tIns="45718" rIns="45718" bIns="45718"/>
          <a:lstStyle/>
          <a:p>
            <a:pPr>
              <a:defRPr>
                <a:solidFill>
                  <a:srgbClr val="838787"/>
                </a:solidFill>
              </a:defRPr>
            </a:pPr>
          </a:p>
        </p:txBody>
      </p:sp>
      <p:sp>
        <p:nvSpPr>
          <p:cNvPr id="92" name="Body Level One…"/>
          <p:cNvSpPr txBox="1"/>
          <p:nvPr>
            <p:ph type="body" sz="quarter" idx="1"/>
          </p:nvPr>
        </p:nvSpPr>
        <p:spPr>
          <a:xfrm>
            <a:off x="762000" y="635000"/>
            <a:ext cx="20955000" cy="635000"/>
          </a:xfrm>
          <a:prstGeom prst="rect">
            <a:avLst/>
          </a:prstGeom>
        </p:spPr>
        <p:txBody>
          <a:bodyPr/>
          <a:lstStyle>
            <a:lvl1pPr defTabSz="647700">
              <a:spcBef>
                <a:spcPts val="0"/>
              </a:spcBef>
              <a:defRPr spc="180" sz="3600">
                <a:solidFill>
                  <a:srgbClr val="838787"/>
                </a:solidFill>
              </a:defRPr>
            </a:lvl1pPr>
            <a:lvl2pPr marL="1111250" indent="-476250" defTabSz="647700">
              <a:spcBef>
                <a:spcPts val="0"/>
              </a:spcBef>
              <a:buSzPct val="104999"/>
              <a:buChar char="‣"/>
              <a:defRPr spc="180" sz="3600">
                <a:solidFill>
                  <a:srgbClr val="838787"/>
                </a:solidFill>
              </a:defRPr>
            </a:lvl2pPr>
            <a:lvl3pPr marL="1746250" indent="-476250" defTabSz="647700">
              <a:spcBef>
                <a:spcPts val="0"/>
              </a:spcBef>
              <a:buSzPct val="104999"/>
              <a:buChar char="‣"/>
              <a:defRPr spc="180" sz="3600">
                <a:solidFill>
                  <a:srgbClr val="838787"/>
                </a:solidFill>
              </a:defRPr>
            </a:lvl3pPr>
            <a:lvl4pPr marL="2381250" indent="-476250" defTabSz="647700">
              <a:spcBef>
                <a:spcPts val="0"/>
              </a:spcBef>
              <a:buSzPct val="104999"/>
              <a:buChar char="‣"/>
              <a:defRPr spc="180" sz="3600">
                <a:solidFill>
                  <a:srgbClr val="838787"/>
                </a:solidFill>
              </a:defRPr>
            </a:lvl4pPr>
            <a:lvl5pPr marL="3016250" indent="-476250" defTabSz="647700">
              <a:spcBef>
                <a:spcPts val="0"/>
              </a:spcBef>
              <a:buSzPct val="104999"/>
              <a:buChar char="‣"/>
              <a:defRPr spc="180" sz="3600">
                <a:solidFill>
                  <a:srgbClr val="838787"/>
                </a:solidFill>
              </a:defRPr>
            </a:lvl5pPr>
          </a:lstStyle>
          <a:p>
            <a:pPr/>
            <a:r>
              <a:t>Body Level One</a:t>
            </a:r>
          </a:p>
          <a:p>
            <a:pPr lvl="1"/>
            <a:r>
              <a:t>Body Level Two</a:t>
            </a:r>
          </a:p>
          <a:p>
            <a:pPr lvl="2"/>
            <a:r>
              <a:t>Body Level Three</a:t>
            </a:r>
          </a:p>
          <a:p>
            <a:pPr lvl="3"/>
            <a:r>
              <a:t>Body Level Four</a:t>
            </a:r>
          </a:p>
          <a:p>
            <a:pPr lvl="4"/>
            <a:r>
              <a:t>Body Level Five</a:t>
            </a:r>
          </a:p>
        </p:txBody>
      </p:sp>
      <p:sp>
        <p:nvSpPr>
          <p:cNvPr id="93" name="Image"/>
          <p:cNvSpPr/>
          <p:nvPr>
            <p:ph type="pic" idx="21"/>
          </p:nvPr>
        </p:nvSpPr>
        <p:spPr>
          <a:xfrm>
            <a:off x="13258800" y="0"/>
            <a:ext cx="12428272" cy="13716000"/>
          </a:xfrm>
          <a:prstGeom prst="rect">
            <a:avLst/>
          </a:prstGeom>
        </p:spPr>
        <p:txBody>
          <a:bodyPr lIns="91439" tIns="45719" rIns="91439" bIns="45719" anchor="t">
            <a:noAutofit/>
          </a:bodyPr>
          <a:lstStyle/>
          <a:p>
            <a:pPr/>
          </a:p>
        </p:txBody>
      </p:sp>
      <p:sp>
        <p:nvSpPr>
          <p:cNvPr id="94" name="Title Text"/>
          <p:cNvSpPr txBox="1"/>
          <p:nvPr>
            <p:ph type="title"/>
          </p:nvPr>
        </p:nvSpPr>
        <p:spPr>
          <a:xfrm>
            <a:off x="762000" y="2159000"/>
            <a:ext cx="11811000" cy="1016000"/>
          </a:xfrm>
          <a:prstGeom prst="rect">
            <a:avLst/>
          </a:prstGeom>
        </p:spPr>
        <p:txBody>
          <a:bodyPr/>
          <a:lstStyle>
            <a:lvl1pPr>
              <a:spcBef>
                <a:spcPts val="3900"/>
              </a:spcBef>
              <a:defRPr sz="8700"/>
            </a:lvl1pPr>
          </a:lstStyle>
          <a:p>
            <a:pPr/>
            <a:r>
              <a:t>Title Text</a:t>
            </a:r>
          </a:p>
        </p:txBody>
      </p:sp>
      <p:sp>
        <p:nvSpPr>
          <p:cNvPr id="95" name="Body Level One…"/>
          <p:cNvSpPr txBox="1"/>
          <p:nvPr>
            <p:ph type="body" sz="half" idx="22"/>
          </p:nvPr>
        </p:nvSpPr>
        <p:spPr>
          <a:xfrm>
            <a:off x="762000" y="3860800"/>
            <a:ext cx="11811000" cy="8585200"/>
          </a:xfrm>
          <a:prstGeom prst="rect">
            <a:avLst/>
          </a:prstGeom>
        </p:spPr>
        <p:txBody>
          <a:bodyPr anchor="t"/>
          <a:lstStyle/>
          <a:p>
            <a:pPr marL="635000" indent="-635000">
              <a:lnSpc>
                <a:spcPct val="100000"/>
              </a:lnSpc>
              <a:spcBef>
                <a:spcPts val="3900"/>
              </a:spcBef>
              <a:buClr>
                <a:schemeClr val="accent1"/>
              </a:buClr>
              <a:buSzPct val="104999"/>
              <a:buFont typeface="Avenir Next Regular"/>
              <a:buChar char="▸"/>
              <a:defRPr cap="none" sz="4000">
                <a:solidFill>
                  <a:srgbClr val="838787"/>
                </a:solidFill>
                <a:latin typeface="Avenir Next Medium"/>
                <a:ea typeface="Avenir Next Medium"/>
                <a:cs typeface="Avenir Next Medium"/>
                <a:sym typeface="Avenir Next Medium"/>
              </a:defRPr>
            </a:pPr>
          </a:p>
        </p:txBody>
      </p:sp>
      <p:sp>
        <p:nvSpPr>
          <p:cNvPr id="96" name="Slide Number"/>
          <p:cNvSpPr txBox="1"/>
          <p:nvPr>
            <p:ph type="sldNum" sz="quarter" idx="2"/>
          </p:nvPr>
        </p:nvSpPr>
        <p:spPr>
          <a:xfrm>
            <a:off x="23059652" y="609600"/>
            <a:ext cx="553196" cy="6350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222222"/>
        </a:solidFill>
      </p:bgPr>
    </p:bg>
    <p:spTree>
      <p:nvGrpSpPr>
        <p:cNvPr id="1" name=""/>
        <p:cNvGrpSpPr/>
        <p:nvPr/>
      </p:nvGrpSpPr>
      <p:grpSpPr>
        <a:xfrm>
          <a:off x="0" y="0"/>
          <a:ext cx="0" cy="0"/>
          <a:chOff x="0" y="0"/>
          <a:chExt cx="0" cy="0"/>
        </a:xfrm>
      </p:grpSpPr>
      <p:sp>
        <p:nvSpPr>
          <p:cNvPr id="2" name="Line"/>
          <p:cNvSpPr/>
          <p:nvPr/>
        </p:nvSpPr>
        <p:spPr>
          <a:xfrm flipV="1">
            <a:off x="761999" y="8635631"/>
            <a:ext cx="22860000" cy="370"/>
          </a:xfrm>
          <a:prstGeom prst="line">
            <a:avLst/>
          </a:prstGeom>
          <a:ln w="50800">
            <a:solidFill>
              <a:srgbClr val="A6AAA9"/>
            </a:solidFill>
            <a:miter lim="400000"/>
          </a:ln>
        </p:spPr>
        <p:txBody>
          <a:bodyPr lIns="45718" tIns="45718" rIns="45718" bIns="45718"/>
          <a:lstStyle/>
          <a:p>
            <a:pPr>
              <a:defRPr>
                <a:solidFill>
                  <a:srgbClr val="838787"/>
                </a:solidFill>
              </a:defRPr>
            </a:pPr>
          </a:p>
        </p:txBody>
      </p:sp>
      <p:sp>
        <p:nvSpPr>
          <p:cNvPr id="3" name="Title Text"/>
          <p:cNvSpPr txBox="1"/>
          <p:nvPr>
            <p:ph type="title"/>
          </p:nvPr>
        </p:nvSpPr>
        <p:spPr>
          <a:xfrm>
            <a:off x="762000" y="9042400"/>
            <a:ext cx="22860000" cy="381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Title Text</a:t>
            </a:r>
          </a:p>
        </p:txBody>
      </p:sp>
      <p:sp>
        <p:nvSpPr>
          <p:cNvPr id="4" name="Body Level One…"/>
          <p:cNvSpPr txBox="1"/>
          <p:nvPr>
            <p:ph type="body" idx="1"/>
          </p:nvPr>
        </p:nvSpPr>
        <p:spPr>
          <a:xfrm>
            <a:off x="762000" y="5994400"/>
            <a:ext cx="22860000" cy="2540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063201" y="609600"/>
            <a:ext cx="553195" cy="635000"/>
          </a:xfrm>
          <a:prstGeom prst="rect">
            <a:avLst/>
          </a:prstGeom>
          <a:ln w="12700">
            <a:miter lim="400000"/>
          </a:ln>
        </p:spPr>
        <p:txBody>
          <a:bodyPr wrap="none" lIns="50800" tIns="50800" rIns="50800" bIns="50800">
            <a:spAutoFit/>
          </a:bodyPr>
          <a:lstStyle>
            <a:lvl1pPr algn="r">
              <a:lnSpc>
                <a:spcPct val="80000"/>
              </a:lnSpc>
              <a:spcBef>
                <a:spcPts val="0"/>
              </a:spcBef>
              <a:defRPr sz="3600">
                <a:solidFill>
                  <a:srgbClr val="838787"/>
                </a:solidFill>
                <a:latin typeface="DIN Alternate Bold"/>
                <a:ea typeface="DIN Alternate Bold"/>
                <a:cs typeface="DIN Alternate Bold"/>
                <a:sym typeface="DIN Alternate Bold"/>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1pPr>
      <a:lvl2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2pPr>
      <a:lvl3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3pPr>
      <a:lvl4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4pPr>
      <a:lvl5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5pPr>
      <a:lvl6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6pPr>
      <a:lvl7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7pPr>
      <a:lvl8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8pPr>
      <a:lvl9pPr marL="0" marR="0" indent="0" algn="l" defTabSz="825500" rtl="0" latinLnBrk="0">
        <a:lnSpc>
          <a:spcPct val="80000"/>
        </a:lnSpc>
        <a:spcBef>
          <a:spcPts val="0"/>
        </a:spcBef>
        <a:spcAft>
          <a:spcPts val="0"/>
        </a:spcAft>
        <a:buClrTx/>
        <a:buSzTx/>
        <a:buFontTx/>
        <a:buNone/>
        <a:tabLst/>
        <a:defRPr b="0" baseline="0" cap="all" i="0" spc="0" strike="noStrike" sz="30300" u="none">
          <a:solidFill>
            <a:schemeClr val="accent1"/>
          </a:solidFill>
          <a:uFillTx/>
          <a:latin typeface="DIN Condensed Bold"/>
          <a:ea typeface="DIN Condensed Bold"/>
          <a:cs typeface="DIN Condensed Bold"/>
          <a:sym typeface="DIN Condensed Bold"/>
        </a:defRPr>
      </a:lvl9pPr>
    </p:titleStyle>
    <p:bodyStyle>
      <a:lvl1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1pPr>
      <a:lvl2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2pPr>
      <a:lvl3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3pPr>
      <a:lvl4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4pPr>
      <a:lvl5pPr marL="0" marR="0" indent="0" algn="l" defTabSz="825500" rtl="0" latinLnBrk="0">
        <a:lnSpc>
          <a:spcPct val="80000"/>
        </a:lnSpc>
        <a:spcBef>
          <a:spcPts val="3200"/>
        </a:spcBef>
        <a:spcAft>
          <a:spcPts val="0"/>
        </a:spcAft>
        <a:buClrTx/>
        <a:buSzTx/>
        <a:buFontTx/>
        <a:buNone/>
        <a:tabLst/>
        <a:defRPr b="0" baseline="0" cap="all" i="0" spc="0" strike="noStrike" sz="7700" u="none">
          <a:solidFill>
            <a:srgbClr val="A6AAA9"/>
          </a:solidFill>
          <a:uFillTx/>
          <a:latin typeface="DIN Alternate Bold"/>
          <a:ea typeface="DIN Alternate Bold"/>
          <a:cs typeface="DIN Alternate Bold"/>
          <a:sym typeface="DIN Alternate Bold"/>
        </a:defRPr>
      </a:lvl5pPr>
      <a:lvl6pPr marL="419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6pPr>
      <a:lvl7pPr marL="482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7pPr>
      <a:lvl8pPr marL="5463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8pPr>
      <a:lvl9pPr marL="6098645" marR="0" indent="-1018645" algn="l" defTabSz="825500" rtl="0" latinLnBrk="0">
        <a:lnSpc>
          <a:spcPct val="80000"/>
        </a:lnSpc>
        <a:spcBef>
          <a:spcPts val="3200"/>
        </a:spcBef>
        <a:spcAft>
          <a:spcPts val="0"/>
        </a:spcAft>
        <a:buClrTx/>
        <a:buSzPct val="104999"/>
        <a:buFontTx/>
        <a:buChar char="‣"/>
        <a:tabLst/>
        <a:defRPr b="0" baseline="0" cap="all" i="0" spc="0" strike="noStrike" sz="7700" u="none">
          <a:solidFill>
            <a:srgbClr val="A6AAA9"/>
          </a:solidFill>
          <a:uFillTx/>
          <a:latin typeface="DIN Alternate Bold"/>
          <a:ea typeface="DIN Alternate Bold"/>
          <a:cs typeface="DIN Alternate Bold"/>
          <a:sym typeface="DIN Alternate Bold"/>
        </a:defRPr>
      </a:lvl9pPr>
    </p:bodyStyle>
    <p:otherStyle>
      <a:lvl1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1pPr>
      <a:lvl2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2pPr>
      <a:lvl3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3pPr>
      <a:lvl4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4pPr>
      <a:lvl5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5pPr>
      <a:lvl6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6pPr>
      <a:lvl7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7pPr>
      <a:lvl8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8pPr>
      <a:lvl9pPr marL="0" marR="0" indent="0" algn="r" defTabSz="825500" rtl="0" latinLnBrk="0">
        <a:lnSpc>
          <a:spcPct val="80000"/>
        </a:lnSpc>
        <a:spcBef>
          <a:spcPts val="0"/>
        </a:spcBef>
        <a:spcAft>
          <a:spcPts val="0"/>
        </a:spcAft>
        <a:buClrTx/>
        <a:buSzTx/>
        <a:buFontTx/>
        <a:buNone/>
        <a:tabLst/>
        <a:defRPr b="0" baseline="0" cap="none" i="0" spc="0" strike="noStrike" sz="3600" u="none">
          <a:solidFill>
            <a:schemeClr val="tx1"/>
          </a:solidFill>
          <a:uFillTx/>
          <a:latin typeface="+mn-lt"/>
          <a:ea typeface="+mn-ea"/>
          <a:cs typeface="+mn-cs"/>
          <a:sym typeface="DIN Alternate Bold"/>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tif"/><Relationship Id="rId3" Type="http://schemas.openxmlformats.org/officeDocument/2006/relationships/image" Target="../media/image4.tif"/></Relationships>

</file>

<file path=ppt/slides/_rels/slide1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tif"/><Relationship Id="rId3"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3.tif"/><Relationship Id="rId3" Type="http://schemas.openxmlformats.org/officeDocument/2006/relationships/image" Target="../media/image4.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5.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6.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png"/><Relationship Id="rId3" Type="http://schemas.openxmlformats.org/officeDocument/2006/relationships/image" Target="../media/image7.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Accounting Information Systems…"/>
          <p:cNvSpPr txBox="1"/>
          <p:nvPr>
            <p:ph type="title"/>
          </p:nvPr>
        </p:nvSpPr>
        <p:spPr>
          <a:xfrm>
            <a:off x="1270000" y="4918273"/>
            <a:ext cx="21844000" cy="3879454"/>
          </a:xfrm>
          <a:prstGeom prst="rect">
            <a:avLst/>
          </a:prstGeom>
        </p:spPr>
        <p:txBody>
          <a:bodyPr/>
          <a:lstStyle/>
          <a:p>
            <a:pPr defTabSz="2340805">
              <a:lnSpc>
                <a:spcPct val="100000"/>
              </a:lnSpc>
              <a:spcBef>
                <a:spcPts val="900"/>
              </a:spcBef>
              <a:defRPr spc="-221" sz="7392"/>
            </a:pPr>
            <a:r>
              <a:t>Accounting Information Systems</a:t>
            </a:r>
          </a:p>
          <a:p>
            <a:pPr defTabSz="2340805">
              <a:lnSpc>
                <a:spcPct val="100000"/>
              </a:lnSpc>
              <a:spcBef>
                <a:spcPts val="900"/>
              </a:spcBef>
              <a:defRPr spc="-201" sz="6719"/>
            </a:pPr>
            <a:r>
              <a:t>INFO 7225 | Spring 2022</a:t>
            </a:r>
          </a:p>
          <a:p>
            <a:pPr defTabSz="2340805">
              <a:lnSpc>
                <a:spcPct val="100000"/>
              </a:lnSpc>
              <a:spcBef>
                <a:spcPts val="900"/>
              </a:spcBef>
              <a:defRPr spc="-201" sz="6719"/>
            </a:pPr>
            <a:r>
              <a:t>System Flowcharts</a:t>
            </a:r>
          </a:p>
        </p:txBody>
      </p:sp>
      <p:sp>
        <p:nvSpPr>
          <p:cNvPr id="189" name="Professor Shi…"/>
          <p:cNvSpPr txBox="1"/>
          <p:nvPr>
            <p:ph type="body" sz="quarter" idx="1"/>
          </p:nvPr>
        </p:nvSpPr>
        <p:spPr>
          <a:xfrm>
            <a:off x="1270000" y="9404117"/>
            <a:ext cx="21844000" cy="2512352"/>
          </a:xfrm>
          <a:prstGeom prst="rect">
            <a:avLst/>
          </a:prstGeom>
        </p:spPr>
        <p:txBody>
          <a:bodyPr anchor="ctr"/>
          <a:lstStyle/>
          <a:p>
            <a:pPr defTabSz="652145">
              <a:defRPr sz="4740"/>
            </a:pPr>
            <a:r>
              <a:t>Professor Shi</a:t>
            </a:r>
          </a:p>
          <a:p>
            <a:pPr defTabSz="652145">
              <a:defRPr sz="4740"/>
            </a:pPr>
            <a:r>
              <a:t>College of Engineering</a:t>
            </a:r>
          </a:p>
          <a:p>
            <a:pPr defTabSz="652145">
              <a:defRPr sz="4740"/>
            </a:pPr>
            <a:r>
              <a:t>Northeastern University</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6" name="Problem 12-17. The order-writing department at the Winston Beauchamp Company is managed by Alan Most. The department keeps two types of computer files: (1) a customer file of authorized credit customers and (2) a product file of items currently sold by t"/>
          <p:cNvSpPr txBox="1"/>
          <p:nvPr/>
        </p:nvSpPr>
        <p:spPr>
          <a:xfrm>
            <a:off x="505614" y="406400"/>
            <a:ext cx="23234895" cy="568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500">
                <a:solidFill>
                  <a:srgbClr val="FFFFFF"/>
                </a:solidFill>
                <a:latin typeface="+mj-lt"/>
                <a:ea typeface="+mj-ea"/>
                <a:cs typeface="+mj-cs"/>
                <a:sym typeface="Helvetica"/>
              </a:defRPr>
            </a:pPr>
            <a:r>
              <a:rPr b="1">
                <a:solidFill>
                  <a:schemeClr val="accent4"/>
                </a:solidFill>
              </a:rPr>
              <a:t>Problem 12-17. </a:t>
            </a:r>
            <a:r>
              <a:t>The order-writing department at the Winston Beauchamp Company is managed by Alan Most. The department keeps two types of computer files: (1) a customer file of authorized credit customers and (2) a product file of items currently sold by the company. Both of these files are direct-access files stored on magnetic disks. Customer orders are handwritten on order forms with the Winston Beauchamp name at the top of the form, and item lines for quantity, item number, and total amount desired for each product ordered by the customer.</a:t>
            </a:r>
          </a:p>
          <a:p>
            <a:pPr defTabSz="457200">
              <a:spcBef>
                <a:spcPts val="2000"/>
              </a:spcBef>
              <a:defRPr sz="3500">
                <a:solidFill>
                  <a:srgbClr val="FFFFFF"/>
                </a:solidFill>
                <a:latin typeface="+mj-lt"/>
                <a:ea typeface="+mj-ea"/>
                <a:cs typeface="+mj-cs"/>
                <a:sym typeface="Helvetica"/>
              </a:defRPr>
            </a:pPr>
            <a:r>
              <a:t>When customer orders are received, Alan Most directs someone to input the information at one of the department’s computer terminals. After the information has been input, the computer program immediately adds the information to a computerized “order” file and prepares five copies of the customer order. The first copy is sent back to Alan’s department; the others are sent elsewhere. </a:t>
            </a:r>
            <a:r>
              <a:rPr>
                <a:solidFill>
                  <a:schemeClr val="accent4"/>
                </a:solidFill>
              </a:rPr>
              <a:t>Design a system flowchart that documents the accounting data processing described here. In addition, draw a data flow diagram showing a logical view of the system.</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39" name="FIGURE 12-10 Some common system and programming flowcharting symbols"/>
          <p:cNvSpPr txBox="1"/>
          <p:nvPr/>
        </p:nvSpPr>
        <p:spPr>
          <a:xfrm>
            <a:off x="2420549" y="1191526"/>
            <a:ext cx="19542903" cy="6564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0"/>
              </a:spcBef>
              <a:defRPr b="1" sz="4000">
                <a:solidFill>
                  <a:srgbClr val="FFFFFF"/>
                </a:solidFill>
                <a:uFill>
                  <a:solidFill>
                    <a:srgbClr val="3BBBE3"/>
                  </a:solidFill>
                </a:uFill>
                <a:latin typeface="Arial"/>
                <a:ea typeface="Arial"/>
                <a:cs typeface="Arial"/>
                <a:sym typeface="Arial"/>
              </a:defRPr>
            </a:lvl1pPr>
          </a:lstStyle>
          <a:p>
            <a:pPr/>
            <a:r>
              <a:t>FIGURE 12-10 Some common system and programming flowcharting symbols</a:t>
            </a:r>
          </a:p>
        </p:txBody>
      </p:sp>
      <p:pic>
        <p:nvPicPr>
          <p:cNvPr id="240" name="Image" descr="Image"/>
          <p:cNvPicPr>
            <a:picLocks noChangeAspect="1"/>
          </p:cNvPicPr>
          <p:nvPr/>
        </p:nvPicPr>
        <p:blipFill>
          <a:blip r:embed="rId2">
            <a:extLst/>
          </a:blip>
          <a:stretch>
            <a:fillRect/>
          </a:stretch>
        </p:blipFill>
        <p:spPr>
          <a:xfrm>
            <a:off x="11716293" y="2838596"/>
            <a:ext cx="12298131" cy="8576925"/>
          </a:xfrm>
          <a:prstGeom prst="rect">
            <a:avLst/>
          </a:prstGeom>
          <a:ln w="12700">
            <a:miter lim="400000"/>
          </a:ln>
        </p:spPr>
      </p:pic>
      <p:pic>
        <p:nvPicPr>
          <p:cNvPr id="241" name="Image" descr="Image"/>
          <p:cNvPicPr>
            <a:picLocks noChangeAspect="1"/>
          </p:cNvPicPr>
          <p:nvPr/>
        </p:nvPicPr>
        <p:blipFill>
          <a:blip r:embed="rId3">
            <a:extLst/>
          </a:blip>
          <a:stretch>
            <a:fillRect/>
          </a:stretch>
        </p:blipFill>
        <p:spPr>
          <a:xfrm>
            <a:off x="361683" y="2838596"/>
            <a:ext cx="11027474" cy="8576925"/>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Food Court Inc. (FCI) is a business in Boston that offers meal plans to college students. Students, or their families, buy debit cards with fixed amounts that they can use to purchase food at more than 50 local restaurants. FCI sells the cards to student"/>
          <p:cNvSpPr txBox="1"/>
          <p:nvPr/>
        </p:nvSpPr>
        <p:spPr>
          <a:xfrm>
            <a:off x="354705" y="1058253"/>
            <a:ext cx="11334605" cy="1249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t>Food Court Inc. (FCI) is a business in Boston that offers meal plans to college students. Students, or their families, buy debit cards with fixed amounts that they can use to purchase food at more than 50 local restaurants. FCI sells the cards to students using an online storefront and in several locations near major college campuses. The following paragraph describes the online card sale process. </a:t>
            </a:r>
          </a:p>
          <a:p>
            <a:pPr defTabSz="457200">
              <a:spcBef>
                <a:spcPts val="1000"/>
              </a:spcBef>
              <a:defRPr sz="3800">
                <a:solidFill>
                  <a:srgbClr val="FFFFFF"/>
                </a:solidFill>
                <a:latin typeface="+mj-lt"/>
                <a:ea typeface="+mj-ea"/>
                <a:cs typeface="+mj-cs"/>
                <a:sym typeface="Helvetica"/>
              </a:defRPr>
            </a:pPr>
            <a:r>
              <a:t>A customer enters their credit card information online and then the amount of purchase. FCI’s software automatically checks the card number to determine that it is a valid credit card number; for instance, there are certain digits that indicate Visa cards. The software displays an error message if the number is not valid. The usual cause of these errors is typographical. Once the customer completes the card order screen, the software sends the data in an encrypted form to FCI’s host computer. Periodically, the FCI accountant retrieves transactions from the server. This is done by clicking on the “Get Transactions” screen button. </a:t>
            </a:r>
          </a:p>
        </p:txBody>
      </p:sp>
      <p:sp>
        <p:nvSpPr>
          <p:cNvPr id="244" name="For each online transaction, the accountant then manually copies down the credit card number on a scrap of paper, walks across the office to the credit card machine, and keys in the credit card number, the amount, and the numerical portion of the address"/>
          <p:cNvSpPr txBox="1"/>
          <p:nvPr/>
        </p:nvSpPr>
        <p:spPr>
          <a:xfrm>
            <a:off x="12350267" y="1205860"/>
            <a:ext cx="11699294" cy="1028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800">
                <a:solidFill>
                  <a:srgbClr val="FFFFFF"/>
                </a:solidFill>
                <a:latin typeface="+mj-lt"/>
                <a:ea typeface="+mj-ea"/>
                <a:cs typeface="+mj-cs"/>
                <a:sym typeface="Helvetica"/>
              </a:defRPr>
            </a:pPr>
            <a:r>
              <a:t>For each online transaction, the accountant then manually copies down the credit card number on a scrap of paper, walks across the office to the credit card machine, and keys in the credit card number, the amount, and the numerical portion of the address. The credit card software checks to see if the card is valid and charges it for the amount. The accountant next writes down the validation number, returns to the host computer, and enters it. The accountant prints a receipt for the transaction and puts it in a file. The customer database now reflects the new customer. When a customer purchases a card off-line with a credit card, the accountant swipes the card directly, checks its validity, charges the card, and then writes down the validation number, and enters it in the host computer.</a:t>
            </a:r>
          </a:p>
          <a:p>
            <a:pPr defTabSz="457200">
              <a:spcBef>
                <a:spcPts val="2000"/>
              </a:spcBef>
              <a:defRPr sz="3800">
                <a:solidFill>
                  <a:schemeClr val="accent4"/>
                </a:solidFill>
                <a:latin typeface="+mj-lt"/>
                <a:ea typeface="+mj-ea"/>
                <a:cs typeface="+mj-cs"/>
                <a:sym typeface="Helvetica"/>
              </a:defRPr>
            </a:pPr>
            <a:r>
              <a:t>Develop a flowchart for FCI’s online sales process.</a:t>
            </a:r>
          </a:p>
        </p:txBody>
      </p:sp>
      <p:sp>
        <p:nvSpPr>
          <p:cNvPr id="245" name="Problem 8-21. Food Court Inc. (System Flowchart)"/>
          <p:cNvSpPr txBox="1"/>
          <p:nvPr/>
        </p:nvSpPr>
        <p:spPr>
          <a:xfrm>
            <a:off x="78884" y="222031"/>
            <a:ext cx="24226232"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100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Problem 8-21. Food Court Inc. (System Flowchart)</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Food Court Inc. (FCI) is a business in Boston that offers meal plans to college students. Students, or their families, buy debit cards with fixed amounts that they can use to purchase food at more than 50 local restaurants. FCI sells the cards to student"/>
          <p:cNvSpPr txBox="1"/>
          <p:nvPr/>
        </p:nvSpPr>
        <p:spPr>
          <a:xfrm>
            <a:off x="354705" y="1058253"/>
            <a:ext cx="11334605" cy="1249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1000"/>
              </a:spcBef>
              <a:defRPr sz="3800">
                <a:solidFill>
                  <a:srgbClr val="FFFFFF"/>
                </a:solidFill>
                <a:latin typeface="+mj-lt"/>
                <a:ea typeface="+mj-ea"/>
                <a:cs typeface="+mj-cs"/>
                <a:sym typeface="Helvetica"/>
              </a:defRPr>
            </a:pPr>
            <a:r>
              <a:t>Food Court Inc. (FCI) is a business in Boston that offers meal plans to college students. Students, or their families, buy debit cards with fixed amounts that they can use to purchase food at more than 50 local restaurants. FCI sells the cards to students using an online storefront and in several locations near major college campuses. The following paragraph describes the online card sale process. </a:t>
            </a:r>
          </a:p>
          <a:p>
            <a:pPr defTabSz="457200">
              <a:spcBef>
                <a:spcPts val="1000"/>
              </a:spcBef>
              <a:defRPr sz="3800">
                <a:solidFill>
                  <a:srgbClr val="FFFFFF"/>
                </a:solidFill>
                <a:latin typeface="+mj-lt"/>
                <a:ea typeface="+mj-ea"/>
                <a:cs typeface="+mj-cs"/>
                <a:sym typeface="Helvetica"/>
              </a:defRPr>
            </a:pPr>
            <a:r>
              <a:t>A customer enters their credit card information online and then the amount of purchase. FCI’s software automatically checks the card number to determine that it is a valid credit card number; for instance, there are certain digits that indicate Visa cards. The software displays an error message if the number is not valid. The usual cause of these errors is typographical. Once the customer completes the card order screen, the software sends the data in an encrypted form to FCI’s host computer. Periodically, the FCI accountant retrieves transactions from the server. This is done by clicking on the “Get Transactions” screen button. </a:t>
            </a:r>
          </a:p>
        </p:txBody>
      </p:sp>
      <p:sp>
        <p:nvSpPr>
          <p:cNvPr id="248" name="Problem 8-21. Food Court Inc. (System Flowchart)"/>
          <p:cNvSpPr txBox="1"/>
          <p:nvPr/>
        </p:nvSpPr>
        <p:spPr>
          <a:xfrm>
            <a:off x="78884" y="222031"/>
            <a:ext cx="24226232"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100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Problem 8-21. Food Court Inc. (System Flowchart)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For each online transaction, the accountant then manually copies down the credit card number on a scrap of paper, walks across the office to the credit card machine, and keys in the credit card number, the amount, and the numerical portion of the address"/>
          <p:cNvSpPr txBox="1"/>
          <p:nvPr/>
        </p:nvSpPr>
        <p:spPr>
          <a:xfrm>
            <a:off x="12350267" y="1205860"/>
            <a:ext cx="11699294" cy="1028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800">
                <a:solidFill>
                  <a:srgbClr val="FFFFFF"/>
                </a:solidFill>
                <a:latin typeface="+mj-lt"/>
                <a:ea typeface="+mj-ea"/>
                <a:cs typeface="+mj-cs"/>
                <a:sym typeface="Helvetica"/>
              </a:defRPr>
            </a:pPr>
            <a:r>
              <a:t>For each online transaction, the accountant then manually copies down the credit card number on a scrap of paper, walks across the office to the credit card machine, and keys in the credit card number, the amount, and the numerical portion of the address. The credit card software checks to see if the card is valid and charges it for the amount. The accountant next writes down the validation number, returns to the host computer, and enters it. The accountant prints a receipt for the transaction and puts it in a file. The customer database now reflects the new customer. When a customer purchases a card off-line with a credit card, the accountant swipes the card directly, checks its validity, charges the card, and then writes down the validation number, and enters it in the host computer.</a:t>
            </a:r>
          </a:p>
          <a:p>
            <a:pPr defTabSz="457200">
              <a:spcBef>
                <a:spcPts val="2000"/>
              </a:spcBef>
              <a:defRPr sz="3800">
                <a:solidFill>
                  <a:schemeClr val="accent4"/>
                </a:solidFill>
                <a:latin typeface="+mj-lt"/>
                <a:ea typeface="+mj-ea"/>
                <a:cs typeface="+mj-cs"/>
                <a:sym typeface="Helvetica"/>
              </a:defRPr>
            </a:pPr>
            <a:r>
              <a:t>Develop a flowchart for FCI’s online sales process.</a:t>
            </a:r>
          </a:p>
        </p:txBody>
      </p:sp>
      <p:sp>
        <p:nvSpPr>
          <p:cNvPr id="251" name="Problem 8-21. Food Court Inc. (System Flowchart)"/>
          <p:cNvSpPr txBox="1"/>
          <p:nvPr/>
        </p:nvSpPr>
        <p:spPr>
          <a:xfrm>
            <a:off x="78884" y="222031"/>
            <a:ext cx="24226232" cy="685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1000"/>
              </a:spcBef>
              <a:defRPr b="1" sz="3800">
                <a:solidFill>
                  <a:schemeClr val="accent4"/>
                </a:solidFill>
                <a:latin typeface="+mj-lt"/>
                <a:ea typeface="+mj-ea"/>
                <a:cs typeface="+mj-cs"/>
                <a:sym typeface="Helvetica"/>
              </a:defRPr>
            </a:lvl1pPr>
          </a:lstStyle>
          <a:p>
            <a:pPr>
              <a:defRPr b="0">
                <a:solidFill>
                  <a:srgbClr val="FFFFFF"/>
                </a:solidFill>
              </a:defRPr>
            </a:pPr>
            <a:r>
              <a:rPr b="1">
                <a:solidFill>
                  <a:schemeClr val="accent4"/>
                </a:solidFill>
              </a:rPr>
              <a:t>Problem 8-21. Food Court Inc. (System Flowchart)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hank you!…"/>
          <p:cNvSpPr txBox="1"/>
          <p:nvPr>
            <p:ph type="body" sz="half" idx="1"/>
          </p:nvPr>
        </p:nvSpPr>
        <p:spPr>
          <a:xfrm>
            <a:off x="1270000" y="4660900"/>
            <a:ext cx="21844000" cy="4394200"/>
          </a:xfrm>
          <a:prstGeom prst="rect">
            <a:avLst/>
          </a:prstGeom>
        </p:spPr>
        <p:txBody>
          <a:bodyPr/>
          <a:lstStyle/>
          <a:p>
            <a:pPr>
              <a:lnSpc>
                <a:spcPct val="100000"/>
              </a:lnSpc>
              <a:defRPr spc="-200" sz="10000"/>
            </a:pPr>
            <a:r>
              <a:t>Thank you!</a:t>
            </a:r>
          </a:p>
          <a:p>
            <a:pPr>
              <a:lnSpc>
                <a:spcPct val="100000"/>
              </a:lnSpc>
              <a:defRPr spc="-200" sz="10000"/>
            </a:pPr>
            <a:r>
              <a:t>Questions?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Four common documentation methods"/>
          <p:cNvSpPr txBox="1"/>
          <p:nvPr>
            <p:ph type="title"/>
          </p:nvPr>
        </p:nvSpPr>
        <p:spPr>
          <a:xfrm>
            <a:off x="762000" y="1045475"/>
            <a:ext cx="22860000" cy="1016001"/>
          </a:xfrm>
          <a:prstGeom prst="rect">
            <a:avLst/>
          </a:prstGeom>
        </p:spPr>
        <p:txBody>
          <a:bodyPr anchor="ctr"/>
          <a:lstStyle>
            <a:lvl1pPr defTabSz="1463003">
              <a:defRPr spc="-162" sz="5400"/>
            </a:lvl1pPr>
          </a:lstStyle>
          <a:p>
            <a:pPr/>
            <a:r>
              <a:t>Four common documentation methods</a:t>
            </a:r>
          </a:p>
        </p:txBody>
      </p:sp>
      <p:sp>
        <p:nvSpPr>
          <p:cNvPr id="192" name="Slide Number"/>
          <p:cNvSpPr txBox="1"/>
          <p:nvPr>
            <p:ph type="sldNum" sz="quarter" idx="2"/>
          </p:nvPr>
        </p:nvSpPr>
        <p:spPr>
          <a:xfrm>
            <a:off x="12051106" y="13081000"/>
            <a:ext cx="26908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3" name="Data flow diagrams (DFDs)…"/>
          <p:cNvSpPr txBox="1"/>
          <p:nvPr/>
        </p:nvSpPr>
        <p:spPr>
          <a:xfrm>
            <a:off x="794302" y="2927582"/>
            <a:ext cx="8799898" cy="5249727"/>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1016000" indent="-762000" defTabSz="457200">
              <a:spcBef>
                <a:spcPts val="0"/>
              </a:spcBef>
              <a:buSzPct val="100000"/>
              <a:buAutoNum type="arabicPeriod" startAt="1"/>
              <a:defRPr sz="5000">
                <a:solidFill>
                  <a:srgbClr val="FFFFFF"/>
                </a:solidFill>
                <a:latin typeface="Arial"/>
                <a:ea typeface="Arial"/>
                <a:cs typeface="Arial"/>
                <a:sym typeface="Arial"/>
              </a:defRPr>
            </a:pPr>
            <a:r>
              <a:t>Data flow diagrams (DFDs)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2"/>
              <a:defRPr sz="5000">
                <a:solidFill>
                  <a:srgbClr val="FFFFFF"/>
                </a:solidFill>
                <a:latin typeface="Arial"/>
                <a:ea typeface="Arial"/>
                <a:cs typeface="Arial"/>
                <a:sym typeface="Arial"/>
              </a:defRPr>
            </a:pPr>
            <a:r>
              <a:t>Document flowcharts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3"/>
              <a:defRPr sz="5000">
                <a:solidFill>
                  <a:srgbClr val="FFFFFF"/>
                </a:solidFill>
                <a:latin typeface="Arial"/>
                <a:ea typeface="Arial"/>
                <a:cs typeface="Arial"/>
                <a:sym typeface="Arial"/>
              </a:defRPr>
            </a:pPr>
            <a:r>
              <a:t>System flowcharts, and </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4"/>
              <a:defRPr sz="5000">
                <a:solidFill>
                  <a:srgbClr val="FFFFFF"/>
                </a:solidFill>
                <a:latin typeface="Arial"/>
                <a:ea typeface="Arial"/>
                <a:cs typeface="Arial"/>
                <a:sym typeface="Arial"/>
              </a:defRPr>
            </a:pPr>
            <a:r>
              <a:t>Process diagrams/maps</a:t>
            </a:r>
          </a:p>
        </p:txBody>
      </p:sp>
      <p:sp>
        <p:nvSpPr>
          <p:cNvPr id="194" name="System designers primarily use data flow diagrams (DFDs) in the systems development process - for example, as a tool for analyzing an existing system or as a planning aid for creating a new system.…"/>
          <p:cNvSpPr txBox="1"/>
          <p:nvPr/>
        </p:nvSpPr>
        <p:spPr>
          <a:xfrm>
            <a:off x="9917686" y="2898968"/>
            <a:ext cx="13720482" cy="7537064"/>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lIns="50800" tIns="50800" rIns="50800" bIns="50800">
            <a:spAutoFit/>
          </a:bodyPr>
          <a:lstStyle/>
          <a:p>
            <a:pPr marL="711200" indent="-647700">
              <a:spcBef>
                <a:spcPts val="1200"/>
              </a:spcBef>
              <a:buSzPct val="100000"/>
              <a:buAutoNum type="arabicPeriod" startAt="1"/>
              <a:defRPr sz="4000">
                <a:solidFill>
                  <a:srgbClr val="FFFFFF"/>
                </a:solidFill>
                <a:latin typeface="Chalkboard"/>
                <a:ea typeface="Chalkboard"/>
                <a:cs typeface="Chalkboard"/>
                <a:sym typeface="Chalkboard"/>
              </a:defRPr>
            </a:pPr>
            <a:r>
              <a:t>System designers primarily use data flow diagrams (DFDs) in the systems development process - for example, as a tool for analyzing an existing system or as a planning aid for creating a new system.</a:t>
            </a:r>
          </a:p>
          <a:p>
            <a:pPr marL="711200" indent="-647700">
              <a:spcBef>
                <a:spcPts val="1200"/>
              </a:spcBef>
              <a:buSzPct val="100000"/>
              <a:buAutoNum type="arabicPeriod" startAt="1"/>
              <a:defRPr sz="4000">
                <a:solidFill>
                  <a:srgbClr val="FFFFFF"/>
                </a:solidFill>
                <a:latin typeface="Chalkboard"/>
                <a:ea typeface="Chalkboard"/>
                <a:cs typeface="Chalkboard"/>
                <a:sym typeface="Chalkboard"/>
              </a:defRPr>
            </a:pPr>
            <a:r>
              <a:t>A document flowchart traces the physical flow of documents through an organization - that is, the flow of documents from the departments, groups, or individuals who first created them to their final destinations. </a:t>
            </a:r>
          </a:p>
          <a:p>
            <a:pPr marL="1473200" indent="-622300">
              <a:spcBef>
                <a:spcPts val="1200"/>
              </a:spcBef>
              <a:buSzPct val="100000"/>
              <a:buChar char="✓"/>
              <a:defRPr sz="4000">
                <a:solidFill>
                  <a:srgbClr val="FFFFFF"/>
                </a:solidFill>
                <a:latin typeface="Chalkboard"/>
                <a:ea typeface="Chalkboard"/>
                <a:cs typeface="Chalkboard"/>
                <a:sym typeface="Chalkboard"/>
              </a:defRPr>
            </a:pPr>
            <a:r>
              <a:t>Document flowcharts provide more details about documents than do DFDs.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Four common documentation methods"/>
          <p:cNvSpPr txBox="1"/>
          <p:nvPr>
            <p:ph type="title"/>
          </p:nvPr>
        </p:nvSpPr>
        <p:spPr>
          <a:xfrm>
            <a:off x="762000" y="1045475"/>
            <a:ext cx="22860000" cy="1016001"/>
          </a:xfrm>
          <a:prstGeom prst="rect">
            <a:avLst/>
          </a:prstGeom>
        </p:spPr>
        <p:txBody>
          <a:bodyPr anchor="ctr"/>
          <a:lstStyle>
            <a:lvl1pPr defTabSz="1463003">
              <a:defRPr spc="-162" sz="5400"/>
            </a:lvl1pPr>
          </a:lstStyle>
          <a:p>
            <a:pPr/>
            <a:r>
              <a:t>Four common documentation methods</a:t>
            </a:r>
          </a:p>
        </p:txBody>
      </p:sp>
      <p:sp>
        <p:nvSpPr>
          <p:cNvPr id="197" name="Slide Number"/>
          <p:cNvSpPr txBox="1"/>
          <p:nvPr>
            <p:ph type="sldNum" sz="quarter" idx="2"/>
          </p:nvPr>
        </p:nvSpPr>
        <p:spPr>
          <a:xfrm>
            <a:off x="12044121" y="13081000"/>
            <a:ext cx="283058" cy="467107"/>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98" name="Data flow diagrams (DFDs)…"/>
          <p:cNvSpPr txBox="1"/>
          <p:nvPr/>
        </p:nvSpPr>
        <p:spPr>
          <a:xfrm>
            <a:off x="794302" y="2927582"/>
            <a:ext cx="8799898" cy="5249727"/>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1016000" indent="-762000" defTabSz="457200">
              <a:spcBef>
                <a:spcPts val="0"/>
              </a:spcBef>
              <a:buSzPct val="100000"/>
              <a:buAutoNum type="arabicPeriod" startAt="1"/>
              <a:defRPr sz="5000">
                <a:solidFill>
                  <a:srgbClr val="FFFFFF"/>
                </a:solidFill>
                <a:latin typeface="Arial"/>
                <a:ea typeface="Arial"/>
                <a:cs typeface="Arial"/>
                <a:sym typeface="Arial"/>
              </a:defRPr>
            </a:pPr>
            <a:r>
              <a:t>Data flow diagrams (DFDs)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2"/>
              <a:defRPr sz="5000">
                <a:solidFill>
                  <a:srgbClr val="FFFFFF"/>
                </a:solidFill>
                <a:latin typeface="Arial"/>
                <a:ea typeface="Arial"/>
                <a:cs typeface="Arial"/>
                <a:sym typeface="Arial"/>
              </a:defRPr>
            </a:pPr>
            <a:r>
              <a:t>Document flowcharts</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3"/>
              <a:defRPr sz="5000">
                <a:solidFill>
                  <a:schemeClr val="accent4"/>
                </a:solidFill>
                <a:latin typeface="Arial"/>
                <a:ea typeface="Arial"/>
                <a:cs typeface="Arial"/>
                <a:sym typeface="Arial"/>
              </a:defRPr>
            </a:pPr>
            <a:r>
              <a:t>System flowcharts, and </a:t>
            </a:r>
          </a:p>
          <a:p>
            <a:pPr defTabSz="457200">
              <a:spcBef>
                <a:spcPts val="0"/>
              </a:spcBef>
              <a:defRPr sz="5000">
                <a:solidFill>
                  <a:srgbClr val="FFFFFF"/>
                </a:solidFill>
                <a:latin typeface="Arial"/>
                <a:ea typeface="Arial"/>
                <a:cs typeface="Arial"/>
                <a:sym typeface="Arial"/>
              </a:defRPr>
            </a:pPr>
          </a:p>
          <a:p>
            <a:pPr marL="1016000" indent="-762000" defTabSz="457200">
              <a:spcBef>
                <a:spcPts val="0"/>
              </a:spcBef>
              <a:buSzPct val="100000"/>
              <a:buAutoNum type="arabicPeriod" startAt="4"/>
              <a:defRPr sz="5000">
                <a:solidFill>
                  <a:srgbClr val="FFFFFF"/>
                </a:solidFill>
                <a:latin typeface="Arial"/>
                <a:ea typeface="Arial"/>
                <a:cs typeface="Arial"/>
                <a:sym typeface="Arial"/>
              </a:defRPr>
            </a:pPr>
            <a:r>
              <a:t>Process diagrams/maps</a:t>
            </a:r>
          </a:p>
        </p:txBody>
      </p:sp>
      <p:sp>
        <p:nvSpPr>
          <p:cNvPr id="199" name="System designers primarily use data flow diagrams (DFDs) in the systems development process.…"/>
          <p:cNvSpPr txBox="1"/>
          <p:nvPr/>
        </p:nvSpPr>
        <p:spPr>
          <a:xfrm>
            <a:off x="9917686" y="2898968"/>
            <a:ext cx="13720482" cy="9137264"/>
          </a:xfrm>
          <a:prstGeom prst="rect">
            <a:avLst/>
          </a:prstGeom>
          <a:ln w="12700">
            <a:solidFill>
              <a:srgbClr val="FFFFFF"/>
            </a:solidFill>
            <a:miter lim="400000"/>
          </a:ln>
          <a:extLst>
            <a:ext uri="{C572A759-6A51-4108-AA02-DFA0A04FC94B}">
              <ma14:wrappingTextBoxFlag xmlns:ma14="http://schemas.microsoft.com/office/mac/drawingml/2011/main" val="1"/>
            </a:ext>
          </a:extLst>
        </p:spPr>
        <p:txBody>
          <a:bodyPr lIns="50800" tIns="50800" rIns="50800" bIns="50800">
            <a:spAutoFit/>
          </a:bodyPr>
          <a:lstStyle/>
          <a:p>
            <a:pPr marL="723900" indent="-622300">
              <a:spcBef>
                <a:spcPts val="1200"/>
              </a:spcBef>
              <a:buSzPct val="100000"/>
              <a:buAutoNum type="arabicPeriod" startAt="1"/>
              <a:defRPr sz="4000">
                <a:solidFill>
                  <a:srgbClr val="FFFFFF"/>
                </a:solidFill>
                <a:latin typeface="Chalkboard"/>
                <a:ea typeface="Chalkboard"/>
                <a:cs typeface="Chalkboard"/>
                <a:sym typeface="Chalkboard"/>
              </a:defRPr>
            </a:pPr>
            <a:r>
              <a:t>System designers primarily use data flow diagrams (DFDs) in the systems development process.</a:t>
            </a:r>
          </a:p>
          <a:p>
            <a:pPr marL="723900" indent="-622300">
              <a:spcBef>
                <a:spcPts val="1200"/>
              </a:spcBef>
              <a:buSzPct val="100000"/>
              <a:buAutoNum type="arabicPeriod" startAt="1"/>
              <a:defRPr sz="4000">
                <a:solidFill>
                  <a:srgbClr val="FFFFFF"/>
                </a:solidFill>
                <a:latin typeface="Chalkboard"/>
                <a:ea typeface="Chalkboard"/>
                <a:cs typeface="Chalkboard"/>
                <a:sym typeface="Chalkboard"/>
              </a:defRPr>
            </a:pPr>
            <a:r>
              <a:t>A document flowchart traces the physical flow of documents through an organization.</a:t>
            </a:r>
          </a:p>
          <a:p>
            <a:pPr marL="723900" indent="-622300">
              <a:spcBef>
                <a:spcPts val="1200"/>
              </a:spcBef>
              <a:buSzPct val="100000"/>
              <a:buAutoNum type="arabicPeriod" startAt="1"/>
              <a:defRPr sz="4000">
                <a:solidFill>
                  <a:schemeClr val="accent4"/>
                </a:solidFill>
                <a:latin typeface="Chalkboard"/>
                <a:ea typeface="Chalkboard"/>
                <a:cs typeface="Chalkboard"/>
                <a:sym typeface="Chalkboard"/>
              </a:defRPr>
            </a:pPr>
            <a:r>
              <a:t>Whereas document flowcharts focus on tangible documents, </a:t>
            </a:r>
            <a:r>
              <a:rPr b="1" u="sng"/>
              <a:t>system flowcharts</a:t>
            </a:r>
            <a:r>
              <a:t> concentrate on the computerized data flows of AISs. </a:t>
            </a:r>
          </a:p>
          <a:p>
            <a:pPr marL="1473200" indent="-622300">
              <a:spcBef>
                <a:spcPts val="1200"/>
              </a:spcBef>
              <a:buSzPct val="100000"/>
              <a:buChar char="✓"/>
              <a:defRPr sz="4000">
                <a:solidFill>
                  <a:schemeClr val="accent4"/>
                </a:solidFill>
                <a:latin typeface="Chalkboard"/>
                <a:ea typeface="Chalkboard"/>
                <a:cs typeface="Chalkboard"/>
                <a:sym typeface="Chalkboard"/>
              </a:defRPr>
            </a:pPr>
            <a:r>
              <a:t>Thus, a system flowchart typically depicts the electronic flow of data and processing steps in an AISs. </a:t>
            </a:r>
          </a:p>
          <a:p>
            <a:pPr marL="1473200" indent="-622300">
              <a:spcBef>
                <a:spcPts val="1200"/>
              </a:spcBef>
              <a:buSzPct val="100000"/>
              <a:buChar char="✓"/>
              <a:defRPr sz="4000">
                <a:solidFill>
                  <a:schemeClr val="accent4"/>
                </a:solidFill>
                <a:latin typeface="Chalkboard"/>
                <a:ea typeface="Chalkboard"/>
                <a:cs typeface="Chalkboard"/>
                <a:sym typeface="Chalkboard"/>
              </a:defRPr>
            </a:pPr>
            <a:r>
              <a:t>Program flowcharts: describe the processing logic of each application program; use many of the same symbols as system flowcharts.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3" name="Group"/>
          <p:cNvGrpSpPr/>
          <p:nvPr/>
        </p:nvGrpSpPr>
        <p:grpSpPr>
          <a:xfrm>
            <a:off x="14118177" y="218968"/>
            <a:ext cx="9982791" cy="13278064"/>
            <a:chOff x="0" y="0"/>
            <a:chExt cx="9982790" cy="13278062"/>
          </a:xfrm>
        </p:grpSpPr>
        <p:sp>
          <p:nvSpPr>
            <p:cNvPr id="201" name="Rectangle"/>
            <p:cNvSpPr/>
            <p:nvPr/>
          </p:nvSpPr>
          <p:spPr>
            <a:xfrm>
              <a:off x="0" y="0"/>
              <a:ext cx="9982791" cy="13278063"/>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pic>
          <p:nvPicPr>
            <p:cNvPr id="202" name="Image" descr="Image"/>
            <p:cNvPicPr>
              <a:picLocks noChangeAspect="1"/>
            </p:cNvPicPr>
            <p:nvPr/>
          </p:nvPicPr>
          <p:blipFill>
            <a:blip r:embed="rId2">
              <a:extLst/>
            </a:blip>
            <a:stretch>
              <a:fillRect/>
            </a:stretch>
          </p:blipFill>
          <p:spPr>
            <a:xfrm>
              <a:off x="149191" y="219795"/>
              <a:ext cx="9358080" cy="12838472"/>
            </a:xfrm>
            <a:prstGeom prst="rect">
              <a:avLst/>
            </a:prstGeom>
            <a:ln w="12700" cap="flat">
              <a:noFill/>
              <a:miter lim="400000"/>
            </a:ln>
            <a:effectLst/>
          </p:spPr>
        </p:pic>
      </p:grpSp>
      <p:grpSp>
        <p:nvGrpSpPr>
          <p:cNvPr id="206" name="Group"/>
          <p:cNvGrpSpPr/>
          <p:nvPr/>
        </p:nvGrpSpPr>
        <p:grpSpPr>
          <a:xfrm>
            <a:off x="340506" y="218985"/>
            <a:ext cx="13573653" cy="10468736"/>
            <a:chOff x="0" y="0"/>
            <a:chExt cx="13573652" cy="10468735"/>
          </a:xfrm>
        </p:grpSpPr>
        <p:sp>
          <p:nvSpPr>
            <p:cNvPr id="204" name="Rectangle"/>
            <p:cNvSpPr/>
            <p:nvPr/>
          </p:nvSpPr>
          <p:spPr>
            <a:xfrm>
              <a:off x="0" y="0"/>
              <a:ext cx="13573653" cy="10468736"/>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pic>
          <p:nvPicPr>
            <p:cNvPr id="205" name="Image" descr="Image"/>
            <p:cNvPicPr>
              <a:picLocks noChangeAspect="1"/>
            </p:cNvPicPr>
            <p:nvPr/>
          </p:nvPicPr>
          <p:blipFill>
            <a:blip r:embed="rId3">
              <a:extLst/>
            </a:blip>
            <a:stretch>
              <a:fillRect/>
            </a:stretch>
          </p:blipFill>
          <p:spPr>
            <a:xfrm>
              <a:off x="121096" y="529146"/>
              <a:ext cx="13331460" cy="9410443"/>
            </a:xfrm>
            <a:prstGeom prst="rect">
              <a:avLst/>
            </a:prstGeom>
            <a:ln w="12700" cap="flat">
              <a:noFill/>
              <a:miter lim="400000"/>
            </a:ln>
            <a:effectLst/>
          </p:spPr>
        </p:pic>
      </p:grpSp>
      <p:sp>
        <p:nvSpPr>
          <p:cNvPr id="207" name="FIGURE 12-7. Common document flowcharting symbols"/>
          <p:cNvSpPr txBox="1"/>
          <p:nvPr/>
        </p:nvSpPr>
        <p:spPr>
          <a:xfrm>
            <a:off x="338086" y="10785515"/>
            <a:ext cx="11437386" cy="558206"/>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defTabSz="457200">
              <a:spcBef>
                <a:spcPts val="0"/>
              </a:spcBef>
              <a:defRPr b="1" sz="3200">
                <a:solidFill>
                  <a:srgbClr val="FFFFFF"/>
                </a:solidFill>
                <a:uFill>
                  <a:solidFill>
                    <a:srgbClr val="3BBBE3"/>
                  </a:solidFill>
                </a:uFill>
                <a:latin typeface="Arial"/>
                <a:ea typeface="Arial"/>
                <a:cs typeface="Arial"/>
                <a:sym typeface="Arial"/>
              </a:defRPr>
            </a:lvl1pPr>
          </a:lstStyle>
          <a:p>
            <a:pPr/>
            <a:r>
              <a:t>FIGURE 12-7. Common document flowcharting symbols</a:t>
            </a:r>
          </a:p>
        </p:txBody>
      </p:sp>
      <p:sp>
        <p:nvSpPr>
          <p:cNvPr id="208" name="FIGURE 12-10…"/>
          <p:cNvSpPr txBox="1"/>
          <p:nvPr/>
        </p:nvSpPr>
        <p:spPr>
          <a:xfrm>
            <a:off x="5873829" y="12046697"/>
            <a:ext cx="8060452" cy="149800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r" defTabSz="457200">
              <a:spcBef>
                <a:spcPts val="0"/>
              </a:spcBef>
              <a:defRPr b="1" sz="3200">
                <a:solidFill>
                  <a:srgbClr val="FFFFFF"/>
                </a:solidFill>
                <a:uFill>
                  <a:solidFill>
                    <a:srgbClr val="3BBBE3"/>
                  </a:solidFill>
                </a:uFill>
                <a:latin typeface="Arial"/>
                <a:ea typeface="Arial"/>
                <a:cs typeface="Arial"/>
                <a:sym typeface="Arial"/>
              </a:defRPr>
            </a:pPr>
            <a:r>
              <a:t>FIGURE 12-10</a:t>
            </a:r>
          </a:p>
          <a:p>
            <a:pPr algn="r" defTabSz="457200">
              <a:spcBef>
                <a:spcPts val="0"/>
              </a:spcBef>
              <a:defRPr b="1" sz="3200">
                <a:solidFill>
                  <a:srgbClr val="FFFFFF"/>
                </a:solidFill>
                <a:uFill>
                  <a:solidFill>
                    <a:srgbClr val="3BBBE3"/>
                  </a:solidFill>
                </a:uFill>
                <a:latin typeface="Arial"/>
                <a:ea typeface="Arial"/>
                <a:cs typeface="Arial"/>
                <a:sym typeface="Arial"/>
              </a:defRPr>
            </a:pPr>
            <a:r>
              <a:t>Some common system and programming flowcharting symbols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Slide Number"/>
          <p:cNvSpPr txBox="1"/>
          <p:nvPr>
            <p:ph type="sldNum" sz="quarter" idx="2"/>
          </p:nvPr>
        </p:nvSpPr>
        <p:spPr>
          <a:xfrm>
            <a:off x="23279099" y="609600"/>
            <a:ext cx="333749" cy="6350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1" name="FIGURE 12-10 Some common system and programming flowcharting symbols"/>
          <p:cNvSpPr txBox="1"/>
          <p:nvPr/>
        </p:nvSpPr>
        <p:spPr>
          <a:xfrm>
            <a:off x="2420549" y="1191526"/>
            <a:ext cx="19542903" cy="6564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ctr" defTabSz="457200">
              <a:spcBef>
                <a:spcPts val="0"/>
              </a:spcBef>
              <a:defRPr b="1" sz="4000">
                <a:solidFill>
                  <a:srgbClr val="FFFFFF"/>
                </a:solidFill>
                <a:uFill>
                  <a:solidFill>
                    <a:srgbClr val="3BBBE3"/>
                  </a:solidFill>
                </a:uFill>
                <a:latin typeface="Arial"/>
                <a:ea typeface="Arial"/>
                <a:cs typeface="Arial"/>
                <a:sym typeface="Arial"/>
              </a:defRPr>
            </a:lvl1pPr>
          </a:lstStyle>
          <a:p>
            <a:pPr/>
            <a:r>
              <a:t>FIGURE 12-10 Some common system and programming flowcharting symbols</a:t>
            </a:r>
          </a:p>
        </p:txBody>
      </p:sp>
      <p:pic>
        <p:nvPicPr>
          <p:cNvPr id="212" name="Image" descr="Image"/>
          <p:cNvPicPr>
            <a:picLocks noChangeAspect="1"/>
          </p:cNvPicPr>
          <p:nvPr/>
        </p:nvPicPr>
        <p:blipFill>
          <a:blip r:embed="rId2">
            <a:extLst/>
          </a:blip>
          <a:stretch>
            <a:fillRect/>
          </a:stretch>
        </p:blipFill>
        <p:spPr>
          <a:xfrm>
            <a:off x="11716293" y="2838596"/>
            <a:ext cx="12298131" cy="8576925"/>
          </a:xfrm>
          <a:prstGeom prst="rect">
            <a:avLst/>
          </a:prstGeom>
          <a:ln w="12700">
            <a:miter lim="400000"/>
          </a:ln>
        </p:spPr>
      </p:pic>
      <p:pic>
        <p:nvPicPr>
          <p:cNvPr id="213" name="Image" descr="Image"/>
          <p:cNvPicPr>
            <a:picLocks noChangeAspect="1"/>
          </p:cNvPicPr>
          <p:nvPr/>
        </p:nvPicPr>
        <p:blipFill>
          <a:blip r:embed="rId3">
            <a:extLst/>
          </a:blip>
          <a:stretch>
            <a:fillRect/>
          </a:stretch>
        </p:blipFill>
        <p:spPr>
          <a:xfrm>
            <a:off x="361683" y="2838596"/>
            <a:ext cx="11027474" cy="8576925"/>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FIGURE 12-11. A high-level system flowchart for payroll processing.…"/>
          <p:cNvSpPr txBox="1"/>
          <p:nvPr/>
        </p:nvSpPr>
        <p:spPr>
          <a:xfrm>
            <a:off x="923995" y="2717800"/>
            <a:ext cx="9128445" cy="8280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4000">
                <a:solidFill>
                  <a:srgbClr val="FFFFFF"/>
                </a:solidFill>
                <a:latin typeface="+mj-lt"/>
                <a:ea typeface="+mj-ea"/>
                <a:cs typeface="+mj-cs"/>
                <a:sym typeface="Helvetica"/>
              </a:defRPr>
            </a:pPr>
            <a:r>
              <a:rPr>
                <a:solidFill>
                  <a:schemeClr val="accent4">
                    <a:lumOff val="8382"/>
                  </a:schemeClr>
                </a:solidFill>
              </a:rPr>
              <a:t>FIGURE 12-11.</a:t>
            </a:r>
            <a:r>
              <a:t> A high-level system flowchart for payroll processing.</a:t>
            </a:r>
          </a:p>
          <a:p>
            <a:pPr defTabSz="457200">
              <a:spcBef>
                <a:spcPts val="2000"/>
              </a:spcBef>
              <a:defRPr sz="4000">
                <a:solidFill>
                  <a:srgbClr val="FFFFFF"/>
                </a:solidFill>
                <a:latin typeface="+mj-lt"/>
                <a:ea typeface="+mj-ea"/>
                <a:cs typeface="+mj-cs"/>
                <a:sym typeface="Helvetica"/>
              </a:defRPr>
            </a:pPr>
            <a:r>
              <a:t>Some system flowcharts are general in nature and provide only an overview of the system. These are high-level system flowcharts. Figure 12-11 is an example. The inputs and outputs of the system are specified by the general input and output symbol - a parallelogram. In more detailed system flowcharts, the specific form of these inputs and outputs would be indicated - for example, by magnetic disk symbols.</a:t>
            </a:r>
          </a:p>
        </p:txBody>
      </p:sp>
      <p:sp>
        <p:nvSpPr>
          <p:cNvPr id="216" name="EXAMPLE 1"/>
          <p:cNvSpPr txBox="1"/>
          <p:nvPr/>
        </p:nvSpPr>
        <p:spPr>
          <a:xfrm>
            <a:off x="959057" y="1622874"/>
            <a:ext cx="29936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2000"/>
              </a:spcBef>
              <a:defRPr b="1" sz="4000">
                <a:solidFill>
                  <a:schemeClr val="accent4"/>
                </a:solidFill>
                <a:latin typeface="+mj-lt"/>
                <a:ea typeface="+mj-ea"/>
                <a:cs typeface="+mj-cs"/>
                <a:sym typeface="Helvetica"/>
              </a:defRPr>
            </a:lvl1pPr>
          </a:lstStyle>
          <a:p>
            <a:pPr/>
            <a:r>
              <a:t>EXAMPLE 1</a:t>
            </a:r>
          </a:p>
        </p:txBody>
      </p:sp>
      <p:grpSp>
        <p:nvGrpSpPr>
          <p:cNvPr id="219" name="Group"/>
          <p:cNvGrpSpPr/>
          <p:nvPr/>
        </p:nvGrpSpPr>
        <p:grpSpPr>
          <a:xfrm>
            <a:off x="11710731" y="2286657"/>
            <a:ext cx="11744067" cy="9142686"/>
            <a:chOff x="0" y="0"/>
            <a:chExt cx="11744066" cy="9142684"/>
          </a:xfrm>
        </p:grpSpPr>
        <p:sp>
          <p:nvSpPr>
            <p:cNvPr id="217" name="Rectangle"/>
            <p:cNvSpPr/>
            <p:nvPr/>
          </p:nvSpPr>
          <p:spPr>
            <a:xfrm>
              <a:off x="0" y="0"/>
              <a:ext cx="11744067" cy="9142685"/>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pic>
          <p:nvPicPr>
            <p:cNvPr id="218" name="Image" descr="Image"/>
            <p:cNvPicPr>
              <a:picLocks noChangeAspect="1"/>
            </p:cNvPicPr>
            <p:nvPr/>
          </p:nvPicPr>
          <p:blipFill>
            <a:blip r:embed="rId2">
              <a:extLst/>
            </a:blip>
            <a:stretch>
              <a:fillRect/>
            </a:stretch>
          </p:blipFill>
          <p:spPr>
            <a:xfrm>
              <a:off x="310626" y="443424"/>
              <a:ext cx="11122814" cy="8255837"/>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FIGURE 12-12. A system flowchart illustrating the computer steps involved in maintaining a subscriber master file and creating monthly mailing labels.…"/>
          <p:cNvSpPr txBox="1"/>
          <p:nvPr/>
        </p:nvSpPr>
        <p:spPr>
          <a:xfrm>
            <a:off x="644049" y="1066799"/>
            <a:ext cx="15330065" cy="123444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700">
                <a:solidFill>
                  <a:srgbClr val="FFFFFF"/>
                </a:solidFill>
                <a:latin typeface="+mj-lt"/>
                <a:ea typeface="+mj-ea"/>
                <a:cs typeface="+mj-cs"/>
                <a:sym typeface="Helvetica"/>
              </a:defRPr>
            </a:pPr>
            <a:r>
              <a:rPr>
                <a:solidFill>
                  <a:schemeClr val="accent4">
                    <a:lumOff val="8382"/>
                  </a:schemeClr>
                </a:solidFill>
              </a:rPr>
              <a:t>FIGURE 12-12.</a:t>
            </a:r>
            <a:r>
              <a:t> A system flowchart illustrating the computer steps involved in maintaining a subscriber master file and creating monthly mailing labels.</a:t>
            </a:r>
          </a:p>
          <a:p>
            <a:pPr defTabSz="457200">
              <a:spcBef>
                <a:spcPts val="2000"/>
              </a:spcBef>
              <a:defRPr sz="3700">
                <a:solidFill>
                  <a:srgbClr val="FFFFFF"/>
                </a:solidFill>
                <a:latin typeface="+mj-lt"/>
                <a:ea typeface="+mj-ea"/>
                <a:cs typeface="+mj-cs"/>
                <a:sym typeface="Helvetica"/>
              </a:defRPr>
            </a:pPr>
            <a:r>
              <a:t>he Sarah Stanton Company is a magazine distributor that maintains a file of magazine subscribers for creating monthly mailing labels. Magazine subscribers mail change-of-address forms or new-subscription forms directly to the company, where input personnel key the information into the system through online terminals. The computer system temporarily stores this information as a file of address-change or new-subscription requests. Clerical staff key these data into computer files continuously, so we may characterize it as “daily processing.” </a:t>
            </a:r>
          </a:p>
          <a:p>
            <a:pPr defTabSz="457200">
              <a:spcBef>
                <a:spcPts val="2000"/>
              </a:spcBef>
              <a:defRPr sz="3700">
                <a:solidFill>
                  <a:srgbClr val="FFFFFF"/>
                </a:solidFill>
                <a:latin typeface="+mj-lt"/>
                <a:ea typeface="+mj-ea"/>
                <a:cs typeface="+mj-cs"/>
                <a:sym typeface="Helvetica"/>
              </a:defRPr>
            </a:pPr>
            <a:r>
              <a:t>Once a week, the system uses the information in the daily processing file to update the subscriber master file. At this time, new subscriber names and addresses are added to the file, and the addresses of existing subscribers who have moved are changed. The system also prepares a Master File Maintenance Processing Report to indicate what additions and modifications were made to the file. Once a month, the company prepares postal labels for the magazine’s mailing. The subscriber master file serves as the chief input for this computer program. The two major outputs are the labels themselves and a Mailing Labels Processing Report that documents this run and indicates any problems.</a:t>
            </a:r>
          </a:p>
        </p:txBody>
      </p:sp>
      <p:sp>
        <p:nvSpPr>
          <p:cNvPr id="222" name="EXAMPLE 2"/>
          <p:cNvSpPr txBox="1"/>
          <p:nvPr/>
        </p:nvSpPr>
        <p:spPr>
          <a:xfrm>
            <a:off x="631938" y="241278"/>
            <a:ext cx="299362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457200">
              <a:spcBef>
                <a:spcPts val="2000"/>
              </a:spcBef>
              <a:defRPr b="1" sz="4000">
                <a:solidFill>
                  <a:schemeClr val="accent4"/>
                </a:solidFill>
                <a:latin typeface="+mj-lt"/>
                <a:ea typeface="+mj-ea"/>
                <a:cs typeface="+mj-cs"/>
                <a:sym typeface="Helvetica"/>
              </a:defRPr>
            </a:lvl1pPr>
          </a:lstStyle>
          <a:p>
            <a:pPr/>
            <a:r>
              <a:t>EXAMPLE 2</a:t>
            </a:r>
          </a:p>
        </p:txBody>
      </p:sp>
      <p:grpSp>
        <p:nvGrpSpPr>
          <p:cNvPr id="225" name="Group"/>
          <p:cNvGrpSpPr/>
          <p:nvPr/>
        </p:nvGrpSpPr>
        <p:grpSpPr>
          <a:xfrm>
            <a:off x="16567993" y="192822"/>
            <a:ext cx="7650517" cy="13436685"/>
            <a:chOff x="0" y="0"/>
            <a:chExt cx="7650515" cy="13436683"/>
          </a:xfrm>
        </p:grpSpPr>
        <p:sp>
          <p:nvSpPr>
            <p:cNvPr id="223" name="Rectangle"/>
            <p:cNvSpPr/>
            <p:nvPr/>
          </p:nvSpPr>
          <p:spPr>
            <a:xfrm>
              <a:off x="0" y="0"/>
              <a:ext cx="7650516" cy="13436684"/>
            </a:xfrm>
            <a:prstGeom prst="rect">
              <a:avLst/>
            </a:prstGeom>
            <a:solidFill>
              <a:srgbClr val="FFFFFF"/>
            </a:solidFill>
            <a:ln w="12700" cap="flat">
              <a:noFill/>
              <a:miter lim="400000"/>
            </a:ln>
            <a:effectLst/>
          </p:spPr>
          <p:txBody>
            <a:bodyPr wrap="square" lIns="50800" tIns="50800" rIns="50800" bIns="50800" numCol="1" anchor="ctr">
              <a:noAutofit/>
            </a:bodyPr>
            <a:lstStyle/>
            <a:p>
              <a:pPr/>
            </a:p>
          </p:txBody>
        </p:sp>
        <p:pic>
          <p:nvPicPr>
            <p:cNvPr id="224" name="Image" descr="Image"/>
            <p:cNvPicPr>
              <a:picLocks noChangeAspect="1"/>
            </p:cNvPicPr>
            <p:nvPr/>
          </p:nvPicPr>
          <p:blipFill>
            <a:blip r:embed="rId2">
              <a:extLst/>
            </a:blip>
            <a:stretch>
              <a:fillRect/>
            </a:stretch>
          </p:blipFill>
          <p:spPr>
            <a:xfrm>
              <a:off x="267630" y="171225"/>
              <a:ext cx="7115256" cy="13094234"/>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Problem 12-17. The order-writing department at the Winston Beauchamp Company is managed by Alan Most. The department keeps two types of computer files: (1) a customer file of authorized credit customers and (2) a product file of items currently sold by t"/>
          <p:cNvSpPr txBox="1"/>
          <p:nvPr/>
        </p:nvSpPr>
        <p:spPr>
          <a:xfrm>
            <a:off x="505614" y="406400"/>
            <a:ext cx="23234895" cy="5689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defTabSz="457200">
              <a:spcBef>
                <a:spcPts val="2000"/>
              </a:spcBef>
              <a:defRPr sz="3500">
                <a:solidFill>
                  <a:srgbClr val="FFFFFF"/>
                </a:solidFill>
                <a:latin typeface="+mj-lt"/>
                <a:ea typeface="+mj-ea"/>
                <a:cs typeface="+mj-cs"/>
                <a:sym typeface="Helvetica"/>
              </a:defRPr>
            </a:pPr>
            <a:r>
              <a:rPr b="1">
                <a:solidFill>
                  <a:schemeClr val="accent4"/>
                </a:solidFill>
              </a:rPr>
              <a:t>Problem 12-17. </a:t>
            </a:r>
            <a:r>
              <a:t>The order-writing department at the Winston Beauchamp Company is managed by Alan Most. The department keeps two types of computer files: (1) a customer file of authorized credit customers and (2) a product file of items currently sold by the company. Both of these files are direct-access files stored on magnetic disks. Customer orders are handwritten on order forms with the Winston Beauchamp name at the top of the form, and item lines for quantity, item number, and total amount desired for each product ordered by the customer.</a:t>
            </a:r>
          </a:p>
          <a:p>
            <a:pPr defTabSz="457200">
              <a:spcBef>
                <a:spcPts val="2000"/>
              </a:spcBef>
              <a:defRPr sz="3500">
                <a:solidFill>
                  <a:srgbClr val="FFFFFF"/>
                </a:solidFill>
                <a:latin typeface="+mj-lt"/>
                <a:ea typeface="+mj-ea"/>
                <a:cs typeface="+mj-cs"/>
                <a:sym typeface="Helvetica"/>
              </a:defRPr>
            </a:pPr>
            <a:r>
              <a:t>When customer orders are received, Alan Most directs someone to input the information at one of the department’s computer terminals. After the information has been input, the computer program immediately adds the information to a computerized “order” file and prepares five copies of the customer order. The first copy is sent back to Alan’s department; the others are sent elsewhere. </a:t>
            </a:r>
            <a:r>
              <a:rPr>
                <a:solidFill>
                  <a:schemeClr val="accent4"/>
                </a:solidFill>
              </a:rPr>
              <a:t>Design a system flowchart that documents the accounting data processing described here. In addition, draw a data flow diagram showing a logical view of the system.</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FIGURE 12-2. Symbols for data flow diagrams (DFDs)"/>
          <p:cNvSpPr txBox="1"/>
          <p:nvPr/>
        </p:nvSpPr>
        <p:spPr>
          <a:xfrm>
            <a:off x="5765122" y="1035100"/>
            <a:ext cx="12957672" cy="65648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457200">
              <a:spcBef>
                <a:spcPts val="0"/>
              </a:spcBef>
              <a:defRPr b="1" sz="4000">
                <a:solidFill>
                  <a:srgbClr val="FFFFFF"/>
                </a:solidFill>
                <a:uFill>
                  <a:solidFill>
                    <a:srgbClr val="3BBBE3"/>
                  </a:solidFill>
                </a:uFill>
                <a:latin typeface="Arial"/>
                <a:ea typeface="Arial"/>
                <a:cs typeface="Arial"/>
                <a:sym typeface="Arial"/>
              </a:defRPr>
            </a:lvl1pPr>
          </a:lstStyle>
          <a:p>
            <a:pPr/>
            <a:r>
              <a:t>FIGURE 12-2. Symbols for data flow diagrams (DFDs)</a:t>
            </a:r>
          </a:p>
        </p:txBody>
      </p:sp>
      <p:sp>
        <p:nvSpPr>
          <p:cNvPr id="230" name="A circle or “bubble” in a DFD indicates a system entity or process that changes or transforms data. (Some authors prefer to use squares with rounded corners for this symbol.)…"/>
          <p:cNvSpPr txBox="1"/>
          <p:nvPr/>
        </p:nvSpPr>
        <p:spPr>
          <a:xfrm>
            <a:off x="12356919" y="7831907"/>
            <a:ext cx="11447295" cy="47574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762000" indent="-635000">
              <a:spcBef>
                <a:spcPts val="1000"/>
              </a:spcBef>
              <a:buSzPct val="80000"/>
              <a:buBlip>
                <a:blip r:embed="rId2"/>
              </a:buBlip>
              <a:defRPr>
                <a:solidFill>
                  <a:srgbClr val="FFFFFF"/>
                </a:solidFill>
                <a:latin typeface="Chalkboard"/>
                <a:ea typeface="Chalkboard"/>
                <a:cs typeface="Chalkboard"/>
                <a:sym typeface="Chalkboard"/>
              </a:defRPr>
            </a:pPr>
            <a:r>
              <a:t>A circle or “bubble” in a DFD indicates a system entity or process that </a:t>
            </a:r>
            <a:r>
              <a:rPr u="sng">
                <a:solidFill>
                  <a:srgbClr val="FFFB00"/>
                </a:solidFill>
              </a:rPr>
              <a:t>changes or transforms data</a:t>
            </a:r>
            <a:r>
              <a:t>. (Some authors prefer to use squares with rounded corners for this symbol.)</a:t>
            </a:r>
          </a:p>
          <a:p>
            <a:pPr lvl="2" marL="1244600" indent="-482600">
              <a:spcBef>
                <a:spcPts val="1000"/>
              </a:spcBef>
              <a:buSzPct val="90000"/>
              <a:buChar char="➡"/>
              <a:defRPr>
                <a:solidFill>
                  <a:srgbClr val="FFFFFF"/>
                </a:solidFill>
                <a:latin typeface="Chalkboard"/>
                <a:ea typeface="Chalkboard"/>
                <a:cs typeface="Chalkboard"/>
                <a:sym typeface="Chalkboard"/>
              </a:defRPr>
            </a:pPr>
            <a:r>
              <a:t>In </a:t>
            </a:r>
            <a:r>
              <a:rPr b="1"/>
              <a:t>physical DFD</a:t>
            </a:r>
            <a:r>
              <a:t>s, the label inside a bubble typically contains </a:t>
            </a:r>
            <a:r>
              <a:rPr u="sng">
                <a:solidFill>
                  <a:srgbClr val="FFFB00"/>
                </a:solidFill>
              </a:rPr>
              <a:t>the title of the person</a:t>
            </a:r>
            <a:r>
              <a:t> performing a task - for example, “cashier”. </a:t>
            </a:r>
          </a:p>
          <a:p>
            <a:pPr lvl="2" marL="1244600" indent="-482600">
              <a:spcBef>
                <a:spcPts val="1000"/>
              </a:spcBef>
              <a:buSzPct val="90000"/>
              <a:buChar char="➡"/>
              <a:defRPr>
                <a:solidFill>
                  <a:srgbClr val="FFFFFF"/>
                </a:solidFill>
                <a:latin typeface="Chalkboard"/>
                <a:ea typeface="Chalkboard"/>
                <a:cs typeface="Chalkboard"/>
                <a:sym typeface="Chalkboard"/>
              </a:defRPr>
            </a:pPr>
            <a:r>
              <a:t>In </a:t>
            </a:r>
            <a:r>
              <a:rPr b="1"/>
              <a:t>logical DFDs</a:t>
            </a:r>
            <a:r>
              <a:t>, the label inside the bubble describes a </a:t>
            </a:r>
            <a:r>
              <a:rPr u="sng">
                <a:solidFill>
                  <a:srgbClr val="FFFB00"/>
                </a:solidFill>
              </a:rPr>
              <a:t>transformation process</a:t>
            </a:r>
            <a:r>
              <a:t> - for example, “process cash receipts”.</a:t>
            </a:r>
          </a:p>
        </p:txBody>
      </p:sp>
      <p:sp>
        <p:nvSpPr>
          <p:cNvPr id="231" name="The term “external entity” means an entity outside the AIS under study, not necessary an entity that external to the organization.…"/>
          <p:cNvSpPr txBox="1"/>
          <p:nvPr/>
        </p:nvSpPr>
        <p:spPr>
          <a:xfrm>
            <a:off x="291919" y="7831907"/>
            <a:ext cx="12049731" cy="5176549"/>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marL="762000" indent="-635000">
              <a:spcBef>
                <a:spcPts val="1000"/>
              </a:spcBef>
              <a:buSzPct val="80000"/>
              <a:buBlip>
                <a:blip r:embed="rId2"/>
              </a:buBlip>
              <a:defRPr>
                <a:solidFill>
                  <a:srgbClr val="FFFFFF"/>
                </a:solidFill>
                <a:latin typeface="Chalkboard"/>
                <a:ea typeface="Chalkboard"/>
                <a:cs typeface="Chalkboard"/>
                <a:sym typeface="Chalkboard"/>
              </a:defRPr>
            </a:pPr>
            <a:r>
              <a:t>The term “external entity” means an entity outside </a:t>
            </a:r>
            <a:r>
              <a:rPr u="sng">
                <a:solidFill>
                  <a:srgbClr val="FFFB00"/>
                </a:solidFill>
              </a:rPr>
              <a:t>the AIS under study</a:t>
            </a:r>
            <a:r>
              <a:t>, not necessary an entity that external to </a:t>
            </a:r>
            <a:r>
              <a:rPr u="sng">
                <a:solidFill>
                  <a:srgbClr val="FFFB00"/>
                </a:solidFill>
              </a:rPr>
              <a:t>the organization</a:t>
            </a:r>
            <a:r>
              <a:t>.</a:t>
            </a:r>
          </a:p>
          <a:p>
            <a:pPr marL="762000" indent="-635000">
              <a:spcBef>
                <a:spcPts val="1000"/>
              </a:spcBef>
              <a:buSzPct val="80000"/>
              <a:buBlip>
                <a:blip r:embed="rId2"/>
              </a:buBlip>
              <a:defRPr>
                <a:solidFill>
                  <a:srgbClr val="FFFFFF"/>
                </a:solidFill>
                <a:latin typeface="Chalkboard"/>
                <a:ea typeface="Chalkboard"/>
                <a:cs typeface="Chalkboard"/>
                <a:sym typeface="Chalkboard"/>
              </a:defRPr>
            </a:pPr>
            <a:r>
              <a:t>Data flow lines are lines with arrows that indicate the direction that data flow in the system. </a:t>
            </a:r>
          </a:p>
          <a:p>
            <a:pPr marL="762000" indent="-635000">
              <a:spcBef>
                <a:spcPts val="1000"/>
              </a:spcBef>
              <a:buSzPct val="80000"/>
              <a:buBlip>
                <a:blip r:embed="rId2"/>
              </a:buBlip>
              <a:defRPr>
                <a:solidFill>
                  <a:srgbClr val="FFFFFF"/>
                </a:solidFill>
                <a:latin typeface="Chalkboard"/>
                <a:ea typeface="Chalkboard"/>
                <a:cs typeface="Chalkboard"/>
                <a:sym typeface="Chalkboard"/>
              </a:defRPr>
            </a:pPr>
            <a:r>
              <a:t>For this reason, every data source symbol will have one or more data flow lines </a:t>
            </a:r>
            <a:r>
              <a:rPr u="sng">
                <a:solidFill>
                  <a:srgbClr val="FFFB00"/>
                </a:solidFill>
              </a:rPr>
              <a:t>leading away</a:t>
            </a:r>
            <a:r>
              <a:t> from it, and every data destination symbol will have one or more data flow lines </a:t>
            </a:r>
            <a:r>
              <a:rPr u="sng">
                <a:solidFill>
                  <a:srgbClr val="FFFB00"/>
                </a:solidFill>
              </a:rPr>
              <a:t>leading into</a:t>
            </a:r>
            <a:r>
              <a:t> it. </a:t>
            </a:r>
          </a:p>
          <a:p>
            <a:pPr marL="762000" indent="-635000">
              <a:spcBef>
                <a:spcPts val="1000"/>
              </a:spcBef>
              <a:buSzPct val="80000"/>
              <a:buBlip>
                <a:blip r:embed="rId2"/>
              </a:buBlip>
              <a:defRPr>
                <a:solidFill>
                  <a:srgbClr val="FFFFFF"/>
                </a:solidFill>
                <a:latin typeface="Chalkboard"/>
                <a:ea typeface="Chalkboard"/>
                <a:cs typeface="Chalkboard"/>
                <a:sym typeface="Chalkboard"/>
              </a:defRPr>
            </a:pPr>
            <a:r>
              <a:t>For clarity, you should label each data flow line to indicate exactly </a:t>
            </a:r>
            <a:r>
              <a:rPr u="sng">
                <a:solidFill>
                  <a:srgbClr val="FFFB00"/>
                </a:solidFill>
              </a:rPr>
              <a:t>what data</a:t>
            </a:r>
            <a:r>
              <a:t> are flowing along it.</a:t>
            </a:r>
          </a:p>
        </p:txBody>
      </p:sp>
      <p:sp>
        <p:nvSpPr>
          <p:cNvPr id="232" name="Rectangle"/>
          <p:cNvSpPr/>
          <p:nvPr/>
        </p:nvSpPr>
        <p:spPr>
          <a:xfrm>
            <a:off x="3824111" y="2657122"/>
            <a:ext cx="16839694" cy="4824741"/>
          </a:xfrm>
          <a:prstGeom prst="rect">
            <a:avLst/>
          </a:prstGeom>
          <a:solidFill>
            <a:srgbClr val="FFFFFF"/>
          </a:solidFill>
          <a:ln w="12700">
            <a:miter lim="400000"/>
          </a:ln>
        </p:spPr>
        <p:txBody>
          <a:bodyPr lIns="50800" tIns="50800" rIns="50800" bIns="50800" anchor="ctr"/>
          <a:lstStyle/>
          <a:p>
            <a:pPr/>
          </a:p>
        </p:txBody>
      </p:sp>
      <p:pic>
        <p:nvPicPr>
          <p:cNvPr id="233" name="Image" descr="Image"/>
          <p:cNvPicPr>
            <a:picLocks noChangeAspect="1"/>
          </p:cNvPicPr>
          <p:nvPr/>
        </p:nvPicPr>
        <p:blipFill>
          <a:blip r:embed="rId3">
            <a:extLst/>
          </a:blip>
          <a:stretch>
            <a:fillRect/>
          </a:stretch>
        </p:blipFill>
        <p:spPr>
          <a:xfrm>
            <a:off x="4273715" y="3186198"/>
            <a:ext cx="15940485" cy="4067715"/>
          </a:xfrm>
          <a:prstGeom prst="rect">
            <a:avLst/>
          </a:prstGeom>
          <a:ln w="12700">
            <a:miter lim="400000"/>
          </a:ln>
        </p:spPr>
      </p:pic>
      <p:sp>
        <p:nvSpPr>
          <p:cNvPr id="234" name="Rectangle"/>
          <p:cNvSpPr/>
          <p:nvPr/>
        </p:nvSpPr>
        <p:spPr>
          <a:xfrm>
            <a:off x="4239755" y="3177554"/>
            <a:ext cx="1765866" cy="1191641"/>
          </a:xfrm>
          <a:prstGeom prst="rect">
            <a:avLst/>
          </a:prstGeom>
          <a:solidFill>
            <a:srgbClr val="DDDDDD"/>
          </a:solidFill>
          <a:ln w="38100">
            <a:solidFill>
              <a:srgbClr val="000000"/>
            </a:solidFill>
          </a:ln>
        </p:spPr>
        <p:txBody>
          <a:bodyPr lIns="50800" tIns="50800" rIns="50800" bIns="50800" anchor="ctr"/>
          <a:lstStyle/>
          <a:p>
            <a:pP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New_Template7">
  <a:themeElements>
    <a:clrScheme name="New_Template7">
      <a:dk1>
        <a:srgbClr val="222222"/>
      </a:dk1>
      <a:lt1>
        <a:srgbClr val="222222"/>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A7A7A7"/>
      </a:dk2>
      <a:lt2>
        <a:srgbClr val="535353"/>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New_Template7">
      <a:majorFont>
        <a:latin typeface="Helvetica"/>
        <a:ea typeface="Helvetica"/>
        <a:cs typeface="Helvetica"/>
      </a:majorFont>
      <a:minorFont>
        <a:latin typeface="Helvetica Neue"/>
        <a:ea typeface="Helvetica Neue"/>
        <a:cs typeface="Helvetica Neue"/>
      </a:minorFont>
    </a:fontScheme>
    <a:fmtScheme name="New_Template7">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38787"/>
        </a:solidFill>
        <a:ln w="25400" cap="flat">
          <a:solidFill>
            <a:schemeClr val="accent1"/>
          </a:solidFill>
          <a:prstDash val="solid"/>
          <a:round/>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825500" rtl="0" fontAlgn="auto" latinLnBrk="0" hangingPunct="0">
          <a:lnSpc>
            <a:spcPct val="100000"/>
          </a:lnSpc>
          <a:spcBef>
            <a:spcPts val="3400"/>
          </a:spcBef>
          <a:spcAft>
            <a:spcPts val="0"/>
          </a:spcAft>
          <a:buClrTx/>
          <a:buSzTx/>
          <a:buFontTx/>
          <a:buNone/>
          <a:tabLst/>
          <a:defRPr b="0" baseline="0" cap="none" i="0" spc="0" strike="noStrike" sz="3000" u="none" kumimoji="0" normalizeH="0">
            <a:ln>
              <a:noFill/>
            </a:ln>
            <a:solidFill>
              <a:srgbClr val="222222"/>
            </a:solidFill>
            <a:effectLst/>
            <a:uFillTx/>
            <a:latin typeface="DIN Condensed Bold"/>
            <a:ea typeface="DIN Condensed Bold"/>
            <a:cs typeface="DIN Condensed Bold"/>
            <a:sym typeface="DIN Condensed Bold"/>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