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1pPr>
    <a:lvl2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2pPr>
    <a:lvl3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3pPr>
    <a:lvl4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4pPr>
    <a:lvl5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5pPr>
    <a:lvl6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6pPr>
    <a:lvl7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7pPr>
    <a:lvl8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8pPr>
    <a:lvl9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DIN Condensed Bold"/>
          <a:ea typeface="DIN Condensed Bold"/>
          <a:cs typeface="DIN Condensed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DIN Condensed Bold"/>
          <a:ea typeface="DIN Condensed Bold"/>
          <a:cs typeface="DIN Condensed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Bold"/>
          <a:ea typeface="DIN Condensed Bold"/>
          <a:cs typeface="DIN Condensed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32239"/>
          </a:solidFill>
        </a:fill>
      </a:tcStyle>
    </a:firstRow>
  </a:tblStyle>
  <a:tblStyle styleId="{C7B018BB-80A7-4F77-B60F-C8B233D01FF8}"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Row>
  </a:tblStyle>
  <a:tblStyle styleId="{EEE7283C-3CF3-47DC-8721-378D4A62B228}"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Row>
  </a:tblStyle>
  <a:tblStyle styleId="{CF821DB8-F4EB-4A41-A1BA-3FCAFE7338EE}"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Row>
  </a:tblStyle>
  <a:tblStyle styleId="{33BA23B1-9221-436E-865A-0063620EA4FD}" styleName="">
    <a:tblBg/>
    <a:wholeTbl>
      <a:tcTxStyle b="off" i="off">
        <a:font>
          <a:latin typeface="DIN Condensed Bold"/>
          <a:ea typeface="DIN Condensed Bold"/>
          <a:cs typeface="DIN Condensed Bol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838787"/>
          </a:solidFill>
        </a:fill>
      </a:tcStyle>
    </a:band2H>
    <a:firstCol>
      <a:tcTxStyle b="on"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Bold"/>
          <a:ea typeface="DIN Condensed Bold"/>
          <a:cs typeface="DIN Condensed Bold"/>
        </a:font>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5" name="Shape 185"/>
          <p:cNvSpPr/>
          <p:nvPr>
            <p:ph type="sldImg"/>
          </p:nvPr>
        </p:nvSpPr>
        <p:spPr>
          <a:xfrm>
            <a:off x="1143000" y="685800"/>
            <a:ext cx="4572000" cy="3429000"/>
          </a:xfrm>
          <a:prstGeom prst="rect">
            <a:avLst/>
          </a:prstGeom>
        </p:spPr>
        <p:txBody>
          <a:bodyPr/>
          <a:lstStyle/>
          <a:p>
            <a:pPr/>
          </a:p>
        </p:txBody>
      </p:sp>
      <p:sp>
        <p:nvSpPr>
          <p:cNvPr id="186" name="Shape 18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103"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04"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105" name="Body Level One…"/>
          <p:cNvSpPr txBox="1"/>
          <p:nvPr>
            <p:ph type="body" idx="21"/>
          </p:nvPr>
        </p:nvSpPr>
        <p:spPr>
          <a:xfrm>
            <a:off x="762000" y="3860800"/>
            <a:ext cx="22860000" cy="8585200"/>
          </a:xfrm>
          <a:prstGeom prst="rect">
            <a:avLst/>
          </a:prstGeom>
        </p:spPr>
        <p:txBody>
          <a:bodyPr anchor="t"/>
          <a:lstStyle/>
          <a:p>
            <a:pPr marL="635000" indent="-635000">
              <a:lnSpc>
                <a:spcPct val="100000"/>
              </a:lnSpc>
              <a:spcBef>
                <a:spcPts val="3900"/>
              </a:spcBef>
              <a:buClr>
                <a:schemeClr val="accent1"/>
              </a:buClr>
              <a:buSzPct val="125000"/>
              <a:buFont typeface="Avenir Next Regular"/>
              <a:buChar char="▸"/>
              <a:defRPr cap="none" sz="4800">
                <a:solidFill>
                  <a:srgbClr val="838787"/>
                </a:solidFill>
                <a:latin typeface="Avenir Next Medium"/>
                <a:ea typeface="Avenir Next Medium"/>
                <a:cs typeface="Avenir Next Medium"/>
                <a:sym typeface="Avenir Next Medium"/>
              </a:defRPr>
            </a:pPr>
          </a:p>
        </p:txBody>
      </p:sp>
      <p:sp>
        <p:nvSpPr>
          <p:cNvPr id="106"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13" name="Image"/>
          <p:cNvSpPr/>
          <p:nvPr>
            <p:ph type="pic" sz="half" idx="21"/>
          </p:nvPr>
        </p:nvSpPr>
        <p:spPr>
          <a:xfrm>
            <a:off x="12192000" y="-177800"/>
            <a:ext cx="12192000" cy="7162800"/>
          </a:xfrm>
          <a:prstGeom prst="rect">
            <a:avLst/>
          </a:prstGeom>
        </p:spPr>
        <p:txBody>
          <a:bodyPr lIns="91439" tIns="45719" rIns="91439" bIns="45719" anchor="t">
            <a:noAutofit/>
          </a:bodyPr>
          <a:lstStyle/>
          <a:p>
            <a:pPr/>
          </a:p>
        </p:txBody>
      </p:sp>
      <p:sp>
        <p:nvSpPr>
          <p:cNvPr id="114" name="Image"/>
          <p:cNvSpPr/>
          <p:nvPr>
            <p:ph type="pic" sz="half" idx="22"/>
          </p:nvPr>
        </p:nvSpPr>
        <p:spPr>
          <a:xfrm>
            <a:off x="12192000" y="6451600"/>
            <a:ext cx="12192000" cy="8297334"/>
          </a:xfrm>
          <a:prstGeom prst="rect">
            <a:avLst/>
          </a:prstGeom>
        </p:spPr>
        <p:txBody>
          <a:bodyPr lIns="91439" tIns="45719" rIns="91439" bIns="45719" anchor="t">
            <a:noAutofit/>
          </a:bodyPr>
          <a:lstStyle/>
          <a:p>
            <a:pPr/>
          </a:p>
        </p:txBody>
      </p:sp>
      <p:sp>
        <p:nvSpPr>
          <p:cNvPr id="115" name="Image"/>
          <p:cNvSpPr/>
          <p:nvPr>
            <p:ph type="pic" idx="23"/>
          </p:nvPr>
        </p:nvSpPr>
        <p:spPr>
          <a:xfrm>
            <a:off x="-190500" y="0"/>
            <a:ext cx="12428272" cy="13716000"/>
          </a:xfrm>
          <a:prstGeom prst="rect">
            <a:avLst/>
          </a:prstGeom>
        </p:spPr>
        <p:txBody>
          <a:bodyPr lIns="91439" tIns="45719" rIns="91439" bIns="45719" anchor="t">
            <a:noAutofit/>
          </a:bodyPr>
          <a:lstStyle/>
          <a:p>
            <a:pPr/>
          </a:p>
        </p:txBody>
      </p:sp>
      <p:sp>
        <p:nvSpPr>
          <p:cNvPr id="116"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3"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24" name="Callout"/>
          <p:cNvSpPr/>
          <p:nvPr/>
        </p:nvSpPr>
        <p:spPr>
          <a:xfrm>
            <a:off x="876300" y="3314700"/>
            <a:ext cx="22631400" cy="73171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4000">
                <a:solidFill>
                  <a:srgbClr val="FFFFFF"/>
                </a:solidFill>
              </a:defRPr>
            </a:pPr>
          </a:p>
        </p:txBody>
      </p:sp>
      <p:sp>
        <p:nvSpPr>
          <p:cNvPr id="125" name="Body Level One…"/>
          <p:cNvSpPr txBox="1"/>
          <p:nvPr>
            <p:ph type="body" sz="quarter" idx="1"/>
          </p:nvPr>
        </p:nvSpPr>
        <p:spPr>
          <a:xfrm>
            <a:off x="1676400" y="4089400"/>
            <a:ext cx="21056600" cy="1805946"/>
          </a:xfrm>
          <a:prstGeom prst="rect">
            <a:avLst/>
          </a:prstGeom>
        </p:spPr>
        <p:txBody>
          <a:bodyPr anchor="t"/>
          <a:lstStyle>
            <a:lvl1pPr>
              <a:spcBef>
                <a:spcPts val="0"/>
              </a:spcBef>
              <a:defRPr sz="13400">
                <a:solidFill>
                  <a:srgbClr val="FFFFFF"/>
                </a:solidFill>
                <a:latin typeface="DIN Condensed Bold"/>
                <a:ea typeface="DIN Condensed Bold"/>
                <a:cs typeface="DIN Condensed Bold"/>
                <a:sym typeface="DIN Condensed Bold"/>
              </a:defRPr>
            </a:lvl1pPr>
            <a:lvl2pPr marL="2407708" indent="-1772708">
              <a:spcBef>
                <a:spcPts val="0"/>
              </a:spcBef>
              <a:buSzPct val="104999"/>
              <a:buChar char="‣"/>
              <a:defRPr sz="13400">
                <a:solidFill>
                  <a:srgbClr val="FFFFFF"/>
                </a:solidFill>
                <a:latin typeface="DIN Condensed Bold"/>
                <a:ea typeface="DIN Condensed Bold"/>
                <a:cs typeface="DIN Condensed Bold"/>
                <a:sym typeface="DIN Condensed Bold"/>
              </a:defRPr>
            </a:lvl2pPr>
            <a:lvl3pPr marL="3042708" indent="-1772708">
              <a:spcBef>
                <a:spcPts val="0"/>
              </a:spcBef>
              <a:buSzPct val="104999"/>
              <a:buChar char="‣"/>
              <a:defRPr sz="13400">
                <a:solidFill>
                  <a:srgbClr val="FFFFFF"/>
                </a:solidFill>
                <a:latin typeface="DIN Condensed Bold"/>
                <a:ea typeface="DIN Condensed Bold"/>
                <a:cs typeface="DIN Condensed Bold"/>
                <a:sym typeface="DIN Condensed Bold"/>
              </a:defRPr>
            </a:lvl3pPr>
            <a:lvl4pPr marL="3677708" indent="-1772708">
              <a:spcBef>
                <a:spcPts val="0"/>
              </a:spcBef>
              <a:buSzPct val="104999"/>
              <a:buChar char="‣"/>
              <a:defRPr sz="13400">
                <a:solidFill>
                  <a:srgbClr val="FFFFFF"/>
                </a:solidFill>
                <a:latin typeface="DIN Condensed Bold"/>
                <a:ea typeface="DIN Condensed Bold"/>
                <a:cs typeface="DIN Condensed Bold"/>
                <a:sym typeface="DIN Condensed Bold"/>
              </a:defRPr>
            </a:lvl4pPr>
            <a:lvl5pPr marL="4312708" indent="-1772708">
              <a:spcBef>
                <a:spcPts val="0"/>
              </a:spcBef>
              <a:buSzPct val="104999"/>
              <a:buChar char="‣"/>
              <a:defRPr sz="13400">
                <a:solidFill>
                  <a:srgbClr val="FFFFFF"/>
                </a:solidFill>
                <a:latin typeface="DIN Condensed Bold"/>
                <a:ea typeface="DIN Condensed Bold"/>
                <a:cs typeface="DIN Condensed Bold"/>
                <a:sym typeface="DIN Condensed Bold"/>
              </a:defRPr>
            </a:lvl5pPr>
          </a:lstStyle>
          <a:p>
            <a:pPr/>
            <a:r>
              <a:t>Body Level One</a:t>
            </a:r>
          </a:p>
          <a:p>
            <a:pPr lvl="1"/>
            <a:r>
              <a:t>Body Level Two</a:t>
            </a:r>
          </a:p>
          <a:p>
            <a:pPr lvl="2"/>
            <a:r>
              <a:t>Body Level Three</a:t>
            </a:r>
          </a:p>
          <a:p>
            <a:pPr lvl="3"/>
            <a:r>
              <a:t>Body Level Four</a:t>
            </a:r>
          </a:p>
          <a:p>
            <a:pPr lvl="4"/>
            <a:r>
              <a:t>Body Level Five</a:t>
            </a:r>
          </a:p>
        </p:txBody>
      </p:sp>
      <p:sp>
        <p:nvSpPr>
          <p:cNvPr id="126" name="Johnny Appleseed"/>
          <p:cNvSpPr txBox="1"/>
          <p:nvPr>
            <p:ph type="body" sz="quarter" idx="21"/>
          </p:nvPr>
        </p:nvSpPr>
        <p:spPr>
          <a:xfrm>
            <a:off x="762000" y="10953750"/>
            <a:ext cx="22860000" cy="1206500"/>
          </a:xfrm>
          <a:prstGeom prst="rect">
            <a:avLst/>
          </a:prstGeom>
        </p:spPr>
        <p:txBody>
          <a:bodyPr anchor="ctr"/>
          <a:lstStyle/>
          <a:p>
            <a:pPr algn="r">
              <a:spcBef>
                <a:spcPts val="0"/>
              </a:spcBef>
              <a:defRPr cap="none" sz="8700">
                <a:solidFill>
                  <a:srgbClr val="838787"/>
                </a:solidFill>
                <a:latin typeface="DIN Condensed Bold"/>
                <a:ea typeface="DIN Condensed Bold"/>
                <a:cs typeface="DIN Condensed Bold"/>
                <a:sym typeface="DIN Condensed Bold"/>
              </a:defRPr>
            </a:pPr>
          </a:p>
        </p:txBody>
      </p:sp>
      <p:sp>
        <p:nvSpPr>
          <p:cNvPr id="127" name="Text"/>
          <p:cNvSpPr txBox="1"/>
          <p:nvPr>
            <p:ph type="body" sz="quarter" idx="22"/>
          </p:nvPr>
        </p:nvSpPr>
        <p:spPr>
          <a:xfrm>
            <a:off x="762000" y="635000"/>
            <a:ext cx="20955000" cy="635000"/>
          </a:xfrm>
          <a:prstGeom prst="rect">
            <a:avLst/>
          </a:prstGeom>
        </p:spPr>
        <p:txBody>
          <a:bodyPr/>
          <a:lstStyle/>
          <a:p>
            <a:pPr defTabSz="647700">
              <a:spcBef>
                <a:spcPts val="0"/>
              </a:spcBef>
              <a:defRPr spc="100" sz="3600">
                <a:solidFill>
                  <a:srgbClr val="838787"/>
                </a:solidFill>
              </a:defRPr>
            </a:pPr>
          </a:p>
        </p:txBody>
      </p:sp>
      <p:sp>
        <p:nvSpPr>
          <p:cNvPr id="128"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5" name="Body Level One…"/>
          <p:cNvSpPr txBox="1"/>
          <p:nvPr>
            <p:ph type="body" sz="quarter" idx="1"/>
          </p:nvPr>
        </p:nvSpPr>
        <p:spPr>
          <a:xfrm>
            <a:off x="11049000" y="3721100"/>
            <a:ext cx="12573000" cy="1805946"/>
          </a:xfrm>
          <a:prstGeom prst="rect">
            <a:avLst/>
          </a:prstGeom>
        </p:spPr>
        <p:txBody>
          <a:bodyPr anchor="t"/>
          <a:lstStyle>
            <a:lvl1pPr>
              <a:spcBef>
                <a:spcPts val="0"/>
              </a:spcBef>
              <a:defRPr sz="13400">
                <a:solidFill>
                  <a:srgbClr val="FFFFFF"/>
                </a:solidFill>
                <a:latin typeface="DIN Condensed Bold"/>
                <a:ea typeface="DIN Condensed Bold"/>
                <a:cs typeface="DIN Condensed Bold"/>
                <a:sym typeface="DIN Condensed Bold"/>
              </a:defRPr>
            </a:lvl1pPr>
            <a:lvl2pPr marL="2407708" indent="-1772708">
              <a:spcBef>
                <a:spcPts val="0"/>
              </a:spcBef>
              <a:buSzPct val="104999"/>
              <a:buChar char="‣"/>
              <a:defRPr sz="13400">
                <a:solidFill>
                  <a:srgbClr val="FFFFFF"/>
                </a:solidFill>
                <a:latin typeface="DIN Condensed Bold"/>
                <a:ea typeface="DIN Condensed Bold"/>
                <a:cs typeface="DIN Condensed Bold"/>
                <a:sym typeface="DIN Condensed Bold"/>
              </a:defRPr>
            </a:lvl2pPr>
            <a:lvl3pPr marL="3042708" indent="-1772708">
              <a:spcBef>
                <a:spcPts val="0"/>
              </a:spcBef>
              <a:buSzPct val="104999"/>
              <a:buChar char="‣"/>
              <a:defRPr sz="13400">
                <a:solidFill>
                  <a:srgbClr val="FFFFFF"/>
                </a:solidFill>
                <a:latin typeface="DIN Condensed Bold"/>
                <a:ea typeface="DIN Condensed Bold"/>
                <a:cs typeface="DIN Condensed Bold"/>
                <a:sym typeface="DIN Condensed Bold"/>
              </a:defRPr>
            </a:lvl3pPr>
            <a:lvl4pPr marL="3677708" indent="-1772708">
              <a:spcBef>
                <a:spcPts val="0"/>
              </a:spcBef>
              <a:buSzPct val="104999"/>
              <a:buChar char="‣"/>
              <a:defRPr sz="13400">
                <a:solidFill>
                  <a:srgbClr val="FFFFFF"/>
                </a:solidFill>
                <a:latin typeface="DIN Condensed Bold"/>
                <a:ea typeface="DIN Condensed Bold"/>
                <a:cs typeface="DIN Condensed Bold"/>
                <a:sym typeface="DIN Condensed Bold"/>
              </a:defRPr>
            </a:lvl4pPr>
            <a:lvl5pPr marL="4312708" indent="-1772708">
              <a:spcBef>
                <a:spcPts val="0"/>
              </a:spcBef>
              <a:buSzPct val="104999"/>
              <a:buChar char="‣"/>
              <a:defRPr sz="13400">
                <a:solidFill>
                  <a:srgbClr val="FFFFFF"/>
                </a:solidFill>
                <a:latin typeface="DIN Condensed Bold"/>
                <a:ea typeface="DIN Condensed Bold"/>
                <a:cs typeface="DIN Condensed Bold"/>
                <a:sym typeface="DIN Condensed Bold"/>
              </a:defRPr>
            </a:lvl5pPr>
          </a:lstStyle>
          <a:p>
            <a:pPr/>
            <a:r>
              <a:t>Body Level One</a:t>
            </a:r>
          </a:p>
          <a:p>
            <a:pPr lvl="1"/>
            <a:r>
              <a:t>Body Level Two</a:t>
            </a:r>
          </a:p>
          <a:p>
            <a:pPr lvl="2"/>
            <a:r>
              <a:t>Body Level Three</a:t>
            </a:r>
          </a:p>
          <a:p>
            <a:pPr lvl="3"/>
            <a:r>
              <a:t>Body Level Four</a:t>
            </a:r>
          </a:p>
          <a:p>
            <a:pPr lvl="4"/>
            <a:r>
              <a:t>Body Level Five</a:t>
            </a:r>
          </a:p>
        </p:txBody>
      </p:sp>
      <p:sp>
        <p:nvSpPr>
          <p:cNvPr id="136" name="Image"/>
          <p:cNvSpPr/>
          <p:nvPr>
            <p:ph type="pic" idx="21"/>
          </p:nvPr>
        </p:nvSpPr>
        <p:spPr>
          <a:xfrm>
            <a:off x="-190500" y="0"/>
            <a:ext cx="12428272" cy="13716000"/>
          </a:xfrm>
          <a:prstGeom prst="rect">
            <a:avLst/>
          </a:prstGeom>
        </p:spPr>
        <p:txBody>
          <a:bodyPr lIns="91439" tIns="45719" rIns="91439" bIns="45719" anchor="t">
            <a:noAutofit/>
          </a:bodyPr>
          <a:lstStyle/>
          <a:p>
            <a:pPr/>
          </a:p>
        </p:txBody>
      </p:sp>
      <p:sp>
        <p:nvSpPr>
          <p:cNvPr id="137" name="Johnny Appleseed"/>
          <p:cNvSpPr txBox="1"/>
          <p:nvPr>
            <p:ph type="body" sz="quarter" idx="22"/>
          </p:nvPr>
        </p:nvSpPr>
        <p:spPr>
          <a:xfrm>
            <a:off x="11049000" y="10953750"/>
            <a:ext cx="12573000" cy="1206500"/>
          </a:xfrm>
          <a:prstGeom prst="rect">
            <a:avLst/>
          </a:prstGeom>
        </p:spPr>
        <p:txBody>
          <a:bodyPr anchor="ctr"/>
          <a:lstStyle/>
          <a:p>
            <a:pPr defTabSz="647700">
              <a:lnSpc>
                <a:spcPct val="100000"/>
              </a:lnSpc>
              <a:spcBef>
                <a:spcPts val="0"/>
              </a:spcBef>
              <a:defRPr cap="none" sz="8700">
                <a:solidFill>
                  <a:srgbClr val="232323"/>
                </a:solidFill>
                <a:latin typeface="DIN Condensed Bold"/>
                <a:ea typeface="DIN Condensed Bold"/>
                <a:cs typeface="DIN Condensed Bold"/>
                <a:sym typeface="DIN Condensed Bold"/>
              </a:defRPr>
            </a:pPr>
          </a:p>
        </p:txBody>
      </p:sp>
      <p:sp>
        <p:nvSpPr>
          <p:cNvPr id="138"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5" name="Image"/>
          <p:cNvSpPr/>
          <p:nvPr>
            <p:ph type="pic" idx="21"/>
          </p:nvPr>
        </p:nvSpPr>
        <p:spPr>
          <a:xfrm>
            <a:off x="-38100" y="-1219200"/>
            <a:ext cx="24460200" cy="16145934"/>
          </a:xfrm>
          <a:prstGeom prst="rect">
            <a:avLst/>
          </a:prstGeom>
        </p:spPr>
        <p:txBody>
          <a:bodyPr lIns="91439" tIns="45719" rIns="91439" bIns="45719" anchor="t">
            <a:noAutofit/>
          </a:bodyPr>
          <a:lstStyle/>
          <a:p>
            <a:pPr/>
          </a:p>
        </p:txBody>
      </p:sp>
      <p:sp>
        <p:nvSpPr>
          <p:cNvPr id="146"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3"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bg>
      <p:bgPr>
        <a:solidFill>
          <a:srgbClr val="FFFFFF"/>
        </a:solidFill>
      </p:bgPr>
    </p:bg>
    <p:spTree>
      <p:nvGrpSpPr>
        <p:cNvPr id="1" name=""/>
        <p:cNvGrpSpPr/>
        <p:nvPr/>
      </p:nvGrpSpPr>
      <p:grpSpPr>
        <a:xfrm>
          <a:off x="0" y="0"/>
          <a:ext cx="0" cy="0"/>
          <a:chOff x="0" y="0"/>
          <a:chExt cx="0" cy="0"/>
        </a:xfrm>
      </p:grpSpPr>
      <p:sp>
        <p:nvSpPr>
          <p:cNvPr id="160"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167" name="Presentation Title"/>
          <p:cNvSpPr txBox="1"/>
          <p:nvPr>
            <p:ph type="title" hasCustomPrompt="1"/>
          </p:nvPr>
        </p:nvSpPr>
        <p:spPr>
          <a:xfrm>
            <a:off x="1270000" y="3289300"/>
            <a:ext cx="21844000" cy="3879454"/>
          </a:xfrm>
          <a:prstGeom prst="rect">
            <a:avLst/>
          </a:prstGeom>
        </p:spPr>
        <p:txBody>
          <a:bodyPr anchor="b"/>
          <a:lstStyle>
            <a:lvl1pPr algn="ctr" defTabSz="2438338">
              <a:lnSpc>
                <a:spcPct val="90000"/>
              </a:lnSpc>
              <a:defRPr cap="none" spc="-348" sz="11600">
                <a:gradFill flip="none" rotWithShape="1">
                  <a:gsLst>
                    <a:gs pos="0">
                      <a:srgbClr val="00E8FF"/>
                    </a:gs>
                    <a:gs pos="100000">
                      <a:srgbClr val="FF00F7"/>
                    </a:gs>
                  </a:gsLst>
                  <a:lin ang="3967761" scaled="0"/>
                </a:gradFill>
                <a:latin typeface="Graphik Semibold"/>
                <a:ea typeface="Graphik Semibold"/>
                <a:cs typeface="Graphik Semibold"/>
                <a:sym typeface="Graphik Semibold"/>
              </a:defRPr>
            </a:lvl1pPr>
          </a:lstStyle>
          <a:p>
            <a:pPr/>
            <a:r>
              <a:t>Presentation Title</a:t>
            </a:r>
          </a:p>
        </p:txBody>
      </p:sp>
      <p:sp>
        <p:nvSpPr>
          <p:cNvPr id="168" name="Author and Date"/>
          <p:cNvSpPr txBox="1"/>
          <p:nvPr>
            <p:ph type="body" sz="quarter" idx="21" hasCustomPrompt="1"/>
          </p:nvPr>
        </p:nvSpPr>
        <p:spPr>
          <a:xfrm>
            <a:off x="1270000" y="12160429"/>
            <a:ext cx="21844000" cy="694056"/>
          </a:xfrm>
          <a:prstGeom prst="rect">
            <a:avLst/>
          </a:prstGeom>
        </p:spPr>
        <p:txBody>
          <a:bodyPr anchor="t"/>
          <a:lstStyle>
            <a:lvl1pPr algn="ctr">
              <a:lnSpc>
                <a:spcPct val="100000"/>
              </a:lnSpc>
              <a:spcBef>
                <a:spcPts val="0"/>
              </a:spcBef>
              <a:defRPr cap="none" sz="3500">
                <a:solidFill>
                  <a:srgbClr val="D5D5D5"/>
                </a:solidFill>
                <a:latin typeface="Graphik Medium"/>
                <a:ea typeface="Graphik Medium"/>
                <a:cs typeface="Graphik Medium"/>
                <a:sym typeface="Graphik Medium"/>
              </a:defRPr>
            </a:lvl1pPr>
          </a:lstStyle>
          <a:p>
            <a:pPr/>
            <a:r>
              <a:t>Author and Date</a:t>
            </a:r>
          </a:p>
        </p:txBody>
      </p:sp>
      <p:sp>
        <p:nvSpPr>
          <p:cNvPr id="169" name="Body Level One…"/>
          <p:cNvSpPr txBox="1"/>
          <p:nvPr>
            <p:ph type="body" sz="quarter" idx="1" hasCustomPrompt="1"/>
          </p:nvPr>
        </p:nvSpPr>
        <p:spPr>
          <a:xfrm>
            <a:off x="1270000" y="6985000"/>
            <a:ext cx="21844000" cy="2512352"/>
          </a:xfrm>
          <a:prstGeom prst="rect">
            <a:avLst/>
          </a:prstGeom>
        </p:spPr>
        <p:txBody>
          <a:bodyPr anchor="t"/>
          <a:lstStyle>
            <a:lvl1pPr algn="ctr">
              <a:lnSpc>
                <a:spcPct val="100000"/>
              </a:lnSpc>
              <a:spcBef>
                <a:spcPts val="0"/>
              </a:spcBef>
              <a:defRPr cap="none" sz="6400">
                <a:solidFill>
                  <a:srgbClr val="D5D5D5"/>
                </a:solidFill>
                <a:latin typeface="Graphik Medium"/>
                <a:ea typeface="Graphik Medium"/>
                <a:cs typeface="Graphik Medium"/>
                <a:sym typeface="Graphik Medium"/>
              </a:defRPr>
            </a:lvl1pPr>
            <a:lvl2pPr algn="ctr">
              <a:lnSpc>
                <a:spcPct val="100000"/>
              </a:lnSpc>
              <a:spcBef>
                <a:spcPts val="0"/>
              </a:spcBef>
              <a:defRPr cap="none" sz="6400">
                <a:solidFill>
                  <a:srgbClr val="D5D5D5"/>
                </a:solidFill>
                <a:latin typeface="Graphik Medium"/>
                <a:ea typeface="Graphik Medium"/>
                <a:cs typeface="Graphik Medium"/>
                <a:sym typeface="Graphik Medium"/>
              </a:defRPr>
            </a:lvl2pPr>
            <a:lvl3pPr algn="ctr">
              <a:lnSpc>
                <a:spcPct val="100000"/>
              </a:lnSpc>
              <a:spcBef>
                <a:spcPts val="0"/>
              </a:spcBef>
              <a:defRPr cap="none" sz="6400">
                <a:solidFill>
                  <a:srgbClr val="D5D5D5"/>
                </a:solidFill>
                <a:latin typeface="Graphik Medium"/>
                <a:ea typeface="Graphik Medium"/>
                <a:cs typeface="Graphik Medium"/>
                <a:sym typeface="Graphik Medium"/>
              </a:defRPr>
            </a:lvl3pPr>
            <a:lvl4pPr algn="ctr">
              <a:lnSpc>
                <a:spcPct val="100000"/>
              </a:lnSpc>
              <a:spcBef>
                <a:spcPts val="0"/>
              </a:spcBef>
              <a:defRPr cap="none" sz="6400">
                <a:solidFill>
                  <a:srgbClr val="D5D5D5"/>
                </a:solidFill>
                <a:latin typeface="Graphik Medium"/>
                <a:ea typeface="Graphik Medium"/>
                <a:cs typeface="Graphik Medium"/>
                <a:sym typeface="Graphik Medium"/>
              </a:defRPr>
            </a:lvl4pPr>
            <a:lvl5pPr algn="ctr">
              <a:lnSpc>
                <a:spcPct val="100000"/>
              </a:lnSpc>
              <a:spcBef>
                <a:spcPts val="0"/>
              </a:spcBef>
              <a:defRPr cap="none"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70" name="Slide Number"/>
          <p:cNvSpPr txBox="1"/>
          <p:nvPr>
            <p:ph type="sldNum" sz="quarter" idx="2"/>
          </p:nvPr>
        </p:nvSpPr>
        <p:spPr>
          <a:xfrm>
            <a:off x="11977623" y="13081000"/>
            <a:ext cx="416053" cy="467107"/>
          </a:xfrm>
          <a:prstGeom prst="rect">
            <a:avLst/>
          </a:prstGeom>
        </p:spPr>
        <p:txBody>
          <a:bodyPr anchor="b"/>
          <a:lstStyle>
            <a:lvl1pPr algn="ctr">
              <a:lnSpc>
                <a:spcPct val="100000"/>
              </a:lnSpc>
              <a:defRPr sz="2200">
                <a:solidFill>
                  <a:srgbClr val="FFFFFF"/>
                </a:solidFill>
                <a:latin typeface="Graphik"/>
                <a:ea typeface="Graphik"/>
                <a:cs typeface="Graphik"/>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177" name="Attribution"/>
          <p:cNvSpPr txBox="1"/>
          <p:nvPr>
            <p:ph type="body" sz="quarter" idx="21" hasCustomPrompt="1"/>
          </p:nvPr>
        </p:nvSpPr>
        <p:spPr>
          <a:xfrm>
            <a:off x="1270000" y="11155086"/>
            <a:ext cx="21844000" cy="832613"/>
          </a:xfrm>
          <a:prstGeom prst="rect">
            <a:avLst/>
          </a:prstGeom>
        </p:spPr>
        <p:txBody>
          <a:bodyPr anchor="ctr"/>
          <a:lstStyle>
            <a:lvl1pPr algn="ctr">
              <a:lnSpc>
                <a:spcPct val="100000"/>
              </a:lnSpc>
              <a:spcBef>
                <a:spcPts val="0"/>
              </a:spcBef>
              <a:defRPr cap="none" sz="4400">
                <a:solidFill>
                  <a:srgbClr val="D5D5D5"/>
                </a:solidFill>
                <a:latin typeface="Graphik Medium"/>
                <a:ea typeface="Graphik Medium"/>
                <a:cs typeface="Graphik Medium"/>
                <a:sym typeface="Graphik Medium"/>
              </a:defRPr>
            </a:lvl1pPr>
          </a:lstStyle>
          <a:p>
            <a:pPr/>
            <a:r>
              <a:t>Attribution</a:t>
            </a:r>
          </a:p>
        </p:txBody>
      </p:sp>
      <p:sp>
        <p:nvSpPr>
          <p:cNvPr id="178" name="Body Level One…"/>
          <p:cNvSpPr txBox="1"/>
          <p:nvPr>
            <p:ph type="body" sz="half" idx="1" hasCustomPrompt="1"/>
          </p:nvPr>
        </p:nvSpPr>
        <p:spPr>
          <a:xfrm>
            <a:off x="1270000" y="4659369"/>
            <a:ext cx="21844000" cy="4394201"/>
          </a:xfrm>
          <a:prstGeom prst="rect">
            <a:avLst/>
          </a:prstGeom>
        </p:spPr>
        <p:txBody>
          <a:bodyPr anchor="ctr"/>
          <a:lstStyle>
            <a:lvl1pPr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1pPr>
            <a:lvl2pPr indent="457200"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2pPr>
            <a:lvl3pPr indent="914400"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3pPr>
            <a:lvl4pPr indent="1371600"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4pPr>
            <a:lvl5pPr indent="1828800"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5pPr>
          </a:lstStyle>
          <a:p>
            <a:pPr/>
            <a:r>
              <a:t>“Notable Quote”</a:t>
            </a:r>
          </a:p>
          <a:p>
            <a:pPr lvl="1"/>
            <a:r>
              <a:t/>
            </a:r>
          </a:p>
          <a:p>
            <a:pPr lvl="2"/>
            <a:r>
              <a:t/>
            </a:r>
          </a:p>
          <a:p>
            <a:pPr lvl="3"/>
            <a:r>
              <a:t/>
            </a:r>
          </a:p>
          <a:p>
            <a:pPr lvl="4"/>
            <a:r>
              <a:t/>
            </a:r>
          </a:p>
        </p:txBody>
      </p:sp>
      <p:sp>
        <p:nvSpPr>
          <p:cNvPr id="179" name="Slide Number"/>
          <p:cNvSpPr txBox="1"/>
          <p:nvPr>
            <p:ph type="sldNum" sz="quarter" idx="2"/>
          </p:nvPr>
        </p:nvSpPr>
        <p:spPr>
          <a:xfrm>
            <a:off x="11977623" y="13081000"/>
            <a:ext cx="416053" cy="467107"/>
          </a:xfrm>
          <a:prstGeom prst="rect">
            <a:avLst/>
          </a:prstGeom>
        </p:spPr>
        <p:txBody>
          <a:bodyPr anchor="b"/>
          <a:lstStyle>
            <a:lvl1pPr algn="ctr">
              <a:lnSpc>
                <a:spcPct val="100000"/>
              </a:lnSpc>
              <a:defRPr sz="2200">
                <a:solidFill>
                  <a:srgbClr val="FFFFFF"/>
                </a:solidFill>
                <a:latin typeface="Graphik"/>
                <a:ea typeface="Graphik"/>
                <a:cs typeface="Graphik"/>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1" name="Image"/>
          <p:cNvSpPr/>
          <p:nvPr>
            <p:ph type="pic" idx="21"/>
          </p:nvPr>
        </p:nvSpPr>
        <p:spPr>
          <a:xfrm>
            <a:off x="-38100" y="-1219200"/>
            <a:ext cx="24460200" cy="16145934"/>
          </a:xfrm>
          <a:prstGeom prst="rect">
            <a:avLst/>
          </a:prstGeom>
        </p:spPr>
        <p:txBody>
          <a:bodyPr lIns="91439" tIns="45719" rIns="91439" bIns="45719" anchor="t">
            <a:noAutofit/>
          </a:bodyPr>
          <a:lstStyle/>
          <a:p>
            <a:pPr/>
          </a:p>
        </p:txBody>
      </p:sp>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Alt">
    <p:bg>
      <p:bgPr>
        <a:solidFill>
          <a:srgbClr val="FFFFFF"/>
        </a:solidFill>
      </p:bgPr>
    </p:bg>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p>
            <a:pPr/>
            <a:r>
              <a:t>Title Text</a:t>
            </a:r>
          </a:p>
        </p:txBody>
      </p:sp>
      <p:sp>
        <p:nvSpPr>
          <p:cNvPr id="3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xfrm>
            <a:off x="23013223" y="5842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0" name="Title Text"/>
          <p:cNvSpPr txBox="1"/>
          <p:nvPr>
            <p:ph type="title"/>
          </p:nvPr>
        </p:nvSpPr>
        <p:spPr>
          <a:xfrm>
            <a:off x="762000" y="5676900"/>
            <a:ext cx="22860000" cy="6350000"/>
          </a:xfrm>
          <a:prstGeom prst="rect">
            <a:avLst/>
          </a:prstGeom>
        </p:spPr>
        <p:txBody>
          <a:bodyPr/>
          <a:lstStyle/>
          <a:p>
            <a:pPr/>
            <a:r>
              <a:t>Title Text</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8" name="Line"/>
          <p:cNvSpPr/>
          <p:nvPr/>
        </p:nvSpPr>
        <p:spPr>
          <a:xfrm flipV="1">
            <a:off x="11049000" y="8635797"/>
            <a:ext cx="12572997" cy="204"/>
          </a:xfrm>
          <a:prstGeom prst="line">
            <a:avLst/>
          </a:prstGeom>
          <a:ln w="50800">
            <a:solidFill>
              <a:srgbClr val="A6AAA9"/>
            </a:solidFill>
            <a:miter lim="400000"/>
          </a:ln>
        </p:spPr>
        <p:txBody>
          <a:bodyPr lIns="45718" tIns="45718" rIns="45718" bIns="45718"/>
          <a:lstStyle/>
          <a:p>
            <a:pPr>
              <a:defRPr>
                <a:solidFill>
                  <a:srgbClr val="838787"/>
                </a:solidFill>
              </a:defRPr>
            </a:pPr>
          </a:p>
        </p:txBody>
      </p:sp>
      <p:sp>
        <p:nvSpPr>
          <p:cNvPr id="49" name="Image"/>
          <p:cNvSpPr/>
          <p:nvPr>
            <p:ph type="pic" idx="21"/>
          </p:nvPr>
        </p:nvSpPr>
        <p:spPr>
          <a:xfrm>
            <a:off x="-190500" y="0"/>
            <a:ext cx="12428272" cy="13716000"/>
          </a:xfrm>
          <a:prstGeom prst="rect">
            <a:avLst/>
          </a:prstGeom>
        </p:spPr>
        <p:txBody>
          <a:bodyPr lIns="91439" tIns="45719" rIns="91439" bIns="45719" anchor="t">
            <a:noAutofit/>
          </a:bodyPr>
          <a:lstStyle/>
          <a:p>
            <a:pPr/>
          </a:p>
        </p:txBody>
      </p:sp>
      <p:sp>
        <p:nvSpPr>
          <p:cNvPr id="50" name="Title Text"/>
          <p:cNvSpPr txBox="1"/>
          <p:nvPr>
            <p:ph type="title"/>
          </p:nvPr>
        </p:nvSpPr>
        <p:spPr>
          <a:xfrm>
            <a:off x="11049000" y="9042400"/>
            <a:ext cx="12573000" cy="3810000"/>
          </a:xfrm>
          <a:prstGeom prst="rect">
            <a:avLst/>
          </a:prstGeom>
        </p:spPr>
        <p:txBody>
          <a:bodyPr/>
          <a:lstStyle/>
          <a:p>
            <a:pPr/>
            <a:r>
              <a:t>Title Text</a:t>
            </a:r>
          </a:p>
        </p:txBody>
      </p:sp>
      <p:sp>
        <p:nvSpPr>
          <p:cNvPr id="51" name="Body Level One…"/>
          <p:cNvSpPr txBox="1"/>
          <p:nvPr>
            <p:ph type="body" sz="quarter" idx="1"/>
          </p:nvPr>
        </p:nvSpPr>
        <p:spPr>
          <a:xfrm>
            <a:off x="11049000" y="5994400"/>
            <a:ext cx="12573000" cy="2540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bg>
      <p:bgPr>
        <a:solidFill>
          <a:srgbClr val="FFFFFF"/>
        </a:solidFill>
      </p:bgPr>
    </p:bg>
    <p:spTree>
      <p:nvGrpSpPr>
        <p:cNvPr id="1" name=""/>
        <p:cNvGrpSpPr/>
        <p:nvPr/>
      </p:nvGrpSpPr>
      <p:grpSpPr>
        <a:xfrm>
          <a:off x="0" y="0"/>
          <a:ext cx="0" cy="0"/>
          <a:chOff x="0" y="0"/>
          <a:chExt cx="0" cy="0"/>
        </a:xfrm>
      </p:grpSpPr>
      <p:sp>
        <p:nvSpPr>
          <p:cNvPr id="59"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60"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61" name="Title Text"/>
          <p:cNvSpPr txBox="1"/>
          <p:nvPr>
            <p:ph type="title"/>
          </p:nvPr>
        </p:nvSpPr>
        <p:spPr>
          <a:xfrm>
            <a:off x="762000" y="2159000"/>
            <a:ext cx="22860000" cy="1016000"/>
          </a:xfrm>
          <a:prstGeom prst="rect">
            <a:avLst/>
          </a:prstGeom>
        </p:spPr>
        <p:txBody>
          <a:bodyPr/>
          <a:lstStyle>
            <a:lvl1pPr>
              <a:spcBef>
                <a:spcPts val="3900"/>
              </a:spcBef>
              <a:defRPr sz="8700"/>
            </a:lvl1pPr>
          </a:lstStyle>
          <a:p>
            <a:pPr/>
            <a:r>
              <a:t>Title Text</a:t>
            </a:r>
          </a:p>
        </p:txBody>
      </p:sp>
      <p:sp>
        <p:nvSpPr>
          <p:cNvPr id="62"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69"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70"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71" name="Title Text"/>
          <p:cNvSpPr txBox="1"/>
          <p:nvPr>
            <p:ph type="title"/>
          </p:nvPr>
        </p:nvSpPr>
        <p:spPr>
          <a:xfrm>
            <a:off x="762000" y="2159000"/>
            <a:ext cx="22860000" cy="1016000"/>
          </a:xfrm>
          <a:prstGeom prst="rect">
            <a:avLst/>
          </a:prstGeom>
        </p:spPr>
        <p:txBody>
          <a:bodyPr/>
          <a:lstStyle>
            <a:lvl1pPr>
              <a:spcBef>
                <a:spcPts val="3900"/>
              </a:spcBef>
              <a:defRPr sz="8700"/>
            </a:lvl1pPr>
          </a:lstStyle>
          <a:p>
            <a:pPr/>
            <a:r>
              <a:t>Title Text</a:t>
            </a:r>
          </a:p>
        </p:txBody>
      </p:sp>
      <p:sp>
        <p:nvSpPr>
          <p:cNvPr id="72" name="Body Level One…"/>
          <p:cNvSpPr txBox="1"/>
          <p:nvPr>
            <p:ph type="body" idx="21"/>
          </p:nvPr>
        </p:nvSpPr>
        <p:spPr>
          <a:xfrm>
            <a:off x="762000" y="3860800"/>
            <a:ext cx="22860000" cy="8585200"/>
          </a:xfrm>
          <a:prstGeom prst="rect">
            <a:avLst/>
          </a:prstGeom>
        </p:spPr>
        <p:txBody>
          <a:bodyPr anchor="t"/>
          <a:lstStyle/>
          <a:p>
            <a:pPr marL="635000" indent="-635000">
              <a:lnSpc>
                <a:spcPct val="100000"/>
              </a:lnSpc>
              <a:spcBef>
                <a:spcPts val="3900"/>
              </a:spcBef>
              <a:buClr>
                <a:schemeClr val="accent1"/>
              </a:buClr>
              <a:buSzPct val="104999"/>
              <a:buFont typeface="Avenir Next Regular"/>
              <a:buChar char="▸"/>
              <a:defRPr cap="none" sz="4800">
                <a:solidFill>
                  <a:srgbClr val="838787"/>
                </a:solidFill>
                <a:latin typeface="Avenir Next Medium"/>
                <a:ea typeface="Avenir Next Medium"/>
                <a:cs typeface="Avenir Next Medium"/>
                <a:sym typeface="Avenir Next Medium"/>
              </a:defRPr>
            </a:pPr>
          </a:p>
        </p:txBody>
      </p:sp>
      <p:sp>
        <p:nvSpPr>
          <p:cNvPr id="73"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bg>
      <p:bgPr>
        <a:solidFill>
          <a:srgbClr val="FFFFFF"/>
        </a:solidFill>
      </p:bgPr>
    </p:bg>
    <p:spTree>
      <p:nvGrpSpPr>
        <p:cNvPr id="1" name=""/>
        <p:cNvGrpSpPr/>
        <p:nvPr/>
      </p:nvGrpSpPr>
      <p:grpSpPr>
        <a:xfrm>
          <a:off x="0" y="0"/>
          <a:ext cx="0" cy="0"/>
          <a:chOff x="0" y="0"/>
          <a:chExt cx="0" cy="0"/>
        </a:xfrm>
      </p:grpSpPr>
      <p:sp>
        <p:nvSpPr>
          <p:cNvPr id="80"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81"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82" name="Title Text"/>
          <p:cNvSpPr txBox="1"/>
          <p:nvPr>
            <p:ph type="title"/>
          </p:nvPr>
        </p:nvSpPr>
        <p:spPr>
          <a:xfrm>
            <a:off x="762000" y="2159000"/>
            <a:ext cx="22860000" cy="1016000"/>
          </a:xfrm>
          <a:prstGeom prst="rect">
            <a:avLst/>
          </a:prstGeom>
        </p:spPr>
        <p:txBody>
          <a:bodyPr/>
          <a:lstStyle>
            <a:lvl1pPr>
              <a:spcBef>
                <a:spcPts val="3900"/>
              </a:spcBef>
              <a:defRPr sz="8700"/>
            </a:lvl1pPr>
          </a:lstStyle>
          <a:p>
            <a:pPr/>
            <a:r>
              <a:t>Title Text</a:t>
            </a:r>
          </a:p>
        </p:txBody>
      </p:sp>
      <p:sp>
        <p:nvSpPr>
          <p:cNvPr id="83" name="Body Level One…"/>
          <p:cNvSpPr txBox="1"/>
          <p:nvPr>
            <p:ph type="body" idx="21"/>
          </p:nvPr>
        </p:nvSpPr>
        <p:spPr>
          <a:xfrm>
            <a:off x="762000" y="3860800"/>
            <a:ext cx="22860000" cy="8585200"/>
          </a:xfrm>
          <a:prstGeom prst="rect">
            <a:avLst/>
          </a:prstGeom>
        </p:spPr>
        <p:txBody>
          <a:bodyPr anchor="t"/>
          <a:lstStyle/>
          <a:p>
            <a:pPr marL="635000" indent="-635000">
              <a:lnSpc>
                <a:spcPct val="100000"/>
              </a:lnSpc>
              <a:spcBef>
                <a:spcPts val="3900"/>
              </a:spcBef>
              <a:buClr>
                <a:schemeClr val="accent1"/>
              </a:buClr>
              <a:buSzPct val="104999"/>
              <a:buFont typeface="Avenir Next Regular"/>
              <a:buChar char="▸"/>
              <a:defRPr cap="none" sz="4800">
                <a:solidFill>
                  <a:srgbClr val="838787"/>
                </a:solidFill>
                <a:latin typeface="Avenir Next Medium"/>
                <a:ea typeface="Avenir Next Medium"/>
                <a:cs typeface="Avenir Next Medium"/>
                <a:sym typeface="Avenir Next Medium"/>
              </a:defRPr>
            </a:pPr>
          </a:p>
        </p:txBody>
      </p:sp>
      <p:sp>
        <p:nvSpPr>
          <p:cNvPr id="84"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91"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92"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93" name="Image"/>
          <p:cNvSpPr/>
          <p:nvPr>
            <p:ph type="pic" idx="21"/>
          </p:nvPr>
        </p:nvSpPr>
        <p:spPr>
          <a:xfrm>
            <a:off x="13258800" y="0"/>
            <a:ext cx="12428272" cy="13716000"/>
          </a:xfrm>
          <a:prstGeom prst="rect">
            <a:avLst/>
          </a:prstGeom>
        </p:spPr>
        <p:txBody>
          <a:bodyPr lIns="91439" tIns="45719" rIns="91439" bIns="45719" anchor="t">
            <a:noAutofit/>
          </a:bodyPr>
          <a:lstStyle/>
          <a:p>
            <a:pPr/>
          </a:p>
        </p:txBody>
      </p:sp>
      <p:sp>
        <p:nvSpPr>
          <p:cNvPr id="94" name="Title Text"/>
          <p:cNvSpPr txBox="1"/>
          <p:nvPr>
            <p:ph type="title"/>
          </p:nvPr>
        </p:nvSpPr>
        <p:spPr>
          <a:xfrm>
            <a:off x="762000" y="2159000"/>
            <a:ext cx="11811000" cy="1016000"/>
          </a:xfrm>
          <a:prstGeom prst="rect">
            <a:avLst/>
          </a:prstGeom>
        </p:spPr>
        <p:txBody>
          <a:bodyPr/>
          <a:lstStyle>
            <a:lvl1pPr>
              <a:spcBef>
                <a:spcPts val="3900"/>
              </a:spcBef>
              <a:defRPr sz="8700"/>
            </a:lvl1pPr>
          </a:lstStyle>
          <a:p>
            <a:pPr/>
            <a:r>
              <a:t>Title Text</a:t>
            </a:r>
          </a:p>
        </p:txBody>
      </p:sp>
      <p:sp>
        <p:nvSpPr>
          <p:cNvPr id="95" name="Body Level One…"/>
          <p:cNvSpPr txBox="1"/>
          <p:nvPr>
            <p:ph type="body" sz="half" idx="22"/>
          </p:nvPr>
        </p:nvSpPr>
        <p:spPr>
          <a:xfrm>
            <a:off x="762000" y="3860800"/>
            <a:ext cx="11811000" cy="8585200"/>
          </a:xfrm>
          <a:prstGeom prst="rect">
            <a:avLst/>
          </a:prstGeom>
        </p:spPr>
        <p:txBody>
          <a:bodyPr anchor="t"/>
          <a:lstStyle/>
          <a:p>
            <a:pPr marL="635000" indent="-635000">
              <a:lnSpc>
                <a:spcPct val="100000"/>
              </a:lnSpc>
              <a:spcBef>
                <a:spcPts val="3900"/>
              </a:spcBef>
              <a:buClr>
                <a:schemeClr val="accent1"/>
              </a:buClr>
              <a:buSzPct val="104999"/>
              <a:buFont typeface="Avenir Next Regular"/>
              <a:buChar char="▸"/>
              <a:defRPr cap="none" sz="4000">
                <a:solidFill>
                  <a:srgbClr val="838787"/>
                </a:solidFill>
                <a:latin typeface="Avenir Next Medium"/>
                <a:ea typeface="Avenir Next Medium"/>
                <a:cs typeface="Avenir Next Medium"/>
                <a:sym typeface="Avenir Next Medium"/>
              </a:defRPr>
            </a:pPr>
          </a:p>
        </p:txBody>
      </p:sp>
      <p:sp>
        <p:nvSpPr>
          <p:cNvPr id="96"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22222"/>
        </a:solidFill>
      </p:bgPr>
    </p:bg>
    <p:spTree>
      <p:nvGrpSpPr>
        <p:cNvPr id="1" name=""/>
        <p:cNvGrpSpPr/>
        <p:nvPr/>
      </p:nvGrpSpPr>
      <p:grpSpPr>
        <a:xfrm>
          <a:off x="0" y="0"/>
          <a:ext cx="0" cy="0"/>
          <a:chOff x="0" y="0"/>
          <a:chExt cx="0" cy="0"/>
        </a:xfrm>
      </p:grpSpPr>
      <p:sp>
        <p:nvSpPr>
          <p:cNvPr id="2" name="Line"/>
          <p:cNvSpPr/>
          <p:nvPr/>
        </p:nvSpPr>
        <p:spPr>
          <a:xfrm flipV="1">
            <a:off x="761999" y="8635631"/>
            <a:ext cx="22860000" cy="370"/>
          </a:xfrm>
          <a:prstGeom prst="line">
            <a:avLst/>
          </a:prstGeom>
          <a:ln w="50800">
            <a:solidFill>
              <a:srgbClr val="A6AAA9"/>
            </a:solidFill>
            <a:miter lim="400000"/>
          </a:ln>
        </p:spPr>
        <p:txBody>
          <a:bodyPr lIns="45718" tIns="45718" rIns="45718" bIns="45718"/>
          <a:lstStyle/>
          <a:p>
            <a:pPr>
              <a:defRPr>
                <a:solidFill>
                  <a:srgbClr val="838787"/>
                </a:solidFill>
              </a:defRPr>
            </a:pPr>
          </a:p>
        </p:txBody>
      </p:sp>
      <p:sp>
        <p:nvSpPr>
          <p:cNvPr id="3" name="Title Text"/>
          <p:cNvSpPr txBox="1"/>
          <p:nvPr>
            <p:ph type="title"/>
          </p:nvPr>
        </p:nvSpPr>
        <p:spPr>
          <a:xfrm>
            <a:off x="762000" y="9042400"/>
            <a:ext cx="22860000" cy="381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762000" y="5994400"/>
            <a:ext cx="22860000"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063201" y="609600"/>
            <a:ext cx="553195" cy="635000"/>
          </a:xfrm>
          <a:prstGeom prst="rect">
            <a:avLst/>
          </a:prstGeom>
          <a:ln w="12700">
            <a:miter lim="400000"/>
          </a:ln>
        </p:spPr>
        <p:txBody>
          <a:bodyPr wrap="none" lIns="50800" tIns="50800" rIns="50800" bIns="50800">
            <a:spAutoFit/>
          </a:bodyPr>
          <a:lstStyle>
            <a:lvl1pPr algn="r">
              <a:lnSpc>
                <a:spcPct val="80000"/>
              </a:lnSpc>
              <a:spcBef>
                <a:spcPts val="0"/>
              </a:spcBef>
              <a:defRPr sz="3600">
                <a:solidFill>
                  <a:srgbClr val="838787"/>
                </a:solidFill>
                <a:latin typeface="DIN Alternate Bold"/>
                <a:ea typeface="DIN Alternate Bold"/>
                <a:cs typeface="DIN Alternate Bold"/>
                <a:sym typeface="DIN Alternate Bol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1pPr>
      <a:lvl2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2pPr>
      <a:lvl3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3pPr>
      <a:lvl4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4pPr>
      <a:lvl5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5pPr>
      <a:lvl6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6pPr>
      <a:lvl7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7pPr>
      <a:lvl8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8pPr>
      <a:lvl9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9pPr>
    </p:titleStyle>
    <p:bodyStyle>
      <a:lvl1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1pPr>
      <a:lvl2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2pPr>
      <a:lvl3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3pPr>
      <a:lvl4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4pPr>
      <a:lvl5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5pPr>
      <a:lvl6pPr marL="4193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6pPr>
      <a:lvl7pPr marL="4828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7pPr>
      <a:lvl8pPr marL="5463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8pPr>
      <a:lvl9pPr marL="6098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9pPr>
    </p:bodyStyle>
    <p:otherStyle>
      <a:lvl1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1pPr>
      <a:lvl2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2pPr>
      <a:lvl3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3pPr>
      <a:lvl4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4pPr>
      <a:lvl5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5pPr>
      <a:lvl6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6pPr>
      <a:lvl7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7pPr>
      <a:lvl8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8pPr>
      <a:lvl9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tif"/><Relationship Id="rId3"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Accounting Information Systems…"/>
          <p:cNvSpPr txBox="1"/>
          <p:nvPr>
            <p:ph type="title"/>
          </p:nvPr>
        </p:nvSpPr>
        <p:spPr>
          <a:xfrm>
            <a:off x="1270000" y="4918273"/>
            <a:ext cx="21844000" cy="3879454"/>
          </a:xfrm>
          <a:prstGeom prst="rect">
            <a:avLst/>
          </a:prstGeom>
        </p:spPr>
        <p:txBody>
          <a:bodyPr/>
          <a:lstStyle/>
          <a:p>
            <a:pPr defTabSz="2340805">
              <a:lnSpc>
                <a:spcPct val="100000"/>
              </a:lnSpc>
              <a:spcBef>
                <a:spcPts val="900"/>
              </a:spcBef>
              <a:defRPr spc="-221" sz="7392"/>
            </a:pPr>
            <a:r>
              <a:t>Accounting Information Systems</a:t>
            </a:r>
          </a:p>
          <a:p>
            <a:pPr defTabSz="2340805">
              <a:lnSpc>
                <a:spcPct val="100000"/>
              </a:lnSpc>
              <a:spcBef>
                <a:spcPts val="900"/>
              </a:spcBef>
              <a:defRPr spc="-201" sz="6719"/>
            </a:pPr>
            <a:r>
              <a:t>INFO 7225 | Spring 2022</a:t>
            </a:r>
          </a:p>
          <a:p>
            <a:pPr defTabSz="2340805">
              <a:lnSpc>
                <a:spcPct val="100000"/>
              </a:lnSpc>
              <a:spcBef>
                <a:spcPts val="900"/>
              </a:spcBef>
              <a:defRPr spc="-201" sz="6719"/>
            </a:pPr>
            <a:r>
              <a:t>Process Diagrams/Maps</a:t>
            </a:r>
          </a:p>
        </p:txBody>
      </p:sp>
      <p:sp>
        <p:nvSpPr>
          <p:cNvPr id="189" name="Shiaoming Shi…"/>
          <p:cNvSpPr txBox="1"/>
          <p:nvPr>
            <p:ph type="body" sz="quarter" idx="1"/>
          </p:nvPr>
        </p:nvSpPr>
        <p:spPr>
          <a:xfrm>
            <a:off x="1270000" y="9404117"/>
            <a:ext cx="21844000" cy="2512352"/>
          </a:xfrm>
          <a:prstGeom prst="rect">
            <a:avLst/>
          </a:prstGeom>
        </p:spPr>
        <p:txBody>
          <a:bodyPr anchor="ctr"/>
          <a:lstStyle/>
          <a:p>
            <a:pPr defTabSz="652145">
              <a:defRPr sz="4740"/>
            </a:pPr>
            <a:r>
              <a:t>Shiaoming Shi</a:t>
            </a:r>
          </a:p>
          <a:p>
            <a:pPr defTabSz="652145">
              <a:defRPr sz="4740"/>
            </a:pPr>
            <a:r>
              <a:t>College of Engineering</a:t>
            </a:r>
          </a:p>
          <a:p>
            <a:pPr defTabSz="652145">
              <a:defRPr sz="4740"/>
            </a:pPr>
            <a:r>
              <a:t>Northeastern University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The company operates in Small County—a rural area where most people in the building trades know each other well. For this reason, the company extends credit to its regular customers, many of whom have done business with it for years. Most settle their ac"/>
          <p:cNvSpPr txBox="1"/>
          <p:nvPr/>
        </p:nvSpPr>
        <p:spPr>
          <a:xfrm>
            <a:off x="388678" y="190500"/>
            <a:ext cx="23606645" cy="6489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sz="3600">
                <a:solidFill>
                  <a:srgbClr val="FFFFFF"/>
                </a:solidFill>
                <a:latin typeface="+mj-lt"/>
                <a:ea typeface="+mj-ea"/>
                <a:cs typeface="+mj-cs"/>
                <a:sym typeface="Helvetica"/>
              </a:defRPr>
            </a:pPr>
            <a:r>
              <a:t>The company operates in Small County—a rural area where most people in the building trades know each other well. For this reason, the company extends credit to its regular customers, many of whom have done business with it for years. Most settle their accounts about once a month.</a:t>
            </a:r>
          </a:p>
          <a:p>
            <a:pPr defTabSz="457200">
              <a:spcBef>
                <a:spcPts val="1000"/>
              </a:spcBef>
              <a:defRPr sz="3600">
                <a:solidFill>
                  <a:srgbClr val="FFFFFF"/>
                </a:solidFill>
                <a:latin typeface="+mj-lt"/>
                <a:ea typeface="+mj-ea"/>
                <a:cs typeface="+mj-cs"/>
                <a:sym typeface="Helvetica"/>
              </a:defRPr>
            </a:pPr>
            <a:r>
              <a:t>You work for a small CPA firm, whom Joshua has hired to look at its accounting procedures and to make recommendations based on its findings. You’ve been assigned to the consulting team, and your first job is to document the company’s authorization procedures for credit purchases.</a:t>
            </a:r>
          </a:p>
          <a:p>
            <a:pPr defTabSz="457200">
              <a:spcBef>
                <a:spcPts val="500"/>
              </a:spcBef>
              <a:defRPr sz="3600">
                <a:solidFill>
                  <a:srgbClr val="FFFFFF"/>
                </a:solidFill>
                <a:latin typeface="+mj-lt"/>
                <a:ea typeface="+mj-ea"/>
                <a:cs typeface="+mj-cs"/>
                <a:sym typeface="Helvetica"/>
              </a:defRPr>
            </a:pPr>
            <a:r>
              <a:t>The rules are as follows:</a:t>
            </a:r>
          </a:p>
          <a:p>
            <a:pPr marL="1054100" indent="-749300" defTabSz="457200">
              <a:spcBef>
                <a:spcPts val="500"/>
              </a:spcBef>
              <a:buSzPct val="100000"/>
              <a:buAutoNum type="arabicParenBoth" startAt="1"/>
              <a:defRPr sz="3600">
                <a:solidFill>
                  <a:srgbClr val="FFFFFF"/>
                </a:solidFill>
                <a:latin typeface="+mj-lt"/>
                <a:ea typeface="+mj-ea"/>
                <a:cs typeface="+mj-cs"/>
                <a:sym typeface="Helvetica"/>
              </a:defRPr>
            </a:pPr>
            <a:r>
              <a:t>Purchases of less than $100 that are made by known customers in good standing are approved automatically.</a:t>
            </a:r>
          </a:p>
          <a:p>
            <a:pPr marL="1054100" indent="-749300" defTabSz="457200">
              <a:spcBef>
                <a:spcPts val="500"/>
              </a:spcBef>
              <a:buSzPct val="100000"/>
              <a:buAutoNum type="arabicParenBoth" startAt="1"/>
              <a:defRPr sz="3600">
                <a:solidFill>
                  <a:srgbClr val="FFFFFF"/>
                </a:solidFill>
                <a:latin typeface="+mj-lt"/>
                <a:ea typeface="+mj-ea"/>
                <a:cs typeface="+mj-cs"/>
                <a:sym typeface="Helvetica"/>
              </a:defRPr>
            </a:pPr>
            <a:r>
              <a:t>Purchases between $100 and $500 require authorization by a supervisor. Purchases over $500 must be approved by Jason Bergner, the accounts-receivable manager. Credit purchases attempted by new customers not yet approved for credit or by customers not in good standing are denied. </a:t>
            </a:r>
          </a:p>
        </p:txBody>
      </p:sp>
      <p:graphicFrame>
        <p:nvGraphicFramePr>
          <p:cNvPr id="219" name="Table"/>
          <p:cNvGraphicFramePr/>
          <p:nvPr/>
        </p:nvGraphicFramePr>
        <p:xfrm>
          <a:off x="364435" y="6980110"/>
          <a:ext cx="23667830" cy="1293912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58070"/>
                <a:gridCol w="22797060"/>
              </a:tblGrid>
              <a:tr h="562069">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The company operates in Small County—a rural area where most people in the building trades know each other well. For this reason, the company extends credit to its regular customers, many of whom have done business with it for years. Most settle their ac"/>
          <p:cNvSpPr txBox="1"/>
          <p:nvPr/>
        </p:nvSpPr>
        <p:spPr>
          <a:xfrm>
            <a:off x="388678" y="190500"/>
            <a:ext cx="23606645" cy="6489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sz="3600">
                <a:solidFill>
                  <a:srgbClr val="FFFFFF"/>
                </a:solidFill>
                <a:latin typeface="+mj-lt"/>
                <a:ea typeface="+mj-ea"/>
                <a:cs typeface="+mj-cs"/>
                <a:sym typeface="Helvetica"/>
              </a:defRPr>
            </a:pPr>
            <a:r>
              <a:t>The company operates in Small County—a rural area where most people in the building trades know each other well. For this reason, the company extends credit to its regular customers, many of whom have done business with it for years. Most settle their accounts about once a month.</a:t>
            </a:r>
          </a:p>
          <a:p>
            <a:pPr defTabSz="457200">
              <a:spcBef>
                <a:spcPts val="1000"/>
              </a:spcBef>
              <a:defRPr sz="3600">
                <a:solidFill>
                  <a:srgbClr val="FFFFFF"/>
                </a:solidFill>
                <a:latin typeface="+mj-lt"/>
                <a:ea typeface="+mj-ea"/>
                <a:cs typeface="+mj-cs"/>
                <a:sym typeface="Helvetica"/>
              </a:defRPr>
            </a:pPr>
            <a:r>
              <a:t>You work for a small CPA firm, whom Joshua has hired to look at its accounting procedures and to make recommendations based on its findings. You’ve been assigned to the consulting team, and your first job is to document the company’s authorization procedures for credit purchases.</a:t>
            </a:r>
          </a:p>
          <a:p>
            <a:pPr defTabSz="457200">
              <a:spcBef>
                <a:spcPts val="500"/>
              </a:spcBef>
              <a:defRPr sz="3600">
                <a:solidFill>
                  <a:srgbClr val="FFFFFF"/>
                </a:solidFill>
                <a:latin typeface="+mj-lt"/>
                <a:ea typeface="+mj-ea"/>
                <a:cs typeface="+mj-cs"/>
                <a:sym typeface="Helvetica"/>
              </a:defRPr>
            </a:pPr>
            <a:r>
              <a:t>The rules are as follows:</a:t>
            </a:r>
          </a:p>
          <a:p>
            <a:pPr marL="1054100" indent="-749300" defTabSz="457200">
              <a:spcBef>
                <a:spcPts val="500"/>
              </a:spcBef>
              <a:buSzPct val="100000"/>
              <a:buAutoNum type="arabicParenBoth" startAt="1"/>
              <a:defRPr sz="3600">
                <a:solidFill>
                  <a:srgbClr val="FFFFFF"/>
                </a:solidFill>
                <a:latin typeface="+mj-lt"/>
                <a:ea typeface="+mj-ea"/>
                <a:cs typeface="+mj-cs"/>
                <a:sym typeface="Helvetica"/>
              </a:defRPr>
            </a:pPr>
            <a:r>
              <a:t>Purchases of less than $100 that are made by known customers in good standing are approved automatically.</a:t>
            </a:r>
          </a:p>
          <a:p>
            <a:pPr marL="1054100" indent="-749300" defTabSz="457200">
              <a:spcBef>
                <a:spcPts val="500"/>
              </a:spcBef>
              <a:buSzPct val="100000"/>
              <a:buAutoNum type="arabicParenBoth" startAt="1"/>
              <a:defRPr sz="3600">
                <a:solidFill>
                  <a:srgbClr val="FFFFFF"/>
                </a:solidFill>
                <a:latin typeface="+mj-lt"/>
                <a:ea typeface="+mj-ea"/>
                <a:cs typeface="+mj-cs"/>
                <a:sym typeface="Helvetica"/>
              </a:defRPr>
            </a:pPr>
            <a:r>
              <a:t>Purchases between $100 and $500 require authorization by a supervisor. Purchases over $500 must be approved by Jason Bergner, the accounts-receivable manager. Credit purchases attempted by new customers not yet approved for credit or by customers not in good standing are denied. </a:t>
            </a:r>
          </a:p>
        </p:txBody>
      </p:sp>
      <p:graphicFrame>
        <p:nvGraphicFramePr>
          <p:cNvPr id="222" name="Table"/>
          <p:cNvGraphicFramePr/>
          <p:nvPr/>
        </p:nvGraphicFramePr>
        <p:xfrm>
          <a:off x="364435" y="6980110"/>
          <a:ext cx="23667830" cy="1293912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58070"/>
                <a:gridCol w="22797060"/>
              </a:tblGrid>
              <a:tr h="562069">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The company operates in Small County—a rural area where most people in the building trades know each other well. For this reason, the company extends credit to its regular customers, many of whom have done business with it for years. Most settle their ac"/>
          <p:cNvSpPr txBox="1"/>
          <p:nvPr/>
        </p:nvSpPr>
        <p:spPr>
          <a:xfrm>
            <a:off x="388678" y="190500"/>
            <a:ext cx="23606645" cy="6489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sz="3600">
                <a:solidFill>
                  <a:srgbClr val="FFFFFF"/>
                </a:solidFill>
                <a:latin typeface="+mj-lt"/>
                <a:ea typeface="+mj-ea"/>
                <a:cs typeface="+mj-cs"/>
                <a:sym typeface="Helvetica"/>
              </a:defRPr>
            </a:pPr>
            <a:r>
              <a:t>The company operates in Small County—a rural area where most people in the building trades know each other well. For this reason, the company extends credit to its regular customers, many of whom have done business with it for years. Most settle their accounts about once a month.</a:t>
            </a:r>
          </a:p>
          <a:p>
            <a:pPr defTabSz="457200">
              <a:spcBef>
                <a:spcPts val="1000"/>
              </a:spcBef>
              <a:defRPr sz="3600">
                <a:solidFill>
                  <a:srgbClr val="FFFFFF"/>
                </a:solidFill>
                <a:latin typeface="+mj-lt"/>
                <a:ea typeface="+mj-ea"/>
                <a:cs typeface="+mj-cs"/>
                <a:sym typeface="Helvetica"/>
              </a:defRPr>
            </a:pPr>
            <a:r>
              <a:t>You work for a small CPA firm, whom Joshua has hired to look at its accounting procedures and to make recommendations based on its findings. You’ve been assigned to the consulting team, and your first job is to document the company’s authorization procedures for credit purchases.</a:t>
            </a:r>
          </a:p>
          <a:p>
            <a:pPr defTabSz="457200">
              <a:spcBef>
                <a:spcPts val="500"/>
              </a:spcBef>
              <a:defRPr sz="3600">
                <a:solidFill>
                  <a:srgbClr val="FFFFFF"/>
                </a:solidFill>
                <a:latin typeface="+mj-lt"/>
                <a:ea typeface="+mj-ea"/>
                <a:cs typeface="+mj-cs"/>
                <a:sym typeface="Helvetica"/>
              </a:defRPr>
            </a:pPr>
            <a:r>
              <a:t>The rules are as follows:</a:t>
            </a:r>
          </a:p>
          <a:p>
            <a:pPr marL="1054100" indent="-749300" defTabSz="457200">
              <a:spcBef>
                <a:spcPts val="500"/>
              </a:spcBef>
              <a:buSzPct val="100000"/>
              <a:buAutoNum type="arabicParenBoth" startAt="1"/>
              <a:defRPr sz="3600">
                <a:solidFill>
                  <a:srgbClr val="FFFFFF"/>
                </a:solidFill>
                <a:latin typeface="+mj-lt"/>
                <a:ea typeface="+mj-ea"/>
                <a:cs typeface="+mj-cs"/>
                <a:sym typeface="Helvetica"/>
              </a:defRPr>
            </a:pPr>
            <a:r>
              <a:t>Purchases of less than $100 that are made by known customers in good standing are approved automatically.</a:t>
            </a:r>
          </a:p>
          <a:p>
            <a:pPr marL="1054100" indent="-749300" defTabSz="457200">
              <a:spcBef>
                <a:spcPts val="500"/>
              </a:spcBef>
              <a:buSzPct val="100000"/>
              <a:buAutoNum type="arabicParenBoth" startAt="1"/>
              <a:defRPr sz="3600">
                <a:solidFill>
                  <a:srgbClr val="FFFFFF"/>
                </a:solidFill>
                <a:latin typeface="+mj-lt"/>
                <a:ea typeface="+mj-ea"/>
                <a:cs typeface="+mj-cs"/>
                <a:sym typeface="Helvetica"/>
              </a:defRPr>
            </a:pPr>
            <a:r>
              <a:t>Purchases between $100 and $500 require authorization by a supervisor. Purchases over $500 must be approved by Jason Bergner, the accounts-receivable manager. Credit purchases attempted by new customers not yet approved for credit or by customers not in good standing are denied. </a:t>
            </a:r>
          </a:p>
        </p:txBody>
      </p:sp>
      <p:graphicFrame>
        <p:nvGraphicFramePr>
          <p:cNvPr id="225" name="Table"/>
          <p:cNvGraphicFramePr/>
          <p:nvPr/>
        </p:nvGraphicFramePr>
        <p:xfrm>
          <a:off x="364435" y="6980110"/>
          <a:ext cx="23667830" cy="1293912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58070"/>
                <a:gridCol w="22797060"/>
              </a:tblGrid>
              <a:tr h="562069">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The company operates in Small County—a rural area where most people in the building trades know each other well. For this reason, the company extends credit to its regular customers, many of whom have done business with it for years. Most settle their ac"/>
          <p:cNvSpPr txBox="1"/>
          <p:nvPr/>
        </p:nvSpPr>
        <p:spPr>
          <a:xfrm>
            <a:off x="388678" y="190500"/>
            <a:ext cx="23606645" cy="6489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sz="3600">
                <a:solidFill>
                  <a:srgbClr val="FFFFFF"/>
                </a:solidFill>
                <a:latin typeface="+mj-lt"/>
                <a:ea typeface="+mj-ea"/>
                <a:cs typeface="+mj-cs"/>
                <a:sym typeface="Helvetica"/>
              </a:defRPr>
            </a:pPr>
            <a:r>
              <a:t>The company operates in Small County—a rural area where most people in the building trades know each other well. For this reason, the company extends credit to its regular customers, many of whom have done business with it for years. Most settle their accounts about once a month.</a:t>
            </a:r>
          </a:p>
          <a:p>
            <a:pPr defTabSz="457200">
              <a:spcBef>
                <a:spcPts val="1000"/>
              </a:spcBef>
              <a:defRPr sz="3600">
                <a:solidFill>
                  <a:srgbClr val="FFFFFF"/>
                </a:solidFill>
                <a:latin typeface="+mj-lt"/>
                <a:ea typeface="+mj-ea"/>
                <a:cs typeface="+mj-cs"/>
                <a:sym typeface="Helvetica"/>
              </a:defRPr>
            </a:pPr>
            <a:r>
              <a:t>You work for a small CPA firm, whom Joshua has hired to look at its accounting procedures and to make recommendations based on its findings. You’ve been assigned to the consulting team, and your first job is to document the company’s authorization procedures for credit purchases.</a:t>
            </a:r>
          </a:p>
          <a:p>
            <a:pPr defTabSz="457200">
              <a:spcBef>
                <a:spcPts val="500"/>
              </a:spcBef>
              <a:defRPr sz="3600">
                <a:solidFill>
                  <a:srgbClr val="FFFFFF"/>
                </a:solidFill>
                <a:latin typeface="+mj-lt"/>
                <a:ea typeface="+mj-ea"/>
                <a:cs typeface="+mj-cs"/>
                <a:sym typeface="Helvetica"/>
              </a:defRPr>
            </a:pPr>
            <a:r>
              <a:t>The rules are as follows:</a:t>
            </a:r>
          </a:p>
          <a:p>
            <a:pPr marL="1054100" indent="-749300" defTabSz="457200">
              <a:spcBef>
                <a:spcPts val="500"/>
              </a:spcBef>
              <a:buSzPct val="100000"/>
              <a:buAutoNum type="arabicParenBoth" startAt="1"/>
              <a:defRPr sz="3600">
                <a:solidFill>
                  <a:srgbClr val="FFFFFF"/>
                </a:solidFill>
                <a:latin typeface="+mj-lt"/>
                <a:ea typeface="+mj-ea"/>
                <a:cs typeface="+mj-cs"/>
                <a:sym typeface="Helvetica"/>
              </a:defRPr>
            </a:pPr>
            <a:r>
              <a:t>Purchases of less than $100 that are made by known customers in good standing are approved automatically.</a:t>
            </a:r>
          </a:p>
          <a:p>
            <a:pPr marL="1054100" indent="-749300" defTabSz="457200">
              <a:spcBef>
                <a:spcPts val="500"/>
              </a:spcBef>
              <a:buSzPct val="100000"/>
              <a:buAutoNum type="arabicParenBoth" startAt="1"/>
              <a:defRPr sz="3600">
                <a:solidFill>
                  <a:srgbClr val="FFFFFF"/>
                </a:solidFill>
                <a:latin typeface="+mj-lt"/>
                <a:ea typeface="+mj-ea"/>
                <a:cs typeface="+mj-cs"/>
                <a:sym typeface="Helvetica"/>
              </a:defRPr>
            </a:pPr>
            <a:r>
              <a:t>Purchases between $100 and $500 require authorization by a supervisor. Purchases over $500 must be approved by Jason Bergner, the accounts-receivable manager. Credit purchases attempted by new customers not yet approved for credit or by customers not in good standing are denied. </a:t>
            </a:r>
          </a:p>
        </p:txBody>
      </p:sp>
      <p:graphicFrame>
        <p:nvGraphicFramePr>
          <p:cNvPr id="228" name="Table"/>
          <p:cNvGraphicFramePr/>
          <p:nvPr/>
        </p:nvGraphicFramePr>
        <p:xfrm>
          <a:off x="364435" y="6980110"/>
          <a:ext cx="23667830" cy="1293912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58070"/>
                <a:gridCol w="22797060"/>
              </a:tblGrid>
              <a:tr h="562069">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30" name="Table"/>
          <p:cNvGraphicFramePr/>
          <p:nvPr/>
        </p:nvGraphicFramePr>
        <p:xfrm>
          <a:off x="364435" y="293186"/>
          <a:ext cx="23667830" cy="1314232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58070"/>
                <a:gridCol w="22797060"/>
              </a:tblGrid>
              <a:tr h="570905">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502348">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The approval rules for reimbursing those faculty members at Upstate University who attend professional conferences are somewhat complicated and, in the opinion of most, “hardly generous.” For example, the maximum allowed for breakfast, lunch, or dinner i"/>
          <p:cNvSpPr txBox="1"/>
          <p:nvPr/>
        </p:nvSpPr>
        <p:spPr>
          <a:xfrm>
            <a:off x="547762" y="1730542"/>
            <a:ext cx="11309381" cy="11328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sz="3800">
                <a:solidFill>
                  <a:srgbClr val="FFFFFF"/>
                </a:solidFill>
                <a:latin typeface="+mj-lt"/>
                <a:ea typeface="+mj-ea"/>
                <a:cs typeface="+mj-cs"/>
                <a:sym typeface="Helvetica"/>
              </a:defRPr>
            </a:pPr>
            <a:r>
              <a:t>     The approval rules for reimbursing those faculty members at Upstate University who attend professional conferences are somewhat complicated and, in the opinion of most, “hardly generous.” For example, the maximum allowed for breakfast, lunch, or dinner is $8, $10, and $12, respectively. In addition, no reimbursements are made for breakfast if the traveler leaves home after 10 am, for lunch if the traveler leaves home after 2 pm, or for dinner if the traveler leaves home after 8 pm. Finally, no reimbursements are made for “business lunches” or similar meals if their costs are included as part of the conference registration fee.</a:t>
            </a:r>
          </a:p>
          <a:p>
            <a:pPr defTabSz="457200">
              <a:spcBef>
                <a:spcPts val="1000"/>
              </a:spcBef>
              <a:defRPr sz="3800">
                <a:solidFill>
                  <a:srgbClr val="FFFFFF"/>
                </a:solidFill>
                <a:latin typeface="+mj-lt"/>
                <a:ea typeface="+mj-ea"/>
                <a:cs typeface="+mj-cs"/>
                <a:sym typeface="Helvetica"/>
              </a:defRPr>
            </a:pPr>
            <a:r>
              <a:t>     When Upstate University faculty file for travel reimbursements, they must file a form that requests the time they left home and the time they left the hotel to return home. They must also provide a copy of their conference registration receipt, showing what meals were included in the program.</a:t>
            </a:r>
          </a:p>
        </p:txBody>
      </p:sp>
      <p:sp>
        <p:nvSpPr>
          <p:cNvPr id="233" name="Requirements…"/>
          <p:cNvSpPr txBox="1"/>
          <p:nvPr/>
        </p:nvSpPr>
        <p:spPr>
          <a:xfrm>
            <a:off x="12524554" y="1780673"/>
            <a:ext cx="11143317" cy="515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b="1" sz="3800">
                <a:solidFill>
                  <a:schemeClr val="accent4"/>
                </a:solidFill>
                <a:latin typeface="+mj-lt"/>
                <a:ea typeface="+mj-ea"/>
                <a:cs typeface="+mj-cs"/>
                <a:sym typeface="Helvetica"/>
              </a:defRPr>
            </a:pPr>
            <a:r>
              <a:t>Requirements</a:t>
            </a:r>
          </a:p>
          <a:p>
            <a:pPr marL="838200" indent="-635000" defTabSz="457200">
              <a:spcBef>
                <a:spcPts val="1000"/>
              </a:spcBef>
              <a:buSzPct val="100000"/>
              <a:buAutoNum type="arabicPeriod" startAt="1"/>
              <a:defRPr sz="3800">
                <a:solidFill>
                  <a:srgbClr val="FFFFFF"/>
                </a:solidFill>
                <a:latin typeface="+mj-lt"/>
                <a:ea typeface="+mj-ea"/>
                <a:cs typeface="+mj-cs"/>
                <a:sym typeface="Helvetica"/>
              </a:defRPr>
            </a:pPr>
            <a:r>
              <a:t>Develop a process map that displays the logic for deciding whether or not a given meal should be reimbursed. </a:t>
            </a:r>
          </a:p>
          <a:p>
            <a:pPr marL="838200" indent="-635000" defTabSz="457200">
              <a:spcBef>
                <a:spcPts val="1000"/>
              </a:spcBef>
              <a:buSzPct val="100000"/>
              <a:buAutoNum type="arabicPeriod" startAt="1"/>
              <a:defRPr sz="3800">
                <a:solidFill>
                  <a:srgbClr val="FFFFFF"/>
                </a:solidFill>
                <a:latin typeface="+mj-lt"/>
                <a:ea typeface="+mj-ea"/>
                <a:cs typeface="+mj-cs"/>
                <a:sym typeface="Helvetica"/>
              </a:defRPr>
            </a:pPr>
            <a:r>
              <a:t>Develop a decision table for these same reimbursement rules. </a:t>
            </a:r>
          </a:p>
          <a:p>
            <a:pPr marL="838200" indent="-635000" defTabSz="457200">
              <a:spcBef>
                <a:spcPts val="1000"/>
              </a:spcBef>
              <a:buSzPct val="100000"/>
              <a:buAutoNum type="arabicPeriod" startAt="1"/>
              <a:defRPr sz="3800">
                <a:solidFill>
                  <a:srgbClr val="FFFFFF"/>
                </a:solidFill>
                <a:latin typeface="+mj-lt"/>
                <a:ea typeface="+mj-ea"/>
                <a:cs typeface="+mj-cs"/>
                <a:sym typeface="Helvetica"/>
              </a:defRPr>
            </a:pPr>
            <a:r>
              <a:t>Develop a decision tree for these same reimbursement rules.</a:t>
            </a:r>
          </a:p>
        </p:txBody>
      </p:sp>
      <p:sp>
        <p:nvSpPr>
          <p:cNvPr id="234" name="12-27. Stingy Upstate University (Create a Process Map, a Decision Table, and a Decision Tree)"/>
          <p:cNvSpPr txBox="1"/>
          <p:nvPr/>
        </p:nvSpPr>
        <p:spPr>
          <a:xfrm>
            <a:off x="458972" y="675773"/>
            <a:ext cx="21777103"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defTabSz="457200">
              <a:spcBef>
                <a:spcPts val="1000"/>
              </a:spcBef>
              <a:defRPr b="1" sz="3800">
                <a:solidFill>
                  <a:schemeClr val="accent4"/>
                </a:solidFill>
                <a:latin typeface="+mj-lt"/>
                <a:ea typeface="+mj-ea"/>
                <a:cs typeface="+mj-cs"/>
                <a:sym typeface="Helvetica"/>
              </a:defRPr>
            </a:lvl1pPr>
          </a:lstStyle>
          <a:p>
            <a:pPr>
              <a:defRPr b="0">
                <a:solidFill>
                  <a:srgbClr val="FFFFFF"/>
                </a:solidFill>
              </a:defRPr>
            </a:pPr>
            <a:r>
              <a:rPr b="1">
                <a:solidFill>
                  <a:schemeClr val="accent4"/>
                </a:solidFill>
              </a:rPr>
              <a:t>12-27. Stingy Upstate University (Create a Process Map, a Decision Table, and a Decision Tree)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The approval rules for reimbursing those faculty members at Upstate University who attend professional conferences are somewhat complicated and, in the opinion of most, “hardly generous.” For example, the maximum allowed for breakfast, lunch, or dinner i"/>
          <p:cNvSpPr txBox="1"/>
          <p:nvPr/>
        </p:nvSpPr>
        <p:spPr>
          <a:xfrm>
            <a:off x="388678" y="190500"/>
            <a:ext cx="23606645" cy="5143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sz="3600">
                <a:solidFill>
                  <a:srgbClr val="FFFFFF"/>
                </a:solidFill>
                <a:latin typeface="+mj-lt"/>
                <a:ea typeface="+mj-ea"/>
                <a:cs typeface="+mj-cs"/>
                <a:sym typeface="Helvetica"/>
              </a:defRPr>
            </a:pPr>
            <a:r>
              <a:t>     The approval rules for reimbursing those faculty members at Upstate University who attend professional conferences are somewhat complicated and, in the opinion of most, “hardly generous.” For example, the maximum allowed for breakfast, lunch, or dinner is $8, $10, and $12, respectively. In addition, no reimbursements are made for breakfast if the traveler leaves home after 10 am, for lunch if the traveler leaves home after 2 pm, or for dinner if the traveler leaves home after 8 pm. Finally, no reimbursements are made for “business lunches” or similar meals if their costs are included as part of the conference registration fee.</a:t>
            </a:r>
          </a:p>
          <a:p>
            <a:pPr defTabSz="457200">
              <a:spcBef>
                <a:spcPts val="1000"/>
              </a:spcBef>
              <a:defRPr sz="3600">
                <a:solidFill>
                  <a:srgbClr val="FFFFFF"/>
                </a:solidFill>
                <a:latin typeface="+mj-lt"/>
                <a:ea typeface="+mj-ea"/>
                <a:cs typeface="+mj-cs"/>
                <a:sym typeface="Helvetica"/>
              </a:defRPr>
            </a:pPr>
            <a:r>
              <a:t>     When Upstate University faculty file for travel reimbursements, they must file a form that requests the time they left home and the time they left the hotel to return home. They must also provide a copy of their conference registration receipt, showing what meals were included in the program.</a:t>
            </a:r>
          </a:p>
        </p:txBody>
      </p:sp>
      <p:graphicFrame>
        <p:nvGraphicFramePr>
          <p:cNvPr id="237" name="Table"/>
          <p:cNvGraphicFramePr/>
          <p:nvPr/>
        </p:nvGraphicFramePr>
        <p:xfrm>
          <a:off x="364435" y="5648615"/>
          <a:ext cx="23667830" cy="1293912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58070"/>
                <a:gridCol w="22797060"/>
              </a:tblGrid>
              <a:tr h="562069">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bl>
          </a:graphicData>
        </a:graphic>
      </p:graphicFrame>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The approval rules for reimbursing those faculty members at Upstate University who attend professional conferences are somewhat complicated and, in the opinion of most, “hardly generous.” For example, the maximum allowed for breakfast, lunch, or dinner i"/>
          <p:cNvSpPr txBox="1"/>
          <p:nvPr/>
        </p:nvSpPr>
        <p:spPr>
          <a:xfrm>
            <a:off x="388678" y="190500"/>
            <a:ext cx="23606645" cy="5143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sz="3600">
                <a:solidFill>
                  <a:srgbClr val="FFFFFF"/>
                </a:solidFill>
                <a:latin typeface="+mj-lt"/>
                <a:ea typeface="+mj-ea"/>
                <a:cs typeface="+mj-cs"/>
                <a:sym typeface="Helvetica"/>
              </a:defRPr>
            </a:pPr>
            <a:r>
              <a:t>     The approval rules for reimbursing those faculty members at Upstate University who attend professional conferences are somewhat complicated and, in the opinion of most, “hardly generous.” For example, the maximum allowed for breakfast, lunch, or dinner is $8, $10, and $12, respectively. In addition, no reimbursements are made for breakfast if the traveler leaves home after 10 am, for lunch if the traveler leaves home after 2 pm, or for dinner if the traveler leaves home after 8 pm. Finally, no reimbursements are made for “business lunches” or similar meals if their costs are included as part of the conference registration fee.</a:t>
            </a:r>
          </a:p>
          <a:p>
            <a:pPr defTabSz="457200">
              <a:spcBef>
                <a:spcPts val="1000"/>
              </a:spcBef>
              <a:defRPr sz="3600">
                <a:solidFill>
                  <a:srgbClr val="FFFFFF"/>
                </a:solidFill>
                <a:latin typeface="+mj-lt"/>
                <a:ea typeface="+mj-ea"/>
                <a:cs typeface="+mj-cs"/>
                <a:sym typeface="Helvetica"/>
              </a:defRPr>
            </a:pPr>
            <a:r>
              <a:t>     When Upstate University faculty file for travel reimbursements, they must file a form that requests the time they left home and the time they left the hotel to return home. They must also provide a copy of their conference registration receipt, showing what meals were included in the program.</a:t>
            </a:r>
          </a:p>
        </p:txBody>
      </p:sp>
      <p:graphicFrame>
        <p:nvGraphicFramePr>
          <p:cNvPr id="240" name="Table"/>
          <p:cNvGraphicFramePr/>
          <p:nvPr/>
        </p:nvGraphicFramePr>
        <p:xfrm>
          <a:off x="364435" y="5648615"/>
          <a:ext cx="23667830" cy="12939127"/>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58070"/>
                <a:gridCol w="22797060"/>
              </a:tblGrid>
              <a:tr h="562069">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494574">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bl>
          </a:graphicData>
        </a:graphic>
      </p:graphicFrame>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42" name="Table"/>
          <p:cNvGraphicFramePr/>
          <p:nvPr/>
        </p:nvGraphicFramePr>
        <p:xfrm>
          <a:off x="364435" y="296116"/>
          <a:ext cx="23667830" cy="1313646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58070"/>
                <a:gridCol w="22797060"/>
              </a:tblGrid>
              <a:tr h="740685">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r h="651741">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c>
                  <a:txBody>
                    <a:bodyPr/>
                    <a:lstStyle/>
                    <a:p>
                      <a:pPr indent="228600">
                        <a:defRPr>
                          <a:sym typeface="DIN Condensed Bold"/>
                        </a:defRPr>
                      </a:pPr>
                    </a:p>
                  </a:txBody>
                  <a:tcPr marL="0" marR="0" marT="0" marB="0" anchor="t" anchorCtr="0" horzOverflow="overflow">
                    <a:lnL w="12700">
                      <a:solidFill>
                        <a:srgbClr val="5F6568"/>
                      </a:solidFill>
                      <a:miter lim="400000"/>
                    </a:lnL>
                    <a:lnR w="12700">
                      <a:solidFill>
                        <a:srgbClr val="5F6568"/>
                      </a:solidFill>
                      <a:miter lim="400000"/>
                    </a:lnR>
                    <a:lnT w="12700">
                      <a:solidFill>
                        <a:srgbClr val="5F6568"/>
                      </a:solidFill>
                      <a:miter lim="400000"/>
                    </a:lnT>
                    <a:lnB w="12700">
                      <a:solidFill>
                        <a:srgbClr val="5F6568"/>
                      </a:solidFill>
                      <a:miter lim="400000"/>
                    </a:lnB>
                  </a:tcPr>
                </a:tc>
              </a:tr>
            </a:tbl>
          </a:graphicData>
        </a:graphic>
      </p:graphicFrame>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Thank you!…"/>
          <p:cNvSpPr txBox="1"/>
          <p:nvPr>
            <p:ph type="body" sz="half" idx="1"/>
          </p:nvPr>
        </p:nvSpPr>
        <p:spPr>
          <a:xfrm>
            <a:off x="1270000" y="4660900"/>
            <a:ext cx="21844000" cy="4394200"/>
          </a:xfrm>
          <a:prstGeom prst="rect">
            <a:avLst/>
          </a:prstGeom>
        </p:spPr>
        <p:txBody>
          <a:bodyPr/>
          <a:lstStyle/>
          <a:p>
            <a:pPr>
              <a:lnSpc>
                <a:spcPct val="100000"/>
              </a:lnSpc>
              <a:defRPr spc="-200" sz="10000"/>
            </a:pPr>
            <a:r>
              <a:t>Thank you!</a:t>
            </a:r>
          </a:p>
          <a:p>
            <a:pPr>
              <a:lnSpc>
                <a:spcPct val="100000"/>
              </a:lnSpc>
              <a:defRPr spc="-200" sz="10000"/>
            </a:pPr>
            <a:r>
              <a:t>Questions?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Business Process: Introduction"/>
          <p:cNvSpPr txBox="1"/>
          <p:nvPr>
            <p:ph type="title"/>
          </p:nvPr>
        </p:nvSpPr>
        <p:spPr>
          <a:xfrm>
            <a:off x="1758534" y="559385"/>
            <a:ext cx="21844805" cy="1373607"/>
          </a:xfrm>
          <a:prstGeom prst="rect">
            <a:avLst/>
          </a:prstGeom>
        </p:spPr>
        <p:txBody>
          <a:bodyPr anchor="ctr">
            <a:noAutofit/>
          </a:bodyPr>
          <a:lstStyle>
            <a:lvl1pPr algn="l">
              <a:defRPr spc="-258" sz="8600"/>
            </a:lvl1pPr>
          </a:lstStyle>
          <a:p>
            <a:pPr/>
            <a:r>
              <a:t>Business Process: Introduction</a:t>
            </a:r>
          </a:p>
        </p:txBody>
      </p:sp>
      <p:sp>
        <p:nvSpPr>
          <p:cNvPr id="192" name="Body Level One…"/>
          <p:cNvSpPr txBox="1"/>
          <p:nvPr/>
        </p:nvSpPr>
        <p:spPr>
          <a:xfrm>
            <a:off x="1706937" y="2766501"/>
            <a:ext cx="20970126" cy="100713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634999" indent="-634999">
              <a:spcBef>
                <a:spcPts val="2000"/>
              </a:spcBef>
              <a:buClr>
                <a:schemeClr val="accent1"/>
              </a:buClr>
              <a:buSzPct val="125000"/>
              <a:buFont typeface="Avenir Next Regular"/>
              <a:buChar char="▸"/>
              <a:defRPr b="1" sz="4500">
                <a:solidFill>
                  <a:srgbClr val="FFFFFF"/>
                </a:solidFill>
                <a:latin typeface="Avenir Next Regular"/>
                <a:ea typeface="Avenir Next Regular"/>
                <a:cs typeface="Avenir Next Regular"/>
                <a:sym typeface="Avenir Next Regular"/>
              </a:defRPr>
            </a:pPr>
            <a:r>
              <a:t>Definition</a:t>
            </a:r>
          </a:p>
          <a:p>
            <a:pPr lvl="1" marL="1638300" indent="-723900">
              <a:spcBef>
                <a:spcPts val="2000"/>
              </a:spcBef>
              <a:buClr>
                <a:schemeClr val="accent1"/>
              </a:buClr>
              <a:buSzPct val="110000"/>
              <a:buFont typeface="Avenir Next Regular"/>
              <a:buChar char="✓"/>
              <a:defRPr sz="4000">
                <a:solidFill>
                  <a:srgbClr val="FFFFFF"/>
                </a:solidFill>
                <a:latin typeface="Avenir Next Medium"/>
                <a:ea typeface="Avenir Next Medium"/>
                <a:cs typeface="Avenir Next Medium"/>
                <a:sym typeface="Avenir Next Medium"/>
              </a:defRPr>
            </a:pPr>
            <a:r>
              <a:t>Collection of related business activities (or events) and work flows</a:t>
            </a:r>
          </a:p>
          <a:p>
            <a:pPr lvl="1" marL="1638300" indent="-723900">
              <a:spcBef>
                <a:spcPts val="2000"/>
              </a:spcBef>
              <a:buClr>
                <a:schemeClr val="accent1"/>
              </a:buClr>
              <a:buSzPct val="110000"/>
              <a:buFont typeface="Avenir Next Regular"/>
              <a:buChar char="✓"/>
              <a:defRPr sz="4000">
                <a:solidFill>
                  <a:srgbClr val="FFFFFF"/>
                </a:solidFill>
                <a:latin typeface="Avenir Next Medium"/>
                <a:ea typeface="Avenir Next Medium"/>
                <a:cs typeface="Avenir Next Medium"/>
                <a:sym typeface="Avenir Next Medium"/>
              </a:defRPr>
            </a:pPr>
            <a:r>
              <a:t>Creates value for organization</a:t>
            </a:r>
          </a:p>
          <a:p>
            <a:pPr lvl="1" marL="1557866" indent="-643466">
              <a:spcBef>
                <a:spcPts val="2000"/>
              </a:spcBef>
              <a:buClr>
                <a:schemeClr val="accent1"/>
              </a:buClr>
              <a:buSzPct val="110000"/>
              <a:buFont typeface="Avenir Next Regular"/>
              <a:buChar char="✓"/>
              <a:defRPr sz="4500">
                <a:solidFill>
                  <a:srgbClr val="FFFFFF"/>
                </a:solidFill>
                <a:latin typeface="Avenir Next Medium"/>
                <a:ea typeface="Avenir Next Medium"/>
                <a:cs typeface="Avenir Next Medium"/>
                <a:sym typeface="Avenir Next Medium"/>
              </a:defRPr>
            </a:pPr>
            <a:r>
              <a:rPr sz="4000"/>
              <a:t>AIS collects and reports data related to processes</a:t>
            </a:r>
            <a:r>
              <a:t> </a:t>
            </a:r>
          </a:p>
          <a:p>
            <a:pPr marL="634999" indent="-634999">
              <a:spcBef>
                <a:spcPts val="2000"/>
              </a:spcBef>
              <a:buClr>
                <a:schemeClr val="accent1"/>
              </a:buClr>
              <a:buSzPct val="125000"/>
              <a:buFont typeface="Avenir Next Regular"/>
              <a:buChar char="▸"/>
              <a:defRPr b="1" sz="4500">
                <a:solidFill>
                  <a:srgbClr val="FFFFFF"/>
                </a:solidFill>
                <a:latin typeface="Avenir Next Regular"/>
                <a:ea typeface="Avenir Next Regular"/>
                <a:cs typeface="Avenir Next Regular"/>
                <a:sym typeface="Avenir Next Regular"/>
              </a:defRPr>
            </a:pPr>
            <a:r>
              <a:t>Business Activity or Event with Economic Impact</a:t>
            </a:r>
          </a:p>
          <a:p>
            <a:pPr lvl="1" marL="1638300" indent="-723900">
              <a:spcBef>
                <a:spcPts val="2000"/>
              </a:spcBef>
              <a:buClr>
                <a:schemeClr val="accent1"/>
              </a:buClr>
              <a:buSzPct val="110000"/>
              <a:buFont typeface="Avenir Next Regular"/>
              <a:buChar char="✓"/>
              <a:defRPr sz="4000">
                <a:solidFill>
                  <a:srgbClr val="FFFFFF"/>
                </a:solidFill>
                <a:latin typeface="Avenir Next Medium"/>
                <a:ea typeface="Avenir Next Medium"/>
                <a:cs typeface="Avenir Next Medium"/>
                <a:sym typeface="Avenir Next Medium"/>
              </a:defRPr>
            </a:pPr>
            <a:r>
              <a:t>Impacts accounting equation and hence financial statements  </a:t>
            </a:r>
          </a:p>
          <a:p>
            <a:pPr marL="634999" indent="-634999">
              <a:spcBef>
                <a:spcPts val="2000"/>
              </a:spcBef>
              <a:buClr>
                <a:schemeClr val="accent1"/>
              </a:buClr>
              <a:buSzPct val="125000"/>
              <a:buFont typeface="Avenir Next Regular"/>
              <a:buChar char="▸"/>
              <a:defRPr b="1" sz="4500">
                <a:solidFill>
                  <a:srgbClr val="FFFFFF"/>
                </a:solidFill>
                <a:latin typeface="Avenir Next Regular"/>
                <a:ea typeface="Avenir Next Regular"/>
                <a:cs typeface="Avenir Next Regular"/>
                <a:sym typeface="Avenir Next Regular"/>
              </a:defRPr>
            </a:pPr>
            <a:r>
              <a:t>Business Activity or Event without Economic Impact</a:t>
            </a:r>
          </a:p>
          <a:p>
            <a:pPr lvl="1" marL="1638300" indent="-723900">
              <a:spcBef>
                <a:spcPts val="2000"/>
              </a:spcBef>
              <a:buClr>
                <a:schemeClr val="accent1"/>
              </a:buClr>
              <a:buSzPct val="110000"/>
              <a:buFont typeface="Avenir Next Regular"/>
              <a:buChar char="✓"/>
              <a:defRPr sz="4000">
                <a:solidFill>
                  <a:srgbClr val="FFFFFF"/>
                </a:solidFill>
                <a:latin typeface="Avenir Next Medium"/>
                <a:ea typeface="Avenir Next Medium"/>
                <a:cs typeface="Avenir Next Medium"/>
                <a:sym typeface="Avenir Next Medium"/>
              </a:defRPr>
            </a:pPr>
            <a:r>
              <a:t>Does not impact accounting equation or financial statements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FIGURE 12-13. A Process Map for the Order Fulfillment Process"/>
          <p:cNvSpPr txBox="1"/>
          <p:nvPr>
            <p:ph type="title"/>
          </p:nvPr>
        </p:nvSpPr>
        <p:spPr>
          <a:xfrm>
            <a:off x="762000" y="1159587"/>
            <a:ext cx="22860000" cy="1016001"/>
          </a:xfrm>
          <a:prstGeom prst="rect">
            <a:avLst/>
          </a:prstGeom>
        </p:spPr>
        <p:txBody>
          <a:bodyPr anchor="ctr"/>
          <a:lstStyle>
            <a:lvl1pPr defTabSz="1463003">
              <a:defRPr spc="-162" sz="5400"/>
            </a:lvl1pPr>
          </a:lstStyle>
          <a:p>
            <a:pPr/>
            <a:r>
              <a:t>FIGURE 12-13. A Process Map for the Order Fulfillment Process</a:t>
            </a:r>
          </a:p>
        </p:txBody>
      </p:sp>
      <p:pic>
        <p:nvPicPr>
          <p:cNvPr id="195" name="Image" descr="Image"/>
          <p:cNvPicPr>
            <a:picLocks noChangeAspect="1"/>
          </p:cNvPicPr>
          <p:nvPr/>
        </p:nvPicPr>
        <p:blipFill>
          <a:blip r:embed="rId2">
            <a:extLst/>
          </a:blip>
          <a:stretch>
            <a:fillRect/>
          </a:stretch>
        </p:blipFill>
        <p:spPr>
          <a:xfrm>
            <a:off x="4901899" y="3502089"/>
            <a:ext cx="14580202" cy="792106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FIGURE 12-14. A Second-level Process Map…"/>
          <p:cNvSpPr txBox="1"/>
          <p:nvPr>
            <p:ph type="title"/>
          </p:nvPr>
        </p:nvSpPr>
        <p:spPr>
          <a:xfrm>
            <a:off x="12718540" y="3465221"/>
            <a:ext cx="10903460" cy="1807619"/>
          </a:xfrm>
          <a:prstGeom prst="rect">
            <a:avLst/>
          </a:prstGeom>
        </p:spPr>
        <p:txBody>
          <a:bodyPr anchor="ctr"/>
          <a:lstStyle/>
          <a:p>
            <a:pPr defTabSz="1097252">
              <a:defRPr spc="-121" sz="4050"/>
            </a:pPr>
            <a:r>
              <a:t>FIGURE 12-14. A Second-level Process Map </a:t>
            </a:r>
          </a:p>
          <a:p>
            <a:pPr defTabSz="1097252">
              <a:defRPr spc="-121" sz="4050"/>
            </a:pPr>
            <a:r>
              <a:t>for the Credit Approval Process of Figure 12-13</a:t>
            </a:r>
          </a:p>
        </p:txBody>
      </p:sp>
      <p:pic>
        <p:nvPicPr>
          <p:cNvPr id="198" name="Image" descr="Image"/>
          <p:cNvPicPr>
            <a:picLocks noChangeAspect="1"/>
          </p:cNvPicPr>
          <p:nvPr/>
        </p:nvPicPr>
        <p:blipFill>
          <a:blip r:embed="rId2">
            <a:extLst/>
          </a:blip>
          <a:stretch>
            <a:fillRect/>
          </a:stretch>
        </p:blipFill>
        <p:spPr>
          <a:xfrm>
            <a:off x="12518111" y="5264846"/>
            <a:ext cx="11304318" cy="4801701"/>
          </a:xfrm>
          <a:prstGeom prst="rect">
            <a:avLst/>
          </a:prstGeom>
          <a:ln w="12700">
            <a:miter lim="400000"/>
          </a:ln>
        </p:spPr>
      </p:pic>
      <p:pic>
        <p:nvPicPr>
          <p:cNvPr id="199" name="Image" descr="Image"/>
          <p:cNvPicPr>
            <a:picLocks noChangeAspect="1"/>
          </p:cNvPicPr>
          <p:nvPr/>
        </p:nvPicPr>
        <p:blipFill>
          <a:blip r:embed="rId3">
            <a:extLst/>
          </a:blip>
          <a:stretch>
            <a:fillRect/>
          </a:stretch>
        </p:blipFill>
        <p:spPr>
          <a:xfrm>
            <a:off x="553833" y="3842113"/>
            <a:ext cx="11652913" cy="6330743"/>
          </a:xfrm>
          <a:prstGeom prst="rect">
            <a:avLst/>
          </a:prstGeom>
          <a:ln w="12700">
            <a:miter lim="400000"/>
          </a:ln>
        </p:spPr>
      </p:pic>
      <p:sp>
        <p:nvSpPr>
          <p:cNvPr id="200" name="FIGURE 12-13. A Process Map for the Order Fulfillment Process"/>
          <p:cNvSpPr txBox="1"/>
          <p:nvPr/>
        </p:nvSpPr>
        <p:spPr>
          <a:xfrm>
            <a:off x="569494" y="2795882"/>
            <a:ext cx="11621591"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ctr" defTabSz="975335">
              <a:lnSpc>
                <a:spcPct val="90000"/>
              </a:lnSpc>
              <a:spcBef>
                <a:spcPts val="0"/>
              </a:spcBef>
              <a:defRPr spc="-107" sz="3600">
                <a:gradFill flip="none" rotWithShape="1">
                  <a:gsLst>
                    <a:gs pos="0">
                      <a:srgbClr val="00E8FF"/>
                    </a:gs>
                    <a:gs pos="100000">
                      <a:srgbClr val="FF00F7"/>
                    </a:gs>
                  </a:gsLst>
                  <a:lin ang="3967761" scaled="0"/>
                </a:gradFill>
                <a:latin typeface="Graphik Semibold"/>
                <a:ea typeface="Graphik Semibold"/>
                <a:cs typeface="Graphik Semibold"/>
                <a:sym typeface="Graphik Semibold"/>
              </a:defRPr>
            </a:lvl1pPr>
          </a:lstStyle>
          <a:p>
            <a:pPr/>
            <a:r>
              <a:t>FIGURE 12-13. A Process Map for the Order Fulfillment Process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uidelines for Preparing Business Process Diagrams"/>
          <p:cNvSpPr txBox="1"/>
          <p:nvPr>
            <p:ph type="title"/>
          </p:nvPr>
        </p:nvSpPr>
        <p:spPr>
          <a:xfrm>
            <a:off x="1758534" y="559385"/>
            <a:ext cx="21844805" cy="1373607"/>
          </a:xfrm>
          <a:prstGeom prst="rect">
            <a:avLst/>
          </a:prstGeom>
        </p:spPr>
        <p:txBody>
          <a:bodyPr anchor="ctr">
            <a:noAutofit/>
          </a:bodyPr>
          <a:lstStyle>
            <a:lvl1pPr algn="l">
              <a:defRPr spc="-204" sz="6800"/>
            </a:lvl1pPr>
          </a:lstStyle>
          <a:p>
            <a:pPr/>
            <a:r>
              <a:t>Guidelines for Preparing Business Process Diagrams</a:t>
            </a:r>
          </a:p>
        </p:txBody>
      </p:sp>
      <p:graphicFrame>
        <p:nvGraphicFramePr>
          <p:cNvPr id="203" name="Table"/>
          <p:cNvGraphicFramePr/>
          <p:nvPr/>
        </p:nvGraphicFramePr>
        <p:xfrm>
          <a:off x="1270000" y="2361681"/>
          <a:ext cx="21856700" cy="1096551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922000"/>
                <a:gridCol w="10922000"/>
              </a:tblGrid>
              <a:tr h="1094011">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uidelines for Preparing Business Process Diagrams"/>
          <p:cNvSpPr txBox="1"/>
          <p:nvPr>
            <p:ph type="title"/>
          </p:nvPr>
        </p:nvSpPr>
        <p:spPr>
          <a:xfrm>
            <a:off x="1758534" y="559385"/>
            <a:ext cx="21844805" cy="1373607"/>
          </a:xfrm>
          <a:prstGeom prst="rect">
            <a:avLst/>
          </a:prstGeom>
        </p:spPr>
        <p:txBody>
          <a:bodyPr anchor="ctr">
            <a:noAutofit/>
          </a:bodyPr>
          <a:lstStyle>
            <a:lvl1pPr algn="l">
              <a:defRPr spc="-204" sz="6800"/>
            </a:lvl1pPr>
          </a:lstStyle>
          <a:p>
            <a:pPr/>
            <a:r>
              <a:t>Guidelines for Preparing Business Process Diagrams</a:t>
            </a:r>
          </a:p>
        </p:txBody>
      </p:sp>
      <p:graphicFrame>
        <p:nvGraphicFramePr>
          <p:cNvPr id="206" name="Table"/>
          <p:cNvGraphicFramePr/>
          <p:nvPr/>
        </p:nvGraphicFramePr>
        <p:xfrm>
          <a:off x="1270000" y="2361681"/>
          <a:ext cx="21856700" cy="1096551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922000"/>
                <a:gridCol w="10922000"/>
              </a:tblGrid>
              <a:tr h="1094011">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Guidelines for Preparing Business Process Diagrams"/>
          <p:cNvSpPr txBox="1"/>
          <p:nvPr>
            <p:ph type="title"/>
          </p:nvPr>
        </p:nvSpPr>
        <p:spPr>
          <a:xfrm>
            <a:off x="1758534" y="559385"/>
            <a:ext cx="21844805" cy="1373607"/>
          </a:xfrm>
          <a:prstGeom prst="rect">
            <a:avLst/>
          </a:prstGeom>
        </p:spPr>
        <p:txBody>
          <a:bodyPr anchor="ctr">
            <a:noAutofit/>
          </a:bodyPr>
          <a:lstStyle>
            <a:lvl1pPr algn="l">
              <a:defRPr spc="-204" sz="6800"/>
            </a:lvl1pPr>
          </a:lstStyle>
          <a:p>
            <a:pPr/>
            <a:r>
              <a:t>Guidelines for Preparing Business Process Diagrams</a:t>
            </a:r>
          </a:p>
        </p:txBody>
      </p:sp>
      <p:graphicFrame>
        <p:nvGraphicFramePr>
          <p:cNvPr id="209" name="Table"/>
          <p:cNvGraphicFramePr/>
          <p:nvPr/>
        </p:nvGraphicFramePr>
        <p:xfrm>
          <a:off x="1270000" y="2361681"/>
          <a:ext cx="21856700" cy="1096551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922000"/>
                <a:gridCol w="10922000"/>
              </a:tblGrid>
              <a:tr h="1094011">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r h="1094011">
                <a:tc>
                  <a:txBody>
                    <a:bodyPr/>
                    <a:lstStyle/>
                    <a:p>
                      <a:pPr indent="228600">
                        <a:defRPr>
                          <a:sym typeface="DIN Condensed Bold"/>
                        </a:defRPr>
                      </a:pPr>
                    </a:p>
                  </a:txBody>
                  <a:tcPr marL="0" marR="0" marT="0" marB="0" anchor="t" anchorCtr="0" horzOverflow="overflow"/>
                </a:tc>
                <a:tc>
                  <a:txBody>
                    <a:bodyPr/>
                    <a:lstStyle/>
                    <a:p>
                      <a:pPr indent="228600">
                        <a:defRPr>
                          <a:sym typeface="DIN Condensed Bold"/>
                        </a:defRPr>
                      </a:pP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The Filzen Company sells construction supplies to building contractors, mostly on a wholesale basis. The company has been in business for over 30 years. The current owner is Joshua Filzen, although the company was originally founded by his father, James "/>
          <p:cNvSpPr txBox="1"/>
          <p:nvPr/>
        </p:nvSpPr>
        <p:spPr>
          <a:xfrm>
            <a:off x="385149" y="1265321"/>
            <a:ext cx="11143317" cy="1203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sz="3800">
                <a:solidFill>
                  <a:srgbClr val="FFFFFF"/>
                </a:solidFill>
                <a:latin typeface="+mj-lt"/>
                <a:ea typeface="+mj-ea"/>
                <a:cs typeface="+mj-cs"/>
                <a:sym typeface="Helvetica"/>
              </a:defRPr>
            </a:pPr>
            <a:r>
              <a:t>     The Filzen Company sells construction supplies to building contractors, mostly on a wholesale basis. The company has been in business for over 30 years. The current owner is Joshua Filzen, although the company was originally founded by his father, James Filzen. When he retired in 2014, the elder Filzen handed the business over to his son, who has run it ever since. </a:t>
            </a:r>
          </a:p>
          <a:p>
            <a:pPr defTabSz="457200">
              <a:spcBef>
                <a:spcPts val="1000"/>
              </a:spcBef>
              <a:defRPr sz="3800">
                <a:solidFill>
                  <a:srgbClr val="FFFFFF"/>
                </a:solidFill>
                <a:latin typeface="+mj-lt"/>
                <a:ea typeface="+mj-ea"/>
                <a:cs typeface="+mj-cs"/>
                <a:sym typeface="Helvetica"/>
              </a:defRPr>
            </a:pPr>
            <a:r>
              <a:t>     The company operates in Small County—a rural area where most people in the building trades know each other well. For this reason, the company extends credit to its regular customers, many of whom have done business with it for years. Most settle their accounts about once a month.</a:t>
            </a:r>
          </a:p>
          <a:p>
            <a:pPr defTabSz="457200">
              <a:spcBef>
                <a:spcPts val="1000"/>
              </a:spcBef>
              <a:defRPr sz="3800">
                <a:solidFill>
                  <a:srgbClr val="FFFFFF"/>
                </a:solidFill>
                <a:latin typeface="+mj-lt"/>
                <a:ea typeface="+mj-ea"/>
                <a:cs typeface="+mj-cs"/>
                <a:sym typeface="Helvetica"/>
              </a:defRPr>
            </a:pPr>
            <a:r>
              <a:t>     You work for a small CPA firm, whom Joshua has hired to look at its accounting procedures and to make recommendations based on its findings. You’ve been assigned to the consulting team, and your first job is to document the company’s authorization procedures for credit purchases. </a:t>
            </a:r>
          </a:p>
        </p:txBody>
      </p:sp>
      <p:sp>
        <p:nvSpPr>
          <p:cNvPr id="212" name="The rules are as follows:…"/>
          <p:cNvSpPr txBox="1"/>
          <p:nvPr/>
        </p:nvSpPr>
        <p:spPr>
          <a:xfrm>
            <a:off x="12082633" y="1249947"/>
            <a:ext cx="11916218" cy="11645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500"/>
              </a:spcBef>
              <a:defRPr sz="3800">
                <a:solidFill>
                  <a:srgbClr val="FFFFFF"/>
                </a:solidFill>
                <a:latin typeface="+mj-lt"/>
                <a:ea typeface="+mj-ea"/>
                <a:cs typeface="+mj-cs"/>
                <a:sym typeface="Helvetica"/>
              </a:defRPr>
            </a:pPr>
            <a:r>
              <a:t>The rules are as follows:</a:t>
            </a:r>
          </a:p>
          <a:p>
            <a:pPr marL="1054100" indent="-749300" defTabSz="457200">
              <a:spcBef>
                <a:spcPts val="500"/>
              </a:spcBef>
              <a:buSzPct val="100000"/>
              <a:buAutoNum type="arabicParenBoth" startAt="1"/>
              <a:defRPr sz="3800">
                <a:solidFill>
                  <a:srgbClr val="FFFFFF"/>
                </a:solidFill>
                <a:latin typeface="+mj-lt"/>
                <a:ea typeface="+mj-ea"/>
                <a:cs typeface="+mj-cs"/>
                <a:sym typeface="Helvetica"/>
              </a:defRPr>
            </a:pPr>
            <a:r>
              <a:t>Purchases of less than $100 that are made by known customers in good standing are approved automatically.</a:t>
            </a:r>
          </a:p>
          <a:p>
            <a:pPr marL="1054100" indent="-749300" defTabSz="457200">
              <a:spcBef>
                <a:spcPts val="500"/>
              </a:spcBef>
              <a:buSzPct val="100000"/>
              <a:buAutoNum type="arabicParenBoth" startAt="1"/>
              <a:defRPr sz="3800">
                <a:solidFill>
                  <a:srgbClr val="FFFFFF"/>
                </a:solidFill>
                <a:latin typeface="+mj-lt"/>
                <a:ea typeface="+mj-ea"/>
                <a:cs typeface="+mj-cs"/>
                <a:sym typeface="Helvetica"/>
              </a:defRPr>
            </a:pPr>
            <a:r>
              <a:t>Purchases between $100 and $500 require authorization by a supervisor. Purchases over $500 must be approved by Jason Bergner, the accounts-receivable manager. Credit purchases attempted by new customers not yet approved for credit or by customers not in good standing are denied.</a:t>
            </a:r>
          </a:p>
          <a:p>
            <a:pPr defTabSz="457200">
              <a:spcBef>
                <a:spcPts val="500"/>
              </a:spcBef>
              <a:defRPr b="1" sz="3800">
                <a:solidFill>
                  <a:schemeClr val="accent4"/>
                </a:solidFill>
                <a:latin typeface="+mj-lt"/>
                <a:ea typeface="+mj-ea"/>
                <a:cs typeface="+mj-cs"/>
                <a:sym typeface="Helvetica"/>
              </a:defRPr>
            </a:pPr>
          </a:p>
          <a:p>
            <a:pPr defTabSz="457200">
              <a:spcBef>
                <a:spcPts val="500"/>
              </a:spcBef>
              <a:defRPr b="1" sz="3800">
                <a:solidFill>
                  <a:schemeClr val="accent4"/>
                </a:solidFill>
                <a:latin typeface="+mj-lt"/>
                <a:ea typeface="+mj-ea"/>
                <a:cs typeface="+mj-cs"/>
                <a:sym typeface="Helvetica"/>
              </a:defRPr>
            </a:pPr>
            <a:r>
              <a:t>Requirements</a:t>
            </a:r>
          </a:p>
          <a:p>
            <a:pPr marL="838200" indent="-635000" defTabSz="457200">
              <a:spcBef>
                <a:spcPts val="500"/>
              </a:spcBef>
              <a:buSzPct val="100000"/>
              <a:buAutoNum type="arabicPeriod" startAt="1"/>
              <a:defRPr sz="3800">
                <a:solidFill>
                  <a:srgbClr val="FFFFFF"/>
                </a:solidFill>
                <a:latin typeface="+mj-lt"/>
                <a:ea typeface="+mj-ea"/>
                <a:cs typeface="+mj-cs"/>
                <a:sym typeface="Helvetica"/>
              </a:defRPr>
            </a:pPr>
            <a:r>
              <a:t>Create a process map for this task, using the symbols in Figure 12-13. </a:t>
            </a:r>
          </a:p>
          <a:p>
            <a:pPr marL="838200" indent="-635000" defTabSz="457200">
              <a:spcBef>
                <a:spcPts val="500"/>
              </a:spcBef>
              <a:buSzPct val="100000"/>
              <a:buAutoNum type="arabicPeriod" startAt="1"/>
              <a:defRPr sz="3800">
                <a:solidFill>
                  <a:srgbClr val="FFFFFF"/>
                </a:solidFill>
                <a:latin typeface="+mj-lt"/>
                <a:ea typeface="+mj-ea"/>
                <a:cs typeface="+mj-cs"/>
                <a:sym typeface="Helvetica"/>
              </a:defRPr>
            </a:pPr>
            <a:r>
              <a:t>Create a decision table for this task. Hint: see Figure 12-16. </a:t>
            </a:r>
          </a:p>
          <a:p>
            <a:pPr marL="838200" indent="-635000" defTabSz="457200">
              <a:spcBef>
                <a:spcPts val="500"/>
              </a:spcBef>
              <a:buSzPct val="100000"/>
              <a:buAutoNum type="arabicPeriod" startAt="1"/>
              <a:defRPr sz="3800">
                <a:solidFill>
                  <a:srgbClr val="FFFFFF"/>
                </a:solidFill>
                <a:latin typeface="+mj-lt"/>
                <a:ea typeface="+mj-ea"/>
                <a:cs typeface="+mj-cs"/>
                <a:sym typeface="Helvetica"/>
              </a:defRPr>
            </a:pPr>
            <a:r>
              <a:t>Create a decision tree for this task. Hint: see Figure 12-17.</a:t>
            </a:r>
          </a:p>
        </p:txBody>
      </p:sp>
      <p:sp>
        <p:nvSpPr>
          <p:cNvPr id="213" name="12-26. Filzen Company (Create a Process Map, a Decision Table, and a Decision Tree)"/>
          <p:cNvSpPr txBox="1"/>
          <p:nvPr/>
        </p:nvSpPr>
        <p:spPr>
          <a:xfrm>
            <a:off x="458194" y="435142"/>
            <a:ext cx="22452730"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0"/>
              </a:spcBef>
              <a:defRPr b="1" sz="3800">
                <a:solidFill>
                  <a:schemeClr val="accent4"/>
                </a:solidFill>
                <a:latin typeface="+mj-lt"/>
                <a:ea typeface="+mj-ea"/>
                <a:cs typeface="+mj-cs"/>
                <a:sym typeface="Helvetica"/>
              </a:defRPr>
            </a:lvl1pPr>
          </a:lstStyle>
          <a:p>
            <a:pPr>
              <a:defRPr b="0">
                <a:solidFill>
                  <a:srgbClr val="FFFFFF"/>
                </a:solidFill>
              </a:defRPr>
            </a:pPr>
            <a:r>
              <a:rPr b="1">
                <a:solidFill>
                  <a:schemeClr val="accent4"/>
                </a:solidFill>
              </a:rPr>
              <a:t>12-26. Filzen Company (Create a Process Map, a Decision Table, and a Decision Tree)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12-26. The rules are as follows:…"/>
          <p:cNvSpPr txBox="1"/>
          <p:nvPr/>
        </p:nvSpPr>
        <p:spPr>
          <a:xfrm>
            <a:off x="317454" y="238967"/>
            <a:ext cx="23749094" cy="299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500"/>
              </a:spcBef>
              <a:defRPr sz="3800">
                <a:solidFill>
                  <a:srgbClr val="FFFFFF"/>
                </a:solidFill>
                <a:latin typeface="+mj-lt"/>
                <a:ea typeface="+mj-ea"/>
                <a:cs typeface="+mj-cs"/>
                <a:sym typeface="Helvetica"/>
              </a:defRPr>
            </a:pPr>
            <a:r>
              <a:rPr b="1">
                <a:solidFill>
                  <a:schemeClr val="accent4"/>
                </a:solidFill>
              </a:rPr>
              <a:t>12-26. </a:t>
            </a:r>
            <a:r>
              <a:t>The rules are as follows:</a:t>
            </a:r>
          </a:p>
          <a:p>
            <a:pPr marL="1054100" indent="-749300" defTabSz="457200">
              <a:spcBef>
                <a:spcPts val="500"/>
              </a:spcBef>
              <a:buSzPct val="100000"/>
              <a:buAutoNum type="arabicParenBoth" startAt="1"/>
              <a:defRPr sz="3600">
                <a:solidFill>
                  <a:srgbClr val="FFFFFF"/>
                </a:solidFill>
                <a:latin typeface="+mj-lt"/>
                <a:ea typeface="+mj-ea"/>
                <a:cs typeface="+mj-cs"/>
                <a:sym typeface="Helvetica"/>
              </a:defRPr>
            </a:pPr>
            <a:r>
              <a:t>Purchases of less than $100 that are made by known customers in good standing are approved automatically.</a:t>
            </a:r>
          </a:p>
          <a:p>
            <a:pPr marL="1054100" indent="-749300" defTabSz="457200">
              <a:spcBef>
                <a:spcPts val="500"/>
              </a:spcBef>
              <a:buSzPct val="100000"/>
              <a:buAutoNum type="arabicParenBoth" startAt="1"/>
              <a:defRPr sz="3600">
                <a:solidFill>
                  <a:srgbClr val="FFFFFF"/>
                </a:solidFill>
                <a:latin typeface="+mj-lt"/>
                <a:ea typeface="+mj-ea"/>
                <a:cs typeface="+mj-cs"/>
                <a:sym typeface="Helvetica"/>
              </a:defRPr>
            </a:pPr>
            <a:r>
              <a:t>Purchases between $100 and $500 require authorization by a supervisor. Purchases over $500 must be approved by Jason Bergner, the accounts-receivable manager. Credit purchases attempted by new customers not yet approved for credit or by customers not in good standing are denied.</a:t>
            </a:r>
          </a:p>
        </p:txBody>
      </p:sp>
      <p:graphicFrame>
        <p:nvGraphicFramePr>
          <p:cNvPr id="216" name="Table"/>
          <p:cNvGraphicFramePr/>
          <p:nvPr/>
        </p:nvGraphicFramePr>
        <p:xfrm>
          <a:off x="364435" y="2731941"/>
          <a:ext cx="23655130" cy="1102071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3655130"/>
              </a:tblGrid>
              <a:tr h="690184">
                <a:tc>
                  <a:txBody>
                    <a:bodyPr/>
                    <a:lstStyle/>
                    <a:p>
                      <a:pPr indent="228600" algn="l">
                        <a:lnSpc>
                          <a:spcPct val="100000"/>
                        </a:lnSpc>
                        <a:defRPr>
                          <a:solidFill>
                            <a:srgbClr val="FFFFFF"/>
                          </a:solidFill>
                          <a:latin typeface="Arial"/>
                          <a:ea typeface="Arial"/>
                          <a:cs typeface="Arial"/>
                          <a:sym typeface="Arial"/>
                        </a:defRPr>
                      </a:pPr>
                    </a:p>
                  </a:txBody>
                  <a:tcPr marL="0" marR="0" marT="0" marB="0" anchor="t" anchorCtr="0" horzOverflow="overflow">
                    <a:lnL w="0">
                      <a:miter lim="400000"/>
                    </a:lnL>
                    <a:lnR w="0">
                      <a:miter lim="400000"/>
                    </a:lnR>
                    <a:lnT w="0">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r h="607304">
                <a:tc>
                  <a:txBody>
                    <a:bodyPr/>
                    <a:lstStyle/>
                    <a:p>
                      <a:pPr indent="228600">
                        <a:defRPr>
                          <a:sym typeface="DIN Condensed Bold"/>
                        </a:defRPr>
                      </a:pPr>
                    </a:p>
                  </a:txBody>
                  <a:tcPr marL="0" marR="0" marT="0" marB="0" anchor="t" anchorCtr="0" horzOverflow="overflow">
                    <a:lnL w="0">
                      <a:miter lim="400000"/>
                    </a:lnL>
                    <a:lnR w="0">
                      <a:miter lim="400000"/>
                    </a:lnR>
                    <a:lnT w="12700">
                      <a:solidFill>
                        <a:srgbClr val="5F6568"/>
                      </a:solidFill>
                      <a:miter lim="400000"/>
                    </a:lnT>
                    <a:lnB w="12700">
                      <a:solidFill>
                        <a:srgbClr val="5F6568"/>
                      </a:solidFill>
                      <a:miter lim="400000"/>
                    </a:lnB>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