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DIN Condensed Bold"/>
          <a:ea typeface="DIN Condensed Bold"/>
          <a:cs typeface="DIN Condensed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32239"/>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4"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25000"/>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10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3" name="Image"/>
          <p:cNvSpPr/>
          <p:nvPr>
            <p:ph type="pic" sz="half" idx="21"/>
          </p:nvPr>
        </p:nvSpPr>
        <p:spPr>
          <a:xfrm>
            <a:off x="12192000" y="-177800"/>
            <a:ext cx="12192000" cy="7162800"/>
          </a:xfrm>
          <a:prstGeom prst="rect">
            <a:avLst/>
          </a:prstGeom>
        </p:spPr>
        <p:txBody>
          <a:bodyPr lIns="91439" tIns="45719" rIns="91439" bIns="45719" anchor="t">
            <a:noAutofit/>
          </a:bodyPr>
          <a:lstStyle/>
          <a:p>
            <a:pPr/>
          </a:p>
        </p:txBody>
      </p:sp>
      <p:sp>
        <p:nvSpPr>
          <p:cNvPr id="114" name="Image"/>
          <p:cNvSpPr/>
          <p:nvPr>
            <p:ph type="pic" sz="half" idx="22"/>
          </p:nvPr>
        </p:nvSpPr>
        <p:spPr>
          <a:xfrm>
            <a:off x="12192000" y="6451600"/>
            <a:ext cx="12192000" cy="8297334"/>
          </a:xfrm>
          <a:prstGeom prst="rect">
            <a:avLst/>
          </a:prstGeom>
        </p:spPr>
        <p:txBody>
          <a:bodyPr lIns="91439" tIns="45719" rIns="91439" bIns="45719" anchor="t">
            <a:noAutofit/>
          </a:bodyPr>
          <a:lstStyle/>
          <a:p>
            <a:pPr/>
          </a:p>
        </p:txBody>
      </p:sp>
      <p:sp>
        <p:nvSpPr>
          <p:cNvPr id="115" name="Image"/>
          <p:cNvSpPr/>
          <p:nvPr>
            <p:ph type="pic" idx="23"/>
          </p:nvPr>
        </p:nvSpPr>
        <p:spPr>
          <a:xfrm>
            <a:off x="-190500" y="0"/>
            <a:ext cx="12428272" cy="13716000"/>
          </a:xfrm>
          <a:prstGeom prst="rect">
            <a:avLst/>
          </a:prstGeom>
        </p:spPr>
        <p:txBody>
          <a:bodyPr lIns="91439" tIns="45719" rIns="91439" bIns="45719" anchor="t">
            <a:noAutofit/>
          </a:bodyPr>
          <a:lstStyle/>
          <a:p>
            <a:pPr/>
          </a:p>
        </p:txBody>
      </p:sp>
      <p:sp>
        <p:nvSpPr>
          <p:cNvPr id="11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4" name="Callout"/>
          <p:cNvSpPr/>
          <p:nvPr/>
        </p:nvSpPr>
        <p:spPr>
          <a:xfrm>
            <a:off x="876300" y="3314700"/>
            <a:ext cx="22631400" cy="73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defRPr>
            </a:pPr>
          </a:p>
        </p:txBody>
      </p:sp>
      <p:sp>
        <p:nvSpPr>
          <p:cNvPr id="125" name="Body Level One…"/>
          <p:cNvSpPr txBox="1"/>
          <p:nvPr>
            <p:ph type="body" sz="quarter" idx="1"/>
          </p:nvPr>
        </p:nvSpPr>
        <p:spPr>
          <a:xfrm>
            <a:off x="1676400" y="4089400"/>
            <a:ext cx="210566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6" name="Johnny Appleseed"/>
          <p:cNvSpPr txBox="1"/>
          <p:nvPr>
            <p:ph type="body" sz="quarter" idx="21"/>
          </p:nvPr>
        </p:nvSpPr>
        <p:spPr>
          <a:xfrm>
            <a:off x="762000" y="10953750"/>
            <a:ext cx="22860000" cy="1206500"/>
          </a:xfrm>
          <a:prstGeom prst="rect">
            <a:avLst/>
          </a:prstGeom>
        </p:spPr>
        <p:txBody>
          <a:bodyPr anchor="ctr"/>
          <a:lstStyle/>
          <a:p>
            <a:pPr algn="r">
              <a:spcBef>
                <a:spcPts val="0"/>
              </a:spcBef>
              <a:defRPr cap="none" sz="8700">
                <a:solidFill>
                  <a:srgbClr val="838787"/>
                </a:solidFill>
                <a:latin typeface="DIN Condensed Bold"/>
                <a:ea typeface="DIN Condensed Bold"/>
                <a:cs typeface="DIN Condensed Bold"/>
                <a:sym typeface="DIN Condensed Bold"/>
              </a:defRPr>
            </a:pPr>
          </a:p>
        </p:txBody>
      </p:sp>
      <p:sp>
        <p:nvSpPr>
          <p:cNvPr id="127" name="Text"/>
          <p:cNvSpPr txBox="1"/>
          <p:nvPr>
            <p:ph type="body" sz="quarter" idx="22"/>
          </p:nvPr>
        </p:nvSpPr>
        <p:spPr>
          <a:xfrm>
            <a:off x="762000" y="635000"/>
            <a:ext cx="20955000" cy="635000"/>
          </a:xfrm>
          <a:prstGeom prst="rect">
            <a:avLst/>
          </a:prstGeom>
        </p:spPr>
        <p:txBody>
          <a:bodyPr/>
          <a:lstStyle/>
          <a:p>
            <a:pPr defTabSz="647700">
              <a:spcBef>
                <a:spcPts val="0"/>
              </a:spcBef>
              <a:defRPr spc="100" sz="3600">
                <a:solidFill>
                  <a:srgbClr val="838787"/>
                </a:solidFill>
              </a:defRPr>
            </a:pPr>
          </a:p>
        </p:txBody>
      </p:sp>
      <p:sp>
        <p:nvSpPr>
          <p:cNvPr id="12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5" name="Body Level One…"/>
          <p:cNvSpPr txBox="1"/>
          <p:nvPr>
            <p:ph type="body" sz="quarter" idx="1"/>
          </p:nvPr>
        </p:nvSpPr>
        <p:spPr>
          <a:xfrm>
            <a:off x="11049000" y="3721100"/>
            <a:ext cx="125730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6"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137" name="Johnny Appleseed"/>
          <p:cNvSpPr txBox="1"/>
          <p:nvPr>
            <p:ph type="body" sz="quarter" idx="22"/>
          </p:nvPr>
        </p:nvSpPr>
        <p:spPr>
          <a:xfrm>
            <a:off x="11049000" y="10953750"/>
            <a:ext cx="12573000" cy="1206500"/>
          </a:xfrm>
          <a:prstGeom prst="rect">
            <a:avLst/>
          </a:prstGeom>
        </p:spPr>
        <p:txBody>
          <a:bodyPr anchor="ctr"/>
          <a:lstStyle/>
          <a:p>
            <a:pPr defTabSz="647700">
              <a:lnSpc>
                <a:spcPct val="100000"/>
              </a:lnSpc>
              <a:spcBef>
                <a:spcPts val="0"/>
              </a:spcBef>
              <a:defRPr cap="none" sz="8700">
                <a:solidFill>
                  <a:srgbClr val="232323"/>
                </a:solidFill>
                <a:latin typeface="DIN Condensed Bold"/>
                <a:ea typeface="DIN Condensed Bold"/>
                <a:cs typeface="DIN Condensed Bold"/>
                <a:sym typeface="DIN Condensed Bold"/>
              </a:defRPr>
            </a:pPr>
          </a:p>
        </p:txBody>
      </p:sp>
      <p:sp>
        <p:nvSpPr>
          <p:cNvPr id="13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5"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14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67" name="Presentation Title"/>
          <p:cNvSpPr txBox="1"/>
          <p:nvPr>
            <p:ph type="title" hasCustomPrompt="1"/>
          </p:nvPr>
        </p:nvSpPr>
        <p:spPr>
          <a:xfrm>
            <a:off x="1270000" y="3289300"/>
            <a:ext cx="21844000" cy="3879454"/>
          </a:xfrm>
          <a:prstGeom prst="rect">
            <a:avLst/>
          </a:prstGeom>
        </p:spPr>
        <p:txBody>
          <a:bodyPr anchor="b"/>
          <a:lstStyle>
            <a:lvl1pPr algn="ctr" defTabSz="2438338">
              <a:lnSpc>
                <a:spcPct val="90000"/>
              </a:lnSpc>
              <a:defRPr cap="none" spc="-348" sz="11600">
                <a:gradFill flip="none" rotWithShape="1">
                  <a:gsLst>
                    <a:gs pos="0">
                      <a:srgbClr val="00E8FF"/>
                    </a:gs>
                    <a:gs pos="100000">
                      <a:srgbClr val="FF00F7"/>
                    </a:gs>
                  </a:gsLst>
                  <a:lin ang="3967761" scaled="0"/>
                </a:gradFill>
                <a:latin typeface="Graphik Semibold"/>
                <a:ea typeface="Graphik Semibold"/>
                <a:cs typeface="Graphik Semibold"/>
                <a:sym typeface="Graphik Semibold"/>
              </a:defRPr>
            </a:lvl1pPr>
          </a:lstStyle>
          <a:p>
            <a:pPr/>
            <a:r>
              <a:t>Presentation Title</a:t>
            </a:r>
          </a:p>
        </p:txBody>
      </p:sp>
      <p:sp>
        <p:nvSpPr>
          <p:cNvPr id="168" name="Author and Date"/>
          <p:cNvSpPr txBox="1"/>
          <p:nvPr>
            <p:ph type="body" sz="quarter" idx="21" hasCustomPrompt="1"/>
          </p:nvPr>
        </p:nvSpPr>
        <p:spPr>
          <a:xfrm>
            <a:off x="1270000" y="12160429"/>
            <a:ext cx="21844000" cy="694056"/>
          </a:xfrm>
          <a:prstGeom prst="rect">
            <a:avLst/>
          </a:prstGeom>
        </p:spPr>
        <p:txBody>
          <a:bodyPr anchor="t"/>
          <a:lstStyle>
            <a:lvl1pPr algn="ctr">
              <a:lnSpc>
                <a:spcPct val="100000"/>
              </a:lnSpc>
              <a:spcBef>
                <a:spcPts val="0"/>
              </a:spcBef>
              <a:defRPr cap="none" sz="3500">
                <a:solidFill>
                  <a:srgbClr val="D5D5D5"/>
                </a:solidFill>
                <a:latin typeface="Graphik Medium"/>
                <a:ea typeface="Graphik Medium"/>
                <a:cs typeface="Graphik Medium"/>
                <a:sym typeface="Graphik Medium"/>
              </a:defRPr>
            </a:lvl1pPr>
          </a:lstStyle>
          <a:p>
            <a:pPr/>
            <a:r>
              <a:t>Author and Date</a:t>
            </a:r>
          </a:p>
        </p:txBody>
      </p:sp>
      <p:sp>
        <p:nvSpPr>
          <p:cNvPr id="169" name="Body Level One…"/>
          <p:cNvSpPr txBox="1"/>
          <p:nvPr>
            <p:ph type="body" sz="quarter" idx="1" hasCustomPrompt="1"/>
          </p:nvPr>
        </p:nvSpPr>
        <p:spPr>
          <a:xfrm>
            <a:off x="1270000" y="6985000"/>
            <a:ext cx="21844000" cy="2512352"/>
          </a:xfrm>
          <a:prstGeom prst="rect">
            <a:avLst/>
          </a:prstGeom>
        </p:spPr>
        <p:txBody>
          <a:bodyPr anchor="t"/>
          <a:lstStyle>
            <a:lvl1pPr algn="ctr">
              <a:lnSpc>
                <a:spcPct val="100000"/>
              </a:lnSpc>
              <a:spcBef>
                <a:spcPts val="0"/>
              </a:spcBef>
              <a:defRPr cap="none" sz="6400">
                <a:solidFill>
                  <a:srgbClr val="D5D5D5"/>
                </a:solidFill>
                <a:latin typeface="Graphik Medium"/>
                <a:ea typeface="Graphik Medium"/>
                <a:cs typeface="Graphik Medium"/>
                <a:sym typeface="Graphik Medium"/>
              </a:defRPr>
            </a:lvl1pPr>
            <a:lvl2pPr algn="ctr">
              <a:lnSpc>
                <a:spcPct val="100000"/>
              </a:lnSpc>
              <a:spcBef>
                <a:spcPts val="0"/>
              </a:spcBef>
              <a:defRPr cap="none" sz="6400">
                <a:solidFill>
                  <a:srgbClr val="D5D5D5"/>
                </a:solidFill>
                <a:latin typeface="Graphik Medium"/>
                <a:ea typeface="Graphik Medium"/>
                <a:cs typeface="Graphik Medium"/>
                <a:sym typeface="Graphik Medium"/>
              </a:defRPr>
            </a:lvl2pPr>
            <a:lvl3pPr algn="ctr">
              <a:lnSpc>
                <a:spcPct val="100000"/>
              </a:lnSpc>
              <a:spcBef>
                <a:spcPts val="0"/>
              </a:spcBef>
              <a:defRPr cap="none" sz="6400">
                <a:solidFill>
                  <a:srgbClr val="D5D5D5"/>
                </a:solidFill>
                <a:latin typeface="Graphik Medium"/>
                <a:ea typeface="Graphik Medium"/>
                <a:cs typeface="Graphik Medium"/>
                <a:sym typeface="Graphik Medium"/>
              </a:defRPr>
            </a:lvl3pPr>
            <a:lvl4pPr algn="ctr">
              <a:lnSpc>
                <a:spcPct val="100000"/>
              </a:lnSpc>
              <a:spcBef>
                <a:spcPts val="0"/>
              </a:spcBef>
              <a:defRPr cap="none" sz="6400">
                <a:solidFill>
                  <a:srgbClr val="D5D5D5"/>
                </a:solidFill>
                <a:latin typeface="Graphik Medium"/>
                <a:ea typeface="Graphik Medium"/>
                <a:cs typeface="Graphik Medium"/>
                <a:sym typeface="Graphik Medium"/>
              </a:defRPr>
            </a:lvl4pPr>
            <a:lvl5pPr algn="ctr">
              <a:lnSpc>
                <a:spcPct val="100000"/>
              </a:lnSpc>
              <a:spcBef>
                <a:spcPts val="0"/>
              </a:spcBef>
              <a:defRPr cap="none"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70"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77" name="Attribution"/>
          <p:cNvSpPr txBox="1"/>
          <p:nvPr>
            <p:ph type="body" sz="quarter" idx="21" hasCustomPrompt="1"/>
          </p:nvPr>
        </p:nvSpPr>
        <p:spPr>
          <a:xfrm>
            <a:off x="1270000" y="11155086"/>
            <a:ext cx="21844000" cy="832613"/>
          </a:xfrm>
          <a:prstGeom prst="rect">
            <a:avLst/>
          </a:prstGeom>
        </p:spPr>
        <p:txBody>
          <a:bodyPr anchor="ctr"/>
          <a:lstStyle>
            <a:lvl1pPr algn="ctr">
              <a:lnSpc>
                <a:spcPct val="100000"/>
              </a:lnSpc>
              <a:spcBef>
                <a:spcPts val="0"/>
              </a:spcBef>
              <a:defRPr cap="none" sz="4400">
                <a:solidFill>
                  <a:srgbClr val="D5D5D5"/>
                </a:solidFill>
                <a:latin typeface="Graphik Medium"/>
                <a:ea typeface="Graphik Medium"/>
                <a:cs typeface="Graphik Medium"/>
                <a:sym typeface="Graphik Medium"/>
              </a:defRPr>
            </a:lvl1pPr>
          </a:lstStyle>
          <a:p>
            <a:pPr/>
            <a:r>
              <a:t>Attribution</a:t>
            </a:r>
          </a:p>
        </p:txBody>
      </p:sp>
      <p:sp>
        <p:nvSpPr>
          <p:cNvPr id="178" name="Body Level One…"/>
          <p:cNvSpPr txBox="1"/>
          <p:nvPr>
            <p:ph type="body" sz="half" idx="1" hasCustomPrompt="1"/>
          </p:nvPr>
        </p:nvSpPr>
        <p:spPr>
          <a:xfrm>
            <a:off x="1270000" y="4659369"/>
            <a:ext cx="21844000" cy="4394201"/>
          </a:xfrm>
          <a:prstGeom prst="rect">
            <a:avLst/>
          </a:prstGeom>
        </p:spPr>
        <p:txBody>
          <a:bodyPr anchor="ctr"/>
          <a:lstStyle>
            <a:lvl1pPr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1pPr>
            <a:lvl2pPr indent="4572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2pPr>
            <a:lvl3pPr indent="9144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3pPr>
            <a:lvl4pPr indent="13716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4pPr>
            <a:lvl5pPr indent="18288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5pPr>
          </a:lstStyle>
          <a:p>
            <a:pPr/>
            <a:r>
              <a:t>“Notable Quote”</a:t>
            </a:r>
          </a:p>
          <a:p>
            <a:pPr lvl="1"/>
            <a:r>
              <a:t/>
            </a:r>
          </a:p>
          <a:p>
            <a:pPr lvl="2"/>
            <a:r>
              <a:t/>
            </a:r>
          </a:p>
          <a:p>
            <a:pPr lvl="3"/>
            <a:r>
              <a:t/>
            </a:r>
          </a:p>
          <a:p>
            <a:pPr lvl="4"/>
            <a:r>
              <a:t/>
            </a:r>
          </a:p>
        </p:txBody>
      </p:sp>
      <p:sp>
        <p:nvSpPr>
          <p:cNvPr id="179"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23013223"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762000" y="5676900"/>
            <a:ext cx="22860000" cy="6350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flipV="1">
            <a:off x="11049000" y="8635797"/>
            <a:ext cx="12572997" cy="204"/>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49"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50" name="Title Text"/>
          <p:cNvSpPr txBox="1"/>
          <p:nvPr>
            <p:ph type="title"/>
          </p:nvPr>
        </p:nvSpPr>
        <p:spPr>
          <a:xfrm>
            <a:off x="11049000" y="9042400"/>
            <a:ext cx="12573000" cy="3810000"/>
          </a:xfrm>
          <a:prstGeom prst="rect">
            <a:avLst/>
          </a:prstGeom>
        </p:spPr>
        <p:txBody>
          <a:bodyPr/>
          <a:lstStyle/>
          <a:p>
            <a:pPr/>
            <a:r>
              <a:t>Title Text</a:t>
            </a:r>
          </a:p>
        </p:txBody>
      </p:sp>
      <p:sp>
        <p:nvSpPr>
          <p:cNvPr id="51" name="Body Level One…"/>
          <p:cNvSpPr txBox="1"/>
          <p:nvPr>
            <p:ph type="body" sz="quarter" idx="1"/>
          </p:nvPr>
        </p:nvSpPr>
        <p:spPr>
          <a:xfrm>
            <a:off x="11049000" y="5994400"/>
            <a:ext cx="12573000" cy="254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5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62"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72"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7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1"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83"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84"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2"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Image"/>
          <p:cNvSpPr/>
          <p:nvPr>
            <p:ph type="pic" idx="21"/>
          </p:nvPr>
        </p:nvSpPr>
        <p:spPr>
          <a:xfrm>
            <a:off x="13258800" y="0"/>
            <a:ext cx="12428272" cy="13716000"/>
          </a:xfrm>
          <a:prstGeom prst="rect">
            <a:avLst/>
          </a:prstGeom>
        </p:spPr>
        <p:txBody>
          <a:bodyPr lIns="91439" tIns="45719" rIns="91439" bIns="45719" anchor="t">
            <a:noAutofit/>
          </a:bodyPr>
          <a:lstStyle/>
          <a:p>
            <a:pPr/>
          </a:p>
        </p:txBody>
      </p:sp>
      <p:sp>
        <p:nvSpPr>
          <p:cNvPr id="94" name="Title Text"/>
          <p:cNvSpPr txBox="1"/>
          <p:nvPr>
            <p:ph type="title"/>
          </p:nvPr>
        </p:nvSpPr>
        <p:spPr>
          <a:xfrm>
            <a:off x="762000" y="2159000"/>
            <a:ext cx="11811000" cy="1016000"/>
          </a:xfrm>
          <a:prstGeom prst="rect">
            <a:avLst/>
          </a:prstGeom>
        </p:spPr>
        <p:txBody>
          <a:bodyPr/>
          <a:lstStyle>
            <a:lvl1pPr>
              <a:spcBef>
                <a:spcPts val="3900"/>
              </a:spcBef>
              <a:defRPr sz="8700"/>
            </a:lvl1pPr>
          </a:lstStyle>
          <a:p>
            <a:pPr/>
            <a:r>
              <a:t>Title Text</a:t>
            </a:r>
          </a:p>
        </p:txBody>
      </p:sp>
      <p:sp>
        <p:nvSpPr>
          <p:cNvPr id="95" name="Body Level One…"/>
          <p:cNvSpPr txBox="1"/>
          <p:nvPr>
            <p:ph type="body" sz="half" idx="22"/>
          </p:nvPr>
        </p:nvSpPr>
        <p:spPr>
          <a:xfrm>
            <a:off x="762000" y="3860800"/>
            <a:ext cx="11811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000">
                <a:solidFill>
                  <a:srgbClr val="838787"/>
                </a:solidFill>
                <a:latin typeface="Avenir Next Medium"/>
                <a:ea typeface="Avenir Next Medium"/>
                <a:cs typeface="Avenir Next Medium"/>
                <a:sym typeface="Avenir Next Medium"/>
              </a:defRPr>
            </a:pPr>
          </a:p>
        </p:txBody>
      </p:sp>
      <p:sp>
        <p:nvSpPr>
          <p:cNvPr id="9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762000" y="9042400"/>
            <a:ext cx="22860000" cy="381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5994400"/>
            <a:ext cx="228600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63201" y="609600"/>
            <a:ext cx="553195"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9pPr>
    </p:titleStyle>
    <p:bodyStyle>
      <a:lvl1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1pPr>
      <a:lvl2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2pPr>
      <a:lvl3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3pPr>
      <a:lvl4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4pPr>
      <a:lvl5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5pPr>
      <a:lvl6pPr marL="419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6pPr>
      <a:lvl7pPr marL="482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7pPr>
      <a:lvl8pPr marL="546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8pPr>
      <a:lvl9pPr marL="609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9pPr>
    </p:bodyStyle>
    <p:otherStyle>
      <a:lvl1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counting Information Systems…"/>
          <p:cNvSpPr txBox="1"/>
          <p:nvPr>
            <p:ph type="title"/>
          </p:nvPr>
        </p:nvSpPr>
        <p:spPr>
          <a:xfrm>
            <a:off x="1270000" y="4918273"/>
            <a:ext cx="21844000" cy="3879454"/>
          </a:xfrm>
          <a:prstGeom prst="rect">
            <a:avLst/>
          </a:prstGeom>
        </p:spPr>
        <p:txBody>
          <a:bodyPr/>
          <a:lstStyle/>
          <a:p>
            <a:pPr defTabSz="2340805">
              <a:lnSpc>
                <a:spcPct val="100000"/>
              </a:lnSpc>
              <a:spcBef>
                <a:spcPts val="900"/>
              </a:spcBef>
              <a:defRPr spc="-221" sz="7392"/>
            </a:pPr>
            <a:r>
              <a:t>Accounting Information Systems</a:t>
            </a:r>
          </a:p>
          <a:p>
            <a:pPr defTabSz="2340805">
              <a:lnSpc>
                <a:spcPct val="100000"/>
              </a:lnSpc>
              <a:spcBef>
                <a:spcPts val="900"/>
              </a:spcBef>
              <a:defRPr spc="-201" sz="6719"/>
            </a:pPr>
            <a:r>
              <a:t>INFO 7225 | Spring 2022</a:t>
            </a:r>
          </a:p>
          <a:p>
            <a:pPr defTabSz="2340805">
              <a:lnSpc>
                <a:spcPct val="100000"/>
              </a:lnSpc>
              <a:spcBef>
                <a:spcPts val="900"/>
              </a:spcBef>
              <a:defRPr spc="-201" sz="6719"/>
            </a:pPr>
            <a:r>
              <a:t>Decision Table &amp; Decision Tree</a:t>
            </a:r>
          </a:p>
        </p:txBody>
      </p:sp>
      <p:sp>
        <p:nvSpPr>
          <p:cNvPr id="189" name="Shiaoming Shi…"/>
          <p:cNvSpPr txBox="1"/>
          <p:nvPr>
            <p:ph type="body" sz="quarter" idx="1"/>
          </p:nvPr>
        </p:nvSpPr>
        <p:spPr>
          <a:xfrm>
            <a:off x="1270000" y="9404117"/>
            <a:ext cx="21844000" cy="2512352"/>
          </a:xfrm>
          <a:prstGeom prst="rect">
            <a:avLst/>
          </a:prstGeom>
        </p:spPr>
        <p:txBody>
          <a:bodyPr anchor="ctr"/>
          <a:lstStyle/>
          <a:p>
            <a:pPr defTabSz="652145">
              <a:defRPr sz="4740"/>
            </a:pPr>
            <a:r>
              <a:t>Shiaoming Shi</a:t>
            </a:r>
          </a:p>
          <a:p>
            <a:pPr defTabSz="652145">
              <a:defRPr sz="4740"/>
            </a:pPr>
            <a:r>
              <a:t>College of Engineering</a:t>
            </a:r>
          </a:p>
          <a:p>
            <a:pPr defTabSz="652145">
              <a:defRPr sz="4740"/>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12-27. The approval rules for reimbursing those faculty members at SUU who attend professional conferences are somewhat complicated and, in the opinion of most, “hardly generous.” For example, the maximum allowed for breakfast, lunch, or dinner is $8, $1"/>
          <p:cNvSpPr txBox="1"/>
          <p:nvPr/>
        </p:nvSpPr>
        <p:spPr>
          <a:xfrm>
            <a:off x="364434" y="227822"/>
            <a:ext cx="23655131" cy="360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rPr b="1">
                <a:solidFill>
                  <a:schemeClr val="accent4"/>
                </a:solidFill>
              </a:rPr>
              <a:t>12-27. </a:t>
            </a:r>
            <a:r>
              <a:t>The approval rules for reimbursing those faculty members at SUU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p:txBody>
      </p:sp>
      <p:graphicFrame>
        <p:nvGraphicFramePr>
          <p:cNvPr id="227" name="Table"/>
          <p:cNvGraphicFramePr/>
          <p:nvPr/>
        </p:nvGraphicFramePr>
        <p:xfrm>
          <a:off x="364435" y="3506641"/>
          <a:ext cx="23655130" cy="11136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7016">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228" name="Decision Tree"/>
          <p:cNvSpPr txBox="1"/>
          <p:nvPr/>
        </p:nvSpPr>
        <p:spPr>
          <a:xfrm>
            <a:off x="18169732" y="3243808"/>
            <a:ext cx="32528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a:solidFill>
                  <a:schemeClr val="accent4"/>
                </a:solidFill>
                <a:latin typeface="+mj-lt"/>
                <a:ea typeface="+mj-ea"/>
                <a:cs typeface="+mj-cs"/>
                <a:sym typeface="Helvetica"/>
              </a:defRPr>
            </a:lvl1pPr>
          </a:lstStyle>
          <a:p>
            <a:pPr/>
            <a:r>
              <a:t>Decision Tree</a:t>
            </a:r>
          </a:p>
        </p:txBody>
      </p:sp>
      <p:sp>
        <p:nvSpPr>
          <p:cNvPr id="229" name="Rectangle"/>
          <p:cNvSpPr/>
          <p:nvPr/>
        </p:nvSpPr>
        <p:spPr>
          <a:xfrm>
            <a:off x="261073" y="4106098"/>
            <a:ext cx="23804006" cy="9461649"/>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hank you!…"/>
          <p:cNvSpPr txBox="1"/>
          <p:nvPr>
            <p:ph type="body" sz="half" idx="1"/>
          </p:nvPr>
        </p:nvSpPr>
        <p:spPr>
          <a:xfrm>
            <a:off x="1270000" y="4660900"/>
            <a:ext cx="21844000" cy="4394200"/>
          </a:xfrm>
          <a:prstGeom prst="rect">
            <a:avLst/>
          </a:prstGeom>
        </p:spPr>
        <p:txBody>
          <a:bodyPr/>
          <a:lstStyle/>
          <a:p>
            <a:pPr>
              <a:lnSpc>
                <a:spcPct val="100000"/>
              </a:lnSpc>
              <a:defRPr spc="-200" sz="10000"/>
            </a:pPr>
            <a:r>
              <a:t>Thank you!</a:t>
            </a:r>
          </a:p>
          <a:p>
            <a:pPr>
              <a:lnSpc>
                <a:spcPct val="100000"/>
              </a:lnSpc>
              <a:defRPr spc="-200" sz="10000"/>
            </a:pPr>
            <a:r>
              <a:t>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ecision Table: Introduction"/>
          <p:cNvSpPr txBox="1"/>
          <p:nvPr>
            <p:ph type="title"/>
          </p:nvPr>
        </p:nvSpPr>
        <p:spPr>
          <a:xfrm>
            <a:off x="1613272" y="1007254"/>
            <a:ext cx="21844805" cy="1373608"/>
          </a:xfrm>
          <a:prstGeom prst="rect">
            <a:avLst/>
          </a:prstGeom>
        </p:spPr>
        <p:txBody>
          <a:bodyPr anchor="ctr">
            <a:noAutofit/>
          </a:bodyPr>
          <a:lstStyle>
            <a:lvl1pPr>
              <a:defRPr spc="-258" sz="8600"/>
            </a:lvl1pPr>
          </a:lstStyle>
          <a:p>
            <a:pPr/>
            <a:r>
              <a:t>Decision Table: Introduction</a:t>
            </a:r>
          </a:p>
        </p:txBody>
      </p:sp>
      <p:sp>
        <p:nvSpPr>
          <p:cNvPr id="192" name="Body Level One…"/>
          <p:cNvSpPr txBox="1"/>
          <p:nvPr/>
        </p:nvSpPr>
        <p:spPr>
          <a:xfrm>
            <a:off x="5430437" y="3946685"/>
            <a:ext cx="14500998" cy="25465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Table of conditions and processing tasks </a:t>
            </a:r>
          </a:p>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Indicate what action to take for each possibility</a:t>
            </a:r>
          </a:p>
        </p:txBody>
      </p:sp>
      <p:sp>
        <p:nvSpPr>
          <p:cNvPr id="193" name="Body Level One…"/>
          <p:cNvSpPr txBox="1"/>
          <p:nvPr/>
        </p:nvSpPr>
        <p:spPr>
          <a:xfrm>
            <a:off x="5427622" y="7749047"/>
            <a:ext cx="14216104" cy="3957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Used when computer program involves many conditions and subsequent courses of action</a:t>
            </a:r>
          </a:p>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Used as an alternative to program flowcharts or in addition to the flowcharts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Example. Prepare a decision table for the following scenario:…"/>
          <p:cNvSpPr txBox="1"/>
          <p:nvPr/>
        </p:nvSpPr>
        <p:spPr>
          <a:xfrm>
            <a:off x="394532" y="385665"/>
            <a:ext cx="23594936" cy="256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b="1" sz="3800">
                <a:solidFill>
                  <a:schemeClr val="accent4"/>
                </a:solidFill>
                <a:latin typeface="+mj-lt"/>
                <a:ea typeface="+mj-ea"/>
                <a:cs typeface="+mj-cs"/>
                <a:sym typeface="Helvetica"/>
              </a:defRPr>
            </a:pPr>
            <a:r>
              <a:t>Example. Prepare a </a:t>
            </a:r>
            <a:r>
              <a:rPr u="sng"/>
              <a:t>decision table</a:t>
            </a:r>
            <a:r>
              <a:t> for the following scenario:</a:t>
            </a:r>
          </a:p>
          <a:p>
            <a:pPr defTabSz="457200">
              <a:spcBef>
                <a:spcPts val="1000"/>
              </a:spcBef>
              <a:defRPr sz="3800">
                <a:solidFill>
                  <a:srgbClr val="FFFFFF"/>
                </a:solidFill>
                <a:latin typeface="+mj-lt"/>
                <a:ea typeface="+mj-ea"/>
                <a:cs typeface="+mj-cs"/>
                <a:sym typeface="Helvetica"/>
              </a:defRPr>
            </a:pPr>
            <a:r>
              <a:t>A credit union pays interest to its depositors at the rate of 5% per year. Accounts of less than $5 are not paid interest. Accounts of $1,000 or more that have been with the credit union for more than 1 year get paid the normal 5%, plus a bonus of 0.5%.</a:t>
            </a:r>
          </a:p>
        </p:txBody>
      </p:sp>
      <p:graphicFrame>
        <p:nvGraphicFramePr>
          <p:cNvPr id="196" name="Table"/>
          <p:cNvGraphicFramePr/>
          <p:nvPr/>
        </p:nvGraphicFramePr>
        <p:xfrm>
          <a:off x="364435" y="2422856"/>
          <a:ext cx="23655130" cy="111361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7016">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197" name="Rectangle"/>
          <p:cNvSpPr/>
          <p:nvPr/>
        </p:nvSpPr>
        <p:spPr>
          <a:xfrm>
            <a:off x="261073" y="3076632"/>
            <a:ext cx="23804006" cy="10491115"/>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xample. Prepare a decision tree for the following scenario:…"/>
          <p:cNvSpPr txBox="1"/>
          <p:nvPr/>
        </p:nvSpPr>
        <p:spPr>
          <a:xfrm>
            <a:off x="394532" y="385665"/>
            <a:ext cx="23594936" cy="256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b="1" sz="3800">
                <a:solidFill>
                  <a:schemeClr val="accent4"/>
                </a:solidFill>
                <a:latin typeface="+mj-lt"/>
                <a:ea typeface="+mj-ea"/>
                <a:cs typeface="+mj-cs"/>
                <a:sym typeface="Helvetica"/>
              </a:defRPr>
            </a:pPr>
            <a:r>
              <a:t>Example. Prepare a </a:t>
            </a:r>
            <a:r>
              <a:rPr u="sng"/>
              <a:t>decision tree</a:t>
            </a:r>
            <a:r>
              <a:t> for the following scenario:</a:t>
            </a:r>
          </a:p>
          <a:p>
            <a:pPr defTabSz="457200">
              <a:spcBef>
                <a:spcPts val="1000"/>
              </a:spcBef>
              <a:defRPr sz="3800">
                <a:solidFill>
                  <a:srgbClr val="FFFFFF"/>
                </a:solidFill>
                <a:latin typeface="+mj-lt"/>
                <a:ea typeface="+mj-ea"/>
                <a:cs typeface="+mj-cs"/>
                <a:sym typeface="Helvetica"/>
              </a:defRPr>
            </a:pPr>
            <a:r>
              <a:t>A credit union pays interest to its depositors at the rate of 5% per year. Accounts of less than $5 are not paid interest. Accounts of $1,000 or more that have been with the credit union for more than 1 year get paid the normal 5%, plus a bonus of 0.5%.</a:t>
            </a:r>
          </a:p>
        </p:txBody>
      </p:sp>
      <p:graphicFrame>
        <p:nvGraphicFramePr>
          <p:cNvPr id="200" name="Table"/>
          <p:cNvGraphicFramePr/>
          <p:nvPr/>
        </p:nvGraphicFramePr>
        <p:xfrm>
          <a:off x="364435" y="2422856"/>
          <a:ext cx="23655130" cy="111361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7016">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201" name="Rectangle"/>
          <p:cNvSpPr/>
          <p:nvPr/>
        </p:nvSpPr>
        <p:spPr>
          <a:xfrm>
            <a:off x="261073" y="3076632"/>
            <a:ext cx="23804006" cy="10491115"/>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he Filzen Company sells construction supplies to building contractors, mostly on a wholesale basis. The company has been in business for over 30 years. The current owner is Joshua Filzen, although the company was originally founded by his father, James "/>
          <p:cNvSpPr txBox="1"/>
          <p:nvPr/>
        </p:nvSpPr>
        <p:spPr>
          <a:xfrm>
            <a:off x="385149" y="1265321"/>
            <a:ext cx="11143317" cy="1203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     The Filzen Company sells construction supplies to building contractors, mostly on a wholesale basis. The company has been in business for over 30 years. The current owner is Joshua Filzen, although the company was originally founded by his father, James Filzen. When he retired in 2014, the elder Filzen handed the business over to his son, who has run it ever since. </a:t>
            </a:r>
          </a:p>
          <a:p>
            <a:pPr defTabSz="457200">
              <a:spcBef>
                <a:spcPts val="1000"/>
              </a:spcBef>
              <a:defRPr sz="3800">
                <a:solidFill>
                  <a:srgbClr val="FFFFFF"/>
                </a:solidFill>
                <a:latin typeface="+mj-lt"/>
                <a:ea typeface="+mj-ea"/>
                <a:cs typeface="+mj-cs"/>
                <a:sym typeface="Helvetica"/>
              </a:defRPr>
            </a:pPr>
            <a:r>
              <a:t>     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800">
                <a:solidFill>
                  <a:srgbClr val="FFFFFF"/>
                </a:solidFill>
                <a:latin typeface="+mj-lt"/>
                <a:ea typeface="+mj-ea"/>
                <a:cs typeface="+mj-cs"/>
                <a:sym typeface="Helvetica"/>
              </a:defRPr>
            </a:pPr>
            <a:r>
              <a:t>     You work for a small CPA firm, whom Joshua has hired to look at its accounting procedures and to make recommendations based on its findings. You’ve been assigned to the consulting team, and your first job is to document the company’s authorization procedures for credit purchases. </a:t>
            </a:r>
          </a:p>
        </p:txBody>
      </p:sp>
      <p:sp>
        <p:nvSpPr>
          <p:cNvPr id="204" name="The rules are as follows:…"/>
          <p:cNvSpPr txBox="1"/>
          <p:nvPr/>
        </p:nvSpPr>
        <p:spPr>
          <a:xfrm>
            <a:off x="12082633" y="1249947"/>
            <a:ext cx="11916218" cy="1164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500"/>
              </a:spcBef>
              <a:defRPr sz="38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8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8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a:t>
            </a:r>
          </a:p>
          <a:p>
            <a:pPr defTabSz="457200">
              <a:spcBef>
                <a:spcPts val="500"/>
              </a:spcBef>
              <a:defRPr b="1" sz="3800">
                <a:solidFill>
                  <a:schemeClr val="accent4"/>
                </a:solidFill>
                <a:latin typeface="+mj-lt"/>
                <a:ea typeface="+mj-ea"/>
                <a:cs typeface="+mj-cs"/>
                <a:sym typeface="Helvetica"/>
              </a:defRPr>
            </a:pPr>
          </a:p>
          <a:p>
            <a:pPr defTabSz="457200">
              <a:spcBef>
                <a:spcPts val="500"/>
              </a:spcBef>
              <a:defRPr b="1" sz="3800">
                <a:solidFill>
                  <a:schemeClr val="accent4"/>
                </a:solidFill>
                <a:latin typeface="+mj-lt"/>
                <a:ea typeface="+mj-ea"/>
                <a:cs typeface="+mj-cs"/>
                <a:sym typeface="Helvetica"/>
              </a:defRPr>
            </a:pPr>
            <a:r>
              <a:t>Requirements</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process map for this task, using the symbols in Figure 12-13. </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decision table for this task. Hint: see Figure 12-16. </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decision tree for this task. Hint: see Figure 12-17.</a:t>
            </a:r>
          </a:p>
        </p:txBody>
      </p:sp>
      <p:sp>
        <p:nvSpPr>
          <p:cNvPr id="205" name="12-26. Filzen Company (Create a Process Map, a Decision Table, and a Decision Tree)"/>
          <p:cNvSpPr txBox="1"/>
          <p:nvPr/>
        </p:nvSpPr>
        <p:spPr>
          <a:xfrm>
            <a:off x="458194" y="435142"/>
            <a:ext cx="22452730"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12-26. Filzen Company (Create a Process Map, a Decision Table, and a Decision Tree)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12-26. The rules are as follows:…"/>
          <p:cNvSpPr txBox="1"/>
          <p:nvPr/>
        </p:nvSpPr>
        <p:spPr>
          <a:xfrm>
            <a:off x="317454" y="238967"/>
            <a:ext cx="2374909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500"/>
              </a:spcBef>
              <a:defRPr sz="3800">
                <a:solidFill>
                  <a:srgbClr val="FFFFFF"/>
                </a:solidFill>
                <a:latin typeface="+mj-lt"/>
                <a:ea typeface="+mj-ea"/>
                <a:cs typeface="+mj-cs"/>
                <a:sym typeface="Helvetica"/>
              </a:defRPr>
            </a:pPr>
            <a:r>
              <a:rPr b="1">
                <a:solidFill>
                  <a:schemeClr val="accent4"/>
                </a:solidFill>
              </a:rPr>
              <a:t>12-26. </a:t>
            </a: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a:t>
            </a:r>
          </a:p>
        </p:txBody>
      </p:sp>
      <p:graphicFrame>
        <p:nvGraphicFramePr>
          <p:cNvPr id="208" name="Table"/>
          <p:cNvGraphicFramePr/>
          <p:nvPr/>
        </p:nvGraphicFramePr>
        <p:xfrm>
          <a:off x="364435" y="2731941"/>
          <a:ext cx="23655130" cy="110207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0184">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209" name="Decision Table"/>
          <p:cNvSpPr txBox="1"/>
          <p:nvPr/>
        </p:nvSpPr>
        <p:spPr>
          <a:xfrm>
            <a:off x="9255769" y="291657"/>
            <a:ext cx="348472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a:solidFill>
                  <a:schemeClr val="accent4"/>
                </a:solidFill>
                <a:latin typeface="+mj-lt"/>
                <a:ea typeface="+mj-ea"/>
                <a:cs typeface="+mj-cs"/>
                <a:sym typeface="Helvetica"/>
              </a:defRPr>
            </a:lvl1pPr>
          </a:lstStyle>
          <a:p>
            <a:pPr/>
            <a:r>
              <a:t>Decision Table</a:t>
            </a:r>
          </a:p>
        </p:txBody>
      </p:sp>
      <p:sp>
        <p:nvSpPr>
          <p:cNvPr id="210" name="Rectangle"/>
          <p:cNvSpPr/>
          <p:nvPr/>
        </p:nvSpPr>
        <p:spPr>
          <a:xfrm>
            <a:off x="261073" y="3358035"/>
            <a:ext cx="23804006" cy="10209712"/>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12-26. The rules are as follows:…"/>
          <p:cNvSpPr txBox="1"/>
          <p:nvPr/>
        </p:nvSpPr>
        <p:spPr>
          <a:xfrm>
            <a:off x="317454" y="238967"/>
            <a:ext cx="2374909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500"/>
              </a:spcBef>
              <a:defRPr sz="3800">
                <a:solidFill>
                  <a:srgbClr val="FFFFFF"/>
                </a:solidFill>
                <a:latin typeface="+mj-lt"/>
                <a:ea typeface="+mj-ea"/>
                <a:cs typeface="+mj-cs"/>
                <a:sym typeface="Helvetica"/>
              </a:defRPr>
            </a:pPr>
            <a:r>
              <a:rPr b="1">
                <a:solidFill>
                  <a:schemeClr val="accent4"/>
                </a:solidFill>
              </a:rPr>
              <a:t>12-26. </a:t>
            </a: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a:t>
            </a:r>
          </a:p>
        </p:txBody>
      </p:sp>
      <p:graphicFrame>
        <p:nvGraphicFramePr>
          <p:cNvPr id="213" name="Table"/>
          <p:cNvGraphicFramePr/>
          <p:nvPr/>
        </p:nvGraphicFramePr>
        <p:xfrm>
          <a:off x="364435" y="2731941"/>
          <a:ext cx="23655130" cy="110207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0184">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214" name="Decision Tree"/>
          <p:cNvSpPr txBox="1"/>
          <p:nvPr/>
        </p:nvSpPr>
        <p:spPr>
          <a:xfrm>
            <a:off x="9255769" y="291657"/>
            <a:ext cx="32528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a:solidFill>
                  <a:schemeClr val="accent4"/>
                </a:solidFill>
                <a:latin typeface="+mj-lt"/>
                <a:ea typeface="+mj-ea"/>
                <a:cs typeface="+mj-cs"/>
                <a:sym typeface="Helvetica"/>
              </a:defRPr>
            </a:lvl1pPr>
          </a:lstStyle>
          <a:p>
            <a:pPr/>
            <a:r>
              <a:t>Decision Tree</a:t>
            </a:r>
          </a:p>
        </p:txBody>
      </p:sp>
      <p:sp>
        <p:nvSpPr>
          <p:cNvPr id="215" name="Rectangle"/>
          <p:cNvSpPr/>
          <p:nvPr/>
        </p:nvSpPr>
        <p:spPr>
          <a:xfrm>
            <a:off x="261073" y="3358035"/>
            <a:ext cx="23804006" cy="10209712"/>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he approval rules for reimbursing those faculty members at Upstate University who attend professional conferences are somewhat complicated and, in the opinion of most, “hardly generous.” For example, the maximum allowed for breakfast, lunch, or dinner i"/>
          <p:cNvSpPr txBox="1"/>
          <p:nvPr/>
        </p:nvSpPr>
        <p:spPr>
          <a:xfrm>
            <a:off x="547762" y="1730542"/>
            <a:ext cx="11309381" cy="1132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     The approval rules for reimbursing those faculty members at Upstate University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a:p>
            <a:pPr defTabSz="457200">
              <a:spcBef>
                <a:spcPts val="1000"/>
              </a:spcBef>
              <a:defRPr sz="3800">
                <a:solidFill>
                  <a:srgbClr val="FFFFFF"/>
                </a:solidFill>
                <a:latin typeface="+mj-lt"/>
                <a:ea typeface="+mj-ea"/>
                <a:cs typeface="+mj-cs"/>
                <a:sym typeface="Helvetica"/>
              </a:defRPr>
            </a:pPr>
            <a:r>
              <a:t>     When Upstate University faculty file for travel reimbursements, they must file a form that requests the time they left home and the time they left the hotel to return home. They must also provide a copy of their conference registration receipt, showing what meals were included in the program.</a:t>
            </a:r>
          </a:p>
        </p:txBody>
      </p:sp>
      <p:sp>
        <p:nvSpPr>
          <p:cNvPr id="218" name="Requirements…"/>
          <p:cNvSpPr txBox="1"/>
          <p:nvPr/>
        </p:nvSpPr>
        <p:spPr>
          <a:xfrm>
            <a:off x="12524554" y="1780673"/>
            <a:ext cx="11143317"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b="1" sz="3800">
                <a:solidFill>
                  <a:schemeClr val="accent4"/>
                </a:solidFill>
                <a:latin typeface="+mj-lt"/>
                <a:ea typeface="+mj-ea"/>
                <a:cs typeface="+mj-cs"/>
                <a:sym typeface="Helvetica"/>
              </a:defRPr>
            </a:pPr>
            <a:r>
              <a:t>Requirements</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process map that displays the logic for deciding whether or not a given meal should be reimbursed. </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decision table for these same reimbursement rules. </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decision tree for these same reimbursement rules.</a:t>
            </a:r>
          </a:p>
        </p:txBody>
      </p:sp>
      <p:sp>
        <p:nvSpPr>
          <p:cNvPr id="219" name="12-27. Stingy Upstate University (SUU) (Create a Process Map, a Decision Table, and a Decision Tree)"/>
          <p:cNvSpPr txBox="1"/>
          <p:nvPr/>
        </p:nvSpPr>
        <p:spPr>
          <a:xfrm>
            <a:off x="458972" y="675773"/>
            <a:ext cx="2325153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12-27. Stingy Upstate University (SUU) (Create a Process Map, a Decision Table, and a Decision Tree)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12-27. The approval rules for reimbursing those faculty members at SUU who attend professional conferences are somewhat complicated and, in the opinion of most, “hardly generous.” For example, the maximum allowed for breakfast, lunch, or dinner is $8, $1"/>
          <p:cNvSpPr txBox="1"/>
          <p:nvPr/>
        </p:nvSpPr>
        <p:spPr>
          <a:xfrm>
            <a:off x="364434" y="227822"/>
            <a:ext cx="23655131" cy="360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rPr b="1">
                <a:solidFill>
                  <a:schemeClr val="accent4"/>
                </a:solidFill>
              </a:rPr>
              <a:t>12-27. </a:t>
            </a:r>
            <a:r>
              <a:t>The approval rules for reimbursing those faculty members at SUU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p:txBody>
      </p:sp>
      <p:graphicFrame>
        <p:nvGraphicFramePr>
          <p:cNvPr id="222" name="Table"/>
          <p:cNvGraphicFramePr/>
          <p:nvPr/>
        </p:nvGraphicFramePr>
        <p:xfrm>
          <a:off x="364435" y="3506641"/>
          <a:ext cx="23655130" cy="11136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7016">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13316">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
        <p:nvSpPr>
          <p:cNvPr id="223" name="Decision Table"/>
          <p:cNvSpPr txBox="1"/>
          <p:nvPr/>
        </p:nvSpPr>
        <p:spPr>
          <a:xfrm>
            <a:off x="18169732" y="3243808"/>
            <a:ext cx="348472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a:solidFill>
                  <a:schemeClr val="accent4"/>
                </a:solidFill>
                <a:latin typeface="+mj-lt"/>
                <a:ea typeface="+mj-ea"/>
                <a:cs typeface="+mj-cs"/>
                <a:sym typeface="Helvetica"/>
              </a:defRPr>
            </a:lvl1pPr>
          </a:lstStyle>
          <a:p>
            <a:pPr/>
            <a:r>
              <a:t>Decision Table</a:t>
            </a:r>
          </a:p>
        </p:txBody>
      </p:sp>
      <p:sp>
        <p:nvSpPr>
          <p:cNvPr id="224" name="Rectangle"/>
          <p:cNvSpPr/>
          <p:nvPr/>
        </p:nvSpPr>
        <p:spPr>
          <a:xfrm>
            <a:off x="261073" y="4106098"/>
            <a:ext cx="23804006" cy="9461649"/>
          </a:xfrm>
          <a:prstGeom prst="rect">
            <a:avLst/>
          </a:prstGeom>
          <a:ln w="63500">
            <a:solidFill>
              <a:schemeClr val="accent4"/>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