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7" r:id="rId2"/>
    <p:sldId id="268" r:id="rId3"/>
    <p:sldId id="269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94" r:id="rId23"/>
    <p:sldId id="292" r:id="rId24"/>
    <p:sldId id="295" r:id="rId25"/>
    <p:sldId id="297" r:id="rId26"/>
    <p:sldId id="289" r:id="rId27"/>
    <p:sldId id="296" r:id="rId28"/>
    <p:sldId id="299" r:id="rId29"/>
    <p:sldId id="298" r:id="rId30"/>
    <p:sldId id="267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https://www.researchgate.net/figure/ProBERT-A-Fine-tuned-BERT-Model-for-Multi-label-Product-Categorization_fig1_344901824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https://arxiv.org/pdf/1910.10683.pdf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https://openai.com/blog/chatgpt/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https://huggingface.co/blog/large-language-models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https://www.startus-insights.com/innovators-guide/natural-language-processing-trends/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https://arxiv.org/pdf/1810.04805.pdf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https://arxiv.org/pdf/1810.04805.pdf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 bwMode="auto">
          <a:xfrm>
            <a:off x="1587047" y="1591964"/>
            <a:ext cx="8686201" cy="3002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zh-CN" sz="5400" dirty="0">
              <a:solidFill>
                <a:schemeClr val="accent6">
                  <a:lumMod val="50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524000" y="121380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>
                <a:sym typeface="+mn-ea"/>
              </a:rPr>
              <a:t>Pretraining is all you need</a:t>
            </a:r>
            <a:endParaRPr lang="zh-CN" altLang="en-US" sz="5400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524000" y="369347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/>
              <a:t>——Towards Artificial Intelligence of Human Level Generalization Capability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/>
              <a:t>Model structure for text translation?</a:t>
            </a:r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2125" y="1724660"/>
            <a:ext cx="6127750" cy="44221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/>
              <a:t>Tasks for different architectures?</a:t>
            </a:r>
          </a:p>
          <a:p>
            <a:endParaRPr lang="en-US" altLang="zh-CN" sz="4000"/>
          </a:p>
          <a:p>
            <a:r>
              <a:rPr lang="en-US" altLang="zh-CN" sz="2800"/>
              <a:t>Encoder: Noising -&gt; Denoising (Mask -&gt; fill)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Decoder: Text Completion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Encoder-Decoder: Permutation -&gt; Recovering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000"/>
              <a:t>What to do after pre-training?</a:t>
            </a:r>
          </a:p>
          <a:p>
            <a:endParaRPr lang="en-US" altLang="zh-CN" sz="2800"/>
          </a:p>
          <a:p>
            <a:r>
              <a:rPr lang="en-US" altLang="zh-CN" sz="2800"/>
              <a:t>Models are stupid! They only know what they learn.</a:t>
            </a:r>
          </a:p>
          <a:p>
            <a:endParaRPr lang="en-US" altLang="zh-CN" sz="2800"/>
          </a:p>
          <a:p>
            <a:r>
              <a:rPr lang="en-US" altLang="zh-CN" sz="2800"/>
              <a:t>To resolve this:</a:t>
            </a:r>
          </a:p>
          <a:p>
            <a:endParaRPr lang="en-US" altLang="zh-CN" sz="2800"/>
          </a:p>
          <a:p>
            <a:r>
              <a:rPr lang="en-US" altLang="zh-CN" sz="2800"/>
              <a:t>· Task-specific fine-tuning</a:t>
            </a:r>
          </a:p>
          <a:p>
            <a:endParaRPr lang="en-US" altLang="zh-CN" sz="2800"/>
          </a:p>
          <a:p>
            <a:r>
              <a:rPr lang="en-US" altLang="zh-CN" sz="2800"/>
              <a:t>· Unified instructing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/>
              <a:t>How do we fine-tune a model?</a:t>
            </a:r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en-US" altLang="zh-CN" sz="2800"/>
              <a:t>A possible solution -&gt;</a:t>
            </a:r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en-US" altLang="zh-CN" sz="2800"/>
              <a:t>Note: A model after pre-training </a:t>
            </a:r>
          </a:p>
          <a:p>
            <a:r>
              <a:rPr lang="en-US" altLang="zh-CN" sz="2800" b="1"/>
              <a:t>knows</a:t>
            </a:r>
            <a:r>
              <a:rPr lang="en-US" altLang="zh-CN" sz="2800"/>
              <a:t> nothing, but</a:t>
            </a:r>
            <a:r>
              <a:rPr lang="en-US" altLang="zh-CN" sz="2800" b="1"/>
              <a:t> almost knows</a:t>
            </a:r>
            <a:r>
              <a:rPr lang="en-US" altLang="zh-CN" sz="2800"/>
              <a:t> </a:t>
            </a:r>
          </a:p>
          <a:p>
            <a:r>
              <a:rPr lang="en-US" altLang="zh-CN" sz="2800"/>
              <a:t>everything.</a:t>
            </a:r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885" y="1711960"/>
            <a:ext cx="4860290" cy="48755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/>
              <a:t>How do we instruct a model?</a:t>
            </a:r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en-US" altLang="zh-CN" sz="2800"/>
              <a:t>Note: A model after instructive training</a:t>
            </a:r>
            <a:r>
              <a:rPr lang="en-US" altLang="zh-CN" sz="2800" b="1"/>
              <a:t> knows almost</a:t>
            </a:r>
            <a:r>
              <a:rPr lang="en-US" altLang="zh-CN" sz="2800"/>
              <a:t> everything.</a:t>
            </a:r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5095" y="2152015"/>
            <a:ext cx="8831580" cy="29857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/>
              <a:t>How do we use an instructed model?</a:t>
            </a:r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02815"/>
            <a:ext cx="12191365" cy="40087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/>
              <a:t>Reinforcement Learning with pre-training?</a:t>
            </a:r>
          </a:p>
          <a:p>
            <a:endParaRPr lang="en-US" altLang="zh-CN" sz="3600"/>
          </a:p>
          <a:p>
            <a:r>
              <a:rPr lang="en-US" altLang="zh-CN" sz="2800"/>
              <a:t>Deep Learning vs Reinforcement Learning</a:t>
            </a:r>
          </a:p>
          <a:p>
            <a:endParaRPr lang="en-US" altLang="zh-CN" sz="2800"/>
          </a:p>
          <a:p>
            <a:r>
              <a:rPr lang="en-US" altLang="zh-CN" sz="2800"/>
              <a:t>Deep Learning: Label as Supervision </a:t>
            </a:r>
          </a:p>
          <a:p>
            <a:r>
              <a:rPr lang="en-US" altLang="zh-CN" sz="2800"/>
              <a:t>- Text classification, Image Generation ...</a:t>
            </a:r>
          </a:p>
          <a:p>
            <a:endParaRPr lang="en-US" altLang="zh-CN" sz="2800"/>
          </a:p>
          <a:p>
            <a:r>
              <a:rPr lang="en-US" altLang="zh-CN" sz="2800"/>
              <a:t>Reinforcement Learning: Reward as Supervision </a:t>
            </a:r>
          </a:p>
          <a:p>
            <a:r>
              <a:rPr lang="en-US" altLang="zh-CN" sz="2800"/>
              <a:t>- Games, Chatbot, Autonomous Driving ...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/>
              <a:t>Reinforcement Learning with pre-training?</a:t>
            </a:r>
          </a:p>
          <a:p>
            <a:endParaRPr lang="en-US" altLang="zh-CN" sz="3600"/>
          </a:p>
          <a:p>
            <a:r>
              <a:rPr lang="en-US" altLang="zh-CN" sz="2800"/>
              <a:t>Is pre-training suitable for RL?</a:t>
            </a:r>
          </a:p>
          <a:p>
            <a:endParaRPr lang="en-US" altLang="zh-CN" sz="2800"/>
          </a:p>
          <a:p>
            <a:r>
              <a:rPr lang="en-US" altLang="zh-CN" sz="2800"/>
              <a:t>In most cases, NO</a:t>
            </a:r>
          </a:p>
          <a:p>
            <a:r>
              <a:rPr lang="en-US" altLang="zh-CN" sz="2800"/>
              <a:t>· Distribution gap</a:t>
            </a:r>
          </a:p>
          <a:p>
            <a:r>
              <a:rPr lang="en-US" altLang="zh-CN" sz="2800"/>
              <a:t>· Reward is hard to get</a:t>
            </a:r>
          </a:p>
          <a:p>
            <a:r>
              <a:rPr lang="en-US" altLang="zh-CN" sz="2800"/>
              <a:t>· Algorithm is unstable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765" y="1016635"/>
            <a:ext cx="7985125" cy="60693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How shall we incorporate RL with pre-trained models?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420" y="2009775"/>
            <a:ext cx="8519160" cy="4838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6625" y="1726565"/>
            <a:ext cx="7940040" cy="49911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Tendency of model size: A new moore's law?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What can pre-trained models do?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5550" y="2127885"/>
            <a:ext cx="7776845" cy="41579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What can we do after pre-trained models?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800"/>
              <a:t>How to make AI Generatation </a:t>
            </a:r>
            <a:r>
              <a:rPr lang="zh-CN" altLang="en-US" sz="2800"/>
              <a:t>controllable？</a:t>
            </a: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900430" y="2693670"/>
            <a:ext cx="2735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H: </a:t>
            </a:r>
            <a:r>
              <a:rPr lang="zh-CN" altLang="en-US" sz="2400"/>
              <a:t>你好！</a:t>
            </a:r>
          </a:p>
          <a:p>
            <a:r>
              <a:rPr lang="en-US" altLang="zh-CN" sz="2400"/>
              <a:t>AI: </a:t>
            </a:r>
            <a:r>
              <a:rPr lang="zh-CN" altLang="en-US" sz="2400"/>
              <a:t>你好！</a:t>
            </a:r>
          </a:p>
          <a:p>
            <a:r>
              <a:rPr lang="en-US" altLang="zh-CN" sz="2400"/>
              <a:t>H: </a:t>
            </a:r>
            <a:r>
              <a:rPr lang="zh-CN" altLang="en-US" sz="2400"/>
              <a:t>能听懂中文吗？</a:t>
            </a:r>
          </a:p>
          <a:p>
            <a:r>
              <a:rPr lang="en-US" altLang="zh-CN" sz="2400"/>
              <a:t>AI: </a:t>
            </a:r>
            <a:r>
              <a:rPr lang="zh-CN" altLang="en-US" sz="2400"/>
              <a:t>能听懂中文！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07000" y="2693670"/>
            <a:ext cx="40513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H: </a:t>
            </a:r>
            <a:r>
              <a:rPr lang="zh-CN" altLang="en-US" sz="2400"/>
              <a:t>你是</a:t>
            </a:r>
            <a:r>
              <a:rPr lang="en-US" altLang="zh-CN" sz="2400"/>
              <a:t>AI</a:t>
            </a:r>
            <a:r>
              <a:rPr lang="zh-CN" altLang="en-US" sz="2400"/>
              <a:t>吗？</a:t>
            </a:r>
          </a:p>
          <a:p>
            <a:r>
              <a:rPr lang="en-US" altLang="zh-CN" sz="2400"/>
              <a:t>AI: </a:t>
            </a:r>
            <a:r>
              <a:rPr lang="zh-CN" altLang="en-US" sz="2400"/>
              <a:t>我是</a:t>
            </a:r>
            <a:r>
              <a:rPr lang="en-US" altLang="zh-CN" sz="2400"/>
              <a:t>AI!</a:t>
            </a:r>
          </a:p>
          <a:p>
            <a:r>
              <a:rPr lang="en-US" altLang="zh-CN" sz="2400">
                <a:sym typeface="+mn-ea"/>
              </a:rPr>
              <a:t>H: </a:t>
            </a:r>
            <a:r>
              <a:rPr lang="zh-CN" altLang="en-US" sz="2400">
                <a:sym typeface="+mn-ea"/>
              </a:rPr>
              <a:t>很高兴认识你，再见</a:t>
            </a:r>
            <a:r>
              <a:rPr lang="en-US" altLang="zh-CN" sz="2400">
                <a:sym typeface="+mn-ea"/>
              </a:rPr>
              <a:t>!</a:t>
            </a:r>
          </a:p>
          <a:p>
            <a:r>
              <a:rPr lang="en-US" altLang="zh-CN" sz="2400">
                <a:sym typeface="+mn-ea"/>
              </a:rPr>
              <a:t>AI: </a:t>
            </a:r>
            <a:r>
              <a:rPr lang="zh-CN" altLang="en-US" sz="2400">
                <a:sym typeface="+mn-ea"/>
              </a:rPr>
              <a:t>很高兴认识你，再见！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What can we do after pre-trained models?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800"/>
              <a:t>Is there more efficient AI? (efficient tuning, models, training)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en-US" altLang="zh-CN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605" y="2593975"/>
            <a:ext cx="9184640" cy="18059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What can we do after pre-trained models?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800"/>
              <a:t>How to align models with human values, and avoid catastropic decision</a:t>
            </a:r>
            <a:r>
              <a:rPr lang="zh-CN" altLang="en-US" sz="2800"/>
              <a:t>？</a:t>
            </a:r>
          </a:p>
          <a:p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2895" y="2955925"/>
            <a:ext cx="8191500" cy="10820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What can we do after pre-trained models?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800"/>
              <a:t>How to avoid adversarial sample’s effect on AI models?</a:t>
            </a:r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460" y="2661920"/>
            <a:ext cx="5749925" cy="22650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What can we do after pre-trained models?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800">
                <a:sym typeface="+mn-ea"/>
              </a:rPr>
              <a:t>How to make AIGC coherent</a:t>
            </a:r>
            <a:r>
              <a:rPr lang="zh-CN" altLang="en-US" sz="2800">
                <a:sym typeface="+mn-ea"/>
              </a:rPr>
              <a:t>？</a:t>
            </a: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/>
              <a:t>How to protect knowledge patent and user privacy?</a:t>
            </a:r>
          </a:p>
          <a:p>
            <a:endParaRPr lang="en-US" altLang="zh-CN" sz="2800"/>
          </a:p>
          <a:p>
            <a:r>
              <a:rPr lang="en-US" altLang="zh-CN" sz="2800">
                <a:sym typeface="+mn-ea"/>
              </a:rPr>
              <a:t>How to make models more </a:t>
            </a:r>
            <a:r>
              <a:rPr lang="zh-CN" altLang="en-US" sz="2800">
                <a:sym typeface="+mn-ea"/>
              </a:rPr>
              <a:t>intepretable</a:t>
            </a:r>
            <a:r>
              <a:rPr lang="en-US" altLang="zh-CN" sz="2800">
                <a:sym typeface="+mn-ea"/>
              </a:rPr>
              <a:t>?</a:t>
            </a: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How to resolve long context modelling and generation</a:t>
            </a:r>
            <a:r>
              <a:rPr lang="zh-CN" altLang="en-US" sz="2800">
                <a:sym typeface="+mn-ea"/>
              </a:rPr>
              <a:t>？</a:t>
            </a:r>
            <a:endParaRPr lang="zh-CN" altLang="en-US" sz="2800"/>
          </a:p>
          <a:p>
            <a:endParaRPr lang="en-US" altLang="zh-CN" sz="2800"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9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Social Impact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9310" y="1914525"/>
            <a:ext cx="10514965" cy="494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/>
              <a:t>To AI industry:</a:t>
            </a:r>
          </a:p>
          <a:p>
            <a:endParaRPr lang="en-US" altLang="zh-CN" sz="2800"/>
          </a:p>
          <a:p>
            <a:r>
              <a:rPr lang="en-US" altLang="zh-CN" sz="2800"/>
              <a:t>Vanishing old jobs: </a:t>
            </a:r>
          </a:p>
          <a:p>
            <a:r>
              <a:rPr lang="en-US" altLang="zh-CN" sz="2800"/>
              <a:t>hyperparameter tuning (we have NAS), architecture designing </a:t>
            </a:r>
          </a:p>
          <a:p>
            <a:endParaRPr lang="en-US" altLang="zh-CN" sz="2800"/>
          </a:p>
          <a:p>
            <a:r>
              <a:rPr lang="en-US" altLang="zh-CN" sz="2800"/>
              <a:t>Emerging new jobs: </a:t>
            </a:r>
          </a:p>
          <a:p>
            <a:r>
              <a:rPr lang="en-US" altLang="zh-CN" sz="2800"/>
              <a:t>data engineering, data collection, model prompting, model distillation</a:t>
            </a: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9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Social Impact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9310" y="1914525"/>
            <a:ext cx="10514965" cy="494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/>
              <a:t>To Society:</a:t>
            </a:r>
          </a:p>
          <a:p>
            <a:endParaRPr lang="en-US" altLang="zh-CN" sz="2800"/>
          </a:p>
          <a:p>
            <a:r>
              <a:rPr lang="en-US" altLang="zh-CN" sz="2800"/>
              <a:t>AI models and data: new property</a:t>
            </a:r>
          </a:p>
          <a:p>
            <a:endParaRPr lang="en-US" altLang="zh-CN" sz="2800"/>
          </a:p>
          <a:p>
            <a:r>
              <a:rPr lang="en-US" altLang="zh-CN" sz="2800"/>
              <a:t>Vanishing old jobs: </a:t>
            </a:r>
          </a:p>
          <a:p>
            <a:r>
              <a:rPr lang="en-US" altLang="zh-CN" sz="2800"/>
              <a:t>drawing, translation, article polishing</a:t>
            </a:r>
          </a:p>
          <a:p>
            <a:endParaRPr lang="en-US" altLang="zh-CN" sz="2800"/>
          </a:p>
          <a:p>
            <a:r>
              <a:rPr lang="en-US" altLang="zh-CN" sz="2800"/>
              <a:t>Emerging New jobs: </a:t>
            </a:r>
          </a:p>
          <a:p>
            <a:r>
              <a:rPr lang="en-US" altLang="zh-CN" sz="2800"/>
              <a:t>data labeling</a:t>
            </a:r>
          </a:p>
          <a:p>
            <a:endParaRPr lang="en-US" altLang="zh-CN" sz="2800"/>
          </a:p>
          <a:p>
            <a:r>
              <a:rPr lang="en-US" altLang="zh-CN" sz="2800"/>
              <a:t>less repetitive work and more creativity</a:t>
            </a:r>
          </a:p>
          <a:p>
            <a:endParaRPr lang="en-US" altLang="zh-CN" sz="280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29310" y="1914525"/>
            <a:ext cx="10514965" cy="494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/>
              <a:t>Thanks for your Listening!</a:t>
            </a:r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We’re almost over, but let’s take a look at some resources!</a:t>
            </a: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9935" y="95377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If you’re interested in AI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835" y="1915160"/>
            <a:ext cx="10514965" cy="4942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https://yzhu.io/s/research/getting_started/</a:t>
            </a:r>
          </a:p>
          <a:p>
            <a:r>
              <a:rPr lang="en-US" altLang="zh-CN" sz="2400"/>
              <a:t>帮你自学大学四年AI的所有内容</a:t>
            </a:r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Getting started in NLP research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https://docs.google.com/document/d/1D3qmwJWkmYv0h0kqGZyM2umg3AUm2Ji1I1V66QgLa-U/edit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https://csrankings.org/</a:t>
            </a:r>
          </a:p>
          <a:p>
            <a:r>
              <a:rPr lang="en-US" altLang="zh-CN" sz="2400"/>
              <a:t>A good resource to know who are active in CS areas</a:t>
            </a:r>
          </a:p>
          <a:p>
            <a:endParaRPr lang="en-US" altLang="zh-CN" sz="2400"/>
          </a:p>
          <a:p>
            <a:r>
              <a:rPr lang="en-US" altLang="zh-CN" sz="2400"/>
              <a:t>Youtube: </a:t>
            </a:r>
          </a:p>
          <a:p>
            <a:r>
              <a:rPr lang="en-US" altLang="zh-CN" sz="2400"/>
              <a:t>Tutorials from AI conferences</a:t>
            </a: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How much cost shall we need?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6310" y="1894205"/>
            <a:ext cx="66014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BERT: 3.3 Billion Words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>
                <a:sym typeface="+mn-ea"/>
              </a:rPr>
              <a:t>Book proofreader</a:t>
            </a:r>
            <a:r>
              <a:rPr lang="en-US" altLang="zh-CN" sz="2800">
                <a:sym typeface="+mn-ea"/>
              </a:rPr>
              <a:t>: 5</a:t>
            </a:r>
            <a:r>
              <a:rPr lang="zh-CN" altLang="en-US" sz="2800">
                <a:sym typeface="+mn-ea"/>
              </a:rPr>
              <a:t>￥</a:t>
            </a:r>
            <a:r>
              <a:rPr lang="en-US" altLang="zh-CN" sz="2800">
                <a:sym typeface="+mn-ea"/>
              </a:rPr>
              <a:t>/1000 words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>
                <a:sym typeface="+mn-ea"/>
              </a:rPr>
              <a:t>Cost:  Maybe 16.5 Million</a:t>
            </a:r>
            <a:r>
              <a:rPr lang="zh-CN" altLang="en-US" sz="2800">
                <a:sym typeface="+mn-ea"/>
              </a:rPr>
              <a:t>￥</a:t>
            </a: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 bwMode="auto">
          <a:xfrm>
            <a:off x="1587047" y="1591964"/>
            <a:ext cx="8686201" cy="3002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zh-CN" sz="5400" dirty="0">
              <a:solidFill>
                <a:schemeClr val="accent6">
                  <a:lumMod val="50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524000" y="1524635"/>
            <a:ext cx="9144000" cy="384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Thanks!</a:t>
            </a:r>
            <a:endParaRPr lang="zh-CN" altLang="en-US"/>
          </a:p>
          <a:p>
            <a:endParaRPr lang="zh-CN" altLang="en-US"/>
          </a:p>
          <a:p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4447967" y="4443081"/>
            <a:ext cx="4015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 wangzihan0527@ruc.edu.cn</a:t>
            </a:r>
          </a:p>
          <a:p>
            <a:r>
              <a:rPr lang="en-US" dirty="0"/>
              <a:t>Homepage: zihanwang314.github.io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59790" y="28816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Pretraining: An effective way to learn from unsupervised data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What task is applicable for pre-training?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330450"/>
            <a:ext cx="3992880" cy="2336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5630" y="4939030"/>
            <a:ext cx="304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Natural Language Processing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5280" y="2489835"/>
            <a:ext cx="3907790" cy="2177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35245" y="4939030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Computer Vision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2215" y="2489835"/>
            <a:ext cx="2299335" cy="22574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54440" y="4939030"/>
            <a:ext cx="252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Reinforcement Learning</a:t>
            </a:r>
            <a:endParaRPr lang="en-US" altLang="zh-CN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What task is applicable for pre-training?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6310" y="1894205"/>
            <a:ext cx="9118600" cy="44615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>
                <a:sym typeface="+mn-ea"/>
              </a:rPr>
              <a:t>Features:</a:t>
            </a: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· Massive Data</a:t>
            </a: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· Scalable Algorithm</a:t>
            </a: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· Consistent Distribution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Examples of Algorithms applicable for pre-training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9310" y="1769745"/>
            <a:ext cx="10125075" cy="4502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/>
              <a:t>Think of the following tasks and their formal representation:</a:t>
            </a:r>
          </a:p>
          <a:p>
            <a:endParaRPr lang="en-US" altLang="zh-CN" sz="2800"/>
          </a:p>
          <a:p>
            <a:r>
              <a:rPr lang="en-US" altLang="zh-CN" sz="2800"/>
              <a:t>· Sentence Correction (Denoising)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· Text Completion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· Text Translation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940" y="2640330"/>
            <a:ext cx="3741420" cy="525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4940" y="3936365"/>
            <a:ext cx="4747260" cy="5410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4940" y="5168265"/>
            <a:ext cx="5257800" cy="5486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/>
              <a:t>Model structure for sentence correction?</a:t>
            </a:r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2520" y="1920240"/>
            <a:ext cx="4868545" cy="4067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07330" y="6199505"/>
            <a:ext cx="171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Encoder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/>
              <a:t>Model structure for text completion?</a:t>
            </a:r>
          </a:p>
          <a:p>
            <a:endParaRPr lang="en-US" altLang="zh-CN" sz="2800"/>
          </a:p>
          <a:p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5307330" y="6199505"/>
            <a:ext cx="171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Decoder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2520" y="2058035"/>
            <a:ext cx="4961890" cy="39382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BlYjVjZjdlZWI5ZmNiMjI2YTVjNjk2YzRjNDljN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Widescreen</PresentationFormat>
  <Paragraphs>250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方正小标宋简体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Zihan Wang</cp:lastModifiedBy>
  <cp:revision>24</cp:revision>
  <dcterms:created xsi:type="dcterms:W3CDTF">2023-01-12T00:56:08Z</dcterms:created>
  <dcterms:modified xsi:type="dcterms:W3CDTF">2023-03-17T12:22:33Z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9D76AB015E2942278433A52CB4E45010</vt:lpwstr>
  </property>
  <property fmtid="{D5CDD505-2E9C-101B-9397-08002B2CF9AE}" pid="3" name="KSOProductBuildVer">
    <vt:lpwstr>2052-11.1.0.13703</vt:lpwstr>
  </property>
</Properties>
</file>